
<file path=[Content_Types].xml><?xml version="1.0" encoding="utf-8"?>
<Types xmlns="http://schemas.openxmlformats.org/package/2006/content-types">
  <Default Extension="gif" ContentType="image/gif"/>
  <Default Extension="jfif" ContentType="image/jpeg"/>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33" r:id="rId2"/>
    <p:sldId id="267" r:id="rId3"/>
    <p:sldId id="334" r:id="rId4"/>
    <p:sldId id="367" r:id="rId5"/>
    <p:sldId id="368" r:id="rId6"/>
    <p:sldId id="336" r:id="rId7"/>
    <p:sldId id="340" r:id="rId8"/>
    <p:sldId id="392" r:id="rId9"/>
    <p:sldId id="393" r:id="rId10"/>
    <p:sldId id="394" r:id="rId11"/>
    <p:sldId id="408" r:id="rId12"/>
    <p:sldId id="395" r:id="rId13"/>
    <p:sldId id="409" r:id="rId14"/>
    <p:sldId id="396" r:id="rId15"/>
    <p:sldId id="410" r:id="rId16"/>
    <p:sldId id="397" r:id="rId17"/>
    <p:sldId id="398" r:id="rId18"/>
    <p:sldId id="399" r:id="rId19"/>
    <p:sldId id="400" r:id="rId20"/>
    <p:sldId id="401" r:id="rId21"/>
    <p:sldId id="402" r:id="rId22"/>
    <p:sldId id="411" r:id="rId23"/>
    <p:sldId id="412" r:id="rId24"/>
    <p:sldId id="413" r:id="rId25"/>
    <p:sldId id="414" r:id="rId26"/>
    <p:sldId id="403" r:id="rId27"/>
    <p:sldId id="404" r:id="rId28"/>
    <p:sldId id="405" r:id="rId29"/>
    <p:sldId id="406" r:id="rId30"/>
    <p:sldId id="407" r:id="rId31"/>
    <p:sldId id="30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09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13" autoAdjust="0"/>
    <p:restoredTop sz="94667" autoAdjust="0"/>
  </p:normalViewPr>
  <p:slideViewPr>
    <p:cSldViewPr snapToGrid="0">
      <p:cViewPr varScale="1">
        <p:scale>
          <a:sx n="85" d="100"/>
          <a:sy n="85" d="100"/>
        </p:scale>
        <p:origin x="768"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936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DDEB71B-00EE-40B2-B512-DDC7594DF3E5}" type="datetimeFigureOut">
              <a:rPr lang="en-US" smtClean="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56050A-C480-4742-BBD5-8E78E95CE738}" type="slidenum">
              <a:rPr lang="en-US" smtClean="0"/>
              <a:t>‹#›</a:t>
            </a:fld>
            <a:endParaRPr lang="en-US" dirty="0"/>
          </a:p>
        </p:txBody>
      </p:sp>
    </p:spTree>
    <p:extLst>
      <p:ext uri="{BB962C8B-B14F-4D97-AF65-F5344CB8AC3E}">
        <p14:creationId xmlns:p14="http://schemas.microsoft.com/office/powerpoint/2010/main" val="1818985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DEB71B-00EE-40B2-B512-DDC7594DF3E5}" type="datetimeFigureOut">
              <a:rPr lang="en-US" smtClean="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56050A-C480-4742-BBD5-8E78E95CE738}" type="slidenum">
              <a:rPr lang="en-US" smtClean="0"/>
              <a:t>‹#›</a:t>
            </a:fld>
            <a:endParaRPr lang="en-US" dirty="0"/>
          </a:p>
        </p:txBody>
      </p:sp>
    </p:spTree>
    <p:extLst>
      <p:ext uri="{BB962C8B-B14F-4D97-AF65-F5344CB8AC3E}">
        <p14:creationId xmlns:p14="http://schemas.microsoft.com/office/powerpoint/2010/main" val="316360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DEB71B-00EE-40B2-B512-DDC7594DF3E5}" type="datetimeFigureOut">
              <a:rPr lang="en-US" smtClean="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56050A-C480-4742-BBD5-8E78E95CE738}" type="slidenum">
              <a:rPr lang="en-US" smtClean="0"/>
              <a:t>‹#›</a:t>
            </a:fld>
            <a:endParaRPr lang="en-US" dirty="0"/>
          </a:p>
        </p:txBody>
      </p:sp>
    </p:spTree>
    <p:extLst>
      <p:ext uri="{BB962C8B-B14F-4D97-AF65-F5344CB8AC3E}">
        <p14:creationId xmlns:p14="http://schemas.microsoft.com/office/powerpoint/2010/main" val="1697010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DEB71B-00EE-40B2-B512-DDC7594DF3E5}" type="datetimeFigureOut">
              <a:rPr lang="en-US" smtClean="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56050A-C480-4742-BBD5-8E78E95CE738}" type="slidenum">
              <a:rPr lang="en-US" smtClean="0"/>
              <a:t>‹#›</a:t>
            </a:fld>
            <a:endParaRPr lang="en-US" dirty="0"/>
          </a:p>
        </p:txBody>
      </p:sp>
    </p:spTree>
    <p:extLst>
      <p:ext uri="{BB962C8B-B14F-4D97-AF65-F5344CB8AC3E}">
        <p14:creationId xmlns:p14="http://schemas.microsoft.com/office/powerpoint/2010/main" val="456543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DEB71B-00EE-40B2-B512-DDC7594DF3E5}" type="datetimeFigureOut">
              <a:rPr lang="en-US" smtClean="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56050A-C480-4742-BBD5-8E78E95CE738}" type="slidenum">
              <a:rPr lang="en-US" smtClean="0"/>
              <a:t>‹#›</a:t>
            </a:fld>
            <a:endParaRPr lang="en-US" dirty="0"/>
          </a:p>
        </p:txBody>
      </p:sp>
    </p:spTree>
    <p:extLst>
      <p:ext uri="{BB962C8B-B14F-4D97-AF65-F5344CB8AC3E}">
        <p14:creationId xmlns:p14="http://schemas.microsoft.com/office/powerpoint/2010/main" val="3300414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DDEB71B-00EE-40B2-B512-DDC7594DF3E5}" type="datetimeFigureOut">
              <a:rPr lang="en-US" smtClean="0"/>
              <a:t>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856050A-C480-4742-BBD5-8E78E95CE738}" type="slidenum">
              <a:rPr lang="en-US" smtClean="0"/>
              <a:t>‹#›</a:t>
            </a:fld>
            <a:endParaRPr lang="en-US" dirty="0"/>
          </a:p>
        </p:txBody>
      </p:sp>
    </p:spTree>
    <p:extLst>
      <p:ext uri="{BB962C8B-B14F-4D97-AF65-F5344CB8AC3E}">
        <p14:creationId xmlns:p14="http://schemas.microsoft.com/office/powerpoint/2010/main" val="3456439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DDEB71B-00EE-40B2-B512-DDC7594DF3E5}" type="datetimeFigureOut">
              <a:rPr lang="en-US" smtClean="0"/>
              <a:t>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856050A-C480-4742-BBD5-8E78E95CE738}" type="slidenum">
              <a:rPr lang="en-US" smtClean="0"/>
              <a:t>‹#›</a:t>
            </a:fld>
            <a:endParaRPr lang="en-US" dirty="0"/>
          </a:p>
        </p:txBody>
      </p:sp>
    </p:spTree>
    <p:extLst>
      <p:ext uri="{BB962C8B-B14F-4D97-AF65-F5344CB8AC3E}">
        <p14:creationId xmlns:p14="http://schemas.microsoft.com/office/powerpoint/2010/main" val="1679240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DEB71B-00EE-40B2-B512-DDC7594DF3E5}" type="datetimeFigureOut">
              <a:rPr lang="en-US" smtClean="0"/>
              <a:t>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856050A-C480-4742-BBD5-8E78E95CE738}" type="slidenum">
              <a:rPr lang="en-US" smtClean="0"/>
              <a:t>‹#›</a:t>
            </a:fld>
            <a:endParaRPr lang="en-US" dirty="0"/>
          </a:p>
        </p:txBody>
      </p:sp>
    </p:spTree>
    <p:extLst>
      <p:ext uri="{BB962C8B-B14F-4D97-AF65-F5344CB8AC3E}">
        <p14:creationId xmlns:p14="http://schemas.microsoft.com/office/powerpoint/2010/main" val="1986943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DEB71B-00EE-40B2-B512-DDC7594DF3E5}" type="datetimeFigureOut">
              <a:rPr lang="en-US" smtClean="0"/>
              <a:t>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856050A-C480-4742-BBD5-8E78E95CE738}" type="slidenum">
              <a:rPr lang="en-US" smtClean="0"/>
              <a:t>‹#›</a:t>
            </a:fld>
            <a:endParaRPr lang="en-US" dirty="0"/>
          </a:p>
        </p:txBody>
      </p:sp>
    </p:spTree>
    <p:extLst>
      <p:ext uri="{BB962C8B-B14F-4D97-AF65-F5344CB8AC3E}">
        <p14:creationId xmlns:p14="http://schemas.microsoft.com/office/powerpoint/2010/main" val="4237681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DEB71B-00EE-40B2-B512-DDC7594DF3E5}" type="datetimeFigureOut">
              <a:rPr lang="en-US" smtClean="0"/>
              <a:t>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856050A-C480-4742-BBD5-8E78E95CE738}" type="slidenum">
              <a:rPr lang="en-US" smtClean="0"/>
              <a:t>‹#›</a:t>
            </a:fld>
            <a:endParaRPr lang="en-US" dirty="0"/>
          </a:p>
        </p:txBody>
      </p:sp>
    </p:spTree>
    <p:extLst>
      <p:ext uri="{BB962C8B-B14F-4D97-AF65-F5344CB8AC3E}">
        <p14:creationId xmlns:p14="http://schemas.microsoft.com/office/powerpoint/2010/main" val="3439708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DEB71B-00EE-40B2-B512-DDC7594DF3E5}" type="datetimeFigureOut">
              <a:rPr lang="en-US" smtClean="0"/>
              <a:t>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856050A-C480-4742-BBD5-8E78E95CE738}" type="slidenum">
              <a:rPr lang="en-US" smtClean="0"/>
              <a:t>‹#›</a:t>
            </a:fld>
            <a:endParaRPr lang="en-US" dirty="0"/>
          </a:p>
        </p:txBody>
      </p:sp>
    </p:spTree>
    <p:extLst>
      <p:ext uri="{BB962C8B-B14F-4D97-AF65-F5344CB8AC3E}">
        <p14:creationId xmlns:p14="http://schemas.microsoft.com/office/powerpoint/2010/main" val="203644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DEB71B-00EE-40B2-B512-DDC7594DF3E5}" type="datetimeFigureOut">
              <a:rPr lang="en-US" smtClean="0"/>
              <a:t>2/8/2023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56050A-C480-4742-BBD5-8E78E95CE738}" type="slidenum">
              <a:rPr lang="en-US" smtClean="0"/>
              <a:t>‹#›</a:t>
            </a:fld>
            <a:endParaRPr lang="en-US" dirty="0"/>
          </a:p>
        </p:txBody>
      </p:sp>
    </p:spTree>
    <p:extLst>
      <p:ext uri="{BB962C8B-B14F-4D97-AF65-F5344CB8AC3E}">
        <p14:creationId xmlns:p14="http://schemas.microsoft.com/office/powerpoint/2010/main" val="1381462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image" Target="../media/image1.gif"/><Relationship Id="rId1" Type="http://schemas.openxmlformats.org/officeDocument/2006/relationships/slideLayout" Target="../slideLayouts/slideLayout1.xml"/><Relationship Id="rId4" Type="http://schemas.openxmlformats.org/officeDocument/2006/relationships/image" Target="../media/image3.jfif"/></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gif"/><Relationship Id="rId7" Type="http://schemas.openxmlformats.org/officeDocument/2006/relationships/slide" Target="slide9.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11.xml"/><Relationship Id="rId4" Type="http://schemas.openxmlformats.org/officeDocument/2006/relationships/image" Target="../media/image5.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9.png"/><Relationship Id="rId3" Type="http://schemas.openxmlformats.org/officeDocument/2006/relationships/image" Target="../media/image1.gif"/><Relationship Id="rId7" Type="http://schemas.openxmlformats.org/officeDocument/2006/relationships/slide" Target="slide10.xml"/><Relationship Id="rId12"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8.png"/><Relationship Id="rId5" Type="http://schemas.openxmlformats.org/officeDocument/2006/relationships/slide" Target="slide12.xml"/><Relationship Id="rId10" Type="http://schemas.openxmlformats.org/officeDocument/2006/relationships/image" Target="../media/image17.png"/><Relationship Id="rId4" Type="http://schemas.openxmlformats.org/officeDocument/2006/relationships/image" Target="../media/image5.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gif"/><Relationship Id="rId7" Type="http://schemas.openxmlformats.org/officeDocument/2006/relationships/slide" Target="slide9.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13.xml"/><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slide" Target="slide11.xml"/></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gif"/><Relationship Id="rId7" Type="http://schemas.openxmlformats.org/officeDocument/2006/relationships/slide" Target="slide12.xml"/><Relationship Id="rId12"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5.png"/><Relationship Id="rId5" Type="http://schemas.openxmlformats.org/officeDocument/2006/relationships/slide" Target="slide14.xml"/><Relationship Id="rId10" Type="http://schemas.openxmlformats.org/officeDocument/2006/relationships/image" Target="../media/image140.png"/><Relationship Id="rId4" Type="http://schemas.openxmlformats.org/officeDocument/2006/relationships/image" Target="../media/image5.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gif"/><Relationship Id="rId7" Type="http://schemas.openxmlformats.org/officeDocument/2006/relationships/slide" Target="slide9.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15.xml"/><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slide" Target="slide13.xml"/></Relationships>
</file>

<file path=ppt/slides/_rels/slide1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1.png"/><Relationship Id="rId3" Type="http://schemas.openxmlformats.org/officeDocument/2006/relationships/image" Target="../media/image1.gif"/><Relationship Id="rId7" Type="http://schemas.openxmlformats.org/officeDocument/2006/relationships/slide" Target="slide14.xml"/><Relationship Id="rId12"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50.png"/><Relationship Id="rId5" Type="http://schemas.openxmlformats.org/officeDocument/2006/relationships/slide" Target="slide16.xml"/><Relationship Id="rId10" Type="http://schemas.openxmlformats.org/officeDocument/2006/relationships/image" Target="../media/image400.png"/><Relationship Id="rId4" Type="http://schemas.openxmlformats.org/officeDocument/2006/relationships/image" Target="../media/image5.png"/><Relationship Id="rId9" Type="http://schemas.openxmlformats.org/officeDocument/2006/relationships/image" Target="../media/image8.png"/><Relationship Id="rId14" Type="http://schemas.openxmlformats.org/officeDocument/2006/relationships/image" Target="../media/image12.png"/></Relationships>
</file>

<file path=ppt/slides/_rels/slide1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4.png"/><Relationship Id="rId3" Type="http://schemas.openxmlformats.org/officeDocument/2006/relationships/image" Target="../media/image1.gif"/><Relationship Id="rId7" Type="http://schemas.openxmlformats.org/officeDocument/2006/relationships/slide" Target="slide9.xml"/><Relationship Id="rId12" Type="http://schemas.openxmlformats.org/officeDocument/2006/relationships/image" Target="../media/image2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30.png"/><Relationship Id="rId5" Type="http://schemas.openxmlformats.org/officeDocument/2006/relationships/slide" Target="slide17.xml"/><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slide" Target="slide15.xml"/><Relationship Id="rId14" Type="http://schemas.openxmlformats.org/officeDocument/2006/relationships/image" Target="../media/image25.png"/></Relationships>
</file>

<file path=ppt/slides/_rels/slide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gif"/><Relationship Id="rId7" Type="http://schemas.openxmlformats.org/officeDocument/2006/relationships/slide" Target="slide9.xml"/><Relationship Id="rId12"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30.png"/><Relationship Id="rId5" Type="http://schemas.openxmlformats.org/officeDocument/2006/relationships/slide" Target="slide18.xml"/><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slide" Target="slide16.xml"/></Relationships>
</file>

<file path=ppt/slides/_rels/slide1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1.png"/><Relationship Id="rId3" Type="http://schemas.openxmlformats.org/officeDocument/2006/relationships/image" Target="../media/image1.gif"/><Relationship Id="rId7" Type="http://schemas.openxmlformats.org/officeDocument/2006/relationships/slide" Target="slide9.xml"/><Relationship Id="rId12"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31.png"/><Relationship Id="rId5" Type="http://schemas.openxmlformats.org/officeDocument/2006/relationships/slide" Target="slide19.xml"/><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slide" Target="slide17.xml"/></Relationships>
</file>

<file path=ppt/slides/_rels/slide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gif"/><Relationship Id="rId7" Type="http://schemas.openxmlformats.org/officeDocument/2006/relationships/slide" Target="slide9.xml"/><Relationship Id="rId12" Type="http://schemas.openxmlformats.org/officeDocument/2006/relationships/image" Target="../media/image2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4.png"/><Relationship Id="rId5" Type="http://schemas.openxmlformats.org/officeDocument/2006/relationships/slide" Target="slide20.xml"/><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slide" Target="slide18.xml"/></Relationships>
</file>

<file path=ppt/slides/_rels/slide2.xml.rels><?xml version="1.0" encoding="UTF-8" standalone="yes"?>
<Relationships xmlns="http://schemas.openxmlformats.org/package/2006/relationships"><Relationship Id="rId8" Type="http://schemas.openxmlformats.org/officeDocument/2006/relationships/slide" Target="slide6.xml"/><Relationship Id="rId3" Type="http://schemas.openxmlformats.org/officeDocument/2006/relationships/image" Target="../media/image1.gif"/><Relationship Id="rId7" Type="http://schemas.openxmlformats.org/officeDocument/2006/relationships/slide" Target="slide5.xml"/><Relationship Id="rId12" Type="http://schemas.openxmlformats.org/officeDocument/2006/relationships/slide" Target="slide9.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slide" Target="slide4.xml"/><Relationship Id="rId11" Type="http://schemas.openxmlformats.org/officeDocument/2006/relationships/slide" Target="slide31.xml"/><Relationship Id="rId5" Type="http://schemas.openxmlformats.org/officeDocument/2006/relationships/slide" Target="slide3.xml"/><Relationship Id="rId10" Type="http://schemas.openxmlformats.org/officeDocument/2006/relationships/slide" Target="slide8.xml"/><Relationship Id="rId4" Type="http://schemas.openxmlformats.org/officeDocument/2006/relationships/image" Target="../media/image5.png"/><Relationship Id="rId9" Type="http://schemas.openxmlformats.org/officeDocument/2006/relationships/slide" Target="slide7.xml"/></Relationships>
</file>

<file path=ppt/slides/_rels/slide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gif"/><Relationship Id="rId7" Type="http://schemas.openxmlformats.org/officeDocument/2006/relationships/slide" Target="slide9.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21.xml"/><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slide" Target="slide19.xml"/></Relationships>
</file>

<file path=ppt/slides/_rels/slide2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slide" Target="slide24.xml"/><Relationship Id="rId3" Type="http://schemas.openxmlformats.org/officeDocument/2006/relationships/image" Target="../media/image1.gif"/><Relationship Id="rId7" Type="http://schemas.openxmlformats.org/officeDocument/2006/relationships/slide" Target="slide9.xml"/><Relationship Id="rId12" Type="http://schemas.openxmlformats.org/officeDocument/2006/relationships/slide" Target="slide2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51.png"/><Relationship Id="rId5" Type="http://schemas.openxmlformats.org/officeDocument/2006/relationships/slide" Target="slide22.xml"/><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slide" Target="slide20.xml"/><Relationship Id="rId14" Type="http://schemas.openxmlformats.org/officeDocument/2006/relationships/slide" Target="slide25.xml"/></Relationships>
</file>

<file path=ppt/slides/_rels/slide2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gif"/><Relationship Id="rId7" Type="http://schemas.openxmlformats.org/officeDocument/2006/relationships/slide" Target="slide21.xml"/><Relationship Id="rId12" Type="http://schemas.openxmlformats.org/officeDocument/2006/relationships/image" Target="../media/image28.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27.png"/><Relationship Id="rId5" Type="http://schemas.openxmlformats.org/officeDocument/2006/relationships/slide" Target="slide23.xml"/><Relationship Id="rId10" Type="http://schemas.openxmlformats.org/officeDocument/2006/relationships/image" Target="../media/image26.png"/><Relationship Id="rId4" Type="http://schemas.openxmlformats.org/officeDocument/2006/relationships/image" Target="../media/image5.png"/><Relationship Id="rId9" Type="http://schemas.openxmlformats.org/officeDocument/2006/relationships/image" Target="../media/image8.png"/></Relationships>
</file>

<file path=ppt/slides/_rels/slide2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gif"/><Relationship Id="rId7" Type="http://schemas.openxmlformats.org/officeDocument/2006/relationships/slide" Target="slide2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24.xml"/><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slide" Target="slide22.xml"/></Relationships>
</file>

<file path=ppt/slides/_rels/slide2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gif"/><Relationship Id="rId7" Type="http://schemas.openxmlformats.org/officeDocument/2006/relationships/slide" Target="slide2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25.xml"/><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slide" Target="slide23.xml"/></Relationships>
</file>

<file path=ppt/slides/_rels/slide2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gif"/><Relationship Id="rId7" Type="http://schemas.openxmlformats.org/officeDocument/2006/relationships/slide" Target="slide2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26.xml"/><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slide" Target="slide24.xml"/></Relationships>
</file>

<file path=ppt/slides/_rels/slide2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gif"/><Relationship Id="rId7" Type="http://schemas.openxmlformats.org/officeDocument/2006/relationships/slide" Target="slide9.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60.png"/><Relationship Id="rId5" Type="http://schemas.openxmlformats.org/officeDocument/2006/relationships/slide" Target="slide27.xml"/><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slide" Target="slide25.xml"/></Relationships>
</file>

<file path=ppt/slides/_rels/slide2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3.png"/><Relationship Id="rId3" Type="http://schemas.openxmlformats.org/officeDocument/2006/relationships/image" Target="../media/image1.gif"/><Relationship Id="rId7" Type="http://schemas.openxmlformats.org/officeDocument/2006/relationships/slide" Target="slide9.xml"/><Relationship Id="rId12" Type="http://schemas.openxmlformats.org/officeDocument/2006/relationships/image" Target="../media/image3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29.png"/><Relationship Id="rId5" Type="http://schemas.openxmlformats.org/officeDocument/2006/relationships/slide" Target="slide28.xml"/><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slide" Target="slide26.xml"/><Relationship Id="rId14" Type="http://schemas.openxmlformats.org/officeDocument/2006/relationships/image" Target="../media/image34.png"/></Relationships>
</file>

<file path=ppt/slides/_rels/slide2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gif"/><Relationship Id="rId7" Type="http://schemas.openxmlformats.org/officeDocument/2006/relationships/slide" Target="slide9.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20.png"/><Relationship Id="rId5" Type="http://schemas.openxmlformats.org/officeDocument/2006/relationships/slide" Target="slide29.xml"/><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slide" Target="slide27.xml"/></Relationships>
</file>

<file path=ppt/slides/_rels/slide2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gif"/><Relationship Id="rId7" Type="http://schemas.openxmlformats.org/officeDocument/2006/relationships/slide" Target="slide9.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30.xml"/><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slide" Target="slide28.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gif"/><Relationship Id="rId7" Type="http://schemas.openxmlformats.org/officeDocument/2006/relationships/slide" Target="slide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4.xml"/><Relationship Id="rId10" Type="http://schemas.openxmlformats.org/officeDocument/2006/relationships/image" Target="../media/image40.png"/><Relationship Id="rId4" Type="http://schemas.openxmlformats.org/officeDocument/2006/relationships/image" Target="../media/image5.png"/><Relationship Id="rId9" Type="http://schemas.openxmlformats.org/officeDocument/2006/relationships/image" Target="../media/image8.png"/></Relationships>
</file>

<file path=ppt/slides/_rels/slide3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gif"/><Relationship Id="rId7" Type="http://schemas.openxmlformats.org/officeDocument/2006/relationships/slide" Target="slide9.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31.xml"/><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slide" Target="slide29.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gif"/><Relationship Id="rId1" Type="http://schemas.openxmlformats.org/officeDocument/2006/relationships/slideLayout" Target="../slideLayouts/slideLayout1.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gif"/><Relationship Id="rId7" Type="http://schemas.openxmlformats.org/officeDocument/2006/relationships/slide" Target="slide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5.xml"/><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slide" Target="slide3.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gif"/><Relationship Id="rId7" Type="http://schemas.openxmlformats.org/officeDocument/2006/relationships/slide" Target="slide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6.xml"/><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slide" Target="slide4.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gif"/><Relationship Id="rId7" Type="http://schemas.openxmlformats.org/officeDocument/2006/relationships/slide" Target="slide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7.xml"/><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slide" Target="slide5.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gif"/><Relationship Id="rId7" Type="http://schemas.openxmlformats.org/officeDocument/2006/relationships/slide" Target="slide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8.xml"/><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slide" Target="slide6.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gif"/><Relationship Id="rId7" Type="http://schemas.openxmlformats.org/officeDocument/2006/relationships/slide" Target="slide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9.xml"/><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slide" Target="slide7.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slide" Target="slide16.xml"/><Relationship Id="rId18" Type="http://schemas.openxmlformats.org/officeDocument/2006/relationships/slide" Target="slide21.xml"/><Relationship Id="rId3" Type="http://schemas.openxmlformats.org/officeDocument/2006/relationships/image" Target="../media/image1.gif"/><Relationship Id="rId21" Type="http://schemas.openxmlformats.org/officeDocument/2006/relationships/slide" Target="slide28.xml"/><Relationship Id="rId7" Type="http://schemas.openxmlformats.org/officeDocument/2006/relationships/slide" Target="slide2.xml"/><Relationship Id="rId12" Type="http://schemas.openxmlformats.org/officeDocument/2006/relationships/slide" Target="slide14.xml"/><Relationship Id="rId17" Type="http://schemas.openxmlformats.org/officeDocument/2006/relationships/slide" Target="slide20.xml"/><Relationship Id="rId2" Type="http://schemas.openxmlformats.org/officeDocument/2006/relationships/image" Target="../media/image4.png"/><Relationship Id="rId16" Type="http://schemas.openxmlformats.org/officeDocument/2006/relationships/slide" Target="slide19.xml"/><Relationship Id="rId20" Type="http://schemas.openxmlformats.org/officeDocument/2006/relationships/slide" Target="slide27.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slide" Target="slide12.xml"/><Relationship Id="rId5" Type="http://schemas.openxmlformats.org/officeDocument/2006/relationships/slide" Target="slide10.xml"/><Relationship Id="rId15" Type="http://schemas.openxmlformats.org/officeDocument/2006/relationships/slide" Target="slide18.xml"/><Relationship Id="rId23" Type="http://schemas.openxmlformats.org/officeDocument/2006/relationships/slide" Target="slide30.xml"/><Relationship Id="rId10" Type="http://schemas.openxmlformats.org/officeDocument/2006/relationships/image" Target="../media/image8.png"/><Relationship Id="rId19" Type="http://schemas.openxmlformats.org/officeDocument/2006/relationships/slide" Target="slide26.xml"/><Relationship Id="rId4" Type="http://schemas.openxmlformats.org/officeDocument/2006/relationships/image" Target="../media/image5.png"/><Relationship Id="rId9" Type="http://schemas.openxmlformats.org/officeDocument/2006/relationships/slide" Target="slide8.xml"/><Relationship Id="rId14" Type="http://schemas.openxmlformats.org/officeDocument/2006/relationships/slide" Target="slide17.xml"/><Relationship Id="rId22" Type="http://schemas.openxmlformats.org/officeDocument/2006/relationships/slide" Target="slide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5368"/>
            <a:ext cx="12192000" cy="5331657"/>
          </a:xfrm>
          <a:prstGeom prst="rect">
            <a:avLst/>
          </a:prstGeom>
          <a:gradFill flip="none" rotWithShape="1">
            <a:gsLst>
              <a:gs pos="92000">
                <a:srgbClr val="FFFFF0"/>
              </a:gs>
              <a:gs pos="100000">
                <a:srgbClr val="002060"/>
              </a:gs>
            </a:gsLst>
            <a:path path="circle">
              <a:fillToRect l="50000" t="50000" r="50000" b="50000"/>
            </a:path>
            <a:tileRect/>
          </a:gradFill>
          <a:ln w="25400" cap="flat" cmpd="sng" algn="ctr">
            <a:noFill/>
            <a:prstDash val="solid"/>
          </a:ln>
          <a:effectLst/>
        </p:spPr>
        <p:txBody>
          <a:bodyPr rtlCol="0" anchor="ctr"/>
          <a:lstStyle/>
          <a:p>
            <a:pPr algn="ctr"/>
            <a:endParaRPr lang="en-US" sz="3600" b="1" dirty="0">
              <a:ln w="12700">
                <a:solidFill>
                  <a:srgbClr val="0F4D78"/>
                </a:solidFill>
                <a:prstDash val="solid"/>
              </a:ln>
              <a:pattFill prst="pct50">
                <a:fgClr>
                  <a:srgbClr val="0F4D78"/>
                </a:fgClr>
                <a:bgClr>
                  <a:srgbClr val="0F4D78">
                    <a:lumMod val="20000"/>
                    <a:lumOff val="80000"/>
                  </a:srgbClr>
                </a:bgClr>
              </a:pattFill>
              <a:effectLst>
                <a:outerShdw dist="38100" dir="2640000" algn="bl" rotWithShape="0">
                  <a:srgbClr val="0F4D78"/>
                </a:outerShdw>
              </a:effectLst>
              <a:cs typeface="B Titr" panose="00000700000000000000" pitchFamily="2" charset="-78"/>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3556996"/>
            <a:ext cx="12192000" cy="3301004"/>
          </a:xfrm>
          <a:prstGeom prst="rect">
            <a:avLst/>
          </a:prstGeom>
          <a:ln>
            <a:solidFill>
              <a:srgbClr val="0F4D78">
                <a:shade val="50000"/>
              </a:srgbClr>
            </a:solidFill>
          </a:ln>
        </p:spPr>
      </p:pic>
      <p:sp>
        <p:nvSpPr>
          <p:cNvPr id="6" name="Oval 5"/>
          <p:cNvSpPr/>
          <p:nvPr/>
        </p:nvSpPr>
        <p:spPr>
          <a:xfrm>
            <a:off x="0" y="3085191"/>
            <a:ext cx="12222480" cy="990206"/>
          </a:xfrm>
          <a:prstGeom prst="ellipse">
            <a:avLst/>
          </a:prstGeom>
          <a:solidFill>
            <a:srgbClr val="FFFFF0"/>
          </a:solidFill>
          <a:ln w="25400" cap="rnd" cmpd="sng" algn="ctr">
            <a:gradFill>
              <a:gsLst>
                <a:gs pos="38000">
                  <a:srgbClr val="FFFFF0"/>
                </a:gs>
                <a:gs pos="100000">
                  <a:srgbClr val="0F4D78">
                    <a:lumMod val="45000"/>
                    <a:lumOff val="55000"/>
                  </a:srgbClr>
                </a:gs>
                <a:gs pos="100000">
                  <a:srgbClr val="0F4D78">
                    <a:lumMod val="30000"/>
                    <a:lumOff val="70000"/>
                  </a:srgbClr>
                </a:gs>
              </a:gsLst>
              <a:lin ang="5400000" scaled="1"/>
            </a:gradFill>
            <a:prstDash val="solid"/>
            <a:miter lim="800000"/>
          </a:ln>
          <a:effectLst/>
        </p:spPr>
        <p:txBody>
          <a:bodyPr rtlCol="0" anchor="ctr"/>
          <a:lstStyle/>
          <a:p>
            <a:pPr algn="ctr"/>
            <a:endParaRPr lang="en-US" sz="5400" b="1" dirty="0">
              <a:ln w="12700">
                <a:solidFill>
                  <a:srgbClr val="0F4D78"/>
                </a:solidFill>
                <a:prstDash val="solid"/>
              </a:ln>
              <a:pattFill prst="pct50">
                <a:fgClr>
                  <a:srgbClr val="0F4D78"/>
                </a:fgClr>
                <a:bgClr>
                  <a:srgbClr val="0F4D78">
                    <a:lumMod val="20000"/>
                    <a:lumOff val="80000"/>
                  </a:srgbClr>
                </a:bgClr>
              </a:pattFill>
              <a:effectLst>
                <a:outerShdw dist="38100" dir="2640000" algn="bl" rotWithShape="0">
                  <a:srgbClr val="0F4D78"/>
                </a:outerShdw>
              </a:effectLst>
              <a:cs typeface="B Titr" panose="00000700000000000000" pitchFamily="2" charset="-78"/>
            </a:endParaRPr>
          </a:p>
        </p:txBody>
      </p:sp>
      <p:sp>
        <p:nvSpPr>
          <p:cNvPr id="9" name="Rectangle 8"/>
          <p:cNvSpPr/>
          <p:nvPr/>
        </p:nvSpPr>
        <p:spPr>
          <a:xfrm>
            <a:off x="0" y="509555"/>
            <a:ext cx="12159175" cy="523220"/>
          </a:xfrm>
          <a:prstGeom prst="rect">
            <a:avLst/>
          </a:prstGeom>
          <a:noFill/>
        </p:spPr>
        <p:txBody>
          <a:bodyPr wrap="square" lIns="91440" tIns="45720" rIns="91440" bIns="45720">
            <a:spAutoFit/>
          </a:bodyPr>
          <a:lstStyle/>
          <a:p>
            <a:pPr algn="ctr" rtl="1"/>
            <a:r>
              <a:rPr lang="fa-IR" sz="2800" b="1" dirty="0">
                <a:ln w="12700">
                  <a:solidFill>
                    <a:srgbClr val="0F4D78"/>
                  </a:solidFill>
                  <a:prstDash val="solid"/>
                </a:ln>
                <a:pattFill prst="pct50">
                  <a:fgClr>
                    <a:srgbClr val="0F4D78"/>
                  </a:fgClr>
                  <a:bgClr>
                    <a:srgbClr val="0F4D78">
                      <a:lumMod val="20000"/>
                      <a:lumOff val="80000"/>
                    </a:srgbClr>
                  </a:bgClr>
                </a:pattFill>
                <a:effectLst>
                  <a:outerShdw dist="38100" dir="2640000" algn="bl" rotWithShape="0">
                    <a:srgbClr val="0F4D78"/>
                  </a:outerShdw>
                </a:effectLst>
                <a:cs typeface="B Titr" panose="00000700000000000000" pitchFamily="2" charset="-78"/>
              </a:rPr>
              <a:t>دانشگاه صنعتی شریف</a:t>
            </a:r>
            <a:endParaRPr lang="en-US" sz="4800" b="1" dirty="0">
              <a:ln w="12700">
                <a:solidFill>
                  <a:srgbClr val="0F4D78"/>
                </a:solidFill>
                <a:prstDash val="solid"/>
              </a:ln>
              <a:pattFill prst="pct50">
                <a:fgClr>
                  <a:srgbClr val="0F4D78"/>
                </a:fgClr>
                <a:bgClr>
                  <a:srgbClr val="0F4D78">
                    <a:lumMod val="20000"/>
                    <a:lumOff val="80000"/>
                  </a:srgbClr>
                </a:bgClr>
              </a:pattFill>
              <a:effectLst>
                <a:outerShdw dist="38100" dir="2640000" algn="bl" rotWithShape="0">
                  <a:srgbClr val="0F4D78"/>
                </a:outerShdw>
              </a:effectLst>
              <a:cs typeface="B Titr" panose="00000700000000000000" pitchFamily="2" charset="-78"/>
            </a:endParaRPr>
          </a:p>
        </p:txBody>
      </p:sp>
      <p:sp>
        <p:nvSpPr>
          <p:cNvPr id="13" name="Rectangle 12"/>
          <p:cNvSpPr/>
          <p:nvPr/>
        </p:nvSpPr>
        <p:spPr>
          <a:xfrm>
            <a:off x="1" y="2213583"/>
            <a:ext cx="12189654" cy="1015663"/>
          </a:xfrm>
          <a:prstGeom prst="rect">
            <a:avLst/>
          </a:prstGeom>
          <a:noFill/>
        </p:spPr>
        <p:txBody>
          <a:bodyPr wrap="square" lIns="91440" tIns="45720" rIns="91440" bIns="45720">
            <a:spAutoFit/>
          </a:bodyPr>
          <a:lstStyle/>
          <a:p>
            <a:pPr algn="ctr" rtl="1"/>
            <a:r>
              <a:rPr lang="fa-IR" sz="6000" b="1" dirty="0">
                <a:ln w="12700">
                  <a:solidFill>
                    <a:srgbClr val="0F4D78"/>
                  </a:solidFill>
                  <a:prstDash val="solid"/>
                </a:ln>
                <a:pattFill prst="pct50">
                  <a:fgClr>
                    <a:srgbClr val="0F4D78"/>
                  </a:fgClr>
                  <a:bgClr>
                    <a:srgbClr val="0F4D78">
                      <a:lumMod val="20000"/>
                      <a:lumOff val="80000"/>
                    </a:srgbClr>
                  </a:bgClr>
                </a:pattFill>
                <a:effectLst>
                  <a:outerShdw dist="38100" dir="2640000" algn="bl" rotWithShape="0">
                    <a:srgbClr val="0F4D78"/>
                  </a:outerShdw>
                </a:effectLst>
                <a:cs typeface="B Titr" panose="00000700000000000000" pitchFamily="2" charset="-78"/>
              </a:rPr>
              <a:t>طراحی پایگاه داده‌ها</a:t>
            </a:r>
            <a:endParaRPr lang="en-US" sz="9600" b="1" dirty="0">
              <a:ln w="12700">
                <a:solidFill>
                  <a:srgbClr val="0F4D78"/>
                </a:solidFill>
                <a:prstDash val="solid"/>
              </a:ln>
              <a:pattFill prst="pct50">
                <a:fgClr>
                  <a:srgbClr val="0F4D78"/>
                </a:fgClr>
                <a:bgClr>
                  <a:srgbClr val="0F4D78">
                    <a:lumMod val="20000"/>
                    <a:lumOff val="80000"/>
                  </a:srgbClr>
                </a:bgClr>
              </a:pattFill>
              <a:effectLst>
                <a:outerShdw dist="38100" dir="2640000" algn="bl" rotWithShape="0">
                  <a:srgbClr val="0F4D78"/>
                </a:outerShdw>
              </a:effectLst>
              <a:cs typeface="B Titr" panose="00000700000000000000" pitchFamily="2" charset="-78"/>
            </a:endParaRPr>
          </a:p>
        </p:txBody>
      </p:sp>
      <p:sp>
        <p:nvSpPr>
          <p:cNvPr id="15" name="Rectangle 14"/>
          <p:cNvSpPr/>
          <p:nvPr/>
        </p:nvSpPr>
        <p:spPr>
          <a:xfrm>
            <a:off x="-2345" y="5587697"/>
            <a:ext cx="12192000" cy="400110"/>
          </a:xfrm>
          <a:prstGeom prst="rect">
            <a:avLst/>
          </a:prstGeom>
          <a:noFill/>
        </p:spPr>
        <p:txBody>
          <a:bodyPr wrap="square" lIns="91440" tIns="45720" rIns="91440" bIns="45720">
            <a:spAutoFit/>
          </a:bodyPr>
          <a:lstStyle/>
          <a:p>
            <a:pPr algn="ctr" rtl="1"/>
            <a:r>
              <a:rPr lang="fa-IR" sz="2000" b="1" dirty="0">
                <a:ln w="10160">
                  <a:solidFill>
                    <a:srgbClr val="B4DCF5"/>
                  </a:solidFill>
                  <a:prstDash val="solid"/>
                </a:ln>
                <a:solidFill>
                  <a:srgbClr val="FFFFFF"/>
                </a:solidFill>
                <a:effectLst>
                  <a:outerShdw blurRad="38100" dist="22860" dir="5400000" algn="tl" rotWithShape="0">
                    <a:srgbClr val="000000">
                      <a:alpha val="30000"/>
                    </a:srgbClr>
                  </a:outerShdw>
                </a:effectLst>
                <a:cs typeface="B Titr" panose="00000700000000000000" pitchFamily="2" charset="-78"/>
              </a:rPr>
              <a:t>یکشنبه – سه‌شنبه ( 16:30 الی 18:00 )</a:t>
            </a:r>
            <a:endParaRPr lang="en-US" sz="2000" b="1" dirty="0">
              <a:ln w="10160">
                <a:solidFill>
                  <a:srgbClr val="B4DCF5"/>
                </a:solidFill>
                <a:prstDash val="solid"/>
              </a:ln>
              <a:solidFill>
                <a:srgbClr val="FFFFFF"/>
              </a:solidFill>
              <a:effectLst>
                <a:outerShdw blurRad="38100" dist="22860" dir="5400000" algn="tl" rotWithShape="0">
                  <a:srgbClr val="000000">
                    <a:alpha val="30000"/>
                  </a:srgbClr>
                </a:outerShdw>
              </a:effectLst>
              <a:cs typeface="B Titr" panose="00000700000000000000" pitchFamily="2" charset="-78"/>
            </a:endParaRPr>
          </a:p>
        </p:txBody>
      </p:sp>
      <p:sp>
        <p:nvSpPr>
          <p:cNvPr id="12" name="Rectangle 11"/>
          <p:cNvSpPr/>
          <p:nvPr/>
        </p:nvSpPr>
        <p:spPr>
          <a:xfrm>
            <a:off x="0" y="4192139"/>
            <a:ext cx="12189655" cy="461665"/>
          </a:xfrm>
          <a:prstGeom prst="rect">
            <a:avLst/>
          </a:prstGeom>
          <a:noFill/>
        </p:spPr>
        <p:txBody>
          <a:bodyPr wrap="square" lIns="91440" tIns="45720" rIns="91440" bIns="45720">
            <a:spAutoFit/>
          </a:bodyPr>
          <a:lstStyle/>
          <a:p>
            <a:pPr algn="ctr" rtl="1"/>
            <a:r>
              <a:rPr lang="fa-IR" sz="2400" b="1" dirty="0">
                <a:ln w="10160">
                  <a:solidFill>
                    <a:srgbClr val="B4DCF5"/>
                  </a:solidFill>
                  <a:prstDash val="solid"/>
                </a:ln>
                <a:solidFill>
                  <a:srgbClr val="FFFFFF"/>
                </a:solidFill>
                <a:effectLst>
                  <a:outerShdw blurRad="38100" dist="22860" dir="5400000" algn="tl" rotWithShape="0">
                    <a:srgbClr val="000000">
                      <a:alpha val="30000"/>
                    </a:srgbClr>
                  </a:outerShdw>
                </a:effectLst>
                <a:cs typeface="B Titr" panose="00000700000000000000" pitchFamily="2" charset="-78"/>
              </a:rPr>
              <a:t>مهدی دادبخش</a:t>
            </a:r>
            <a:endParaRPr lang="en-US" sz="4400" b="1" dirty="0">
              <a:ln w="10160">
                <a:solidFill>
                  <a:srgbClr val="B4DCF5"/>
                </a:solidFill>
                <a:prstDash val="solid"/>
              </a:ln>
              <a:solidFill>
                <a:srgbClr val="FFFFFF"/>
              </a:solidFill>
              <a:effectLst>
                <a:outerShdw blurRad="38100" dist="22860" dir="5400000" algn="tl" rotWithShape="0">
                  <a:srgbClr val="000000">
                    <a:alpha val="30000"/>
                  </a:srgbClr>
                </a:outerShdw>
              </a:effectLst>
              <a:cs typeface="B Titr" panose="00000700000000000000" pitchFamily="2" charset="-78"/>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rcRect/>
          <a:stretch/>
        </p:blipFill>
        <p:spPr>
          <a:xfrm>
            <a:off x="665106" y="19125"/>
            <a:ext cx="1349414" cy="1371179"/>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rcRect/>
          <a:stretch/>
        </p:blipFill>
        <p:spPr>
          <a:xfrm>
            <a:off x="10259046" y="-26059"/>
            <a:ext cx="1376363" cy="1376363"/>
          </a:xfrm>
          <a:prstGeom prst="rect">
            <a:avLst/>
          </a:prstGeom>
        </p:spPr>
      </p:pic>
      <p:sp>
        <p:nvSpPr>
          <p:cNvPr id="11" name="Rectangle 10"/>
          <p:cNvSpPr/>
          <p:nvPr/>
        </p:nvSpPr>
        <p:spPr>
          <a:xfrm>
            <a:off x="0" y="1456987"/>
            <a:ext cx="12189655" cy="584775"/>
          </a:xfrm>
          <a:prstGeom prst="rect">
            <a:avLst/>
          </a:prstGeom>
          <a:noFill/>
        </p:spPr>
        <p:txBody>
          <a:bodyPr wrap="square" lIns="91440" tIns="45720" rIns="91440" bIns="45720">
            <a:spAutoFit/>
          </a:bodyPr>
          <a:lstStyle/>
          <a:p>
            <a:pPr algn="ctr" rtl="1"/>
            <a:r>
              <a:rPr lang="fa-IR" sz="3200" b="1" dirty="0">
                <a:ln w="12700">
                  <a:solidFill>
                    <a:srgbClr val="0F4D78"/>
                  </a:solidFill>
                  <a:prstDash val="solid"/>
                </a:ln>
                <a:pattFill prst="pct50">
                  <a:fgClr>
                    <a:srgbClr val="0F4D78"/>
                  </a:fgClr>
                  <a:bgClr>
                    <a:srgbClr val="0F4D78">
                      <a:lumMod val="20000"/>
                      <a:lumOff val="80000"/>
                    </a:srgbClr>
                  </a:bgClr>
                </a:pattFill>
                <a:effectLst>
                  <a:outerShdw dist="38100" dir="2640000" algn="bl" rotWithShape="0">
                    <a:srgbClr val="0F4D78"/>
                  </a:outerShdw>
                </a:effectLst>
                <a:cs typeface="B Titr" panose="00000700000000000000" pitchFamily="2" charset="-78"/>
              </a:rPr>
              <a:t>دانشکده مهندسی کامپیوتر</a:t>
            </a:r>
            <a:endParaRPr lang="en-US" sz="5400" b="1" dirty="0">
              <a:ln w="12700">
                <a:solidFill>
                  <a:srgbClr val="0F4D78"/>
                </a:solidFill>
                <a:prstDash val="solid"/>
              </a:ln>
              <a:pattFill prst="pct50">
                <a:fgClr>
                  <a:srgbClr val="0F4D78"/>
                </a:fgClr>
                <a:bgClr>
                  <a:srgbClr val="0F4D78">
                    <a:lumMod val="20000"/>
                    <a:lumOff val="80000"/>
                  </a:srgbClr>
                </a:bgClr>
              </a:pattFill>
              <a:effectLst>
                <a:outerShdw dist="38100" dir="2640000" algn="bl" rotWithShape="0">
                  <a:srgbClr val="0F4D78"/>
                </a:outerShdw>
              </a:effectLst>
              <a:cs typeface="B Titr" panose="00000700000000000000" pitchFamily="2" charset="-78"/>
            </a:endParaRPr>
          </a:p>
        </p:txBody>
      </p:sp>
      <p:sp>
        <p:nvSpPr>
          <p:cNvPr id="16" name="Rectangle 15"/>
          <p:cNvSpPr/>
          <p:nvPr/>
        </p:nvSpPr>
        <p:spPr>
          <a:xfrm>
            <a:off x="-2345" y="4656426"/>
            <a:ext cx="12192000" cy="400110"/>
          </a:xfrm>
          <a:prstGeom prst="rect">
            <a:avLst/>
          </a:prstGeom>
          <a:noFill/>
        </p:spPr>
        <p:txBody>
          <a:bodyPr wrap="square" lIns="91440" tIns="45720" rIns="91440" bIns="45720">
            <a:spAutoFit/>
          </a:bodyPr>
          <a:lstStyle/>
          <a:p>
            <a:pPr algn="ctr" rtl="1"/>
            <a:r>
              <a:rPr lang="en-US" sz="2000" b="1" i="1" dirty="0">
                <a:ln w="10160">
                  <a:solidFill>
                    <a:srgbClr val="B4DCF5"/>
                  </a:solidFill>
                  <a:prstDash val="solid"/>
                </a:ln>
                <a:solidFill>
                  <a:srgbClr val="FFFFFF"/>
                </a:solidFill>
                <a:effectLst>
                  <a:outerShdw blurRad="38100" dist="22860" dir="5400000" algn="tl" rotWithShape="0">
                    <a:srgbClr val="000000">
                      <a:alpha val="30000"/>
                    </a:srgbClr>
                  </a:outerShdw>
                </a:effectLst>
                <a:cs typeface="B Titr" panose="00000700000000000000" pitchFamily="2" charset="-78"/>
              </a:rPr>
              <a:t>mahdi.dadbakhsh@sharif.edu</a:t>
            </a:r>
            <a:endParaRPr lang="en-US" sz="2400" b="1" i="1" dirty="0">
              <a:ln w="10160">
                <a:solidFill>
                  <a:srgbClr val="B4DCF5"/>
                </a:solidFill>
                <a:prstDash val="solid"/>
              </a:ln>
              <a:solidFill>
                <a:srgbClr val="FFFFFF"/>
              </a:solidFill>
              <a:effectLst>
                <a:outerShdw blurRad="38100" dist="22860" dir="5400000" algn="tl" rotWithShape="0">
                  <a:srgbClr val="000000">
                    <a:alpha val="30000"/>
                  </a:srgbClr>
                </a:outerShdw>
              </a:effectLst>
              <a:cs typeface="B Titr" panose="00000700000000000000" pitchFamily="2" charset="-78"/>
            </a:endParaRPr>
          </a:p>
        </p:txBody>
      </p:sp>
      <p:sp>
        <p:nvSpPr>
          <p:cNvPr id="17" name="Rectangle 16"/>
          <p:cNvSpPr/>
          <p:nvPr/>
        </p:nvSpPr>
        <p:spPr>
          <a:xfrm>
            <a:off x="0" y="3322409"/>
            <a:ext cx="12189654" cy="523220"/>
          </a:xfrm>
          <a:prstGeom prst="rect">
            <a:avLst/>
          </a:prstGeom>
          <a:noFill/>
        </p:spPr>
        <p:txBody>
          <a:bodyPr wrap="square" lIns="91440" tIns="45720" rIns="91440" bIns="45720">
            <a:spAutoFit/>
          </a:bodyPr>
          <a:lstStyle/>
          <a:p>
            <a:pPr algn="ctr" rtl="1"/>
            <a:r>
              <a:rPr lang="fa-IR" sz="2800" b="1" dirty="0">
                <a:ln w="12700">
                  <a:solidFill>
                    <a:srgbClr val="0F4D78"/>
                  </a:solidFill>
                  <a:prstDash val="solid"/>
                </a:ln>
                <a:pattFill prst="pct50">
                  <a:fgClr>
                    <a:srgbClr val="0F4D78"/>
                  </a:fgClr>
                  <a:bgClr>
                    <a:srgbClr val="0F4D78">
                      <a:lumMod val="20000"/>
                      <a:lumOff val="80000"/>
                    </a:srgbClr>
                  </a:bgClr>
                </a:pattFill>
                <a:effectLst>
                  <a:outerShdw dist="38100" dir="2640000" algn="bl" rotWithShape="0">
                    <a:srgbClr val="0F4D78"/>
                  </a:outerShdw>
                </a:effectLst>
                <a:cs typeface="B Titr" panose="00000700000000000000" pitchFamily="2" charset="-78"/>
              </a:rPr>
              <a:t>( فصل سوم : اصول طراحی پایگاه داده )</a:t>
            </a:r>
            <a:endParaRPr lang="en-US" sz="4800" b="1" dirty="0">
              <a:ln w="12700">
                <a:solidFill>
                  <a:srgbClr val="0F4D78"/>
                </a:solidFill>
                <a:prstDash val="solid"/>
              </a:ln>
              <a:pattFill prst="pct50">
                <a:fgClr>
                  <a:srgbClr val="0F4D78"/>
                </a:fgClr>
                <a:bgClr>
                  <a:srgbClr val="0F4D78">
                    <a:lumMod val="20000"/>
                    <a:lumOff val="80000"/>
                  </a:srgbClr>
                </a:bgClr>
              </a:pattFill>
              <a:effectLst>
                <a:outerShdw dist="38100" dir="2640000" algn="bl" rotWithShape="0">
                  <a:srgbClr val="0F4D78"/>
                </a:outerShdw>
              </a:effectLst>
              <a:cs typeface="B Titr" panose="00000700000000000000" pitchFamily="2" charset="-78"/>
            </a:endParaRPr>
          </a:p>
        </p:txBody>
      </p:sp>
      <p:sp>
        <p:nvSpPr>
          <p:cNvPr id="19" name="Rectangle 18"/>
          <p:cNvSpPr/>
          <p:nvPr/>
        </p:nvSpPr>
        <p:spPr>
          <a:xfrm>
            <a:off x="1" y="6022813"/>
            <a:ext cx="12192000" cy="400110"/>
          </a:xfrm>
          <a:prstGeom prst="rect">
            <a:avLst/>
          </a:prstGeom>
          <a:noFill/>
        </p:spPr>
        <p:txBody>
          <a:bodyPr wrap="square" lIns="91440" tIns="45720" rIns="91440" bIns="45720">
            <a:spAutoFit/>
          </a:bodyPr>
          <a:lstStyle/>
          <a:p>
            <a:pPr algn="ctr" rtl="1"/>
            <a:r>
              <a:rPr lang="fa-IR" sz="2000" b="1" dirty="0">
                <a:ln w="10160">
                  <a:solidFill>
                    <a:srgbClr val="B4DCF5"/>
                  </a:solidFill>
                  <a:prstDash val="solid"/>
                </a:ln>
                <a:solidFill>
                  <a:srgbClr val="FFFFFF"/>
                </a:solidFill>
                <a:effectLst>
                  <a:outerShdw blurRad="38100" dist="22860" dir="5400000" algn="tl" rotWithShape="0">
                    <a:srgbClr val="000000">
                      <a:alpha val="30000"/>
                    </a:srgbClr>
                  </a:outerShdw>
                </a:effectLst>
                <a:cs typeface="B Titr" panose="00000700000000000000" pitchFamily="2" charset="-78"/>
              </a:rPr>
              <a:t>1402 - 1401</a:t>
            </a:r>
            <a:endParaRPr lang="en-US" sz="2000" b="1" dirty="0">
              <a:ln w="10160">
                <a:solidFill>
                  <a:srgbClr val="B4DCF5"/>
                </a:solidFill>
                <a:prstDash val="solid"/>
              </a:ln>
              <a:solidFill>
                <a:srgbClr val="FFFFFF"/>
              </a:solidFill>
              <a:effectLst>
                <a:outerShdw blurRad="38100" dist="22860" dir="5400000" algn="tl" rotWithShape="0">
                  <a:srgbClr val="000000">
                    <a:alpha val="30000"/>
                  </a:srgbClr>
                </a:outerShdw>
              </a:effectLst>
              <a:cs typeface="B Titr" panose="00000700000000000000" pitchFamily="2" charset="-78"/>
            </a:endParaRPr>
          </a:p>
        </p:txBody>
      </p:sp>
      <p:sp>
        <p:nvSpPr>
          <p:cNvPr id="20" name="Rectangle 19"/>
          <p:cNvSpPr/>
          <p:nvPr/>
        </p:nvSpPr>
        <p:spPr>
          <a:xfrm>
            <a:off x="1" y="5130501"/>
            <a:ext cx="12192000" cy="400110"/>
          </a:xfrm>
          <a:prstGeom prst="rect">
            <a:avLst/>
          </a:prstGeom>
          <a:noFill/>
        </p:spPr>
        <p:txBody>
          <a:bodyPr wrap="square" lIns="91440" tIns="45720" rIns="91440" bIns="45720">
            <a:spAutoFit/>
          </a:bodyPr>
          <a:lstStyle/>
          <a:p>
            <a:pPr algn="ctr" rtl="1"/>
            <a:r>
              <a:rPr lang="fa-IR" sz="2000" b="1" dirty="0">
                <a:ln w="10160">
                  <a:solidFill>
                    <a:srgbClr val="B4DCF5"/>
                  </a:solidFill>
                  <a:prstDash val="solid"/>
                </a:ln>
                <a:solidFill>
                  <a:srgbClr val="FFFFFF"/>
                </a:solidFill>
                <a:effectLst>
                  <a:outerShdw blurRad="38100" dist="22860" dir="5400000" algn="tl" rotWithShape="0">
                    <a:srgbClr val="000000">
                      <a:alpha val="30000"/>
                    </a:srgbClr>
                  </a:outerShdw>
                </a:effectLst>
                <a:cs typeface="B Titr" panose="00000700000000000000" pitchFamily="2" charset="-78"/>
              </a:rPr>
              <a:t>شماره درس : 40384</a:t>
            </a:r>
            <a:endParaRPr lang="en-US" sz="2000" b="1" dirty="0">
              <a:ln w="10160">
                <a:solidFill>
                  <a:srgbClr val="B4DCF5"/>
                </a:solidFill>
                <a:prstDash val="solid"/>
              </a:ln>
              <a:solidFill>
                <a:srgbClr val="FFFFFF"/>
              </a:solidFill>
              <a:effectLst>
                <a:outerShdw blurRad="38100" dist="22860" dir="5400000" algn="tl" rotWithShape="0">
                  <a:srgbClr val="000000">
                    <a:alpha val="30000"/>
                  </a:srgbClr>
                </a:outerShdw>
              </a:effectLst>
              <a:cs typeface="B Titr" panose="00000700000000000000" pitchFamily="2" charset="-78"/>
            </a:endParaRPr>
          </a:p>
        </p:txBody>
      </p:sp>
    </p:spTree>
    <p:extLst>
      <p:ext uri="{BB962C8B-B14F-4D97-AF65-F5344CB8AC3E}">
        <p14:creationId xmlns:p14="http://schemas.microsoft.com/office/powerpoint/2010/main" val="3891332252"/>
      </p:ext>
    </p:extLst>
  </p:cSld>
  <p:clrMapOvr>
    <a:masterClrMapping/>
  </p:clrMapOvr>
  <mc:AlternateContent xmlns:mc="http://schemas.openxmlformats.org/markup-compatibility/2006" xmlns:p14="http://schemas.microsoft.com/office/powerpoint/2010/main">
    <mc:Choice Requires="p14">
      <p:transition spd="slow" p14:dur="30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anim calcmode="lin" valueType="num">
                                      <p:cBhvr>
                                        <p:cTn id="8" dur="500" fill="hold"/>
                                        <p:tgtEl>
                                          <p:spTgt spid="14"/>
                                        </p:tgtEl>
                                        <p:attrNameLst>
                                          <p:attrName>ppt_x</p:attrName>
                                        </p:attrNameLst>
                                      </p:cBhvr>
                                      <p:tavLst>
                                        <p:tav tm="0">
                                          <p:val>
                                            <p:strVal val="#ppt_x"/>
                                          </p:val>
                                        </p:tav>
                                        <p:tav tm="100000">
                                          <p:val>
                                            <p:strVal val="#ppt_x"/>
                                          </p:val>
                                        </p:tav>
                                      </p:tavLst>
                                    </p:anim>
                                    <p:anim calcmode="lin" valueType="num">
                                      <p:cBhvr>
                                        <p:cTn id="9" dur="5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anim calcmode="lin" valueType="num">
                                      <p:cBhvr>
                                        <p:cTn id="13" dur="500" fill="hold"/>
                                        <p:tgtEl>
                                          <p:spTgt spid="10"/>
                                        </p:tgtEl>
                                        <p:attrNameLst>
                                          <p:attrName>ppt_x</p:attrName>
                                        </p:attrNameLst>
                                      </p:cBhvr>
                                      <p:tavLst>
                                        <p:tav tm="0">
                                          <p:val>
                                            <p:strVal val="#ppt_x"/>
                                          </p:val>
                                        </p:tav>
                                        <p:tav tm="100000">
                                          <p:val>
                                            <p:strVal val="#ppt_x"/>
                                          </p:val>
                                        </p:tav>
                                      </p:tavLst>
                                    </p:anim>
                                    <p:anim calcmode="lin" valueType="num">
                                      <p:cBhvr>
                                        <p:cTn id="14" dur="500" fill="hold"/>
                                        <p:tgtEl>
                                          <p:spTgt spid="10"/>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42" presetClass="entr" presetSubtype="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anim calcmode="lin" valueType="num">
                                      <p:cBhvr>
                                        <p:cTn id="19" dur="500" fill="hold"/>
                                        <p:tgtEl>
                                          <p:spTgt spid="9"/>
                                        </p:tgtEl>
                                        <p:attrNameLst>
                                          <p:attrName>ppt_x</p:attrName>
                                        </p:attrNameLst>
                                      </p:cBhvr>
                                      <p:tavLst>
                                        <p:tav tm="0">
                                          <p:val>
                                            <p:strVal val="#ppt_x"/>
                                          </p:val>
                                        </p:tav>
                                        <p:tav tm="100000">
                                          <p:val>
                                            <p:strVal val="#ppt_x"/>
                                          </p:val>
                                        </p:tav>
                                      </p:tavLst>
                                    </p:anim>
                                    <p:anim calcmode="lin" valueType="num">
                                      <p:cBhvr>
                                        <p:cTn id="20" dur="500" fill="hold"/>
                                        <p:tgtEl>
                                          <p:spTgt spid="9"/>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42" presetClass="entr" presetSubtype="0"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anim calcmode="lin" valueType="num">
                                      <p:cBhvr>
                                        <p:cTn id="25" dur="500" fill="hold"/>
                                        <p:tgtEl>
                                          <p:spTgt spid="11"/>
                                        </p:tgtEl>
                                        <p:attrNameLst>
                                          <p:attrName>ppt_x</p:attrName>
                                        </p:attrNameLst>
                                      </p:cBhvr>
                                      <p:tavLst>
                                        <p:tav tm="0">
                                          <p:val>
                                            <p:strVal val="#ppt_x"/>
                                          </p:val>
                                        </p:tav>
                                        <p:tav tm="100000">
                                          <p:val>
                                            <p:strVal val="#ppt_x"/>
                                          </p:val>
                                        </p:tav>
                                      </p:tavLst>
                                    </p:anim>
                                    <p:anim calcmode="lin" valueType="num">
                                      <p:cBhvr>
                                        <p:cTn id="26" dur="500" fill="hold"/>
                                        <p:tgtEl>
                                          <p:spTgt spid="11"/>
                                        </p:tgtEl>
                                        <p:attrNameLst>
                                          <p:attrName>ppt_y</p:attrName>
                                        </p:attrNameLst>
                                      </p:cBhvr>
                                      <p:tavLst>
                                        <p:tav tm="0">
                                          <p:val>
                                            <p:strVal val="#ppt_y+.1"/>
                                          </p:val>
                                        </p:tav>
                                        <p:tav tm="100000">
                                          <p:val>
                                            <p:strVal val="#ppt_y"/>
                                          </p:val>
                                        </p:tav>
                                      </p:tavLst>
                                    </p:anim>
                                  </p:childTnLst>
                                </p:cTn>
                              </p:par>
                            </p:childTnLst>
                          </p:cTn>
                        </p:par>
                        <p:par>
                          <p:cTn id="27" fill="hold">
                            <p:stCondLst>
                              <p:cond delay="1500"/>
                            </p:stCondLst>
                            <p:childTnLst>
                              <p:par>
                                <p:cTn id="28" presetID="42" presetClass="entr" presetSubtype="0"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anim calcmode="lin" valueType="num">
                                      <p:cBhvr>
                                        <p:cTn id="31" dur="500" fill="hold"/>
                                        <p:tgtEl>
                                          <p:spTgt spid="13"/>
                                        </p:tgtEl>
                                        <p:attrNameLst>
                                          <p:attrName>ppt_x</p:attrName>
                                        </p:attrNameLst>
                                      </p:cBhvr>
                                      <p:tavLst>
                                        <p:tav tm="0">
                                          <p:val>
                                            <p:strVal val="#ppt_x"/>
                                          </p:val>
                                        </p:tav>
                                        <p:tav tm="100000">
                                          <p:val>
                                            <p:strVal val="#ppt_x"/>
                                          </p:val>
                                        </p:tav>
                                      </p:tavLst>
                                    </p:anim>
                                    <p:anim calcmode="lin" valueType="num">
                                      <p:cBhvr>
                                        <p:cTn id="32" dur="500" fill="hold"/>
                                        <p:tgtEl>
                                          <p:spTgt spid="13"/>
                                        </p:tgtEl>
                                        <p:attrNameLst>
                                          <p:attrName>ppt_y</p:attrName>
                                        </p:attrNameLst>
                                      </p:cBhvr>
                                      <p:tavLst>
                                        <p:tav tm="0">
                                          <p:val>
                                            <p:strVal val="#ppt_y+.1"/>
                                          </p:val>
                                        </p:tav>
                                        <p:tav tm="100000">
                                          <p:val>
                                            <p:strVal val="#ppt_y"/>
                                          </p:val>
                                        </p:tav>
                                      </p:tavLst>
                                    </p:anim>
                                  </p:childTnLst>
                                </p:cTn>
                              </p:par>
                            </p:childTnLst>
                          </p:cTn>
                        </p:par>
                        <p:par>
                          <p:cTn id="33" fill="hold">
                            <p:stCondLst>
                              <p:cond delay="2000"/>
                            </p:stCondLst>
                            <p:childTnLst>
                              <p:par>
                                <p:cTn id="34" presetID="42" presetClass="entr" presetSubtype="0" fill="hold" grpId="0" nodeType="after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anim calcmode="lin" valueType="num">
                                      <p:cBhvr>
                                        <p:cTn id="37" dur="500" fill="hold"/>
                                        <p:tgtEl>
                                          <p:spTgt spid="17"/>
                                        </p:tgtEl>
                                        <p:attrNameLst>
                                          <p:attrName>ppt_x</p:attrName>
                                        </p:attrNameLst>
                                      </p:cBhvr>
                                      <p:tavLst>
                                        <p:tav tm="0">
                                          <p:val>
                                            <p:strVal val="#ppt_x"/>
                                          </p:val>
                                        </p:tav>
                                        <p:tav tm="100000">
                                          <p:val>
                                            <p:strVal val="#ppt_x"/>
                                          </p:val>
                                        </p:tav>
                                      </p:tavLst>
                                    </p:anim>
                                    <p:anim calcmode="lin" valueType="num">
                                      <p:cBhvr>
                                        <p:cTn id="38" dur="500" fill="hold"/>
                                        <p:tgtEl>
                                          <p:spTgt spid="17"/>
                                        </p:tgtEl>
                                        <p:attrNameLst>
                                          <p:attrName>ppt_y</p:attrName>
                                        </p:attrNameLst>
                                      </p:cBhvr>
                                      <p:tavLst>
                                        <p:tav tm="0">
                                          <p:val>
                                            <p:strVal val="#ppt_y+.1"/>
                                          </p:val>
                                        </p:tav>
                                        <p:tav tm="100000">
                                          <p:val>
                                            <p:strVal val="#ppt_y"/>
                                          </p:val>
                                        </p:tav>
                                      </p:tavLst>
                                    </p:anim>
                                  </p:childTnLst>
                                </p:cTn>
                              </p:par>
                            </p:childTnLst>
                          </p:cTn>
                        </p:par>
                        <p:par>
                          <p:cTn id="39" fill="hold">
                            <p:stCondLst>
                              <p:cond delay="2500"/>
                            </p:stCondLst>
                            <p:childTnLst>
                              <p:par>
                                <p:cTn id="40" presetID="42" presetClass="entr" presetSubtype="0" fill="hold" grpId="0"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anim calcmode="lin" valueType="num">
                                      <p:cBhvr>
                                        <p:cTn id="43" dur="500" fill="hold"/>
                                        <p:tgtEl>
                                          <p:spTgt spid="12"/>
                                        </p:tgtEl>
                                        <p:attrNameLst>
                                          <p:attrName>ppt_x</p:attrName>
                                        </p:attrNameLst>
                                      </p:cBhvr>
                                      <p:tavLst>
                                        <p:tav tm="0">
                                          <p:val>
                                            <p:strVal val="#ppt_x"/>
                                          </p:val>
                                        </p:tav>
                                        <p:tav tm="100000">
                                          <p:val>
                                            <p:strVal val="#ppt_x"/>
                                          </p:val>
                                        </p:tav>
                                      </p:tavLst>
                                    </p:anim>
                                    <p:anim calcmode="lin" valueType="num">
                                      <p:cBhvr>
                                        <p:cTn id="44" dur="500" fill="hold"/>
                                        <p:tgtEl>
                                          <p:spTgt spid="12"/>
                                        </p:tgtEl>
                                        <p:attrNameLst>
                                          <p:attrName>ppt_y</p:attrName>
                                        </p:attrNameLst>
                                      </p:cBhvr>
                                      <p:tavLst>
                                        <p:tav tm="0">
                                          <p:val>
                                            <p:strVal val="#ppt_y+.1"/>
                                          </p:val>
                                        </p:tav>
                                        <p:tav tm="100000">
                                          <p:val>
                                            <p:strVal val="#ppt_y"/>
                                          </p:val>
                                        </p:tav>
                                      </p:tavLst>
                                    </p:anim>
                                  </p:childTnLst>
                                </p:cTn>
                              </p:par>
                            </p:childTnLst>
                          </p:cTn>
                        </p:par>
                        <p:par>
                          <p:cTn id="45" fill="hold">
                            <p:stCondLst>
                              <p:cond delay="3000"/>
                            </p:stCondLst>
                            <p:childTnLst>
                              <p:par>
                                <p:cTn id="46" presetID="42" presetClass="entr" presetSubtype="0"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anim calcmode="lin" valueType="num">
                                      <p:cBhvr>
                                        <p:cTn id="49" dur="500" fill="hold"/>
                                        <p:tgtEl>
                                          <p:spTgt spid="16"/>
                                        </p:tgtEl>
                                        <p:attrNameLst>
                                          <p:attrName>ppt_x</p:attrName>
                                        </p:attrNameLst>
                                      </p:cBhvr>
                                      <p:tavLst>
                                        <p:tav tm="0">
                                          <p:val>
                                            <p:strVal val="#ppt_x"/>
                                          </p:val>
                                        </p:tav>
                                        <p:tav tm="100000">
                                          <p:val>
                                            <p:strVal val="#ppt_x"/>
                                          </p:val>
                                        </p:tav>
                                      </p:tavLst>
                                    </p:anim>
                                    <p:anim calcmode="lin" valueType="num">
                                      <p:cBhvr>
                                        <p:cTn id="50" dur="500" fill="hold"/>
                                        <p:tgtEl>
                                          <p:spTgt spid="16"/>
                                        </p:tgtEl>
                                        <p:attrNameLst>
                                          <p:attrName>ppt_y</p:attrName>
                                        </p:attrNameLst>
                                      </p:cBhvr>
                                      <p:tavLst>
                                        <p:tav tm="0">
                                          <p:val>
                                            <p:strVal val="#ppt_y+.1"/>
                                          </p:val>
                                        </p:tav>
                                        <p:tav tm="100000">
                                          <p:val>
                                            <p:strVal val="#ppt_y"/>
                                          </p:val>
                                        </p:tav>
                                      </p:tavLst>
                                    </p:anim>
                                  </p:childTnLst>
                                </p:cTn>
                              </p:par>
                            </p:childTnLst>
                          </p:cTn>
                        </p:par>
                        <p:par>
                          <p:cTn id="51" fill="hold">
                            <p:stCondLst>
                              <p:cond delay="3500"/>
                            </p:stCondLst>
                            <p:childTnLst>
                              <p:par>
                                <p:cTn id="52" presetID="42" presetClass="entr" presetSubtype="0" fill="hold" grpId="0" nodeType="after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fade">
                                      <p:cBhvr>
                                        <p:cTn id="54" dur="500"/>
                                        <p:tgtEl>
                                          <p:spTgt spid="20"/>
                                        </p:tgtEl>
                                      </p:cBhvr>
                                    </p:animEffect>
                                    <p:anim calcmode="lin" valueType="num">
                                      <p:cBhvr>
                                        <p:cTn id="55" dur="500" fill="hold"/>
                                        <p:tgtEl>
                                          <p:spTgt spid="20"/>
                                        </p:tgtEl>
                                        <p:attrNameLst>
                                          <p:attrName>ppt_x</p:attrName>
                                        </p:attrNameLst>
                                      </p:cBhvr>
                                      <p:tavLst>
                                        <p:tav tm="0">
                                          <p:val>
                                            <p:strVal val="#ppt_x"/>
                                          </p:val>
                                        </p:tav>
                                        <p:tav tm="100000">
                                          <p:val>
                                            <p:strVal val="#ppt_x"/>
                                          </p:val>
                                        </p:tav>
                                      </p:tavLst>
                                    </p:anim>
                                    <p:anim calcmode="lin" valueType="num">
                                      <p:cBhvr>
                                        <p:cTn id="56" dur="500" fill="hold"/>
                                        <p:tgtEl>
                                          <p:spTgt spid="20"/>
                                        </p:tgtEl>
                                        <p:attrNameLst>
                                          <p:attrName>ppt_y</p:attrName>
                                        </p:attrNameLst>
                                      </p:cBhvr>
                                      <p:tavLst>
                                        <p:tav tm="0">
                                          <p:val>
                                            <p:strVal val="#ppt_y+.1"/>
                                          </p:val>
                                        </p:tav>
                                        <p:tav tm="100000">
                                          <p:val>
                                            <p:strVal val="#ppt_y"/>
                                          </p:val>
                                        </p:tav>
                                      </p:tavLst>
                                    </p:anim>
                                  </p:childTnLst>
                                </p:cTn>
                              </p:par>
                            </p:childTnLst>
                          </p:cTn>
                        </p:par>
                        <p:par>
                          <p:cTn id="57" fill="hold">
                            <p:stCondLst>
                              <p:cond delay="4000"/>
                            </p:stCondLst>
                            <p:childTnLst>
                              <p:par>
                                <p:cTn id="58" presetID="42" presetClass="entr" presetSubtype="0" fill="hold" grpId="0" nodeType="after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fade">
                                      <p:cBhvr>
                                        <p:cTn id="60" dur="500"/>
                                        <p:tgtEl>
                                          <p:spTgt spid="15"/>
                                        </p:tgtEl>
                                      </p:cBhvr>
                                    </p:animEffect>
                                    <p:anim calcmode="lin" valueType="num">
                                      <p:cBhvr>
                                        <p:cTn id="61" dur="500" fill="hold"/>
                                        <p:tgtEl>
                                          <p:spTgt spid="15"/>
                                        </p:tgtEl>
                                        <p:attrNameLst>
                                          <p:attrName>ppt_x</p:attrName>
                                        </p:attrNameLst>
                                      </p:cBhvr>
                                      <p:tavLst>
                                        <p:tav tm="0">
                                          <p:val>
                                            <p:strVal val="#ppt_x"/>
                                          </p:val>
                                        </p:tav>
                                        <p:tav tm="100000">
                                          <p:val>
                                            <p:strVal val="#ppt_x"/>
                                          </p:val>
                                        </p:tav>
                                      </p:tavLst>
                                    </p:anim>
                                    <p:anim calcmode="lin" valueType="num">
                                      <p:cBhvr>
                                        <p:cTn id="62" dur="500" fill="hold"/>
                                        <p:tgtEl>
                                          <p:spTgt spid="15"/>
                                        </p:tgtEl>
                                        <p:attrNameLst>
                                          <p:attrName>ppt_y</p:attrName>
                                        </p:attrNameLst>
                                      </p:cBhvr>
                                      <p:tavLst>
                                        <p:tav tm="0">
                                          <p:val>
                                            <p:strVal val="#ppt_y+.1"/>
                                          </p:val>
                                        </p:tav>
                                        <p:tav tm="100000">
                                          <p:val>
                                            <p:strVal val="#ppt_y"/>
                                          </p:val>
                                        </p:tav>
                                      </p:tavLst>
                                    </p:anim>
                                  </p:childTnLst>
                                </p:cTn>
                              </p:par>
                            </p:childTnLst>
                          </p:cTn>
                        </p:par>
                        <p:par>
                          <p:cTn id="63" fill="hold">
                            <p:stCondLst>
                              <p:cond delay="4500"/>
                            </p:stCondLst>
                            <p:childTnLst>
                              <p:par>
                                <p:cTn id="64" presetID="42" presetClass="entr" presetSubtype="0" fill="hold" grpId="0" nodeType="afterEffect">
                                  <p:stCondLst>
                                    <p:cond delay="0"/>
                                  </p:stCondLst>
                                  <p:childTnLst>
                                    <p:set>
                                      <p:cBhvr>
                                        <p:cTn id="65" dur="1" fill="hold">
                                          <p:stCondLst>
                                            <p:cond delay="0"/>
                                          </p:stCondLst>
                                        </p:cTn>
                                        <p:tgtEl>
                                          <p:spTgt spid="19"/>
                                        </p:tgtEl>
                                        <p:attrNameLst>
                                          <p:attrName>style.visibility</p:attrName>
                                        </p:attrNameLst>
                                      </p:cBhvr>
                                      <p:to>
                                        <p:strVal val="visible"/>
                                      </p:to>
                                    </p:set>
                                    <p:animEffect transition="in" filter="fade">
                                      <p:cBhvr>
                                        <p:cTn id="66" dur="500"/>
                                        <p:tgtEl>
                                          <p:spTgt spid="19"/>
                                        </p:tgtEl>
                                      </p:cBhvr>
                                    </p:animEffect>
                                    <p:anim calcmode="lin" valueType="num">
                                      <p:cBhvr>
                                        <p:cTn id="67" dur="500" fill="hold"/>
                                        <p:tgtEl>
                                          <p:spTgt spid="19"/>
                                        </p:tgtEl>
                                        <p:attrNameLst>
                                          <p:attrName>ppt_x</p:attrName>
                                        </p:attrNameLst>
                                      </p:cBhvr>
                                      <p:tavLst>
                                        <p:tav tm="0">
                                          <p:val>
                                            <p:strVal val="#ppt_x"/>
                                          </p:val>
                                        </p:tav>
                                        <p:tav tm="100000">
                                          <p:val>
                                            <p:strVal val="#ppt_x"/>
                                          </p:val>
                                        </p:tav>
                                      </p:tavLst>
                                    </p:anim>
                                    <p:anim calcmode="lin" valueType="num">
                                      <p:cBhvr>
                                        <p:cTn id="68" dur="5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P spid="15" grpId="0"/>
      <p:bldP spid="12" grpId="0"/>
      <p:bldP spid="11" grpId="0"/>
      <p:bldP spid="16" grpId="0"/>
      <p:bldP spid="17" grpId="0"/>
      <p:bldP spid="19" grpId="0"/>
      <p:bldP spid="2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3057" cy="78818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0" y="5462000"/>
            <a:ext cx="12192000" cy="1396000"/>
          </a:xfrm>
          <a:prstGeom prst="rect">
            <a:avLst/>
          </a:prstGeom>
          <a:solidFill>
            <a:srgbClr val="B4DCF5">
              <a:lumMod val="10000"/>
            </a:srgbClr>
          </a:solidFill>
        </p:spPr>
      </p:pic>
      <p:pic>
        <p:nvPicPr>
          <p:cNvPr id="6" name="Picture 5"/>
          <p:cNvPicPr>
            <a:picLocks noChangeAspect="1"/>
          </p:cNvPicPr>
          <p:nvPr/>
        </p:nvPicPr>
        <p:blipFill>
          <a:blip r:embed="rId4"/>
          <a:stretch>
            <a:fillRect/>
          </a:stretch>
        </p:blipFill>
        <p:spPr>
          <a:xfrm>
            <a:off x="-128789" y="4290646"/>
            <a:ext cx="12518265" cy="1968485"/>
          </a:xfrm>
          <a:prstGeom prst="rect">
            <a:avLst/>
          </a:prstGeom>
        </p:spPr>
      </p:pic>
      <p:pic>
        <p:nvPicPr>
          <p:cNvPr id="8" name="Picture 7">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7" y="5841596"/>
            <a:ext cx="980576" cy="980576"/>
          </a:xfrm>
          <a:prstGeom prst="rect">
            <a:avLst/>
          </a:prstGeom>
        </p:spPr>
      </p:pic>
      <p:pic>
        <p:nvPicPr>
          <p:cNvPr id="9" name="Picture 8">
            <a:hlinkClick r:id="rId7" action="ppaction://hlinksldjump"/>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27059" y="6278639"/>
            <a:ext cx="1206566" cy="588599"/>
          </a:xfrm>
          <a:prstGeom prst="rect">
            <a:avLst/>
          </a:prstGeom>
        </p:spPr>
      </p:pic>
      <p:sp>
        <p:nvSpPr>
          <p:cNvPr id="3" name="Rectangle 2"/>
          <p:cNvSpPr/>
          <p:nvPr/>
        </p:nvSpPr>
        <p:spPr>
          <a:xfrm>
            <a:off x="596347" y="159334"/>
            <a:ext cx="11039061" cy="461665"/>
          </a:xfrm>
          <a:prstGeom prst="rect">
            <a:avLst/>
          </a:prstGeom>
          <a:gradFill flip="none" rotWithShape="1">
            <a:gsLst>
              <a:gs pos="63000">
                <a:schemeClr val="bg1"/>
              </a:gs>
              <a:gs pos="91000">
                <a:schemeClr val="accent1">
                  <a:lumMod val="50000"/>
                </a:schemeClr>
              </a:gs>
              <a:gs pos="94000">
                <a:schemeClr val="bg1"/>
              </a:gs>
              <a:gs pos="99000">
                <a:schemeClr val="tx1">
                  <a:lumMod val="95000"/>
                  <a:lumOff val="5000"/>
                </a:schemeClr>
              </a:gs>
            </a:gsLst>
            <a:path path="rect">
              <a:fillToRect l="50000" t="50000" r="50000" b="50000"/>
            </a:path>
            <a:tileRect/>
          </a:gradFill>
        </p:spPr>
        <p:txBody>
          <a:bodyPr wrap="square" lIns="91440" tIns="45720" rIns="91440" bIns="45720">
            <a:spAutoFit/>
          </a:bodyPr>
          <a:lstStyle/>
          <a:p>
            <a:pPr algn="ctr" rtl="1"/>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طراحی ارتباط یک به یک</a:t>
            </a:r>
          </a:p>
        </p:txBody>
      </p:sp>
      <p:pic>
        <p:nvPicPr>
          <p:cNvPr id="13" name="Picture 12">
            <a:hlinkClick r:id="rId7" action="ppaction://hlinksldjump"/>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175595" y="5841596"/>
            <a:ext cx="1016405" cy="1016405"/>
          </a:xfrm>
          <a:prstGeom prst="rect">
            <a:avLst/>
          </a:prstGeom>
        </p:spPr>
      </p:pic>
      <p:sp>
        <p:nvSpPr>
          <p:cNvPr id="27" name="Rectangle 26">
            <a:extLst>
              <a:ext uri="{FF2B5EF4-FFF2-40B4-BE49-F238E27FC236}">
                <a16:creationId xmlns:a16="http://schemas.microsoft.com/office/drawing/2014/main" id="{F5EDB767-F0F5-4FF1-88F5-3D30B6EE11F5}"/>
              </a:ext>
            </a:extLst>
          </p:cNvPr>
          <p:cNvSpPr/>
          <p:nvPr/>
        </p:nvSpPr>
        <p:spPr>
          <a:xfrm>
            <a:off x="596347" y="784896"/>
            <a:ext cx="11039062" cy="369332"/>
          </a:xfrm>
          <a:prstGeom prst="rect">
            <a:avLst/>
          </a:prstGeom>
        </p:spPr>
        <p:txBody>
          <a:bodyPr wrap="square">
            <a:spAutoFit/>
          </a:bodyPr>
          <a:lstStyle/>
          <a:p>
            <a:pPr algn="r" rtl="1"/>
            <a:r>
              <a:rPr lang="fa-IR" dirty="0">
                <a:cs typeface="B Nazanin" panose="00000400000000000000" pitchFamily="2" charset="-78"/>
              </a:rPr>
              <a:t>کلید اصلی ( </a:t>
            </a:r>
            <a:r>
              <a:rPr lang="en-US" dirty="0">
                <a:cs typeface="B Nazanin" panose="00000400000000000000" pitchFamily="2" charset="-78"/>
              </a:rPr>
              <a:t>PK - Primary Key</a:t>
            </a:r>
            <a:r>
              <a:rPr lang="fa-IR" dirty="0">
                <a:cs typeface="B Nazanin" panose="00000400000000000000" pitchFamily="2" charset="-78"/>
              </a:rPr>
              <a:t> ) یکی از جداول به عنوان کلید خارجی ( </a:t>
            </a:r>
            <a:r>
              <a:rPr lang="en-US" dirty="0">
                <a:cs typeface="B Nazanin" panose="00000400000000000000" pitchFamily="2" charset="-78"/>
              </a:rPr>
              <a:t>FK - Foreign Key</a:t>
            </a:r>
            <a:r>
              <a:rPr lang="fa-IR" dirty="0">
                <a:cs typeface="B Nazanin" panose="00000400000000000000" pitchFamily="2" charset="-78"/>
              </a:rPr>
              <a:t> ) در جدول دیگر قرار می گیرد.</a:t>
            </a:r>
            <a:endParaRPr lang="en-US" dirty="0">
              <a:cs typeface="B Nazanin" panose="00000400000000000000" pitchFamily="2" charset="-78"/>
            </a:endParaRPr>
          </a:p>
        </p:txBody>
      </p:sp>
      <p:sp>
        <p:nvSpPr>
          <p:cNvPr id="28" name="Rectangle 27">
            <a:extLst>
              <a:ext uri="{FF2B5EF4-FFF2-40B4-BE49-F238E27FC236}">
                <a16:creationId xmlns:a16="http://schemas.microsoft.com/office/drawing/2014/main" id="{BEC1CF68-8271-4378-8513-70D4C53C26B5}"/>
              </a:ext>
            </a:extLst>
          </p:cNvPr>
          <p:cNvSpPr/>
          <p:nvPr/>
        </p:nvSpPr>
        <p:spPr>
          <a:xfrm>
            <a:off x="3916170" y="1411817"/>
            <a:ext cx="1184856" cy="560335"/>
          </a:xfrm>
          <a:prstGeom prst="rect">
            <a:avLst/>
          </a:prstGeom>
          <a:noFill/>
          <a:ln w="254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n w="0"/>
                <a:solidFill>
                  <a:schemeClr val="tx1"/>
                </a:solidFill>
                <a:effectLst>
                  <a:outerShdw blurRad="38100" dist="19050" dir="2700000" algn="tl" rotWithShape="0">
                    <a:schemeClr val="dk1">
                      <a:alpha val="40000"/>
                    </a:schemeClr>
                  </a:outerShdw>
                </a:effectLst>
              </a:rPr>
              <a:t>A</a:t>
            </a:r>
            <a:endParaRPr lang="en-US" b="1" dirty="0">
              <a:ln w="0"/>
              <a:solidFill>
                <a:schemeClr val="tx1"/>
              </a:solidFill>
              <a:effectLst>
                <a:outerShdw blurRad="38100" dist="19050" dir="2700000" algn="tl" rotWithShape="0">
                  <a:schemeClr val="dk1">
                    <a:alpha val="40000"/>
                  </a:schemeClr>
                </a:outerShdw>
              </a:effectLst>
            </a:endParaRPr>
          </a:p>
        </p:txBody>
      </p:sp>
      <p:sp>
        <p:nvSpPr>
          <p:cNvPr id="29" name="Rectangle 28">
            <a:extLst>
              <a:ext uri="{FF2B5EF4-FFF2-40B4-BE49-F238E27FC236}">
                <a16:creationId xmlns:a16="http://schemas.microsoft.com/office/drawing/2014/main" id="{63385331-83B4-4979-9AD8-E42CDCB186B5}"/>
              </a:ext>
            </a:extLst>
          </p:cNvPr>
          <p:cNvSpPr/>
          <p:nvPr/>
        </p:nvSpPr>
        <p:spPr>
          <a:xfrm>
            <a:off x="7148527" y="1411817"/>
            <a:ext cx="1184856" cy="560335"/>
          </a:xfrm>
          <a:prstGeom prst="rect">
            <a:avLst/>
          </a:prstGeom>
          <a:noFill/>
          <a:ln w="254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n w="0"/>
                <a:solidFill>
                  <a:schemeClr val="tx1"/>
                </a:solidFill>
                <a:effectLst>
                  <a:outerShdw blurRad="38100" dist="19050" dir="2700000" algn="tl" rotWithShape="0">
                    <a:schemeClr val="dk1">
                      <a:alpha val="40000"/>
                    </a:schemeClr>
                  </a:outerShdw>
                </a:effectLst>
              </a:rPr>
              <a:t>B</a:t>
            </a:r>
            <a:endParaRPr lang="en-US" b="1" dirty="0">
              <a:ln w="0"/>
              <a:solidFill>
                <a:schemeClr val="tx1"/>
              </a:solidFill>
              <a:effectLst>
                <a:outerShdw blurRad="38100" dist="19050" dir="2700000" algn="tl" rotWithShape="0">
                  <a:schemeClr val="dk1">
                    <a:alpha val="40000"/>
                  </a:schemeClr>
                </a:outerShdw>
              </a:effectLst>
            </a:endParaRPr>
          </a:p>
        </p:txBody>
      </p:sp>
      <p:sp>
        <p:nvSpPr>
          <p:cNvPr id="30" name="Diamond 29">
            <a:extLst>
              <a:ext uri="{FF2B5EF4-FFF2-40B4-BE49-F238E27FC236}">
                <a16:creationId xmlns:a16="http://schemas.microsoft.com/office/drawing/2014/main" id="{9C0409DD-FF3B-41C6-B25B-9DCA793C7CDC}"/>
              </a:ext>
            </a:extLst>
          </p:cNvPr>
          <p:cNvSpPr/>
          <p:nvPr/>
        </p:nvSpPr>
        <p:spPr>
          <a:xfrm>
            <a:off x="5765279" y="1351399"/>
            <a:ext cx="718995" cy="731439"/>
          </a:xfrm>
          <a:prstGeom prst="diamond">
            <a:avLst/>
          </a:prstGeom>
          <a:noFill/>
          <a:ln w="254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CB01E45A-F756-42DF-96C1-B6AEA300045D}"/>
              </a:ext>
            </a:extLst>
          </p:cNvPr>
          <p:cNvCxnSpPr/>
          <p:nvPr/>
        </p:nvCxnSpPr>
        <p:spPr>
          <a:xfrm flipH="1" flipV="1">
            <a:off x="5101026" y="1720121"/>
            <a:ext cx="664253" cy="10228"/>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FF40C05-1E1B-403A-80EB-60E9DCCE1E8F}"/>
              </a:ext>
            </a:extLst>
          </p:cNvPr>
          <p:cNvCxnSpPr/>
          <p:nvPr/>
        </p:nvCxnSpPr>
        <p:spPr>
          <a:xfrm flipH="1" flipV="1">
            <a:off x="6484274" y="1717118"/>
            <a:ext cx="664253" cy="10228"/>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3" name="Flowchart: Connector 32">
            <a:extLst>
              <a:ext uri="{FF2B5EF4-FFF2-40B4-BE49-F238E27FC236}">
                <a16:creationId xmlns:a16="http://schemas.microsoft.com/office/drawing/2014/main" id="{D60A5766-A214-4112-A0C6-D32CDE881FE6}"/>
              </a:ext>
            </a:extLst>
          </p:cNvPr>
          <p:cNvSpPr/>
          <p:nvPr/>
        </p:nvSpPr>
        <p:spPr>
          <a:xfrm>
            <a:off x="6680116" y="1653203"/>
            <a:ext cx="134565" cy="150470"/>
          </a:xfrm>
          <a:prstGeom prst="flowChartConnector">
            <a:avLst/>
          </a:prstGeom>
          <a:solidFill>
            <a:schemeClr val="accent1"/>
          </a:solidFill>
          <a:ln>
            <a:solidFill>
              <a:schemeClr val="accent5">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Flowchart: Connector 33">
            <a:extLst>
              <a:ext uri="{FF2B5EF4-FFF2-40B4-BE49-F238E27FC236}">
                <a16:creationId xmlns:a16="http://schemas.microsoft.com/office/drawing/2014/main" id="{A515B143-39B5-4594-833A-9A32A31B89C7}"/>
              </a:ext>
            </a:extLst>
          </p:cNvPr>
          <p:cNvSpPr/>
          <p:nvPr/>
        </p:nvSpPr>
        <p:spPr>
          <a:xfrm>
            <a:off x="5325958" y="1652111"/>
            <a:ext cx="134565" cy="150470"/>
          </a:xfrm>
          <a:prstGeom prst="flowChartConnector">
            <a:avLst/>
          </a:prstGeom>
          <a:solidFill>
            <a:schemeClr val="accent1"/>
          </a:solidFill>
          <a:ln>
            <a:solidFill>
              <a:schemeClr val="accent5">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E5BBFFA-94C7-48BE-8590-2C68E53137FA}"/>
              </a:ext>
            </a:extLst>
          </p:cNvPr>
          <p:cNvSpPr/>
          <p:nvPr/>
        </p:nvSpPr>
        <p:spPr>
          <a:xfrm>
            <a:off x="596345" y="2280818"/>
            <a:ext cx="11039063" cy="369332"/>
          </a:xfrm>
          <a:prstGeom prst="rect">
            <a:avLst/>
          </a:prstGeom>
        </p:spPr>
        <p:txBody>
          <a:bodyPr wrap="square">
            <a:spAutoFit/>
          </a:bodyPr>
          <a:lstStyle/>
          <a:p>
            <a:pPr algn="r" rtl="1"/>
            <a:r>
              <a:rPr lang="fa-IR" dirty="0">
                <a:cs typeface="B Nazanin" panose="00000400000000000000" pitchFamily="2" charset="-78"/>
              </a:rPr>
              <a:t>فرض کنید جدول </a:t>
            </a:r>
            <a:r>
              <a:rPr lang="en-US" dirty="0">
                <a:cs typeface="B Nazanin" panose="00000400000000000000" pitchFamily="2" charset="-78"/>
              </a:rPr>
              <a:t>A</a:t>
            </a:r>
            <a:r>
              <a:rPr lang="fa-IR" dirty="0">
                <a:cs typeface="B Nazanin" panose="00000400000000000000" pitchFamily="2" charset="-78"/>
              </a:rPr>
              <a:t> ( با فیلدهای </a:t>
            </a:r>
            <a:r>
              <a:rPr lang="en-US" dirty="0">
                <a:cs typeface="B Nazanin" panose="00000400000000000000" pitchFamily="2" charset="-78"/>
              </a:rPr>
              <a:t>A1</a:t>
            </a:r>
            <a:r>
              <a:rPr lang="fa-IR" dirty="0">
                <a:cs typeface="B Nazanin" panose="00000400000000000000" pitchFamily="2" charset="-78"/>
              </a:rPr>
              <a:t> ، </a:t>
            </a:r>
            <a:r>
              <a:rPr lang="en-US" dirty="0">
                <a:cs typeface="B Nazanin" panose="00000400000000000000" pitchFamily="2" charset="-78"/>
              </a:rPr>
              <a:t>A2</a:t>
            </a:r>
            <a:r>
              <a:rPr lang="fa-IR" dirty="0">
                <a:cs typeface="B Nazanin" panose="00000400000000000000" pitchFamily="2" charset="-78"/>
              </a:rPr>
              <a:t> و </a:t>
            </a:r>
            <a:r>
              <a:rPr lang="en-US" dirty="0">
                <a:cs typeface="B Nazanin" panose="00000400000000000000" pitchFamily="2" charset="-78"/>
              </a:rPr>
              <a:t>A3</a:t>
            </a:r>
            <a:r>
              <a:rPr lang="fa-IR" dirty="0">
                <a:cs typeface="B Nazanin" panose="00000400000000000000" pitchFamily="2" charset="-78"/>
              </a:rPr>
              <a:t> ) و جدول </a:t>
            </a:r>
            <a:r>
              <a:rPr lang="en-US" dirty="0">
                <a:cs typeface="B Nazanin" panose="00000400000000000000" pitchFamily="2" charset="-78"/>
              </a:rPr>
              <a:t>B</a:t>
            </a:r>
            <a:r>
              <a:rPr lang="fa-IR" dirty="0">
                <a:cs typeface="B Nazanin" panose="00000400000000000000" pitchFamily="2" charset="-78"/>
              </a:rPr>
              <a:t> ( با فیلدهای </a:t>
            </a:r>
            <a:r>
              <a:rPr lang="en-US" dirty="0">
                <a:cs typeface="B Nazanin" panose="00000400000000000000" pitchFamily="2" charset="-78"/>
              </a:rPr>
              <a:t>B1</a:t>
            </a:r>
            <a:r>
              <a:rPr lang="fa-IR" dirty="0">
                <a:cs typeface="B Nazanin" panose="00000400000000000000" pitchFamily="2" charset="-78"/>
              </a:rPr>
              <a:t> ، </a:t>
            </a:r>
            <a:r>
              <a:rPr lang="en-US" dirty="0">
                <a:cs typeface="B Nazanin" panose="00000400000000000000" pitchFamily="2" charset="-78"/>
              </a:rPr>
              <a:t>B2</a:t>
            </a:r>
            <a:r>
              <a:rPr lang="fa-IR" dirty="0">
                <a:cs typeface="B Nazanin" panose="00000400000000000000" pitchFamily="2" charset="-78"/>
              </a:rPr>
              <a:t> و </a:t>
            </a:r>
            <a:r>
              <a:rPr lang="en-US" dirty="0">
                <a:cs typeface="B Nazanin" panose="00000400000000000000" pitchFamily="2" charset="-78"/>
              </a:rPr>
              <a:t>B3</a:t>
            </a:r>
            <a:r>
              <a:rPr lang="fa-IR" dirty="0">
                <a:cs typeface="B Nazanin" panose="00000400000000000000" pitchFamily="2" charset="-78"/>
              </a:rPr>
              <a:t> ) موجود است. ارتباط آنها به صورت زیر می باشد:</a:t>
            </a:r>
            <a:endParaRPr lang="en-US" dirty="0">
              <a:cs typeface="B Nazanin" panose="00000400000000000000" pitchFamily="2" charset="-78"/>
            </a:endParaRPr>
          </a:p>
        </p:txBody>
      </p:sp>
      <p:sp>
        <p:nvSpPr>
          <p:cNvPr id="36" name="TextBox 35">
            <a:extLst>
              <a:ext uri="{FF2B5EF4-FFF2-40B4-BE49-F238E27FC236}">
                <a16:creationId xmlns:a16="http://schemas.microsoft.com/office/drawing/2014/main" id="{2CB79E8C-E6AD-4189-9DB5-A99BEE20F3BB}"/>
              </a:ext>
            </a:extLst>
          </p:cNvPr>
          <p:cNvSpPr txBox="1"/>
          <p:nvPr/>
        </p:nvSpPr>
        <p:spPr>
          <a:xfrm>
            <a:off x="1106395" y="3073987"/>
            <a:ext cx="1186046" cy="400110"/>
          </a:xfrm>
          <a:prstGeom prst="rect">
            <a:avLst/>
          </a:prstGeom>
          <a:solidFill>
            <a:schemeClr val="accent1">
              <a:lumMod val="75000"/>
            </a:schemeClr>
          </a:solidFill>
          <a:ln w="38100">
            <a:solidFill>
              <a:schemeClr val="accent5">
                <a:lumMod val="50000"/>
              </a:schemeClr>
            </a:solidFill>
          </a:ln>
        </p:spPr>
        <p:txBody>
          <a:bodyPr wrap="square" rtlCol="0">
            <a:spAutoFit/>
          </a:bodyPr>
          <a:lstStyle/>
          <a:p>
            <a:pPr algn="ctr" rtl="1"/>
            <a:r>
              <a:rPr lang="fa-IR" sz="2000" b="1" dirty="0">
                <a:solidFill>
                  <a:schemeClr val="bg1"/>
                </a:solidFill>
                <a:cs typeface="B Nazanin" panose="00000400000000000000" pitchFamily="2" charset="-78"/>
              </a:rPr>
              <a:t>جدول</a:t>
            </a:r>
            <a:r>
              <a:rPr lang="fa-IR" sz="2000" b="1" dirty="0">
                <a:solidFill>
                  <a:schemeClr val="bg1"/>
                </a:solidFill>
              </a:rPr>
              <a:t> </a:t>
            </a:r>
            <a:r>
              <a:rPr lang="en-US" sz="2000" b="1" dirty="0">
                <a:solidFill>
                  <a:schemeClr val="bg1"/>
                </a:solidFill>
              </a:rPr>
              <a:t>A</a:t>
            </a:r>
          </a:p>
        </p:txBody>
      </p:sp>
      <p:sp>
        <p:nvSpPr>
          <p:cNvPr id="37" name="Rectangle 36">
            <a:extLst>
              <a:ext uri="{FF2B5EF4-FFF2-40B4-BE49-F238E27FC236}">
                <a16:creationId xmlns:a16="http://schemas.microsoft.com/office/drawing/2014/main" id="{DDA8B4F9-BDC4-47BC-909F-29E9F33563F8}"/>
              </a:ext>
            </a:extLst>
          </p:cNvPr>
          <p:cNvSpPr/>
          <p:nvPr/>
        </p:nvSpPr>
        <p:spPr>
          <a:xfrm>
            <a:off x="1106394" y="3465849"/>
            <a:ext cx="1186046" cy="1253194"/>
          </a:xfrm>
          <a:prstGeom prst="rect">
            <a:avLst/>
          </a:prstGeom>
          <a:solidFill>
            <a:schemeClr val="accent1">
              <a:lumMod val="75000"/>
            </a:schemeClr>
          </a:solid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n w="0"/>
                <a:solidFill>
                  <a:schemeClr val="bg1"/>
                </a:solidFill>
                <a:cs typeface="B Nazanin" panose="00000400000000000000" pitchFamily="2" charset="-78"/>
              </a:rPr>
              <a:t>A1 ( PK )</a:t>
            </a:r>
          </a:p>
          <a:p>
            <a:r>
              <a:rPr lang="en-US" b="1" dirty="0">
                <a:ln w="0"/>
                <a:solidFill>
                  <a:schemeClr val="bg1"/>
                </a:solidFill>
                <a:cs typeface="B Nazanin" panose="00000400000000000000" pitchFamily="2" charset="-78"/>
              </a:rPr>
              <a:t>A2</a:t>
            </a:r>
          </a:p>
          <a:p>
            <a:r>
              <a:rPr lang="en-US" b="1" dirty="0">
                <a:ln w="0"/>
                <a:solidFill>
                  <a:schemeClr val="bg1"/>
                </a:solidFill>
                <a:cs typeface="B Nazanin" panose="00000400000000000000" pitchFamily="2" charset="-78"/>
              </a:rPr>
              <a:t>A3</a:t>
            </a:r>
            <a:endParaRPr lang="en-US" sz="1600" b="1" dirty="0">
              <a:ln w="0"/>
              <a:solidFill>
                <a:schemeClr val="bg1"/>
              </a:solidFill>
              <a:cs typeface="B Nazanin" panose="00000400000000000000" pitchFamily="2" charset="-78"/>
            </a:endParaRPr>
          </a:p>
        </p:txBody>
      </p:sp>
      <p:cxnSp>
        <p:nvCxnSpPr>
          <p:cNvPr id="38" name="Straight Connector 37">
            <a:extLst>
              <a:ext uri="{FF2B5EF4-FFF2-40B4-BE49-F238E27FC236}">
                <a16:creationId xmlns:a16="http://schemas.microsoft.com/office/drawing/2014/main" id="{441A19EA-6C53-46C8-8682-8A40C87C9F9E}"/>
              </a:ext>
            </a:extLst>
          </p:cNvPr>
          <p:cNvCxnSpPr/>
          <p:nvPr/>
        </p:nvCxnSpPr>
        <p:spPr>
          <a:xfrm>
            <a:off x="2292440" y="3800193"/>
            <a:ext cx="57737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65CABAD3-4B8A-498C-A778-D443366D0AEC}"/>
              </a:ext>
            </a:extLst>
          </p:cNvPr>
          <p:cNvCxnSpPr/>
          <p:nvPr/>
        </p:nvCxnSpPr>
        <p:spPr>
          <a:xfrm>
            <a:off x="2869810" y="3800193"/>
            <a:ext cx="337624" cy="802545"/>
          </a:xfrm>
          <a:prstGeom prst="line">
            <a:avLst/>
          </a:prstGeom>
          <a:ln w="38100"/>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2CC9E8E8-00FD-4D15-9265-4BFD2528C4FB}"/>
              </a:ext>
            </a:extLst>
          </p:cNvPr>
          <p:cNvCxnSpPr/>
          <p:nvPr/>
        </p:nvCxnSpPr>
        <p:spPr>
          <a:xfrm>
            <a:off x="3207434" y="4602738"/>
            <a:ext cx="70873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1" name="Rectangle 40">
            <a:extLst>
              <a:ext uri="{FF2B5EF4-FFF2-40B4-BE49-F238E27FC236}">
                <a16:creationId xmlns:a16="http://schemas.microsoft.com/office/drawing/2014/main" id="{C75C4EB4-B8E3-4F80-8935-81E989B0D100}"/>
              </a:ext>
            </a:extLst>
          </p:cNvPr>
          <p:cNvSpPr/>
          <p:nvPr/>
        </p:nvSpPr>
        <p:spPr>
          <a:xfrm>
            <a:off x="3963953" y="3465848"/>
            <a:ext cx="1186046" cy="1253195"/>
          </a:xfrm>
          <a:prstGeom prst="rect">
            <a:avLst/>
          </a:prstGeom>
          <a:solidFill>
            <a:schemeClr val="accent1">
              <a:lumMod val="75000"/>
            </a:schemeClr>
          </a:solid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50" b="1" dirty="0">
              <a:ln w="0"/>
              <a:solidFill>
                <a:schemeClr val="bg1"/>
              </a:solidFill>
              <a:cs typeface="B Nazanin" panose="00000400000000000000" pitchFamily="2" charset="-78"/>
            </a:endParaRPr>
          </a:p>
          <a:p>
            <a:r>
              <a:rPr lang="en-US" b="1" dirty="0">
                <a:ln w="0"/>
                <a:solidFill>
                  <a:schemeClr val="bg1"/>
                </a:solidFill>
                <a:cs typeface="B Nazanin" panose="00000400000000000000" pitchFamily="2" charset="-78"/>
              </a:rPr>
              <a:t>B1 ( PK )</a:t>
            </a:r>
          </a:p>
          <a:p>
            <a:r>
              <a:rPr lang="en-US" b="1" dirty="0">
                <a:ln w="0"/>
                <a:solidFill>
                  <a:schemeClr val="bg1"/>
                </a:solidFill>
                <a:cs typeface="B Nazanin" panose="00000400000000000000" pitchFamily="2" charset="-78"/>
              </a:rPr>
              <a:t>B2</a:t>
            </a:r>
          </a:p>
          <a:p>
            <a:r>
              <a:rPr lang="en-US" b="1" dirty="0">
                <a:ln w="0"/>
                <a:solidFill>
                  <a:schemeClr val="bg1"/>
                </a:solidFill>
                <a:cs typeface="B Nazanin" panose="00000400000000000000" pitchFamily="2" charset="-78"/>
              </a:rPr>
              <a:t>B3</a:t>
            </a:r>
          </a:p>
          <a:p>
            <a:r>
              <a:rPr lang="en-US" b="1" dirty="0">
                <a:ln w="0"/>
                <a:solidFill>
                  <a:srgbClr val="FFFF00"/>
                </a:solidFill>
                <a:cs typeface="B Nazanin" panose="00000400000000000000" pitchFamily="2" charset="-78"/>
              </a:rPr>
              <a:t>A1( FK )</a:t>
            </a:r>
            <a:endParaRPr lang="en-US" sz="1600" b="1" dirty="0">
              <a:ln w="0"/>
              <a:solidFill>
                <a:srgbClr val="FFFF00"/>
              </a:solidFill>
              <a:cs typeface="B Nazanin" panose="00000400000000000000" pitchFamily="2" charset="-78"/>
            </a:endParaRPr>
          </a:p>
        </p:txBody>
      </p:sp>
      <p:sp>
        <p:nvSpPr>
          <p:cNvPr id="42" name="TextBox 41">
            <a:extLst>
              <a:ext uri="{FF2B5EF4-FFF2-40B4-BE49-F238E27FC236}">
                <a16:creationId xmlns:a16="http://schemas.microsoft.com/office/drawing/2014/main" id="{53EAF17D-43D2-425B-8C9A-AD5F9DB75A07}"/>
              </a:ext>
            </a:extLst>
          </p:cNvPr>
          <p:cNvSpPr txBox="1"/>
          <p:nvPr/>
        </p:nvSpPr>
        <p:spPr>
          <a:xfrm>
            <a:off x="3963953" y="3073987"/>
            <a:ext cx="1186046" cy="400110"/>
          </a:xfrm>
          <a:prstGeom prst="rect">
            <a:avLst/>
          </a:prstGeom>
          <a:solidFill>
            <a:schemeClr val="accent1">
              <a:lumMod val="75000"/>
            </a:schemeClr>
          </a:solidFill>
          <a:ln w="38100">
            <a:solidFill>
              <a:schemeClr val="accent5">
                <a:lumMod val="50000"/>
              </a:schemeClr>
            </a:solidFill>
          </a:ln>
        </p:spPr>
        <p:txBody>
          <a:bodyPr wrap="square" rtlCol="0">
            <a:spAutoFit/>
          </a:bodyPr>
          <a:lstStyle/>
          <a:p>
            <a:pPr algn="ctr" rtl="1"/>
            <a:r>
              <a:rPr lang="fa-IR" sz="2000" b="1" dirty="0">
                <a:solidFill>
                  <a:schemeClr val="bg1"/>
                </a:solidFill>
                <a:cs typeface="B Nazanin" panose="00000400000000000000" pitchFamily="2" charset="-78"/>
              </a:rPr>
              <a:t>جدول</a:t>
            </a:r>
            <a:r>
              <a:rPr lang="fa-IR" sz="2000" b="1" dirty="0">
                <a:solidFill>
                  <a:schemeClr val="bg1"/>
                </a:solidFill>
              </a:rPr>
              <a:t> </a:t>
            </a:r>
            <a:r>
              <a:rPr lang="en-US" sz="2000" b="1" dirty="0">
                <a:solidFill>
                  <a:schemeClr val="bg1"/>
                </a:solidFill>
              </a:rPr>
              <a:t>B</a:t>
            </a:r>
          </a:p>
        </p:txBody>
      </p:sp>
      <p:sp>
        <p:nvSpPr>
          <p:cNvPr id="43" name="Rectangle 42">
            <a:extLst>
              <a:ext uri="{FF2B5EF4-FFF2-40B4-BE49-F238E27FC236}">
                <a16:creationId xmlns:a16="http://schemas.microsoft.com/office/drawing/2014/main" id="{FBC332EE-5BC8-43CC-90FD-06234EB14162}"/>
              </a:ext>
            </a:extLst>
          </p:cNvPr>
          <p:cNvSpPr/>
          <p:nvPr/>
        </p:nvSpPr>
        <p:spPr>
          <a:xfrm>
            <a:off x="6978267" y="3465599"/>
            <a:ext cx="1186046" cy="1253194"/>
          </a:xfrm>
          <a:prstGeom prst="rect">
            <a:avLst/>
          </a:prstGeom>
          <a:solidFill>
            <a:schemeClr val="accent1">
              <a:lumMod val="75000"/>
            </a:schemeClr>
          </a:solid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n w="0"/>
                <a:solidFill>
                  <a:schemeClr val="bg1"/>
                </a:solidFill>
                <a:cs typeface="B Nazanin" panose="00000400000000000000" pitchFamily="2" charset="-78"/>
              </a:rPr>
              <a:t>A1 ( PK )</a:t>
            </a:r>
          </a:p>
          <a:p>
            <a:r>
              <a:rPr lang="en-US" b="1" dirty="0">
                <a:ln w="0"/>
                <a:solidFill>
                  <a:schemeClr val="bg1"/>
                </a:solidFill>
                <a:cs typeface="B Nazanin" panose="00000400000000000000" pitchFamily="2" charset="-78"/>
              </a:rPr>
              <a:t>A2</a:t>
            </a:r>
          </a:p>
          <a:p>
            <a:r>
              <a:rPr lang="en-US" b="1" dirty="0">
                <a:ln w="0"/>
                <a:solidFill>
                  <a:schemeClr val="bg1"/>
                </a:solidFill>
                <a:cs typeface="B Nazanin" panose="00000400000000000000" pitchFamily="2" charset="-78"/>
              </a:rPr>
              <a:t>A3</a:t>
            </a:r>
          </a:p>
          <a:p>
            <a:r>
              <a:rPr lang="en-US" b="1" dirty="0">
                <a:ln w="0"/>
                <a:solidFill>
                  <a:srgbClr val="FFFF00"/>
                </a:solidFill>
                <a:cs typeface="B Nazanin" panose="00000400000000000000" pitchFamily="2" charset="-78"/>
              </a:rPr>
              <a:t>B1 ( FK )</a:t>
            </a:r>
          </a:p>
        </p:txBody>
      </p:sp>
      <p:sp>
        <p:nvSpPr>
          <p:cNvPr id="44" name="Rectangle 43">
            <a:extLst>
              <a:ext uri="{FF2B5EF4-FFF2-40B4-BE49-F238E27FC236}">
                <a16:creationId xmlns:a16="http://schemas.microsoft.com/office/drawing/2014/main" id="{40142174-D25A-4A76-8EB0-B74CFC1C54F9}"/>
              </a:ext>
            </a:extLst>
          </p:cNvPr>
          <p:cNvSpPr/>
          <p:nvPr/>
        </p:nvSpPr>
        <p:spPr>
          <a:xfrm>
            <a:off x="9835826" y="3465598"/>
            <a:ext cx="1186046" cy="1253195"/>
          </a:xfrm>
          <a:prstGeom prst="rect">
            <a:avLst/>
          </a:prstGeom>
          <a:solidFill>
            <a:schemeClr val="accent1">
              <a:lumMod val="75000"/>
            </a:schemeClr>
          </a:solid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n w="0"/>
                <a:solidFill>
                  <a:schemeClr val="bg1"/>
                </a:solidFill>
                <a:cs typeface="B Nazanin" panose="00000400000000000000" pitchFamily="2" charset="-78"/>
              </a:rPr>
              <a:t>B1 ( PK )</a:t>
            </a:r>
          </a:p>
          <a:p>
            <a:r>
              <a:rPr lang="en-US" b="1" dirty="0">
                <a:ln w="0"/>
                <a:solidFill>
                  <a:schemeClr val="bg1"/>
                </a:solidFill>
                <a:cs typeface="B Nazanin" panose="00000400000000000000" pitchFamily="2" charset="-78"/>
              </a:rPr>
              <a:t>B2</a:t>
            </a:r>
          </a:p>
          <a:p>
            <a:r>
              <a:rPr lang="en-US" b="1" dirty="0">
                <a:ln w="0"/>
                <a:solidFill>
                  <a:schemeClr val="bg1"/>
                </a:solidFill>
                <a:cs typeface="B Nazanin" panose="00000400000000000000" pitchFamily="2" charset="-78"/>
              </a:rPr>
              <a:t>B3</a:t>
            </a:r>
          </a:p>
        </p:txBody>
      </p:sp>
      <p:sp>
        <p:nvSpPr>
          <p:cNvPr id="45" name="TextBox 44">
            <a:extLst>
              <a:ext uri="{FF2B5EF4-FFF2-40B4-BE49-F238E27FC236}">
                <a16:creationId xmlns:a16="http://schemas.microsoft.com/office/drawing/2014/main" id="{9E2F3234-1400-4F11-B9AB-51148F47AD74}"/>
              </a:ext>
            </a:extLst>
          </p:cNvPr>
          <p:cNvSpPr txBox="1"/>
          <p:nvPr/>
        </p:nvSpPr>
        <p:spPr>
          <a:xfrm>
            <a:off x="6978268" y="3073737"/>
            <a:ext cx="1186046" cy="400110"/>
          </a:xfrm>
          <a:prstGeom prst="rect">
            <a:avLst/>
          </a:prstGeom>
          <a:solidFill>
            <a:schemeClr val="accent1">
              <a:lumMod val="75000"/>
            </a:schemeClr>
          </a:solidFill>
          <a:ln w="38100">
            <a:solidFill>
              <a:schemeClr val="accent5">
                <a:lumMod val="50000"/>
              </a:schemeClr>
            </a:solidFill>
          </a:ln>
        </p:spPr>
        <p:txBody>
          <a:bodyPr wrap="square" rtlCol="0">
            <a:spAutoFit/>
          </a:bodyPr>
          <a:lstStyle/>
          <a:p>
            <a:pPr algn="ctr" rtl="1"/>
            <a:r>
              <a:rPr lang="fa-IR" sz="2000" b="1" dirty="0">
                <a:solidFill>
                  <a:schemeClr val="bg1"/>
                </a:solidFill>
                <a:cs typeface="B Nazanin" panose="00000400000000000000" pitchFamily="2" charset="-78"/>
              </a:rPr>
              <a:t>جدول</a:t>
            </a:r>
            <a:r>
              <a:rPr lang="fa-IR" sz="2000" b="1" dirty="0">
                <a:solidFill>
                  <a:schemeClr val="bg1"/>
                </a:solidFill>
              </a:rPr>
              <a:t> </a:t>
            </a:r>
            <a:r>
              <a:rPr lang="en-US" sz="2000" b="1" dirty="0">
                <a:solidFill>
                  <a:schemeClr val="bg1"/>
                </a:solidFill>
              </a:rPr>
              <a:t>A</a:t>
            </a:r>
          </a:p>
        </p:txBody>
      </p:sp>
      <p:sp>
        <p:nvSpPr>
          <p:cNvPr id="46" name="TextBox 45">
            <a:extLst>
              <a:ext uri="{FF2B5EF4-FFF2-40B4-BE49-F238E27FC236}">
                <a16:creationId xmlns:a16="http://schemas.microsoft.com/office/drawing/2014/main" id="{F3CAB19B-2EC7-4CFD-A302-9E4B1606B830}"/>
              </a:ext>
            </a:extLst>
          </p:cNvPr>
          <p:cNvSpPr txBox="1"/>
          <p:nvPr/>
        </p:nvSpPr>
        <p:spPr>
          <a:xfrm>
            <a:off x="9835826" y="3073737"/>
            <a:ext cx="1186046" cy="400110"/>
          </a:xfrm>
          <a:prstGeom prst="rect">
            <a:avLst/>
          </a:prstGeom>
          <a:solidFill>
            <a:schemeClr val="accent1">
              <a:lumMod val="75000"/>
            </a:schemeClr>
          </a:solidFill>
          <a:ln w="38100">
            <a:solidFill>
              <a:schemeClr val="accent5">
                <a:lumMod val="50000"/>
              </a:schemeClr>
            </a:solidFill>
          </a:ln>
        </p:spPr>
        <p:txBody>
          <a:bodyPr wrap="square" rtlCol="0">
            <a:spAutoFit/>
          </a:bodyPr>
          <a:lstStyle/>
          <a:p>
            <a:pPr algn="ctr" rtl="1"/>
            <a:r>
              <a:rPr lang="fa-IR" sz="2000" b="1" dirty="0">
                <a:solidFill>
                  <a:schemeClr val="bg1"/>
                </a:solidFill>
                <a:cs typeface="B Nazanin" panose="00000400000000000000" pitchFamily="2" charset="-78"/>
              </a:rPr>
              <a:t>جدول</a:t>
            </a:r>
            <a:r>
              <a:rPr lang="fa-IR" sz="2000" b="1" dirty="0">
                <a:solidFill>
                  <a:schemeClr val="bg1"/>
                </a:solidFill>
              </a:rPr>
              <a:t> </a:t>
            </a:r>
            <a:r>
              <a:rPr lang="en-US" sz="2000" b="1" dirty="0">
                <a:solidFill>
                  <a:schemeClr val="bg1"/>
                </a:solidFill>
              </a:rPr>
              <a:t>B</a:t>
            </a:r>
          </a:p>
        </p:txBody>
      </p:sp>
      <p:cxnSp>
        <p:nvCxnSpPr>
          <p:cNvPr id="47" name="Straight Connector 46">
            <a:extLst>
              <a:ext uri="{FF2B5EF4-FFF2-40B4-BE49-F238E27FC236}">
                <a16:creationId xmlns:a16="http://schemas.microsoft.com/office/drawing/2014/main" id="{5AA81142-D587-428E-A186-C9D3D7D7BEAA}"/>
              </a:ext>
            </a:extLst>
          </p:cNvPr>
          <p:cNvCxnSpPr/>
          <p:nvPr/>
        </p:nvCxnSpPr>
        <p:spPr>
          <a:xfrm>
            <a:off x="9085391" y="3797845"/>
            <a:ext cx="717453"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1A9D6A02-6956-42B8-A413-028C2F3133A6}"/>
              </a:ext>
            </a:extLst>
          </p:cNvPr>
          <p:cNvCxnSpPr/>
          <p:nvPr/>
        </p:nvCxnSpPr>
        <p:spPr>
          <a:xfrm flipH="1">
            <a:off x="8201459" y="4530050"/>
            <a:ext cx="799517" cy="234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B3921BD7-9B8A-404A-94B3-227B376C701A}"/>
              </a:ext>
            </a:extLst>
          </p:cNvPr>
          <p:cNvCxnSpPr/>
          <p:nvPr/>
        </p:nvCxnSpPr>
        <p:spPr>
          <a:xfrm flipH="1">
            <a:off x="8999163" y="3794547"/>
            <a:ext cx="86229" cy="735503"/>
          </a:xfrm>
          <a:prstGeom prst="line">
            <a:avLst/>
          </a:prstGeom>
          <a:ln w="38100"/>
        </p:spPr>
        <p:style>
          <a:lnRef idx="1">
            <a:schemeClr val="dk1"/>
          </a:lnRef>
          <a:fillRef idx="0">
            <a:schemeClr val="dk1"/>
          </a:fillRef>
          <a:effectRef idx="0">
            <a:schemeClr val="dk1"/>
          </a:effectRef>
          <a:fontRef idx="minor">
            <a:schemeClr val="tx1"/>
          </a:fontRef>
        </p:style>
      </p:cxnSp>
      <p:sp>
        <p:nvSpPr>
          <p:cNvPr id="50" name="Flowchart: Terminator 49">
            <a:hlinkClick r:id="rId5" action="ppaction://hlinksldjump"/>
            <a:extLst>
              <a:ext uri="{FF2B5EF4-FFF2-40B4-BE49-F238E27FC236}">
                <a16:creationId xmlns:a16="http://schemas.microsoft.com/office/drawing/2014/main" id="{B2B597F1-BA36-4112-B873-CC46352456DF}"/>
              </a:ext>
            </a:extLst>
          </p:cNvPr>
          <p:cNvSpPr/>
          <p:nvPr/>
        </p:nvSpPr>
        <p:spPr>
          <a:xfrm>
            <a:off x="5474998" y="5587517"/>
            <a:ext cx="1205118" cy="430475"/>
          </a:xfrm>
          <a:prstGeom prst="flowChartTermina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rtl="1"/>
            <a:r>
              <a:rPr lang="fa-IR" b="1" dirty="0">
                <a:cs typeface="B Nazanin" panose="00000400000000000000" pitchFamily="2" charset="-78"/>
              </a:rPr>
              <a:t>مثال</a:t>
            </a:r>
            <a:endParaRPr lang="en-US" b="1" dirty="0">
              <a:cs typeface="B Nazanin" panose="00000400000000000000" pitchFamily="2" charset="-78"/>
            </a:endParaRPr>
          </a:p>
        </p:txBody>
      </p:sp>
      <p:sp>
        <p:nvSpPr>
          <p:cNvPr id="51" name="TextBox 50">
            <a:extLst>
              <a:ext uri="{FF2B5EF4-FFF2-40B4-BE49-F238E27FC236}">
                <a16:creationId xmlns:a16="http://schemas.microsoft.com/office/drawing/2014/main" id="{48F9135D-FA57-4863-9F11-84BFBF36F7BD}"/>
              </a:ext>
            </a:extLst>
          </p:cNvPr>
          <p:cNvSpPr txBox="1"/>
          <p:nvPr/>
        </p:nvSpPr>
        <p:spPr>
          <a:xfrm>
            <a:off x="6604299" y="1313480"/>
            <a:ext cx="314510" cy="400110"/>
          </a:xfrm>
          <a:prstGeom prst="rect">
            <a:avLst/>
          </a:prstGeom>
          <a:noFill/>
        </p:spPr>
        <p:txBody>
          <a:bodyPr wrap="none" rtlCol="0">
            <a:spAutoFit/>
          </a:bodyPr>
          <a:lstStyle/>
          <a:p>
            <a:r>
              <a:rPr lang="en-US" sz="2000" b="1" dirty="0"/>
              <a:t>1</a:t>
            </a:r>
          </a:p>
        </p:txBody>
      </p:sp>
      <p:sp>
        <p:nvSpPr>
          <p:cNvPr id="52" name="TextBox 51">
            <a:extLst>
              <a:ext uri="{FF2B5EF4-FFF2-40B4-BE49-F238E27FC236}">
                <a16:creationId xmlns:a16="http://schemas.microsoft.com/office/drawing/2014/main" id="{6FE58557-7C7B-40CB-92B0-50A7F105268E}"/>
              </a:ext>
            </a:extLst>
          </p:cNvPr>
          <p:cNvSpPr txBox="1"/>
          <p:nvPr/>
        </p:nvSpPr>
        <p:spPr>
          <a:xfrm>
            <a:off x="5251451" y="1311133"/>
            <a:ext cx="314510" cy="400110"/>
          </a:xfrm>
          <a:prstGeom prst="rect">
            <a:avLst/>
          </a:prstGeom>
          <a:noFill/>
        </p:spPr>
        <p:txBody>
          <a:bodyPr wrap="none" rtlCol="0">
            <a:spAutoFit/>
          </a:bodyPr>
          <a:lstStyle/>
          <a:p>
            <a:r>
              <a:rPr lang="en-US" sz="2000" b="1" dirty="0"/>
              <a:t>1</a:t>
            </a:r>
          </a:p>
        </p:txBody>
      </p:sp>
    </p:spTree>
    <p:extLst>
      <p:ext uri="{BB962C8B-B14F-4D97-AF65-F5344CB8AC3E}">
        <p14:creationId xmlns:p14="http://schemas.microsoft.com/office/powerpoint/2010/main" val="3697329905"/>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250"/>
                                        <p:tgtEl>
                                          <p:spTgt spid="8"/>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250"/>
                                        <p:tgtEl>
                                          <p:spTgt spid="9"/>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50"/>
                                        <p:tgtEl>
                                          <p:spTgt spid="13"/>
                                        </p:tgtEl>
                                      </p:cBhvr>
                                    </p:animEffect>
                                  </p:childTnLst>
                                </p:cTn>
                              </p:par>
                            </p:childTnLst>
                          </p:cTn>
                        </p:par>
                        <p:par>
                          <p:cTn id="14" fill="hold">
                            <p:stCondLst>
                              <p:cond delay="250"/>
                            </p:stCondLst>
                            <p:childTnLst>
                              <p:par>
                                <p:cTn id="15" presetID="10"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750"/>
                            </p:stCondLst>
                            <p:childTnLst>
                              <p:par>
                                <p:cTn id="19" presetID="42" presetClass="entr" presetSubtype="0"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strVal val="#ppt_x"/>
                                          </p:val>
                                        </p:tav>
                                        <p:tav tm="100000">
                                          <p:val>
                                            <p:strVal val="#ppt_x"/>
                                          </p:val>
                                        </p:tav>
                                      </p:tavLst>
                                    </p:anim>
                                    <p:anim calcmode="lin" valueType="num">
                                      <p:cBhvr>
                                        <p:cTn id="23" dur="500" fill="hold"/>
                                        <p:tgtEl>
                                          <p:spTgt spid="27"/>
                                        </p:tgtEl>
                                        <p:attrNameLst>
                                          <p:attrName>ppt_y</p:attrName>
                                        </p:attrNameLst>
                                      </p:cBhvr>
                                      <p:tavLst>
                                        <p:tav tm="0">
                                          <p:val>
                                            <p:strVal val="#ppt_y+.1"/>
                                          </p:val>
                                        </p:tav>
                                        <p:tav tm="100000">
                                          <p:val>
                                            <p:strVal val="#ppt_y"/>
                                          </p:val>
                                        </p:tav>
                                      </p:tavLst>
                                    </p:anim>
                                  </p:childTnLst>
                                </p:cTn>
                              </p:par>
                            </p:childTnLst>
                          </p:cTn>
                        </p:par>
                        <p:par>
                          <p:cTn id="24" fill="hold">
                            <p:stCondLst>
                              <p:cond delay="1250"/>
                            </p:stCondLst>
                            <p:childTnLst>
                              <p:par>
                                <p:cTn id="25" presetID="22" presetClass="entr" presetSubtype="8" fill="hold" grpId="0" nodeType="after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left)">
                                      <p:cBhvr>
                                        <p:cTn id="27" dur="500"/>
                                        <p:tgtEl>
                                          <p:spTgt spid="28"/>
                                        </p:tgtEl>
                                      </p:cBhvr>
                                    </p:animEffect>
                                  </p:childTnLst>
                                </p:cTn>
                              </p:par>
                              <p:par>
                                <p:cTn id="28" presetID="22" presetClass="entr" presetSubtype="2" fill="hold" grpId="0"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wipe(right)">
                                      <p:cBhvr>
                                        <p:cTn id="30" dur="500"/>
                                        <p:tgtEl>
                                          <p:spTgt spid="29"/>
                                        </p:tgtEl>
                                      </p:cBhvr>
                                    </p:animEffect>
                                  </p:childTnLst>
                                </p:cTn>
                              </p:par>
                            </p:childTnLst>
                          </p:cTn>
                        </p:par>
                        <p:par>
                          <p:cTn id="31" fill="hold">
                            <p:stCondLst>
                              <p:cond delay="1750"/>
                            </p:stCondLst>
                            <p:childTnLst>
                              <p:par>
                                <p:cTn id="32" presetID="22" presetClass="entr" presetSubtype="8" fill="hold" nodeType="after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wipe(left)">
                                      <p:cBhvr>
                                        <p:cTn id="34" dur="500"/>
                                        <p:tgtEl>
                                          <p:spTgt spid="31"/>
                                        </p:tgtEl>
                                      </p:cBhvr>
                                    </p:animEffect>
                                  </p:childTnLst>
                                </p:cTn>
                              </p:par>
                              <p:par>
                                <p:cTn id="35" presetID="22" presetClass="entr" presetSubtype="2" fill="hold"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wipe(right)">
                                      <p:cBhvr>
                                        <p:cTn id="37" dur="500"/>
                                        <p:tgtEl>
                                          <p:spTgt spid="32"/>
                                        </p:tgtEl>
                                      </p:cBhvr>
                                    </p:animEffect>
                                  </p:childTnLst>
                                </p:cTn>
                              </p:par>
                            </p:childTnLst>
                          </p:cTn>
                        </p:par>
                        <p:par>
                          <p:cTn id="38" fill="hold">
                            <p:stCondLst>
                              <p:cond delay="2250"/>
                            </p:stCondLst>
                            <p:childTnLst>
                              <p:par>
                                <p:cTn id="39" presetID="16" presetClass="entr" presetSubtype="21" fill="hold" grpId="0" nodeType="after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barn(inVertical)">
                                      <p:cBhvr>
                                        <p:cTn id="41" dur="500"/>
                                        <p:tgtEl>
                                          <p:spTgt spid="30"/>
                                        </p:tgtEl>
                                      </p:cBhvr>
                                    </p:animEffect>
                                  </p:childTnLst>
                                </p:cTn>
                              </p:par>
                            </p:childTnLst>
                          </p:cTn>
                        </p:par>
                        <p:par>
                          <p:cTn id="42" fill="hold">
                            <p:stCondLst>
                              <p:cond delay="2750"/>
                            </p:stCondLst>
                            <p:childTnLst>
                              <p:par>
                                <p:cTn id="43" presetID="6" presetClass="entr" presetSubtype="32" fill="hold" grpId="0" nodeType="after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circle(out)">
                                      <p:cBhvr>
                                        <p:cTn id="45" dur="500"/>
                                        <p:tgtEl>
                                          <p:spTgt spid="33"/>
                                        </p:tgtEl>
                                      </p:cBhvr>
                                    </p:animEffect>
                                  </p:childTnLst>
                                </p:cTn>
                              </p:par>
                              <p:par>
                                <p:cTn id="46" presetID="6" presetClass="entr" presetSubtype="32" fill="hold" grpId="0" nodeType="with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circle(out)">
                                      <p:cBhvr>
                                        <p:cTn id="48" dur="500"/>
                                        <p:tgtEl>
                                          <p:spTgt spid="34"/>
                                        </p:tgtEl>
                                      </p:cBhvr>
                                    </p:animEffect>
                                  </p:childTnLst>
                                </p:cTn>
                              </p:par>
                            </p:childTnLst>
                          </p:cTn>
                        </p:par>
                        <p:par>
                          <p:cTn id="49" fill="hold">
                            <p:stCondLst>
                              <p:cond delay="3250"/>
                            </p:stCondLst>
                            <p:childTnLst>
                              <p:par>
                                <p:cTn id="50" presetID="6" presetClass="entr" presetSubtype="32" fill="hold" grpId="0" nodeType="afterEffect">
                                  <p:stCondLst>
                                    <p:cond delay="0"/>
                                  </p:stCondLst>
                                  <p:childTnLst>
                                    <p:set>
                                      <p:cBhvr>
                                        <p:cTn id="51" dur="1" fill="hold">
                                          <p:stCondLst>
                                            <p:cond delay="0"/>
                                          </p:stCondLst>
                                        </p:cTn>
                                        <p:tgtEl>
                                          <p:spTgt spid="51"/>
                                        </p:tgtEl>
                                        <p:attrNameLst>
                                          <p:attrName>style.visibility</p:attrName>
                                        </p:attrNameLst>
                                      </p:cBhvr>
                                      <p:to>
                                        <p:strVal val="visible"/>
                                      </p:to>
                                    </p:set>
                                    <p:animEffect transition="in" filter="circle(out)">
                                      <p:cBhvr>
                                        <p:cTn id="52" dur="500"/>
                                        <p:tgtEl>
                                          <p:spTgt spid="51"/>
                                        </p:tgtEl>
                                      </p:cBhvr>
                                    </p:animEffect>
                                  </p:childTnLst>
                                </p:cTn>
                              </p:par>
                              <p:par>
                                <p:cTn id="53" presetID="6" presetClass="entr" presetSubtype="32" fill="hold" grpId="0" nodeType="withEffect">
                                  <p:stCondLst>
                                    <p:cond delay="0"/>
                                  </p:stCondLst>
                                  <p:childTnLst>
                                    <p:set>
                                      <p:cBhvr>
                                        <p:cTn id="54" dur="1" fill="hold">
                                          <p:stCondLst>
                                            <p:cond delay="0"/>
                                          </p:stCondLst>
                                        </p:cTn>
                                        <p:tgtEl>
                                          <p:spTgt spid="52"/>
                                        </p:tgtEl>
                                        <p:attrNameLst>
                                          <p:attrName>style.visibility</p:attrName>
                                        </p:attrNameLst>
                                      </p:cBhvr>
                                      <p:to>
                                        <p:strVal val="visible"/>
                                      </p:to>
                                    </p:set>
                                    <p:animEffect transition="in" filter="circle(out)">
                                      <p:cBhvr>
                                        <p:cTn id="55" dur="500"/>
                                        <p:tgtEl>
                                          <p:spTgt spid="52"/>
                                        </p:tgtEl>
                                      </p:cBhvr>
                                    </p:animEffect>
                                  </p:childTnLst>
                                </p:cTn>
                              </p:par>
                            </p:childTnLst>
                          </p:cTn>
                        </p:par>
                        <p:par>
                          <p:cTn id="56" fill="hold">
                            <p:stCondLst>
                              <p:cond delay="3750"/>
                            </p:stCondLst>
                            <p:childTnLst>
                              <p:par>
                                <p:cTn id="57" presetID="42" presetClass="entr" presetSubtype="0" fill="hold" grpId="0" nodeType="afterEffect">
                                  <p:stCondLst>
                                    <p:cond delay="0"/>
                                  </p:stCondLst>
                                  <p:childTnLst>
                                    <p:set>
                                      <p:cBhvr>
                                        <p:cTn id="58" dur="1" fill="hold">
                                          <p:stCondLst>
                                            <p:cond delay="0"/>
                                          </p:stCondLst>
                                        </p:cTn>
                                        <p:tgtEl>
                                          <p:spTgt spid="35">
                                            <p:txEl>
                                              <p:pRg st="0" end="0"/>
                                            </p:txEl>
                                          </p:spTgt>
                                        </p:tgtEl>
                                        <p:attrNameLst>
                                          <p:attrName>style.visibility</p:attrName>
                                        </p:attrNameLst>
                                      </p:cBhvr>
                                      <p:to>
                                        <p:strVal val="visible"/>
                                      </p:to>
                                    </p:set>
                                    <p:animEffect transition="in" filter="fade">
                                      <p:cBhvr>
                                        <p:cTn id="59" dur="500"/>
                                        <p:tgtEl>
                                          <p:spTgt spid="35">
                                            <p:txEl>
                                              <p:pRg st="0" end="0"/>
                                            </p:txEl>
                                          </p:spTgt>
                                        </p:tgtEl>
                                      </p:cBhvr>
                                    </p:animEffect>
                                    <p:anim calcmode="lin" valueType="num">
                                      <p:cBhvr>
                                        <p:cTn id="60"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61" dur="500" fill="hold"/>
                                        <p:tgtEl>
                                          <p:spTgt spid="35">
                                            <p:txEl>
                                              <p:pRg st="0" end="0"/>
                                            </p:txEl>
                                          </p:spTgt>
                                        </p:tgtEl>
                                        <p:attrNameLst>
                                          <p:attrName>ppt_y</p:attrName>
                                        </p:attrNameLst>
                                      </p:cBhvr>
                                      <p:tavLst>
                                        <p:tav tm="0">
                                          <p:val>
                                            <p:strVal val="#ppt_y+.1"/>
                                          </p:val>
                                        </p:tav>
                                        <p:tav tm="100000">
                                          <p:val>
                                            <p:strVal val="#ppt_y"/>
                                          </p:val>
                                        </p:tav>
                                      </p:tavLst>
                                    </p:anim>
                                  </p:childTnLst>
                                </p:cTn>
                              </p:par>
                            </p:childTnLst>
                          </p:cTn>
                        </p:par>
                        <p:par>
                          <p:cTn id="62" fill="hold">
                            <p:stCondLst>
                              <p:cond delay="4250"/>
                            </p:stCondLst>
                            <p:childTnLst>
                              <p:par>
                                <p:cTn id="63" presetID="10" presetClass="entr" presetSubtype="0" fill="hold" grpId="0" nodeType="afterEffect">
                                  <p:stCondLst>
                                    <p:cond delay="0"/>
                                  </p:stCondLst>
                                  <p:childTnLst>
                                    <p:set>
                                      <p:cBhvr>
                                        <p:cTn id="64" dur="1" fill="hold">
                                          <p:stCondLst>
                                            <p:cond delay="0"/>
                                          </p:stCondLst>
                                        </p:cTn>
                                        <p:tgtEl>
                                          <p:spTgt spid="36"/>
                                        </p:tgtEl>
                                        <p:attrNameLst>
                                          <p:attrName>style.visibility</p:attrName>
                                        </p:attrNameLst>
                                      </p:cBhvr>
                                      <p:to>
                                        <p:strVal val="visible"/>
                                      </p:to>
                                    </p:set>
                                    <p:animEffect transition="in" filter="fade">
                                      <p:cBhvr>
                                        <p:cTn id="65" dur="500"/>
                                        <p:tgtEl>
                                          <p:spTgt spid="36"/>
                                        </p:tgtEl>
                                      </p:cBhvr>
                                    </p:animEffect>
                                  </p:childTnLst>
                                </p:cTn>
                              </p:par>
                            </p:childTnLst>
                          </p:cTn>
                        </p:par>
                        <p:par>
                          <p:cTn id="66" fill="hold">
                            <p:stCondLst>
                              <p:cond delay="4750"/>
                            </p:stCondLst>
                            <p:childTnLst>
                              <p:par>
                                <p:cTn id="67" presetID="22" presetClass="entr" presetSubtype="1" fill="hold" grpId="0" nodeType="afterEffect">
                                  <p:stCondLst>
                                    <p:cond delay="0"/>
                                  </p:stCondLst>
                                  <p:childTnLst>
                                    <p:set>
                                      <p:cBhvr>
                                        <p:cTn id="68" dur="1" fill="hold">
                                          <p:stCondLst>
                                            <p:cond delay="0"/>
                                          </p:stCondLst>
                                        </p:cTn>
                                        <p:tgtEl>
                                          <p:spTgt spid="37"/>
                                        </p:tgtEl>
                                        <p:attrNameLst>
                                          <p:attrName>style.visibility</p:attrName>
                                        </p:attrNameLst>
                                      </p:cBhvr>
                                      <p:to>
                                        <p:strVal val="visible"/>
                                      </p:to>
                                    </p:set>
                                    <p:animEffect transition="in" filter="wipe(up)">
                                      <p:cBhvr>
                                        <p:cTn id="69" dur="500"/>
                                        <p:tgtEl>
                                          <p:spTgt spid="37"/>
                                        </p:tgtEl>
                                      </p:cBhvr>
                                    </p:animEffect>
                                  </p:childTnLst>
                                </p:cTn>
                              </p:par>
                            </p:childTnLst>
                          </p:cTn>
                        </p:par>
                        <p:par>
                          <p:cTn id="70" fill="hold">
                            <p:stCondLst>
                              <p:cond delay="5250"/>
                            </p:stCondLst>
                            <p:childTnLst>
                              <p:par>
                                <p:cTn id="71" presetID="10" presetClass="entr" presetSubtype="0" fill="hold" grpId="0" nodeType="after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fade">
                                      <p:cBhvr>
                                        <p:cTn id="73" dur="500"/>
                                        <p:tgtEl>
                                          <p:spTgt spid="42"/>
                                        </p:tgtEl>
                                      </p:cBhvr>
                                    </p:animEffect>
                                  </p:childTnLst>
                                </p:cTn>
                              </p:par>
                            </p:childTnLst>
                          </p:cTn>
                        </p:par>
                        <p:par>
                          <p:cTn id="74" fill="hold">
                            <p:stCondLst>
                              <p:cond delay="5750"/>
                            </p:stCondLst>
                            <p:childTnLst>
                              <p:par>
                                <p:cTn id="75" presetID="22" presetClass="entr" presetSubtype="1" fill="hold" grpId="0" nodeType="afterEffect">
                                  <p:stCondLst>
                                    <p:cond delay="0"/>
                                  </p:stCondLst>
                                  <p:childTnLst>
                                    <p:set>
                                      <p:cBhvr>
                                        <p:cTn id="76" dur="1" fill="hold">
                                          <p:stCondLst>
                                            <p:cond delay="0"/>
                                          </p:stCondLst>
                                        </p:cTn>
                                        <p:tgtEl>
                                          <p:spTgt spid="41"/>
                                        </p:tgtEl>
                                        <p:attrNameLst>
                                          <p:attrName>style.visibility</p:attrName>
                                        </p:attrNameLst>
                                      </p:cBhvr>
                                      <p:to>
                                        <p:strVal val="visible"/>
                                      </p:to>
                                    </p:set>
                                    <p:animEffect transition="in" filter="wipe(up)">
                                      <p:cBhvr>
                                        <p:cTn id="77" dur="500"/>
                                        <p:tgtEl>
                                          <p:spTgt spid="41"/>
                                        </p:tgtEl>
                                      </p:cBhvr>
                                    </p:animEffect>
                                  </p:childTnLst>
                                </p:cTn>
                              </p:par>
                            </p:childTnLst>
                          </p:cTn>
                        </p:par>
                        <p:par>
                          <p:cTn id="78" fill="hold">
                            <p:stCondLst>
                              <p:cond delay="6250"/>
                            </p:stCondLst>
                            <p:childTnLst>
                              <p:par>
                                <p:cTn id="79" presetID="22" presetClass="entr" presetSubtype="8" fill="hold" nodeType="afterEffect">
                                  <p:stCondLst>
                                    <p:cond delay="0"/>
                                  </p:stCondLst>
                                  <p:childTnLst>
                                    <p:set>
                                      <p:cBhvr>
                                        <p:cTn id="80" dur="1" fill="hold">
                                          <p:stCondLst>
                                            <p:cond delay="0"/>
                                          </p:stCondLst>
                                        </p:cTn>
                                        <p:tgtEl>
                                          <p:spTgt spid="38"/>
                                        </p:tgtEl>
                                        <p:attrNameLst>
                                          <p:attrName>style.visibility</p:attrName>
                                        </p:attrNameLst>
                                      </p:cBhvr>
                                      <p:to>
                                        <p:strVal val="visible"/>
                                      </p:to>
                                    </p:set>
                                    <p:animEffect transition="in" filter="wipe(left)">
                                      <p:cBhvr>
                                        <p:cTn id="81" dur="500"/>
                                        <p:tgtEl>
                                          <p:spTgt spid="38"/>
                                        </p:tgtEl>
                                      </p:cBhvr>
                                    </p:animEffect>
                                  </p:childTnLst>
                                </p:cTn>
                              </p:par>
                            </p:childTnLst>
                          </p:cTn>
                        </p:par>
                        <p:par>
                          <p:cTn id="82" fill="hold">
                            <p:stCondLst>
                              <p:cond delay="6750"/>
                            </p:stCondLst>
                            <p:childTnLst>
                              <p:par>
                                <p:cTn id="83" presetID="22" presetClass="entr" presetSubtype="8" fill="hold" nodeType="afterEffect">
                                  <p:stCondLst>
                                    <p:cond delay="0"/>
                                  </p:stCondLst>
                                  <p:childTnLst>
                                    <p:set>
                                      <p:cBhvr>
                                        <p:cTn id="84" dur="1" fill="hold">
                                          <p:stCondLst>
                                            <p:cond delay="0"/>
                                          </p:stCondLst>
                                        </p:cTn>
                                        <p:tgtEl>
                                          <p:spTgt spid="39"/>
                                        </p:tgtEl>
                                        <p:attrNameLst>
                                          <p:attrName>style.visibility</p:attrName>
                                        </p:attrNameLst>
                                      </p:cBhvr>
                                      <p:to>
                                        <p:strVal val="visible"/>
                                      </p:to>
                                    </p:set>
                                    <p:animEffect transition="in" filter="wipe(left)">
                                      <p:cBhvr>
                                        <p:cTn id="85" dur="500"/>
                                        <p:tgtEl>
                                          <p:spTgt spid="39"/>
                                        </p:tgtEl>
                                      </p:cBhvr>
                                    </p:animEffect>
                                  </p:childTnLst>
                                </p:cTn>
                              </p:par>
                            </p:childTnLst>
                          </p:cTn>
                        </p:par>
                        <p:par>
                          <p:cTn id="86" fill="hold">
                            <p:stCondLst>
                              <p:cond delay="7250"/>
                            </p:stCondLst>
                            <p:childTnLst>
                              <p:par>
                                <p:cTn id="87" presetID="22" presetClass="entr" presetSubtype="8" fill="hold" nodeType="afterEffect">
                                  <p:stCondLst>
                                    <p:cond delay="0"/>
                                  </p:stCondLst>
                                  <p:childTnLst>
                                    <p:set>
                                      <p:cBhvr>
                                        <p:cTn id="88" dur="1" fill="hold">
                                          <p:stCondLst>
                                            <p:cond delay="0"/>
                                          </p:stCondLst>
                                        </p:cTn>
                                        <p:tgtEl>
                                          <p:spTgt spid="40"/>
                                        </p:tgtEl>
                                        <p:attrNameLst>
                                          <p:attrName>style.visibility</p:attrName>
                                        </p:attrNameLst>
                                      </p:cBhvr>
                                      <p:to>
                                        <p:strVal val="visible"/>
                                      </p:to>
                                    </p:set>
                                    <p:animEffect transition="in" filter="wipe(left)">
                                      <p:cBhvr>
                                        <p:cTn id="89" dur="500"/>
                                        <p:tgtEl>
                                          <p:spTgt spid="40"/>
                                        </p:tgtEl>
                                      </p:cBhvr>
                                    </p:animEffect>
                                  </p:childTnLst>
                                </p:cTn>
                              </p:par>
                            </p:childTnLst>
                          </p:cTn>
                        </p:par>
                        <p:par>
                          <p:cTn id="90" fill="hold">
                            <p:stCondLst>
                              <p:cond delay="7750"/>
                            </p:stCondLst>
                            <p:childTnLst>
                              <p:par>
                                <p:cTn id="91" presetID="10" presetClass="entr" presetSubtype="0" fill="hold" grpId="0" nodeType="afterEffect">
                                  <p:stCondLst>
                                    <p:cond delay="0"/>
                                  </p:stCondLst>
                                  <p:childTnLst>
                                    <p:set>
                                      <p:cBhvr>
                                        <p:cTn id="92" dur="1" fill="hold">
                                          <p:stCondLst>
                                            <p:cond delay="0"/>
                                          </p:stCondLst>
                                        </p:cTn>
                                        <p:tgtEl>
                                          <p:spTgt spid="45"/>
                                        </p:tgtEl>
                                        <p:attrNameLst>
                                          <p:attrName>style.visibility</p:attrName>
                                        </p:attrNameLst>
                                      </p:cBhvr>
                                      <p:to>
                                        <p:strVal val="visible"/>
                                      </p:to>
                                    </p:set>
                                    <p:animEffect transition="in" filter="fade">
                                      <p:cBhvr>
                                        <p:cTn id="93" dur="500"/>
                                        <p:tgtEl>
                                          <p:spTgt spid="45"/>
                                        </p:tgtEl>
                                      </p:cBhvr>
                                    </p:animEffect>
                                  </p:childTnLst>
                                </p:cTn>
                              </p:par>
                            </p:childTnLst>
                          </p:cTn>
                        </p:par>
                        <p:par>
                          <p:cTn id="94" fill="hold">
                            <p:stCondLst>
                              <p:cond delay="8250"/>
                            </p:stCondLst>
                            <p:childTnLst>
                              <p:par>
                                <p:cTn id="95" presetID="22" presetClass="entr" presetSubtype="1" fill="hold" grpId="0" nodeType="afterEffect">
                                  <p:stCondLst>
                                    <p:cond delay="0"/>
                                  </p:stCondLst>
                                  <p:childTnLst>
                                    <p:set>
                                      <p:cBhvr>
                                        <p:cTn id="96" dur="1" fill="hold">
                                          <p:stCondLst>
                                            <p:cond delay="0"/>
                                          </p:stCondLst>
                                        </p:cTn>
                                        <p:tgtEl>
                                          <p:spTgt spid="43"/>
                                        </p:tgtEl>
                                        <p:attrNameLst>
                                          <p:attrName>style.visibility</p:attrName>
                                        </p:attrNameLst>
                                      </p:cBhvr>
                                      <p:to>
                                        <p:strVal val="visible"/>
                                      </p:to>
                                    </p:set>
                                    <p:animEffect transition="in" filter="wipe(up)">
                                      <p:cBhvr>
                                        <p:cTn id="97" dur="500"/>
                                        <p:tgtEl>
                                          <p:spTgt spid="43"/>
                                        </p:tgtEl>
                                      </p:cBhvr>
                                    </p:animEffect>
                                  </p:childTnLst>
                                </p:cTn>
                              </p:par>
                            </p:childTnLst>
                          </p:cTn>
                        </p:par>
                        <p:par>
                          <p:cTn id="98" fill="hold">
                            <p:stCondLst>
                              <p:cond delay="8750"/>
                            </p:stCondLst>
                            <p:childTnLst>
                              <p:par>
                                <p:cTn id="99" presetID="10" presetClass="entr" presetSubtype="0" fill="hold" grpId="0" nodeType="afterEffect">
                                  <p:stCondLst>
                                    <p:cond delay="0"/>
                                  </p:stCondLst>
                                  <p:childTnLst>
                                    <p:set>
                                      <p:cBhvr>
                                        <p:cTn id="100" dur="1" fill="hold">
                                          <p:stCondLst>
                                            <p:cond delay="0"/>
                                          </p:stCondLst>
                                        </p:cTn>
                                        <p:tgtEl>
                                          <p:spTgt spid="46"/>
                                        </p:tgtEl>
                                        <p:attrNameLst>
                                          <p:attrName>style.visibility</p:attrName>
                                        </p:attrNameLst>
                                      </p:cBhvr>
                                      <p:to>
                                        <p:strVal val="visible"/>
                                      </p:to>
                                    </p:set>
                                    <p:animEffect transition="in" filter="fade">
                                      <p:cBhvr>
                                        <p:cTn id="101" dur="500"/>
                                        <p:tgtEl>
                                          <p:spTgt spid="46"/>
                                        </p:tgtEl>
                                      </p:cBhvr>
                                    </p:animEffect>
                                  </p:childTnLst>
                                </p:cTn>
                              </p:par>
                            </p:childTnLst>
                          </p:cTn>
                        </p:par>
                        <p:par>
                          <p:cTn id="102" fill="hold">
                            <p:stCondLst>
                              <p:cond delay="9250"/>
                            </p:stCondLst>
                            <p:childTnLst>
                              <p:par>
                                <p:cTn id="103" presetID="22" presetClass="entr" presetSubtype="1" fill="hold" grpId="0" nodeType="afterEffect">
                                  <p:stCondLst>
                                    <p:cond delay="0"/>
                                  </p:stCondLst>
                                  <p:childTnLst>
                                    <p:set>
                                      <p:cBhvr>
                                        <p:cTn id="104" dur="1" fill="hold">
                                          <p:stCondLst>
                                            <p:cond delay="0"/>
                                          </p:stCondLst>
                                        </p:cTn>
                                        <p:tgtEl>
                                          <p:spTgt spid="44"/>
                                        </p:tgtEl>
                                        <p:attrNameLst>
                                          <p:attrName>style.visibility</p:attrName>
                                        </p:attrNameLst>
                                      </p:cBhvr>
                                      <p:to>
                                        <p:strVal val="visible"/>
                                      </p:to>
                                    </p:set>
                                    <p:animEffect transition="in" filter="wipe(up)">
                                      <p:cBhvr>
                                        <p:cTn id="105" dur="500"/>
                                        <p:tgtEl>
                                          <p:spTgt spid="44"/>
                                        </p:tgtEl>
                                      </p:cBhvr>
                                    </p:animEffect>
                                  </p:childTnLst>
                                </p:cTn>
                              </p:par>
                            </p:childTnLst>
                          </p:cTn>
                        </p:par>
                        <p:par>
                          <p:cTn id="106" fill="hold">
                            <p:stCondLst>
                              <p:cond delay="9750"/>
                            </p:stCondLst>
                            <p:childTnLst>
                              <p:par>
                                <p:cTn id="107" presetID="22" presetClass="entr" presetSubtype="2" fill="hold" nodeType="afterEffect">
                                  <p:stCondLst>
                                    <p:cond delay="0"/>
                                  </p:stCondLst>
                                  <p:childTnLst>
                                    <p:set>
                                      <p:cBhvr>
                                        <p:cTn id="108" dur="1" fill="hold">
                                          <p:stCondLst>
                                            <p:cond delay="0"/>
                                          </p:stCondLst>
                                        </p:cTn>
                                        <p:tgtEl>
                                          <p:spTgt spid="47"/>
                                        </p:tgtEl>
                                        <p:attrNameLst>
                                          <p:attrName>style.visibility</p:attrName>
                                        </p:attrNameLst>
                                      </p:cBhvr>
                                      <p:to>
                                        <p:strVal val="visible"/>
                                      </p:to>
                                    </p:set>
                                    <p:animEffect transition="in" filter="wipe(right)">
                                      <p:cBhvr>
                                        <p:cTn id="109" dur="500"/>
                                        <p:tgtEl>
                                          <p:spTgt spid="47"/>
                                        </p:tgtEl>
                                      </p:cBhvr>
                                    </p:animEffect>
                                  </p:childTnLst>
                                </p:cTn>
                              </p:par>
                            </p:childTnLst>
                          </p:cTn>
                        </p:par>
                        <p:par>
                          <p:cTn id="110" fill="hold">
                            <p:stCondLst>
                              <p:cond delay="10250"/>
                            </p:stCondLst>
                            <p:childTnLst>
                              <p:par>
                                <p:cTn id="111" presetID="22" presetClass="entr" presetSubtype="2" fill="hold" nodeType="afterEffect">
                                  <p:stCondLst>
                                    <p:cond delay="0"/>
                                  </p:stCondLst>
                                  <p:childTnLst>
                                    <p:set>
                                      <p:cBhvr>
                                        <p:cTn id="112" dur="1" fill="hold">
                                          <p:stCondLst>
                                            <p:cond delay="0"/>
                                          </p:stCondLst>
                                        </p:cTn>
                                        <p:tgtEl>
                                          <p:spTgt spid="49"/>
                                        </p:tgtEl>
                                        <p:attrNameLst>
                                          <p:attrName>style.visibility</p:attrName>
                                        </p:attrNameLst>
                                      </p:cBhvr>
                                      <p:to>
                                        <p:strVal val="visible"/>
                                      </p:to>
                                    </p:set>
                                    <p:animEffect transition="in" filter="wipe(right)">
                                      <p:cBhvr>
                                        <p:cTn id="113" dur="500"/>
                                        <p:tgtEl>
                                          <p:spTgt spid="49"/>
                                        </p:tgtEl>
                                      </p:cBhvr>
                                    </p:animEffect>
                                  </p:childTnLst>
                                </p:cTn>
                              </p:par>
                            </p:childTnLst>
                          </p:cTn>
                        </p:par>
                        <p:par>
                          <p:cTn id="114" fill="hold">
                            <p:stCondLst>
                              <p:cond delay="10750"/>
                            </p:stCondLst>
                            <p:childTnLst>
                              <p:par>
                                <p:cTn id="115" presetID="22" presetClass="entr" presetSubtype="2" fill="hold" nodeType="afterEffect">
                                  <p:stCondLst>
                                    <p:cond delay="0"/>
                                  </p:stCondLst>
                                  <p:childTnLst>
                                    <p:set>
                                      <p:cBhvr>
                                        <p:cTn id="116" dur="1" fill="hold">
                                          <p:stCondLst>
                                            <p:cond delay="0"/>
                                          </p:stCondLst>
                                        </p:cTn>
                                        <p:tgtEl>
                                          <p:spTgt spid="48"/>
                                        </p:tgtEl>
                                        <p:attrNameLst>
                                          <p:attrName>style.visibility</p:attrName>
                                        </p:attrNameLst>
                                      </p:cBhvr>
                                      <p:to>
                                        <p:strVal val="visible"/>
                                      </p:to>
                                    </p:set>
                                    <p:animEffect transition="in" filter="wipe(right)">
                                      <p:cBhvr>
                                        <p:cTn id="117" dur="500"/>
                                        <p:tgtEl>
                                          <p:spTgt spid="48"/>
                                        </p:tgtEl>
                                      </p:cBhvr>
                                    </p:animEffect>
                                  </p:childTnLst>
                                </p:cTn>
                              </p:par>
                            </p:childTnLst>
                          </p:cTn>
                        </p:par>
                        <p:par>
                          <p:cTn id="118" fill="hold">
                            <p:stCondLst>
                              <p:cond delay="11250"/>
                            </p:stCondLst>
                            <p:childTnLst>
                              <p:par>
                                <p:cTn id="119" presetID="10" presetClass="entr" presetSubtype="0" fill="hold" grpId="0" nodeType="afterEffect">
                                  <p:stCondLst>
                                    <p:cond delay="0"/>
                                  </p:stCondLst>
                                  <p:childTnLst>
                                    <p:set>
                                      <p:cBhvr>
                                        <p:cTn id="120" dur="1" fill="hold">
                                          <p:stCondLst>
                                            <p:cond delay="0"/>
                                          </p:stCondLst>
                                        </p:cTn>
                                        <p:tgtEl>
                                          <p:spTgt spid="50"/>
                                        </p:tgtEl>
                                        <p:attrNameLst>
                                          <p:attrName>style.visibility</p:attrName>
                                        </p:attrNameLst>
                                      </p:cBhvr>
                                      <p:to>
                                        <p:strVal val="visible"/>
                                      </p:to>
                                    </p:set>
                                    <p:animEffect transition="in" filter="fade">
                                      <p:cBhvr>
                                        <p:cTn id="121"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7" grpId="0"/>
      <p:bldP spid="28" grpId="0" animBg="1"/>
      <p:bldP spid="29" grpId="0" animBg="1"/>
      <p:bldP spid="30" grpId="0" animBg="1"/>
      <p:bldP spid="33" grpId="0" animBg="1"/>
      <p:bldP spid="34" grpId="0" animBg="1"/>
      <p:bldP spid="35" grpId="0" build="p"/>
      <p:bldP spid="36" grpId="0" animBg="1"/>
      <p:bldP spid="37" grpId="0" animBg="1"/>
      <p:bldP spid="41" grpId="0" animBg="1"/>
      <p:bldP spid="42" grpId="0" animBg="1"/>
      <p:bldP spid="43" grpId="0" animBg="1"/>
      <p:bldP spid="44" grpId="0" animBg="1"/>
      <p:bldP spid="45" grpId="0" animBg="1"/>
      <p:bldP spid="46" grpId="0" animBg="1"/>
      <p:bldP spid="50" grpId="0" animBg="1"/>
      <p:bldP spid="51" grpId="0"/>
      <p:bldP spid="5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3057" cy="78818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0" y="5462000"/>
            <a:ext cx="12192000" cy="1396000"/>
          </a:xfrm>
          <a:prstGeom prst="rect">
            <a:avLst/>
          </a:prstGeom>
          <a:solidFill>
            <a:srgbClr val="B4DCF5">
              <a:lumMod val="10000"/>
            </a:srgbClr>
          </a:solidFill>
        </p:spPr>
      </p:pic>
      <p:pic>
        <p:nvPicPr>
          <p:cNvPr id="6" name="Picture 5"/>
          <p:cNvPicPr>
            <a:picLocks noChangeAspect="1"/>
          </p:cNvPicPr>
          <p:nvPr/>
        </p:nvPicPr>
        <p:blipFill>
          <a:blip r:embed="rId4"/>
          <a:stretch>
            <a:fillRect/>
          </a:stretch>
        </p:blipFill>
        <p:spPr>
          <a:xfrm>
            <a:off x="-128789" y="4290646"/>
            <a:ext cx="12518265" cy="1968485"/>
          </a:xfrm>
          <a:prstGeom prst="rect">
            <a:avLst/>
          </a:prstGeom>
        </p:spPr>
      </p:pic>
      <p:pic>
        <p:nvPicPr>
          <p:cNvPr id="8" name="Picture 7">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7" y="5841596"/>
            <a:ext cx="980576" cy="980576"/>
          </a:xfrm>
          <a:prstGeom prst="rect">
            <a:avLst/>
          </a:prstGeom>
        </p:spPr>
      </p:pic>
      <p:pic>
        <p:nvPicPr>
          <p:cNvPr id="9" name="Picture 8">
            <a:hlinkClick r:id="rId7" action="ppaction://hlinksldjump"/>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27059" y="6278639"/>
            <a:ext cx="1206566" cy="588599"/>
          </a:xfrm>
          <a:prstGeom prst="rect">
            <a:avLst/>
          </a:prstGeom>
        </p:spPr>
      </p:pic>
      <p:sp>
        <p:nvSpPr>
          <p:cNvPr id="3" name="Rectangle 2"/>
          <p:cNvSpPr/>
          <p:nvPr/>
        </p:nvSpPr>
        <p:spPr>
          <a:xfrm>
            <a:off x="596347" y="159334"/>
            <a:ext cx="11039061" cy="461665"/>
          </a:xfrm>
          <a:prstGeom prst="rect">
            <a:avLst/>
          </a:prstGeom>
          <a:gradFill flip="none" rotWithShape="1">
            <a:gsLst>
              <a:gs pos="63000">
                <a:schemeClr val="bg1"/>
              </a:gs>
              <a:gs pos="91000">
                <a:schemeClr val="accent1">
                  <a:lumMod val="50000"/>
                </a:schemeClr>
              </a:gs>
              <a:gs pos="94000">
                <a:schemeClr val="bg1"/>
              </a:gs>
              <a:gs pos="99000">
                <a:schemeClr val="tx1">
                  <a:lumMod val="95000"/>
                  <a:lumOff val="5000"/>
                </a:schemeClr>
              </a:gs>
            </a:gsLst>
            <a:path path="rect">
              <a:fillToRect l="50000" t="50000" r="50000" b="50000"/>
            </a:path>
            <a:tileRect/>
          </a:gradFill>
        </p:spPr>
        <p:txBody>
          <a:bodyPr wrap="square" lIns="91440" tIns="45720" rIns="91440" bIns="45720">
            <a:spAutoFit/>
          </a:bodyPr>
          <a:lstStyle/>
          <a:p>
            <a:pPr algn="ctr" rtl="1"/>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طراحی ارتباط یک به یک - مثال</a:t>
            </a:r>
          </a:p>
        </p:txBody>
      </p:sp>
      <p:pic>
        <p:nvPicPr>
          <p:cNvPr id="13" name="Picture 12">
            <a:hlinkClick r:id="rId7" action="ppaction://hlinksldjump"/>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175595" y="5841596"/>
            <a:ext cx="1016405" cy="1016405"/>
          </a:xfrm>
          <a:prstGeom prst="rect">
            <a:avLst/>
          </a:prstGeom>
        </p:spPr>
      </p:pic>
      <p:grpSp>
        <p:nvGrpSpPr>
          <p:cNvPr id="10" name="Group 9">
            <a:extLst>
              <a:ext uri="{FF2B5EF4-FFF2-40B4-BE49-F238E27FC236}">
                <a16:creationId xmlns:a16="http://schemas.microsoft.com/office/drawing/2014/main" id="{34EEFC18-E806-4FFE-8FA2-5D23CE3F91D9}"/>
              </a:ext>
            </a:extLst>
          </p:cNvPr>
          <p:cNvGrpSpPr/>
          <p:nvPr/>
        </p:nvGrpSpPr>
        <p:grpSpPr>
          <a:xfrm>
            <a:off x="2324101" y="780333"/>
            <a:ext cx="7543798" cy="749300"/>
            <a:chOff x="533402" y="3124200"/>
            <a:chExt cx="7543798" cy="749300"/>
          </a:xfrm>
        </p:grpSpPr>
        <p:grpSp>
          <p:nvGrpSpPr>
            <p:cNvPr id="11" name="Group 10">
              <a:extLst>
                <a:ext uri="{FF2B5EF4-FFF2-40B4-BE49-F238E27FC236}">
                  <a16:creationId xmlns:a16="http://schemas.microsoft.com/office/drawing/2014/main" id="{4AC45EA3-3C77-4082-B9FB-7356D4D4359E}"/>
                </a:ext>
              </a:extLst>
            </p:cNvPr>
            <p:cNvGrpSpPr/>
            <p:nvPr/>
          </p:nvGrpSpPr>
          <p:grpSpPr>
            <a:xfrm>
              <a:off x="1741058" y="3124200"/>
              <a:ext cx="5116944" cy="749300"/>
              <a:chOff x="293256" y="2679700"/>
              <a:chExt cx="5116944" cy="749300"/>
            </a:xfrm>
          </p:grpSpPr>
          <p:grpSp>
            <p:nvGrpSpPr>
              <p:cNvPr id="23" name="Group 22">
                <a:extLst>
                  <a:ext uri="{FF2B5EF4-FFF2-40B4-BE49-F238E27FC236}">
                    <a16:creationId xmlns:a16="http://schemas.microsoft.com/office/drawing/2014/main" id="{896090CF-57DA-4CF6-BCC7-6A0F0836AB05}"/>
                  </a:ext>
                </a:extLst>
              </p:cNvPr>
              <p:cNvGrpSpPr/>
              <p:nvPr/>
            </p:nvGrpSpPr>
            <p:grpSpPr>
              <a:xfrm>
                <a:off x="293256" y="2743200"/>
                <a:ext cx="5116944" cy="685800"/>
                <a:chOff x="64656" y="4953000"/>
                <a:chExt cx="5116944" cy="685800"/>
              </a:xfrm>
            </p:grpSpPr>
            <p:sp>
              <p:nvSpPr>
                <p:cNvPr id="26" name="Rounded Rectangle 10">
                  <a:extLst>
                    <a:ext uri="{FF2B5EF4-FFF2-40B4-BE49-F238E27FC236}">
                      <a16:creationId xmlns:a16="http://schemas.microsoft.com/office/drawing/2014/main" id="{1A2413AB-3393-47B0-B3DD-BAA5D395755B}"/>
                    </a:ext>
                  </a:extLst>
                </p:cNvPr>
                <p:cNvSpPr/>
                <p:nvPr/>
              </p:nvSpPr>
              <p:spPr>
                <a:xfrm>
                  <a:off x="64656" y="5067837"/>
                  <a:ext cx="1318489"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600" b="1" dirty="0">
                      <a:solidFill>
                        <a:sysClr val="windowText" lastClr="000000"/>
                      </a:solidFill>
                      <a:cs typeface="B Nazanin" pitchFamily="2" charset="-78"/>
                    </a:rPr>
                    <a:t>گروه آموزشی</a:t>
                  </a:r>
                  <a:endParaRPr lang="en-US" sz="1600" b="1" dirty="0">
                    <a:solidFill>
                      <a:sysClr val="windowText" lastClr="000000"/>
                    </a:solidFill>
                    <a:cs typeface="B Nazanin" pitchFamily="2" charset="-78"/>
                  </a:endParaRPr>
                </a:p>
              </p:txBody>
            </p:sp>
            <p:sp>
              <p:nvSpPr>
                <p:cNvPr id="27" name="Rounded Rectangle 11">
                  <a:extLst>
                    <a:ext uri="{FF2B5EF4-FFF2-40B4-BE49-F238E27FC236}">
                      <a16:creationId xmlns:a16="http://schemas.microsoft.com/office/drawing/2014/main" id="{863720F6-080E-4998-91C7-64B7584F7478}"/>
                    </a:ext>
                  </a:extLst>
                </p:cNvPr>
                <p:cNvSpPr/>
                <p:nvPr/>
              </p:nvSpPr>
              <p:spPr>
                <a:xfrm>
                  <a:off x="4191000" y="5067837"/>
                  <a:ext cx="9906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600" b="1" dirty="0">
                      <a:solidFill>
                        <a:sysClr val="windowText" lastClr="000000"/>
                      </a:solidFill>
                      <a:cs typeface="B Nazanin" pitchFamily="2" charset="-78"/>
                    </a:rPr>
                    <a:t>استاد</a:t>
                  </a:r>
                  <a:endParaRPr lang="en-US" sz="1600" b="1" dirty="0">
                    <a:solidFill>
                      <a:sysClr val="windowText" lastClr="000000"/>
                    </a:solidFill>
                    <a:cs typeface="B Nazanin" pitchFamily="2" charset="-78"/>
                  </a:endParaRPr>
                </a:p>
              </p:txBody>
            </p:sp>
            <p:sp>
              <p:nvSpPr>
                <p:cNvPr id="28" name="Flowchart: Decision 27">
                  <a:extLst>
                    <a:ext uri="{FF2B5EF4-FFF2-40B4-BE49-F238E27FC236}">
                      <a16:creationId xmlns:a16="http://schemas.microsoft.com/office/drawing/2014/main" id="{D8B0F6CC-3E39-4419-A4E5-2F5769C36CD3}"/>
                    </a:ext>
                  </a:extLst>
                </p:cNvPr>
                <p:cNvSpPr/>
                <p:nvPr/>
              </p:nvSpPr>
              <p:spPr>
                <a:xfrm>
                  <a:off x="2133600" y="4953000"/>
                  <a:ext cx="1219200" cy="685800"/>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200" b="1" dirty="0">
                      <a:solidFill>
                        <a:schemeClr val="tx1"/>
                      </a:solidFill>
                      <a:cs typeface="B Nazanin" pitchFamily="2" charset="-78"/>
                    </a:rPr>
                    <a:t>مدیریت</a:t>
                  </a:r>
                  <a:endParaRPr lang="en-US" sz="1200" b="1" dirty="0">
                    <a:solidFill>
                      <a:schemeClr val="tx1"/>
                    </a:solidFill>
                    <a:cs typeface="B Nazanin" pitchFamily="2" charset="-78"/>
                  </a:endParaRPr>
                </a:p>
              </p:txBody>
            </p:sp>
            <p:cxnSp>
              <p:nvCxnSpPr>
                <p:cNvPr id="29" name="Straight Connector 28">
                  <a:extLst>
                    <a:ext uri="{FF2B5EF4-FFF2-40B4-BE49-F238E27FC236}">
                      <a16:creationId xmlns:a16="http://schemas.microsoft.com/office/drawing/2014/main" id="{A17C23FE-D070-4B38-AC5B-17E4A12FED6C}"/>
                    </a:ext>
                  </a:extLst>
                </p:cNvPr>
                <p:cNvCxnSpPr>
                  <a:stCxn id="28" idx="1"/>
                  <a:endCxn id="26" idx="3"/>
                </p:cNvCxnSpPr>
                <p:nvPr/>
              </p:nvCxnSpPr>
              <p:spPr>
                <a:xfrm flipH="1">
                  <a:off x="1383145" y="5295900"/>
                  <a:ext cx="750455" cy="537"/>
                </a:xfrm>
                <a:prstGeom prst="line">
                  <a:avLst/>
                </a:prstGeom>
                <a:ln w="88900" cmpd="dbl">
                  <a:prstDash val="soli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FE26AB9-D4C2-4684-96BA-4C2FDE49FC32}"/>
                    </a:ext>
                  </a:extLst>
                </p:cNvPr>
                <p:cNvCxnSpPr>
                  <a:stCxn id="27" idx="1"/>
                  <a:endCxn id="28" idx="3"/>
                </p:cNvCxnSpPr>
                <p:nvPr/>
              </p:nvCxnSpPr>
              <p:spPr>
                <a:xfrm flipH="1" flipV="1">
                  <a:off x="3352800" y="5295900"/>
                  <a:ext cx="838200" cy="537"/>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grpSp>
          <p:sp>
            <p:nvSpPr>
              <p:cNvPr id="24" name="TextBox 23">
                <a:extLst>
                  <a:ext uri="{FF2B5EF4-FFF2-40B4-BE49-F238E27FC236}">
                    <a16:creationId xmlns:a16="http://schemas.microsoft.com/office/drawing/2014/main" id="{8B57C8B5-75F4-49F9-A246-E3ED1CFF0FC3}"/>
                  </a:ext>
                </a:extLst>
              </p:cNvPr>
              <p:cNvSpPr txBox="1"/>
              <p:nvPr/>
            </p:nvSpPr>
            <p:spPr>
              <a:xfrm>
                <a:off x="1815294" y="2679700"/>
                <a:ext cx="287258" cy="338554"/>
              </a:xfrm>
              <a:prstGeom prst="rect">
                <a:avLst/>
              </a:prstGeom>
              <a:noFill/>
            </p:spPr>
            <p:txBody>
              <a:bodyPr wrap="none" rtlCol="0">
                <a:spAutoFit/>
              </a:bodyPr>
              <a:lstStyle/>
              <a:p>
                <a:r>
                  <a:rPr lang="en-US" sz="1600" dirty="0">
                    <a:cs typeface="B Nazanin" pitchFamily="2" charset="-78"/>
                  </a:rPr>
                  <a:t>1</a:t>
                </a:r>
              </a:p>
            </p:txBody>
          </p:sp>
          <p:sp>
            <p:nvSpPr>
              <p:cNvPr id="25" name="TextBox 24">
                <a:extLst>
                  <a:ext uri="{FF2B5EF4-FFF2-40B4-BE49-F238E27FC236}">
                    <a16:creationId xmlns:a16="http://schemas.microsoft.com/office/drawing/2014/main" id="{D4D590B0-9DD6-4007-ADF9-F6567943867A}"/>
                  </a:ext>
                </a:extLst>
              </p:cNvPr>
              <p:cNvSpPr txBox="1"/>
              <p:nvPr/>
            </p:nvSpPr>
            <p:spPr>
              <a:xfrm>
                <a:off x="3756418" y="2743200"/>
                <a:ext cx="287258" cy="338554"/>
              </a:xfrm>
              <a:prstGeom prst="rect">
                <a:avLst/>
              </a:prstGeom>
              <a:noFill/>
            </p:spPr>
            <p:txBody>
              <a:bodyPr wrap="none" rtlCol="0">
                <a:spAutoFit/>
              </a:bodyPr>
              <a:lstStyle/>
              <a:p>
                <a:r>
                  <a:rPr lang="en-US" sz="1600" dirty="0">
                    <a:cs typeface="B Nazanin" pitchFamily="2" charset="-78"/>
                  </a:rPr>
                  <a:t>1</a:t>
                </a:r>
              </a:p>
            </p:txBody>
          </p:sp>
        </p:grpSp>
        <p:grpSp>
          <p:nvGrpSpPr>
            <p:cNvPr id="12" name="Group 11">
              <a:extLst>
                <a:ext uri="{FF2B5EF4-FFF2-40B4-BE49-F238E27FC236}">
                  <a16:creationId xmlns:a16="http://schemas.microsoft.com/office/drawing/2014/main" id="{6D0BE118-269E-450A-9375-F4C3B66DBFB8}"/>
                </a:ext>
              </a:extLst>
            </p:cNvPr>
            <p:cNvGrpSpPr/>
            <p:nvPr/>
          </p:nvGrpSpPr>
          <p:grpSpPr>
            <a:xfrm>
              <a:off x="533402" y="3138193"/>
              <a:ext cx="1207656" cy="722781"/>
              <a:chOff x="820424" y="2325219"/>
              <a:chExt cx="1207656" cy="722781"/>
            </a:xfrm>
          </p:grpSpPr>
          <p:sp>
            <p:nvSpPr>
              <p:cNvPr id="19" name="Oval 18">
                <a:extLst>
                  <a:ext uri="{FF2B5EF4-FFF2-40B4-BE49-F238E27FC236}">
                    <a16:creationId xmlns:a16="http://schemas.microsoft.com/office/drawing/2014/main" id="{A3483D83-6D54-4E16-928F-281DF369DDED}"/>
                  </a:ext>
                </a:extLst>
              </p:cNvPr>
              <p:cNvSpPr/>
              <p:nvPr/>
            </p:nvSpPr>
            <p:spPr>
              <a:xfrm>
                <a:off x="820424" y="2325219"/>
                <a:ext cx="853437" cy="44578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b="1" dirty="0">
                    <a:solidFill>
                      <a:sysClr val="windowText" lastClr="000000"/>
                    </a:solidFill>
                    <a:cs typeface="B Nazanin" pitchFamily="2" charset="-78"/>
                  </a:rPr>
                  <a:t>شماره</a:t>
                </a:r>
                <a:endParaRPr lang="en-US" sz="1400" b="1" dirty="0">
                  <a:solidFill>
                    <a:sysClr val="windowText" lastClr="000000"/>
                  </a:solidFill>
                  <a:cs typeface="B Nazanin" pitchFamily="2" charset="-78"/>
                </a:endParaRPr>
              </a:p>
            </p:txBody>
          </p:sp>
          <p:cxnSp>
            <p:nvCxnSpPr>
              <p:cNvPr id="20" name="Straight Connector 19">
                <a:extLst>
                  <a:ext uri="{FF2B5EF4-FFF2-40B4-BE49-F238E27FC236}">
                    <a16:creationId xmlns:a16="http://schemas.microsoft.com/office/drawing/2014/main" id="{A8C5A9A4-732F-43A6-9087-BC2D2273EDFB}"/>
                  </a:ext>
                </a:extLst>
              </p:cNvPr>
              <p:cNvCxnSpPr>
                <a:stCxn id="26" idx="1"/>
                <a:endCxn id="19" idx="6"/>
              </p:cNvCxnSpPr>
              <p:nvPr/>
            </p:nvCxnSpPr>
            <p:spPr>
              <a:xfrm flipH="1" flipV="1">
                <a:off x="1673861" y="2548110"/>
                <a:ext cx="354219" cy="93853"/>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C0DA46AE-551C-497C-ACDD-D2EFD847E543}"/>
                      </a:ext>
                    </a:extLst>
                  </p:cNvPr>
                  <p:cNvSpPr txBox="1"/>
                  <p:nvPr/>
                </p:nvSpPr>
                <p:spPr>
                  <a:xfrm>
                    <a:off x="1156442" y="2771001"/>
                    <a:ext cx="271228"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i="1" dirty="0" smtClean="0">
                              <a:latin typeface="Cambria Math"/>
                            </a:rPr>
                            <m:t>⋮</m:t>
                          </m:r>
                        </m:oMath>
                      </m:oMathPara>
                    </a14:m>
                    <a:endParaRPr lang="en-US" sz="1200" dirty="0">
                      <a:cs typeface="B Nazanin" pitchFamily="2" charset="-78"/>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1156442" y="2771001"/>
                    <a:ext cx="271228" cy="276999"/>
                  </a:xfrm>
                  <a:prstGeom prst="rect">
                    <a:avLst/>
                  </a:prstGeom>
                  <a:blipFill rotWithShape="1">
                    <a:blip r:embed="rId10"/>
                    <a:stretch>
                      <a:fillRect/>
                    </a:stretch>
                  </a:blipFill>
                </p:spPr>
                <p:txBody>
                  <a:bodyPr/>
                  <a:lstStyle/>
                  <a:p>
                    <a:r>
                      <a:rPr lang="en-US">
                        <a:noFill/>
                      </a:rPr>
                      <a:t> </a:t>
                    </a:r>
                  </a:p>
                </p:txBody>
              </p:sp>
            </mc:Fallback>
          </mc:AlternateContent>
          <p:cxnSp>
            <p:nvCxnSpPr>
              <p:cNvPr id="22" name="Straight Connector 21">
                <a:extLst>
                  <a:ext uri="{FF2B5EF4-FFF2-40B4-BE49-F238E27FC236}">
                    <a16:creationId xmlns:a16="http://schemas.microsoft.com/office/drawing/2014/main" id="{DAECF8D4-3BDC-4921-9193-A2D1A52849DF}"/>
                  </a:ext>
                </a:extLst>
              </p:cNvPr>
              <p:cNvCxnSpPr/>
              <p:nvPr/>
            </p:nvCxnSpPr>
            <p:spPr>
              <a:xfrm>
                <a:off x="1105171" y="2629074"/>
                <a:ext cx="361660" cy="0"/>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7182F48E-6A76-4058-B341-4399AA275592}"/>
                </a:ext>
              </a:extLst>
            </p:cNvPr>
            <p:cNvGrpSpPr/>
            <p:nvPr/>
          </p:nvGrpSpPr>
          <p:grpSpPr>
            <a:xfrm>
              <a:off x="6858002" y="3150719"/>
              <a:ext cx="1219198" cy="722781"/>
              <a:chOff x="7130472" y="2311400"/>
              <a:chExt cx="1219198" cy="722781"/>
            </a:xfrm>
          </p:grpSpPr>
          <p:sp>
            <p:nvSpPr>
              <p:cNvPr id="15" name="Oval 14">
                <a:extLst>
                  <a:ext uri="{FF2B5EF4-FFF2-40B4-BE49-F238E27FC236}">
                    <a16:creationId xmlns:a16="http://schemas.microsoft.com/office/drawing/2014/main" id="{F0854FBD-BE4A-4831-B9AF-68666E42D82C}"/>
                  </a:ext>
                </a:extLst>
              </p:cNvPr>
              <p:cNvSpPr/>
              <p:nvPr/>
            </p:nvSpPr>
            <p:spPr>
              <a:xfrm flipH="1">
                <a:off x="7470137" y="2311400"/>
                <a:ext cx="879533" cy="44578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b="1" dirty="0">
                    <a:solidFill>
                      <a:sysClr val="windowText" lastClr="000000"/>
                    </a:solidFill>
                    <a:cs typeface="B Nazanin" pitchFamily="2" charset="-78"/>
                  </a:rPr>
                  <a:t>شماره</a:t>
                </a:r>
                <a:endParaRPr lang="en-US" sz="1400" b="1" dirty="0">
                  <a:solidFill>
                    <a:sysClr val="windowText" lastClr="000000"/>
                  </a:solidFill>
                  <a:cs typeface="B Nazanin" pitchFamily="2" charset="-78"/>
                </a:endParaRPr>
              </a:p>
            </p:txBody>
          </p:sp>
          <p:cxnSp>
            <p:nvCxnSpPr>
              <p:cNvPr id="16" name="Straight Connector 15">
                <a:extLst>
                  <a:ext uri="{FF2B5EF4-FFF2-40B4-BE49-F238E27FC236}">
                    <a16:creationId xmlns:a16="http://schemas.microsoft.com/office/drawing/2014/main" id="{67298E51-4AA2-4E26-8AB0-A90F6EF92DE7}"/>
                  </a:ext>
                </a:extLst>
              </p:cNvPr>
              <p:cNvCxnSpPr>
                <a:stCxn id="27" idx="3"/>
                <a:endCxn id="15" idx="6"/>
              </p:cNvCxnSpPr>
              <p:nvPr/>
            </p:nvCxnSpPr>
            <p:spPr>
              <a:xfrm flipV="1">
                <a:off x="7130472" y="2534291"/>
                <a:ext cx="339665" cy="81327"/>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1B4C190-CE6B-419C-96F6-C823C382FCE1}"/>
                      </a:ext>
                    </a:extLst>
                  </p:cNvPr>
                  <p:cNvSpPr txBox="1"/>
                  <p:nvPr/>
                </p:nvSpPr>
                <p:spPr>
                  <a:xfrm flipH="1">
                    <a:off x="7733507" y="2757182"/>
                    <a:ext cx="271228"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i="1" dirty="0" smtClean="0">
                              <a:latin typeface="Cambria Math"/>
                            </a:rPr>
                            <m:t>⋮</m:t>
                          </m:r>
                        </m:oMath>
                      </m:oMathPara>
                    </a14:m>
                    <a:endParaRPr lang="en-US" sz="1200" dirty="0">
                      <a:cs typeface="B Nazanin" pitchFamily="2" charset="-78"/>
                    </a:endParaRPr>
                  </a:p>
                </p:txBody>
              </p:sp>
            </mc:Choice>
            <mc:Fallback xmlns="">
              <p:sp>
                <p:nvSpPr>
                  <p:cNvPr id="26" name="TextBox 25"/>
                  <p:cNvSpPr txBox="1">
                    <a:spLocks noRot="1" noChangeAspect="1" noMove="1" noResize="1" noEditPoints="1" noAdjustHandles="1" noChangeArrowheads="1" noChangeShapeType="1" noTextEdit="1"/>
                  </p:cNvSpPr>
                  <p:nvPr/>
                </p:nvSpPr>
                <p:spPr>
                  <a:xfrm flipH="1">
                    <a:off x="7733507" y="2757182"/>
                    <a:ext cx="271228" cy="276999"/>
                  </a:xfrm>
                  <a:prstGeom prst="rect">
                    <a:avLst/>
                  </a:prstGeom>
                  <a:blipFill rotWithShape="1">
                    <a:blip r:embed="rId11"/>
                    <a:stretch>
                      <a:fillRect/>
                    </a:stretch>
                  </a:blipFill>
                </p:spPr>
                <p:txBody>
                  <a:bodyPr/>
                  <a:lstStyle/>
                  <a:p>
                    <a:r>
                      <a:rPr lang="en-US">
                        <a:noFill/>
                      </a:rPr>
                      <a:t> </a:t>
                    </a:r>
                  </a:p>
                </p:txBody>
              </p:sp>
            </mc:Fallback>
          </mc:AlternateContent>
          <p:cxnSp>
            <p:nvCxnSpPr>
              <p:cNvPr id="18" name="Straight Connector 17">
                <a:extLst>
                  <a:ext uri="{FF2B5EF4-FFF2-40B4-BE49-F238E27FC236}">
                    <a16:creationId xmlns:a16="http://schemas.microsoft.com/office/drawing/2014/main" id="{A627B38C-B4E6-40E9-B629-852C5790DDC9}"/>
                  </a:ext>
                </a:extLst>
              </p:cNvPr>
              <p:cNvCxnSpPr/>
              <p:nvPr/>
            </p:nvCxnSpPr>
            <p:spPr>
              <a:xfrm>
                <a:off x="7759410" y="2616548"/>
                <a:ext cx="361660" cy="0"/>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grpSp>
        <p:nvGrpSpPr>
          <p:cNvPr id="52" name="Group 51">
            <a:extLst>
              <a:ext uri="{FF2B5EF4-FFF2-40B4-BE49-F238E27FC236}">
                <a16:creationId xmlns:a16="http://schemas.microsoft.com/office/drawing/2014/main" id="{7FB0BCEB-F200-4A53-96B5-8EA1B86DFBC1}"/>
              </a:ext>
            </a:extLst>
          </p:cNvPr>
          <p:cNvGrpSpPr/>
          <p:nvPr/>
        </p:nvGrpSpPr>
        <p:grpSpPr>
          <a:xfrm>
            <a:off x="2931347" y="1813708"/>
            <a:ext cx="5870286" cy="1630680"/>
            <a:chOff x="149513" y="1447800"/>
            <a:chExt cx="5870286" cy="1630680"/>
          </a:xfrm>
        </p:grpSpPr>
        <p:grpSp>
          <p:nvGrpSpPr>
            <p:cNvPr id="53" name="Group 52">
              <a:extLst>
                <a:ext uri="{FF2B5EF4-FFF2-40B4-BE49-F238E27FC236}">
                  <a16:creationId xmlns:a16="http://schemas.microsoft.com/office/drawing/2014/main" id="{9206B6E4-E1F1-4591-A20B-AB07D58CFE7F}"/>
                </a:ext>
              </a:extLst>
            </p:cNvPr>
            <p:cNvGrpSpPr/>
            <p:nvPr/>
          </p:nvGrpSpPr>
          <p:grpSpPr>
            <a:xfrm>
              <a:off x="149513" y="1447800"/>
              <a:ext cx="5870286" cy="1630680"/>
              <a:chOff x="198462" y="1498600"/>
              <a:chExt cx="5405903" cy="1482436"/>
            </a:xfrm>
          </p:grpSpPr>
          <mc:AlternateContent xmlns:mc="http://schemas.openxmlformats.org/markup-compatibility/2006" xmlns:a14="http://schemas.microsoft.com/office/drawing/2010/main">
            <mc:Choice Requires="a14">
              <p:graphicFrame>
                <p:nvGraphicFramePr>
                  <p:cNvPr id="56" name="Content Placeholder 3">
                    <a:extLst>
                      <a:ext uri="{FF2B5EF4-FFF2-40B4-BE49-F238E27FC236}">
                        <a16:creationId xmlns:a16="http://schemas.microsoft.com/office/drawing/2014/main" id="{F1B46AD4-E33B-49A8-B19B-A20F46C25F4B}"/>
                      </a:ext>
                    </a:extLst>
                  </p:cNvPr>
                  <p:cNvGraphicFramePr>
                    <a:graphicFrameLocks/>
                  </p:cNvGraphicFramePr>
                  <p:nvPr>
                    <p:extLst>
                      <p:ext uri="{D42A27DB-BD31-4B8C-83A1-F6EECF244321}">
                        <p14:modId xmlns:p14="http://schemas.microsoft.com/office/powerpoint/2010/main" val="1083318719"/>
                      </p:ext>
                    </p:extLst>
                  </p:nvPr>
                </p:nvGraphicFramePr>
                <p:xfrm>
                  <a:off x="973013" y="1600200"/>
                  <a:ext cx="4631352" cy="1380836"/>
                </p:xfrm>
                <a:graphic>
                  <a:graphicData uri="http://schemas.openxmlformats.org/drawingml/2006/table">
                    <a:tbl>
                      <a:tblPr firstRow="1" bandRow="1">
                        <a:tableStyleId>{3B4B98B0-60AC-42C2-AFA5-B58CD77FA1E5}</a:tableStyleId>
                      </a:tblPr>
                      <a:tblGrid>
                        <a:gridCol w="762000">
                          <a:extLst>
                            <a:ext uri="{9D8B030D-6E8A-4147-A177-3AD203B41FA5}">
                              <a16:colId xmlns:a16="http://schemas.microsoft.com/office/drawing/2014/main" val="20000"/>
                            </a:ext>
                          </a:extLst>
                        </a:gridCol>
                        <a:gridCol w="1347019">
                          <a:extLst>
                            <a:ext uri="{9D8B030D-6E8A-4147-A177-3AD203B41FA5}">
                              <a16:colId xmlns:a16="http://schemas.microsoft.com/office/drawing/2014/main" val="20001"/>
                            </a:ext>
                          </a:extLst>
                        </a:gridCol>
                        <a:gridCol w="481781">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gridCol w="838199">
                          <a:extLst>
                            <a:ext uri="{9D8B030D-6E8A-4147-A177-3AD203B41FA5}">
                              <a16:colId xmlns:a16="http://schemas.microsoft.com/office/drawing/2014/main" val="20004"/>
                            </a:ext>
                          </a:extLst>
                        </a:gridCol>
                      </a:tblGrid>
                      <a:tr h="421640">
                        <a:tc>
                          <a:txBody>
                            <a:bodyPr/>
                            <a:lstStyle/>
                            <a:p>
                              <a:pPr algn="ctr"/>
                              <a:r>
                                <a:rPr lang="en-US" sz="1600" dirty="0"/>
                                <a:t>DEID</a:t>
                              </a:r>
                              <a:endParaRPr lang="en-US" sz="1600" b="1" dirty="0"/>
                            </a:p>
                          </a:txBody>
                          <a:tcPr/>
                        </a:tc>
                        <a:tc>
                          <a:txBody>
                            <a:bodyPr/>
                            <a:lstStyle/>
                            <a:p>
                              <a:pPr algn="ctr"/>
                              <a:r>
                                <a:rPr lang="en-US" sz="1600" dirty="0"/>
                                <a:t>DETITLE</a:t>
                              </a:r>
                              <a:endParaRPr lang="en-US" sz="1600" b="1" dirty="0"/>
                            </a:p>
                          </a:txBody>
                          <a:tcPr/>
                        </a:tc>
                        <a:tc>
                          <a:txBody>
                            <a:bodyPr/>
                            <a:lstStyle/>
                            <a:p>
                              <a:pPr algn="ctr"/>
                              <a:r>
                                <a:rPr lang="en-US" sz="1600" dirty="0"/>
                                <a:t>…</a:t>
                              </a:r>
                              <a:endParaRPr lang="en-US" sz="1600" b="1" dirty="0"/>
                            </a:p>
                          </a:txBody>
                          <a:tcPr/>
                        </a:tc>
                        <a:tc>
                          <a:txBody>
                            <a:bodyPr/>
                            <a:lstStyle/>
                            <a:p>
                              <a:pPr algn="ctr"/>
                              <a:r>
                                <a:rPr lang="en-US" sz="1600" b="1" dirty="0"/>
                                <a:t>DEPHONE</a:t>
                              </a:r>
                            </a:p>
                          </a:txBody>
                          <a:tcPr/>
                        </a:tc>
                        <a:tc>
                          <a:txBody>
                            <a:bodyPr/>
                            <a:lstStyle/>
                            <a:p>
                              <a:pPr algn="ctr"/>
                              <a:r>
                                <a:rPr lang="en-US" sz="1600" b="1" dirty="0"/>
                                <a:t>PRID</a:t>
                              </a:r>
                            </a:p>
                          </a:txBody>
                          <a:tcPr/>
                        </a:tc>
                        <a:extLst>
                          <a:ext uri="{0D108BD9-81ED-4DB2-BD59-A6C34878D82A}">
                            <a16:rowId xmlns:a16="http://schemas.microsoft.com/office/drawing/2014/main" val="10000"/>
                          </a:ext>
                        </a:extLst>
                      </a:tr>
                      <a:tr h="279400">
                        <a:tc>
                          <a:txBody>
                            <a:bodyPr/>
                            <a:lstStyle/>
                            <a:p>
                              <a:pPr algn="ctr"/>
                              <a:r>
                                <a:rPr lang="en-US" b="0" dirty="0"/>
                                <a:t>D11</a:t>
                              </a:r>
                            </a:p>
                          </a:txBody>
                          <a:tcPr/>
                        </a:tc>
                        <a:tc>
                          <a:txBody>
                            <a:bodyPr/>
                            <a:lstStyle/>
                            <a:p>
                              <a:pPr algn="ctr"/>
                              <a:r>
                                <a:rPr lang="en-US" b="0" dirty="0"/>
                                <a:t>Phys</a:t>
                              </a:r>
                            </a:p>
                          </a:txBody>
                          <a:tcPr/>
                        </a:tc>
                        <a:tc>
                          <a:txBody>
                            <a:bodyPr/>
                            <a:lstStyle/>
                            <a:p>
                              <a:pPr algn="ctr"/>
                              <a:r>
                                <a:rPr lang="en-US" b="0" dirty="0"/>
                                <a:t>…</a:t>
                              </a:r>
                            </a:p>
                          </a:txBody>
                          <a:tcPr/>
                        </a:tc>
                        <a:tc>
                          <a:txBody>
                            <a:bodyPr/>
                            <a:lstStyle/>
                            <a:p>
                              <a:pPr algn="ctr"/>
                              <a:r>
                                <a:rPr lang="en-US" b="0" dirty="0"/>
                                <a:t>…</a:t>
                              </a:r>
                            </a:p>
                          </a:txBody>
                          <a:tcPr/>
                        </a:tc>
                        <a:tc>
                          <a:txBody>
                            <a:bodyPr/>
                            <a:lstStyle/>
                            <a:p>
                              <a:pPr algn="ctr"/>
                              <a:r>
                                <a:rPr lang="en-US" b="0" dirty="0"/>
                                <a:t>…</a:t>
                              </a:r>
                            </a:p>
                          </a:txBody>
                          <a:tcPr/>
                        </a:tc>
                        <a:extLst>
                          <a:ext uri="{0D108BD9-81ED-4DB2-BD59-A6C34878D82A}">
                            <a16:rowId xmlns:a16="http://schemas.microsoft.com/office/drawing/2014/main" val="10001"/>
                          </a:ext>
                        </a:extLst>
                      </a:tr>
                      <a:tr h="279400">
                        <a:tc>
                          <a:txBody>
                            <a:bodyPr/>
                            <a:lstStyle/>
                            <a:p>
                              <a:pPr algn="ctr"/>
                              <a:r>
                                <a:rPr lang="en-US" b="0" dirty="0"/>
                                <a:t>D12</a:t>
                              </a:r>
                            </a:p>
                          </a:txBody>
                          <a:tcPr/>
                        </a:tc>
                        <a:tc>
                          <a:txBody>
                            <a:bodyPr/>
                            <a:lstStyle/>
                            <a:p>
                              <a:pPr algn="ctr"/>
                              <a:r>
                                <a:rPr lang="en-US" b="0" dirty="0"/>
                                <a:t>Math</a:t>
                              </a:r>
                            </a:p>
                          </a:txBody>
                          <a:tcPr/>
                        </a:tc>
                        <a:tc>
                          <a:txBody>
                            <a:bodyPr/>
                            <a:lstStyle/>
                            <a:p>
                              <a:pPr algn="ctr"/>
                              <a:r>
                                <a:rPr lang="en-US" b="0" dirty="0"/>
                                <a:t>…</a:t>
                              </a:r>
                            </a:p>
                          </a:txBody>
                          <a:tcPr/>
                        </a:tc>
                        <a:tc>
                          <a:txBody>
                            <a:bodyPr/>
                            <a:lstStyle/>
                            <a:p>
                              <a:pPr algn="ctr"/>
                              <a:r>
                                <a:rPr lang="en-US" b="0" dirty="0"/>
                                <a:t>…</a:t>
                              </a:r>
                            </a:p>
                          </a:txBody>
                          <a:tcPr/>
                        </a:tc>
                        <a:tc>
                          <a:txBody>
                            <a:bodyPr/>
                            <a:lstStyle/>
                            <a:p>
                              <a:pPr algn="ctr"/>
                              <a:r>
                                <a:rPr lang="en-US" b="0" dirty="0"/>
                                <a:t>…</a:t>
                              </a:r>
                            </a:p>
                          </a:txBody>
                          <a:tcPr/>
                        </a:tc>
                        <a:extLst>
                          <a:ext uri="{0D108BD9-81ED-4DB2-BD59-A6C34878D82A}">
                            <a16:rowId xmlns:a16="http://schemas.microsoft.com/office/drawing/2014/main" val="10002"/>
                          </a:ext>
                        </a:extLst>
                      </a:tr>
                      <a:tr h="279400">
                        <a:tc>
                          <a:txBody>
                            <a:bodyPr/>
                            <a:lstStyle/>
                            <a:p>
                              <a:pPr algn="ctr"/>
                              <a14:m>
                                <m:oMathPara xmlns:m="http://schemas.openxmlformats.org/officeDocument/2006/math">
                                  <m:oMathParaPr>
                                    <m:jc m:val="centerGroup"/>
                                  </m:oMathParaPr>
                                  <m:oMath xmlns:m="http://schemas.openxmlformats.org/officeDocument/2006/math">
                                    <m:r>
                                      <a:rPr lang="en-US" b="0" dirty="0" smtClean="0">
                                        <a:latin typeface="Cambria Math"/>
                                      </a:rPr>
                                      <m:t>⋮</m:t>
                                    </m:r>
                                  </m:oMath>
                                </m:oMathPara>
                              </a14:m>
                              <a:endParaRPr lang="en-US" b="0" dirty="0"/>
                            </a:p>
                          </a:txBody>
                          <a:tcPr/>
                        </a:tc>
                        <a:tc>
                          <a:txBody>
                            <a:bodyPr/>
                            <a:lstStyle/>
                            <a:p>
                              <a:pPr algn="ctr"/>
                              <a14:m>
                                <m:oMathPara xmlns:m="http://schemas.openxmlformats.org/officeDocument/2006/math">
                                  <m:oMathParaPr>
                                    <m:jc m:val="centerGroup"/>
                                  </m:oMathParaPr>
                                  <m:oMath xmlns:m="http://schemas.openxmlformats.org/officeDocument/2006/math">
                                    <m:r>
                                      <a:rPr lang="en-US" b="0" dirty="0" smtClean="0">
                                        <a:latin typeface="Cambria Math"/>
                                      </a:rPr>
                                      <m:t>⋮</m:t>
                                    </m:r>
                                  </m:oMath>
                                </m:oMathPara>
                              </a14:m>
                              <a:endParaRPr lang="en-US" b="0" dirty="0"/>
                            </a:p>
                          </a:txBody>
                          <a:tcPr/>
                        </a:tc>
                        <a:tc>
                          <a:txBody>
                            <a:bodyPr/>
                            <a:lstStyle/>
                            <a:p>
                              <a:pPr algn="ctr"/>
                              <a14:m>
                                <m:oMathPara xmlns:m="http://schemas.openxmlformats.org/officeDocument/2006/math">
                                  <m:oMathParaPr>
                                    <m:jc m:val="centerGroup"/>
                                  </m:oMathParaPr>
                                  <m:oMath xmlns:m="http://schemas.openxmlformats.org/officeDocument/2006/math">
                                    <m:r>
                                      <a:rPr lang="en-US" b="0" dirty="0" smtClean="0">
                                        <a:latin typeface="Cambria Math"/>
                                      </a:rPr>
                                      <m:t>⋮</m:t>
                                    </m:r>
                                  </m:oMath>
                                </m:oMathPara>
                              </a14:m>
                              <a:endParaRPr lang="en-US" b="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dirty="0" smtClean="0">
                                        <a:latin typeface="Cambria Math"/>
                                      </a:rPr>
                                      <m:t>⋮</m:t>
                                    </m:r>
                                  </m:oMath>
                                </m:oMathPara>
                              </a14:m>
                              <a:endParaRPr lang="en-US" b="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dirty="0" smtClean="0">
                                        <a:latin typeface="Cambria Math"/>
                                      </a:rPr>
                                      <m:t>⋮</m:t>
                                    </m:r>
                                  </m:oMath>
                                </m:oMathPara>
                              </a14:m>
                              <a:endParaRPr lang="en-US" b="0" dirty="0"/>
                            </a:p>
                          </a:txBody>
                          <a:tcPr/>
                        </a:tc>
                        <a:extLst>
                          <a:ext uri="{0D108BD9-81ED-4DB2-BD59-A6C34878D82A}">
                            <a16:rowId xmlns:a16="http://schemas.microsoft.com/office/drawing/2014/main" val="10003"/>
                          </a:ext>
                        </a:extLst>
                      </a:tr>
                    </a:tbl>
                  </a:graphicData>
                </a:graphic>
              </p:graphicFrame>
            </mc:Choice>
            <mc:Fallback xmlns="">
              <p:graphicFrame>
                <p:nvGraphicFramePr>
                  <p:cNvPr id="5" name="Content Placeholder 3"/>
                  <p:cNvGraphicFramePr>
                    <a:graphicFrameLocks/>
                  </p:cNvGraphicFramePr>
                  <p:nvPr>
                    <p:extLst>
                      <p:ext uri="{D42A27DB-BD31-4B8C-83A1-F6EECF244321}">
                        <p14:modId xmlns:p14="http://schemas.microsoft.com/office/powerpoint/2010/main" val="312731280"/>
                      </p:ext>
                    </p:extLst>
                  </p:nvPr>
                </p:nvGraphicFramePr>
                <p:xfrm>
                  <a:off x="973013" y="1600200"/>
                  <a:ext cx="4631352" cy="1380836"/>
                </p:xfrm>
                <a:graphic>
                  <a:graphicData uri="http://schemas.openxmlformats.org/drawingml/2006/table">
                    <a:tbl>
                      <a:tblPr firstRow="1" bandRow="1">
                        <a:tableStyleId>{3B4B98B0-60AC-42C2-AFA5-B58CD77FA1E5}</a:tableStyleId>
                      </a:tblPr>
                      <a:tblGrid>
                        <a:gridCol w="762000"/>
                        <a:gridCol w="1347019"/>
                        <a:gridCol w="481781"/>
                        <a:gridCol w="1600200"/>
                        <a:gridCol w="838199"/>
                      </a:tblGrid>
                      <a:tr h="421640">
                        <a:tc>
                          <a:txBody>
                            <a:bodyPr/>
                            <a:lstStyle/>
                            <a:p>
                              <a:pPr algn="ctr"/>
                              <a:r>
                                <a:rPr lang="en-US" sz="1600" dirty="0" smtClean="0"/>
                                <a:t>DEID</a:t>
                              </a:r>
                              <a:endParaRPr lang="en-US" sz="1600" b="1" dirty="0"/>
                            </a:p>
                          </a:txBody>
                          <a:tcPr/>
                        </a:tc>
                        <a:tc>
                          <a:txBody>
                            <a:bodyPr/>
                            <a:lstStyle/>
                            <a:p>
                              <a:pPr algn="ctr"/>
                              <a:r>
                                <a:rPr lang="en-US" sz="1600" dirty="0" smtClean="0"/>
                                <a:t>DETITLE</a:t>
                              </a:r>
                              <a:endParaRPr lang="en-US" sz="1600" b="1" dirty="0"/>
                            </a:p>
                          </a:txBody>
                          <a:tcPr/>
                        </a:tc>
                        <a:tc>
                          <a:txBody>
                            <a:bodyPr/>
                            <a:lstStyle/>
                            <a:p>
                              <a:pPr algn="ctr"/>
                              <a:r>
                                <a:rPr lang="en-US" sz="1600" dirty="0" smtClean="0"/>
                                <a:t>…</a:t>
                              </a:r>
                              <a:endParaRPr lang="en-US" sz="1600" b="1" dirty="0"/>
                            </a:p>
                          </a:txBody>
                          <a:tcPr/>
                        </a:tc>
                        <a:tc>
                          <a:txBody>
                            <a:bodyPr/>
                            <a:lstStyle/>
                            <a:p>
                              <a:pPr algn="ctr"/>
                              <a:r>
                                <a:rPr lang="en-US" sz="1600" b="1" dirty="0" smtClean="0"/>
                                <a:t>DEPHONE</a:t>
                              </a:r>
                              <a:endParaRPr lang="en-US" sz="1600" b="1" dirty="0"/>
                            </a:p>
                          </a:txBody>
                          <a:tcPr/>
                        </a:tc>
                        <a:tc>
                          <a:txBody>
                            <a:bodyPr/>
                            <a:lstStyle/>
                            <a:p>
                              <a:pPr algn="ctr"/>
                              <a:r>
                                <a:rPr lang="en-US" sz="1600" b="1" dirty="0" smtClean="0"/>
                                <a:t>PRID</a:t>
                              </a:r>
                              <a:endParaRPr lang="en-US" sz="1600" b="1" dirty="0"/>
                            </a:p>
                          </a:txBody>
                          <a:tcPr/>
                        </a:tc>
                      </a:tr>
                      <a:tr h="365760">
                        <a:tc>
                          <a:txBody>
                            <a:bodyPr/>
                            <a:lstStyle/>
                            <a:p>
                              <a:pPr algn="ctr"/>
                              <a:r>
                                <a:rPr lang="en-US" b="0" dirty="0" smtClean="0"/>
                                <a:t>D11</a:t>
                              </a:r>
                              <a:endParaRPr lang="en-US" b="0" dirty="0"/>
                            </a:p>
                          </a:txBody>
                          <a:tcPr/>
                        </a:tc>
                        <a:tc>
                          <a:txBody>
                            <a:bodyPr/>
                            <a:lstStyle/>
                            <a:p>
                              <a:pPr algn="ctr"/>
                              <a:r>
                                <a:rPr lang="en-US" b="0" dirty="0" err="1" smtClean="0"/>
                                <a:t>Phys</a:t>
                              </a:r>
                              <a:endParaRPr lang="en-US" b="0" dirty="0"/>
                            </a:p>
                          </a:txBody>
                          <a:tcPr/>
                        </a:tc>
                        <a:tc>
                          <a:txBody>
                            <a:bodyPr/>
                            <a:lstStyle/>
                            <a:p>
                              <a:pPr algn="ctr"/>
                              <a:r>
                                <a:rPr lang="en-US" b="0" dirty="0" smtClean="0"/>
                                <a:t>…</a:t>
                              </a:r>
                              <a:endParaRPr lang="en-US" b="0" dirty="0"/>
                            </a:p>
                          </a:txBody>
                          <a:tcPr/>
                        </a:tc>
                        <a:tc>
                          <a:txBody>
                            <a:bodyPr/>
                            <a:lstStyle/>
                            <a:p>
                              <a:pPr algn="ctr"/>
                              <a:r>
                                <a:rPr lang="en-US" b="0" dirty="0" smtClean="0"/>
                                <a:t>…</a:t>
                              </a:r>
                              <a:endParaRPr lang="en-US" b="0" dirty="0"/>
                            </a:p>
                          </a:txBody>
                          <a:tcPr/>
                        </a:tc>
                        <a:tc>
                          <a:txBody>
                            <a:bodyPr/>
                            <a:lstStyle/>
                            <a:p>
                              <a:pPr algn="ctr"/>
                              <a:r>
                                <a:rPr lang="en-US" b="0" dirty="0" smtClean="0"/>
                                <a:t>…</a:t>
                              </a:r>
                              <a:endParaRPr lang="en-US" b="0" dirty="0"/>
                            </a:p>
                          </a:txBody>
                          <a:tcPr/>
                        </a:tc>
                      </a:tr>
                      <a:tr h="365760">
                        <a:tc>
                          <a:txBody>
                            <a:bodyPr/>
                            <a:lstStyle/>
                            <a:p>
                              <a:pPr algn="ctr"/>
                              <a:r>
                                <a:rPr lang="en-US" b="0" dirty="0" smtClean="0"/>
                                <a:t>D12</a:t>
                              </a:r>
                              <a:endParaRPr lang="en-US" b="0" dirty="0"/>
                            </a:p>
                          </a:txBody>
                          <a:tcPr/>
                        </a:tc>
                        <a:tc>
                          <a:txBody>
                            <a:bodyPr/>
                            <a:lstStyle/>
                            <a:p>
                              <a:pPr algn="ctr"/>
                              <a:r>
                                <a:rPr lang="en-US" b="0" dirty="0" smtClean="0"/>
                                <a:t>Math</a:t>
                              </a:r>
                              <a:endParaRPr lang="en-US" b="0" dirty="0"/>
                            </a:p>
                          </a:txBody>
                          <a:tcPr/>
                        </a:tc>
                        <a:tc>
                          <a:txBody>
                            <a:bodyPr/>
                            <a:lstStyle/>
                            <a:p>
                              <a:pPr algn="ctr"/>
                              <a:r>
                                <a:rPr lang="en-US" b="0" dirty="0" smtClean="0"/>
                                <a:t>…</a:t>
                              </a:r>
                              <a:endParaRPr lang="en-US" b="0" dirty="0"/>
                            </a:p>
                          </a:txBody>
                          <a:tcPr/>
                        </a:tc>
                        <a:tc>
                          <a:txBody>
                            <a:bodyPr/>
                            <a:lstStyle/>
                            <a:p>
                              <a:pPr algn="ctr"/>
                              <a:r>
                                <a:rPr lang="en-US" b="0" dirty="0" smtClean="0"/>
                                <a:t>…</a:t>
                              </a:r>
                              <a:endParaRPr lang="en-US" b="0" dirty="0"/>
                            </a:p>
                          </a:txBody>
                          <a:tcPr/>
                        </a:tc>
                        <a:tc>
                          <a:txBody>
                            <a:bodyPr/>
                            <a:lstStyle/>
                            <a:p>
                              <a:pPr algn="ctr"/>
                              <a:r>
                                <a:rPr lang="en-US" b="0" dirty="0" smtClean="0"/>
                                <a:t>…</a:t>
                              </a:r>
                              <a:endParaRPr lang="en-US" b="0" dirty="0"/>
                            </a:p>
                          </a:txBody>
                          <a:tcPr/>
                        </a:tc>
                      </a:tr>
                      <a:tr h="365760">
                        <a:tc>
                          <a:txBody>
                            <a:bodyPr/>
                            <a:lstStyle/>
                            <a:p>
                              <a:endParaRPr lang="en-US"/>
                            </a:p>
                          </a:txBody>
                          <a:tcPr>
                            <a:blipFill rotWithShape="1">
                              <a:blip r:embed="rId12"/>
                              <a:stretch>
                                <a:fillRect l="-800" t="-320000" r="-560000"/>
                              </a:stretch>
                            </a:blipFill>
                          </a:tcPr>
                        </a:tc>
                        <a:tc>
                          <a:txBody>
                            <a:bodyPr/>
                            <a:lstStyle/>
                            <a:p>
                              <a:endParaRPr lang="en-US"/>
                            </a:p>
                          </a:txBody>
                          <a:tcPr>
                            <a:blipFill rotWithShape="1">
                              <a:blip r:embed="rId12"/>
                              <a:stretch>
                                <a:fillRect l="-57014" t="-320000" r="-216742"/>
                              </a:stretch>
                            </a:blipFill>
                          </a:tcPr>
                        </a:tc>
                        <a:tc>
                          <a:txBody>
                            <a:bodyPr/>
                            <a:lstStyle/>
                            <a:p>
                              <a:endParaRPr lang="en-US"/>
                            </a:p>
                          </a:txBody>
                          <a:tcPr>
                            <a:blipFill rotWithShape="1">
                              <a:blip r:embed="rId12"/>
                              <a:stretch>
                                <a:fillRect l="-444872" t="-320000" r="-514103"/>
                              </a:stretch>
                            </a:blipFill>
                          </a:tcPr>
                        </a:tc>
                        <a:tc>
                          <a:txBody>
                            <a:bodyPr/>
                            <a:lstStyle/>
                            <a:p>
                              <a:endParaRPr lang="en-US"/>
                            </a:p>
                          </a:txBody>
                          <a:tcPr>
                            <a:blipFill rotWithShape="1">
                              <a:blip r:embed="rId12"/>
                              <a:stretch>
                                <a:fillRect l="-161597" t="-320000" r="-52471"/>
                              </a:stretch>
                            </a:blipFill>
                          </a:tcPr>
                        </a:tc>
                        <a:tc>
                          <a:txBody>
                            <a:bodyPr/>
                            <a:lstStyle/>
                            <a:p>
                              <a:endParaRPr lang="en-US"/>
                            </a:p>
                          </a:txBody>
                          <a:tcPr>
                            <a:blipFill rotWithShape="1">
                              <a:blip r:embed="rId12"/>
                              <a:stretch>
                                <a:fillRect l="-502190" t="-320000" r="-730"/>
                              </a:stretch>
                            </a:blipFill>
                          </a:tcPr>
                        </a:tc>
                      </a:tr>
                    </a:tbl>
                  </a:graphicData>
                </a:graphic>
              </p:graphicFrame>
            </mc:Fallback>
          </mc:AlternateContent>
          <p:sp>
            <p:nvSpPr>
              <p:cNvPr id="57" name="Rounded Rectangle 5">
                <a:extLst>
                  <a:ext uri="{FF2B5EF4-FFF2-40B4-BE49-F238E27FC236}">
                    <a16:creationId xmlns:a16="http://schemas.microsoft.com/office/drawing/2014/main" id="{6783D4C0-124F-4E3A-B9B9-B171955CAA2C}"/>
                  </a:ext>
                </a:extLst>
              </p:cNvPr>
              <p:cNvSpPr/>
              <p:nvPr/>
            </p:nvSpPr>
            <p:spPr>
              <a:xfrm>
                <a:off x="198462" y="1498600"/>
                <a:ext cx="817601"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600" b="1" dirty="0">
                    <a:solidFill>
                      <a:schemeClr val="tx1"/>
                    </a:solidFill>
                  </a:rPr>
                  <a:t>DEPT</a:t>
                </a:r>
                <a:endParaRPr lang="fa-IR" sz="1400" b="1" dirty="0">
                  <a:solidFill>
                    <a:schemeClr val="tx1"/>
                  </a:solidFill>
                </a:endParaRPr>
              </a:p>
            </p:txBody>
          </p:sp>
        </p:grpSp>
        <p:cxnSp>
          <p:nvCxnSpPr>
            <p:cNvPr id="54" name="Straight Connector 53">
              <a:extLst>
                <a:ext uri="{FF2B5EF4-FFF2-40B4-BE49-F238E27FC236}">
                  <a16:creationId xmlns:a16="http://schemas.microsoft.com/office/drawing/2014/main" id="{EE85C3A0-F8E9-4444-93A3-7BFFEC1F1C88}"/>
                </a:ext>
              </a:extLst>
            </p:cNvPr>
            <p:cNvCxnSpPr/>
            <p:nvPr/>
          </p:nvCxnSpPr>
          <p:spPr>
            <a:xfrm>
              <a:off x="1092791" y="1844566"/>
              <a:ext cx="57250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512C224D-E76D-42B1-B309-267F148D43CA}"/>
                </a:ext>
              </a:extLst>
            </p:cNvPr>
            <p:cNvCxnSpPr/>
            <p:nvPr/>
          </p:nvCxnSpPr>
          <p:spPr>
            <a:xfrm>
              <a:off x="5313124" y="1850612"/>
              <a:ext cx="572502"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grpSp>
        <p:nvGrpSpPr>
          <p:cNvPr id="58" name="Group 57">
            <a:extLst>
              <a:ext uri="{FF2B5EF4-FFF2-40B4-BE49-F238E27FC236}">
                <a16:creationId xmlns:a16="http://schemas.microsoft.com/office/drawing/2014/main" id="{E2E77B72-140B-4DD5-B752-F3A21B15FCED}"/>
              </a:ext>
            </a:extLst>
          </p:cNvPr>
          <p:cNvGrpSpPr/>
          <p:nvPr/>
        </p:nvGrpSpPr>
        <p:grpSpPr>
          <a:xfrm>
            <a:off x="2872738" y="3659011"/>
            <a:ext cx="5733586" cy="1996440"/>
            <a:chOff x="149513" y="1447800"/>
            <a:chExt cx="4065569" cy="1996440"/>
          </a:xfrm>
        </p:grpSpPr>
        <p:grpSp>
          <p:nvGrpSpPr>
            <p:cNvPr id="59" name="Group 58">
              <a:extLst>
                <a:ext uri="{FF2B5EF4-FFF2-40B4-BE49-F238E27FC236}">
                  <a16:creationId xmlns:a16="http://schemas.microsoft.com/office/drawing/2014/main" id="{291508D9-EE62-4907-AD27-835AA882AE53}"/>
                </a:ext>
              </a:extLst>
            </p:cNvPr>
            <p:cNvGrpSpPr/>
            <p:nvPr/>
          </p:nvGrpSpPr>
          <p:grpSpPr>
            <a:xfrm>
              <a:off x="149513" y="1447800"/>
              <a:ext cx="4065569" cy="1996440"/>
              <a:chOff x="198462" y="1498600"/>
              <a:chExt cx="3743952" cy="1814945"/>
            </a:xfrm>
          </p:grpSpPr>
          <mc:AlternateContent xmlns:mc="http://schemas.openxmlformats.org/markup-compatibility/2006" xmlns:a14="http://schemas.microsoft.com/office/drawing/2010/main">
            <mc:Choice Requires="a14">
              <p:graphicFrame>
                <p:nvGraphicFramePr>
                  <p:cNvPr id="62" name="Content Placeholder 3">
                    <a:extLst>
                      <a:ext uri="{FF2B5EF4-FFF2-40B4-BE49-F238E27FC236}">
                        <a16:creationId xmlns:a16="http://schemas.microsoft.com/office/drawing/2014/main" id="{207D02D9-283A-4FF6-9B71-B9BE2EE33370}"/>
                      </a:ext>
                    </a:extLst>
                  </p:cNvPr>
                  <p:cNvGraphicFramePr>
                    <a:graphicFrameLocks/>
                  </p:cNvGraphicFramePr>
                  <p:nvPr>
                    <p:extLst>
                      <p:ext uri="{D42A27DB-BD31-4B8C-83A1-F6EECF244321}">
                        <p14:modId xmlns:p14="http://schemas.microsoft.com/office/powerpoint/2010/main" val="2312831155"/>
                      </p:ext>
                    </p:extLst>
                  </p:nvPr>
                </p:nvGraphicFramePr>
                <p:xfrm>
                  <a:off x="973013" y="1600200"/>
                  <a:ext cx="2969401" cy="1713345"/>
                </p:xfrm>
                <a:graphic>
                  <a:graphicData uri="http://schemas.openxmlformats.org/drawingml/2006/table">
                    <a:tbl>
                      <a:tblPr firstRow="1" bandRow="1">
                        <a:tableStyleId>{3B4B98B0-60AC-42C2-AFA5-B58CD77FA1E5}</a:tableStyleId>
                      </a:tblPr>
                      <a:tblGrid>
                        <a:gridCol w="762000">
                          <a:extLst>
                            <a:ext uri="{9D8B030D-6E8A-4147-A177-3AD203B41FA5}">
                              <a16:colId xmlns:a16="http://schemas.microsoft.com/office/drawing/2014/main" val="20000"/>
                            </a:ext>
                          </a:extLst>
                        </a:gridCol>
                        <a:gridCol w="1347019">
                          <a:extLst>
                            <a:ext uri="{9D8B030D-6E8A-4147-A177-3AD203B41FA5}">
                              <a16:colId xmlns:a16="http://schemas.microsoft.com/office/drawing/2014/main" val="20001"/>
                            </a:ext>
                          </a:extLst>
                        </a:gridCol>
                        <a:gridCol w="1445517">
                          <a:extLst>
                            <a:ext uri="{9D8B030D-6E8A-4147-A177-3AD203B41FA5}">
                              <a16:colId xmlns:a16="http://schemas.microsoft.com/office/drawing/2014/main" val="20003"/>
                            </a:ext>
                          </a:extLst>
                        </a:gridCol>
                        <a:gridCol w="992882">
                          <a:extLst>
                            <a:ext uri="{9D8B030D-6E8A-4147-A177-3AD203B41FA5}">
                              <a16:colId xmlns:a16="http://schemas.microsoft.com/office/drawing/2014/main" val="20004"/>
                            </a:ext>
                          </a:extLst>
                        </a:gridCol>
                      </a:tblGrid>
                      <a:tr h="421640">
                        <a:tc>
                          <a:txBody>
                            <a:bodyPr/>
                            <a:lstStyle/>
                            <a:p>
                              <a:pPr algn="ctr"/>
                              <a:r>
                                <a:rPr lang="en-US" sz="1600" dirty="0"/>
                                <a:t>PRID</a:t>
                              </a:r>
                            </a:p>
                          </a:txBody>
                          <a:tcPr/>
                        </a:tc>
                        <a:tc>
                          <a:txBody>
                            <a:bodyPr/>
                            <a:lstStyle/>
                            <a:p>
                              <a:pPr algn="ctr"/>
                              <a:r>
                                <a:rPr lang="en-US" sz="1600" dirty="0"/>
                                <a:t>PRNAME</a:t>
                              </a:r>
                              <a:endParaRPr lang="en-US" sz="1600" b="1" dirty="0"/>
                            </a:p>
                          </a:txBody>
                          <a:tcPr/>
                        </a:tc>
                        <a:tc>
                          <a:txBody>
                            <a:bodyPr/>
                            <a:lstStyle/>
                            <a:p>
                              <a:pPr algn="ctr"/>
                              <a:r>
                                <a:rPr lang="en-US" sz="1600" b="1" dirty="0"/>
                                <a:t>RANK</a:t>
                              </a:r>
                            </a:p>
                          </a:txBody>
                          <a:tcPr/>
                        </a:tc>
                        <a:tc>
                          <a:txBody>
                            <a:bodyPr/>
                            <a:lstStyle/>
                            <a:p>
                              <a:pPr algn="ctr"/>
                              <a:r>
                                <a:rPr lang="en-US" sz="1600" b="1" dirty="0"/>
                                <a:t>…</a:t>
                              </a:r>
                            </a:p>
                          </a:txBody>
                          <a:tcPr/>
                        </a:tc>
                        <a:extLst>
                          <a:ext uri="{0D108BD9-81ED-4DB2-BD59-A6C34878D82A}">
                            <a16:rowId xmlns:a16="http://schemas.microsoft.com/office/drawing/2014/main" val="10000"/>
                          </a:ext>
                        </a:extLst>
                      </a:tr>
                      <a:tr h="279400">
                        <a:tc>
                          <a:txBody>
                            <a:bodyPr/>
                            <a:lstStyle/>
                            <a:p>
                              <a:pPr algn="ctr"/>
                              <a:r>
                                <a:rPr lang="en-US" b="0" dirty="0"/>
                                <a:t>Pr100</a:t>
                              </a:r>
                            </a:p>
                          </a:txBody>
                          <a:tcPr/>
                        </a:tc>
                        <a:tc>
                          <a:txBody>
                            <a:bodyPr/>
                            <a:lstStyle/>
                            <a:p>
                              <a:pPr algn="ctr"/>
                              <a:r>
                                <a:rPr lang="en-US" b="0" dirty="0"/>
                                <a:t>…</a:t>
                              </a:r>
                            </a:p>
                          </a:txBody>
                          <a:tcPr/>
                        </a:tc>
                        <a:tc>
                          <a:txBody>
                            <a:bodyPr/>
                            <a:lstStyle/>
                            <a:p>
                              <a:pPr algn="ctr"/>
                              <a:r>
                                <a:rPr lang="fa-IR" b="0" dirty="0">
                                  <a:cs typeface="B Nazanin" panose="00000400000000000000" pitchFamily="2" charset="-78"/>
                                </a:rPr>
                                <a:t>استاد</a:t>
                              </a:r>
                              <a:endParaRPr lang="en-US" b="0" dirty="0">
                                <a:cs typeface="B Nazanin" panose="00000400000000000000" pitchFamily="2" charset="-78"/>
                              </a:endParaRPr>
                            </a:p>
                          </a:txBody>
                          <a:tcPr/>
                        </a:tc>
                        <a:tc>
                          <a:txBody>
                            <a:bodyPr/>
                            <a:lstStyle/>
                            <a:p>
                              <a:pPr algn="ctr"/>
                              <a:r>
                                <a:rPr lang="en-US" b="0" dirty="0"/>
                                <a:t>…</a:t>
                              </a:r>
                            </a:p>
                          </a:txBody>
                          <a:tcPr/>
                        </a:tc>
                        <a:extLst>
                          <a:ext uri="{0D108BD9-81ED-4DB2-BD59-A6C34878D82A}">
                            <a16:rowId xmlns:a16="http://schemas.microsoft.com/office/drawing/2014/main" val="3468637529"/>
                          </a:ext>
                        </a:extLst>
                      </a:tr>
                      <a:tr h="279400">
                        <a:tc>
                          <a:txBody>
                            <a:bodyPr/>
                            <a:lstStyle/>
                            <a:p>
                              <a:pPr algn="ctr"/>
                              <a:r>
                                <a:rPr lang="en-US" b="0" dirty="0"/>
                                <a:t>Pr200</a:t>
                              </a:r>
                            </a:p>
                          </a:txBody>
                          <a:tcPr/>
                        </a:tc>
                        <a:tc>
                          <a:txBody>
                            <a:bodyPr/>
                            <a:lstStyle/>
                            <a:p>
                              <a:pPr algn="ctr"/>
                              <a:r>
                                <a:rPr lang="en-US" b="0" dirty="0"/>
                                <a:t>…</a:t>
                              </a:r>
                            </a:p>
                          </a:txBody>
                          <a:tcPr/>
                        </a:tc>
                        <a:tc>
                          <a:txBody>
                            <a:bodyPr/>
                            <a:lstStyle/>
                            <a:p>
                              <a:pPr algn="ctr"/>
                              <a:r>
                                <a:rPr lang="fa-IR" b="0" dirty="0">
                                  <a:cs typeface="B Nazanin" panose="00000400000000000000" pitchFamily="2" charset="-78"/>
                                </a:rPr>
                                <a:t>استادیار</a:t>
                              </a:r>
                              <a:endParaRPr lang="en-US" b="0" dirty="0">
                                <a:cs typeface="B Nazanin" panose="00000400000000000000" pitchFamily="2" charset="-78"/>
                              </a:endParaRPr>
                            </a:p>
                          </a:txBody>
                          <a:tcPr/>
                        </a:tc>
                        <a:tc>
                          <a:txBody>
                            <a:bodyPr/>
                            <a:lstStyle/>
                            <a:p>
                              <a:pPr algn="ctr"/>
                              <a:r>
                                <a:rPr lang="en-US" b="0" dirty="0"/>
                                <a:t>…</a:t>
                              </a:r>
                            </a:p>
                          </a:txBody>
                          <a:tcPr/>
                        </a:tc>
                        <a:extLst>
                          <a:ext uri="{0D108BD9-81ED-4DB2-BD59-A6C34878D82A}">
                            <a16:rowId xmlns:a16="http://schemas.microsoft.com/office/drawing/2014/main" val="10001"/>
                          </a:ext>
                        </a:extLst>
                      </a:tr>
                      <a:tr h="279400">
                        <a:tc>
                          <a:txBody>
                            <a:bodyPr/>
                            <a:lstStyle/>
                            <a:p>
                              <a:pPr algn="ctr"/>
                              <a:r>
                                <a:rPr lang="en-US" b="0" dirty="0"/>
                                <a:t>Pr300</a:t>
                              </a:r>
                            </a:p>
                          </a:txBody>
                          <a:tcPr/>
                        </a:tc>
                        <a:tc>
                          <a:txBody>
                            <a:bodyPr/>
                            <a:lstStyle/>
                            <a:p>
                              <a:pPr algn="ctr"/>
                              <a:r>
                                <a:rPr lang="en-US" b="0" dirty="0"/>
                                <a:t>…</a:t>
                              </a:r>
                            </a:p>
                          </a:txBody>
                          <a:tcPr/>
                        </a:tc>
                        <a:tc>
                          <a:txBody>
                            <a:bodyPr/>
                            <a:lstStyle/>
                            <a:p>
                              <a:pPr algn="ctr"/>
                              <a:r>
                                <a:rPr lang="fa-IR" b="0" dirty="0">
                                  <a:cs typeface="B Nazanin" panose="00000400000000000000" pitchFamily="2" charset="-78"/>
                                </a:rPr>
                                <a:t>دانشیار</a:t>
                              </a:r>
                              <a:endParaRPr lang="en-US" b="0" dirty="0">
                                <a:cs typeface="B Nazanin" panose="00000400000000000000" pitchFamily="2" charset="-78"/>
                              </a:endParaRPr>
                            </a:p>
                          </a:txBody>
                          <a:tcPr/>
                        </a:tc>
                        <a:tc>
                          <a:txBody>
                            <a:bodyPr/>
                            <a:lstStyle/>
                            <a:p>
                              <a:pPr algn="ctr"/>
                              <a:r>
                                <a:rPr lang="en-US" b="0" dirty="0"/>
                                <a:t>…</a:t>
                              </a:r>
                            </a:p>
                          </a:txBody>
                          <a:tcPr/>
                        </a:tc>
                        <a:extLst>
                          <a:ext uri="{0D108BD9-81ED-4DB2-BD59-A6C34878D82A}">
                            <a16:rowId xmlns:a16="http://schemas.microsoft.com/office/drawing/2014/main" val="10002"/>
                          </a:ext>
                        </a:extLst>
                      </a:tr>
                      <a:tr h="279400">
                        <a:tc>
                          <a:txBody>
                            <a:bodyPr/>
                            <a:lstStyle/>
                            <a:p>
                              <a:pPr algn="ctr"/>
                              <a14:m>
                                <m:oMathPara xmlns:m="http://schemas.openxmlformats.org/officeDocument/2006/math">
                                  <m:oMathParaPr>
                                    <m:jc m:val="centerGroup"/>
                                  </m:oMathParaPr>
                                  <m:oMath xmlns:m="http://schemas.openxmlformats.org/officeDocument/2006/math">
                                    <m:r>
                                      <a:rPr lang="en-US" b="0" dirty="0" smtClean="0">
                                        <a:latin typeface="Cambria Math"/>
                                      </a:rPr>
                                      <m:t>⋮</m:t>
                                    </m:r>
                                  </m:oMath>
                                </m:oMathPara>
                              </a14:m>
                              <a:endParaRPr lang="en-US" b="0" dirty="0"/>
                            </a:p>
                          </a:txBody>
                          <a:tcPr/>
                        </a:tc>
                        <a:tc>
                          <a:txBody>
                            <a:bodyPr/>
                            <a:lstStyle/>
                            <a:p>
                              <a:pPr algn="ctr"/>
                              <a14:m>
                                <m:oMathPara xmlns:m="http://schemas.openxmlformats.org/officeDocument/2006/math">
                                  <m:oMathParaPr>
                                    <m:jc m:val="centerGroup"/>
                                  </m:oMathParaPr>
                                  <m:oMath xmlns:m="http://schemas.openxmlformats.org/officeDocument/2006/math">
                                    <m:r>
                                      <a:rPr lang="en-US" b="0" dirty="0" smtClean="0">
                                        <a:latin typeface="Cambria Math"/>
                                      </a:rPr>
                                      <m:t>⋮</m:t>
                                    </m:r>
                                  </m:oMath>
                                </m:oMathPara>
                              </a14:m>
                              <a:endParaRPr lang="en-US" b="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dirty="0" smtClean="0">
                                        <a:latin typeface="Cambria Math"/>
                                      </a:rPr>
                                      <m:t>⋮</m:t>
                                    </m:r>
                                  </m:oMath>
                                </m:oMathPara>
                              </a14:m>
                              <a:endParaRPr lang="en-US" b="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dirty="0" smtClean="0">
                                        <a:latin typeface="Cambria Math"/>
                                      </a:rPr>
                                      <m:t>⋮</m:t>
                                    </m:r>
                                  </m:oMath>
                                </m:oMathPara>
                              </a14:m>
                              <a:endParaRPr lang="en-US" b="0" dirty="0"/>
                            </a:p>
                          </a:txBody>
                          <a:tcPr/>
                        </a:tc>
                        <a:extLst>
                          <a:ext uri="{0D108BD9-81ED-4DB2-BD59-A6C34878D82A}">
                            <a16:rowId xmlns:a16="http://schemas.microsoft.com/office/drawing/2014/main" val="10003"/>
                          </a:ext>
                        </a:extLst>
                      </a:tr>
                    </a:tbl>
                  </a:graphicData>
                </a:graphic>
              </p:graphicFrame>
            </mc:Choice>
            <mc:Fallback xmlns="">
              <p:graphicFrame>
                <p:nvGraphicFramePr>
                  <p:cNvPr id="62" name="Content Placeholder 3">
                    <a:extLst>
                      <a:ext uri="{FF2B5EF4-FFF2-40B4-BE49-F238E27FC236}">
                        <a16:creationId xmlns:a16="http://schemas.microsoft.com/office/drawing/2014/main" id="{207D02D9-283A-4FF6-9B71-B9BE2EE33370}"/>
                      </a:ext>
                    </a:extLst>
                  </p:cNvPr>
                  <p:cNvGraphicFramePr>
                    <a:graphicFrameLocks/>
                  </p:cNvGraphicFramePr>
                  <p:nvPr>
                    <p:extLst>
                      <p:ext uri="{D42A27DB-BD31-4B8C-83A1-F6EECF244321}">
                        <p14:modId xmlns:p14="http://schemas.microsoft.com/office/powerpoint/2010/main" val="2312831155"/>
                      </p:ext>
                    </p:extLst>
                  </p:nvPr>
                </p:nvGraphicFramePr>
                <p:xfrm>
                  <a:off x="973013" y="1600200"/>
                  <a:ext cx="2969401" cy="1713345"/>
                </p:xfrm>
                <a:graphic>
                  <a:graphicData uri="http://schemas.openxmlformats.org/drawingml/2006/table">
                    <a:tbl>
                      <a:tblPr firstRow="1" bandRow="1">
                        <a:tableStyleId>{3B4B98B0-60AC-42C2-AFA5-B58CD77FA1E5}</a:tableStyleId>
                      </a:tblPr>
                      <a:tblGrid>
                        <a:gridCol w="762000">
                          <a:extLst>
                            <a:ext uri="{9D8B030D-6E8A-4147-A177-3AD203B41FA5}">
                              <a16:colId xmlns:a16="http://schemas.microsoft.com/office/drawing/2014/main" val="20000"/>
                            </a:ext>
                          </a:extLst>
                        </a:gridCol>
                        <a:gridCol w="1347019">
                          <a:extLst>
                            <a:ext uri="{9D8B030D-6E8A-4147-A177-3AD203B41FA5}">
                              <a16:colId xmlns:a16="http://schemas.microsoft.com/office/drawing/2014/main" val="20001"/>
                            </a:ext>
                          </a:extLst>
                        </a:gridCol>
                        <a:gridCol w="1445517">
                          <a:extLst>
                            <a:ext uri="{9D8B030D-6E8A-4147-A177-3AD203B41FA5}">
                              <a16:colId xmlns:a16="http://schemas.microsoft.com/office/drawing/2014/main" val="20003"/>
                            </a:ext>
                          </a:extLst>
                        </a:gridCol>
                        <a:gridCol w="992882">
                          <a:extLst>
                            <a:ext uri="{9D8B030D-6E8A-4147-A177-3AD203B41FA5}">
                              <a16:colId xmlns:a16="http://schemas.microsoft.com/office/drawing/2014/main" val="20004"/>
                            </a:ext>
                          </a:extLst>
                        </a:gridCol>
                      </a:tblGrid>
                      <a:tr h="421640">
                        <a:tc>
                          <a:txBody>
                            <a:bodyPr/>
                            <a:lstStyle/>
                            <a:p>
                              <a:pPr algn="ctr"/>
                              <a:r>
                                <a:rPr lang="en-US" sz="1600" dirty="0"/>
                                <a:t>PRID</a:t>
                              </a:r>
                            </a:p>
                          </a:txBody>
                          <a:tcPr/>
                        </a:tc>
                        <a:tc>
                          <a:txBody>
                            <a:bodyPr/>
                            <a:lstStyle/>
                            <a:p>
                              <a:pPr algn="ctr"/>
                              <a:r>
                                <a:rPr lang="en-US" sz="1600" dirty="0"/>
                                <a:t>PRNAME</a:t>
                              </a:r>
                              <a:endParaRPr lang="en-US" sz="1600" b="1" dirty="0"/>
                            </a:p>
                          </a:txBody>
                          <a:tcPr/>
                        </a:tc>
                        <a:tc>
                          <a:txBody>
                            <a:bodyPr/>
                            <a:lstStyle/>
                            <a:p>
                              <a:pPr algn="ctr"/>
                              <a:r>
                                <a:rPr lang="en-US" sz="1600" b="1" dirty="0"/>
                                <a:t>RANK</a:t>
                              </a:r>
                            </a:p>
                          </a:txBody>
                          <a:tcPr/>
                        </a:tc>
                        <a:tc>
                          <a:txBody>
                            <a:bodyPr/>
                            <a:lstStyle/>
                            <a:p>
                              <a:pPr algn="ctr"/>
                              <a:r>
                                <a:rPr lang="en-US" sz="1600" b="1" dirty="0"/>
                                <a:t>…</a:t>
                              </a:r>
                            </a:p>
                          </a:txBody>
                          <a:tcPr/>
                        </a:tc>
                        <a:extLst>
                          <a:ext uri="{0D108BD9-81ED-4DB2-BD59-A6C34878D82A}">
                            <a16:rowId xmlns:a16="http://schemas.microsoft.com/office/drawing/2014/main" val="10000"/>
                          </a:ext>
                        </a:extLst>
                      </a:tr>
                      <a:tr h="365760">
                        <a:tc>
                          <a:txBody>
                            <a:bodyPr/>
                            <a:lstStyle/>
                            <a:p>
                              <a:pPr algn="ctr"/>
                              <a:r>
                                <a:rPr lang="en-US" b="0" dirty="0"/>
                                <a:t>Pr100</a:t>
                              </a:r>
                            </a:p>
                          </a:txBody>
                          <a:tcPr/>
                        </a:tc>
                        <a:tc>
                          <a:txBody>
                            <a:bodyPr/>
                            <a:lstStyle/>
                            <a:p>
                              <a:pPr algn="ctr"/>
                              <a:r>
                                <a:rPr lang="en-US" b="0" dirty="0"/>
                                <a:t>…</a:t>
                              </a:r>
                            </a:p>
                          </a:txBody>
                          <a:tcPr/>
                        </a:tc>
                        <a:tc>
                          <a:txBody>
                            <a:bodyPr/>
                            <a:lstStyle/>
                            <a:p>
                              <a:pPr algn="ctr"/>
                              <a:r>
                                <a:rPr lang="fa-IR" b="0" dirty="0">
                                  <a:cs typeface="B Nazanin" panose="00000400000000000000" pitchFamily="2" charset="-78"/>
                                </a:rPr>
                                <a:t>استاد</a:t>
                              </a:r>
                              <a:endParaRPr lang="en-US" b="0" dirty="0">
                                <a:cs typeface="B Nazanin" panose="00000400000000000000" pitchFamily="2" charset="-78"/>
                              </a:endParaRPr>
                            </a:p>
                          </a:txBody>
                          <a:tcPr/>
                        </a:tc>
                        <a:tc>
                          <a:txBody>
                            <a:bodyPr/>
                            <a:lstStyle/>
                            <a:p>
                              <a:pPr algn="ctr"/>
                              <a:r>
                                <a:rPr lang="en-US" b="0" dirty="0"/>
                                <a:t>…</a:t>
                              </a:r>
                            </a:p>
                          </a:txBody>
                          <a:tcPr/>
                        </a:tc>
                        <a:extLst>
                          <a:ext uri="{0D108BD9-81ED-4DB2-BD59-A6C34878D82A}">
                            <a16:rowId xmlns:a16="http://schemas.microsoft.com/office/drawing/2014/main" val="3468637529"/>
                          </a:ext>
                        </a:extLst>
                      </a:tr>
                      <a:tr h="365760">
                        <a:tc>
                          <a:txBody>
                            <a:bodyPr/>
                            <a:lstStyle/>
                            <a:p>
                              <a:pPr algn="ctr"/>
                              <a:r>
                                <a:rPr lang="en-US" b="0" dirty="0"/>
                                <a:t>Pr200</a:t>
                              </a:r>
                            </a:p>
                          </a:txBody>
                          <a:tcPr/>
                        </a:tc>
                        <a:tc>
                          <a:txBody>
                            <a:bodyPr/>
                            <a:lstStyle/>
                            <a:p>
                              <a:pPr algn="ctr"/>
                              <a:r>
                                <a:rPr lang="en-US" b="0" dirty="0"/>
                                <a:t>…</a:t>
                              </a:r>
                            </a:p>
                          </a:txBody>
                          <a:tcPr/>
                        </a:tc>
                        <a:tc>
                          <a:txBody>
                            <a:bodyPr/>
                            <a:lstStyle/>
                            <a:p>
                              <a:pPr algn="ctr"/>
                              <a:r>
                                <a:rPr lang="fa-IR" b="0" dirty="0">
                                  <a:cs typeface="B Nazanin" panose="00000400000000000000" pitchFamily="2" charset="-78"/>
                                </a:rPr>
                                <a:t>استادیار</a:t>
                              </a:r>
                              <a:endParaRPr lang="en-US" b="0" dirty="0">
                                <a:cs typeface="B Nazanin" panose="00000400000000000000" pitchFamily="2" charset="-78"/>
                              </a:endParaRPr>
                            </a:p>
                          </a:txBody>
                          <a:tcPr/>
                        </a:tc>
                        <a:tc>
                          <a:txBody>
                            <a:bodyPr/>
                            <a:lstStyle/>
                            <a:p>
                              <a:pPr algn="ctr"/>
                              <a:r>
                                <a:rPr lang="en-US" b="0" dirty="0"/>
                                <a:t>…</a:t>
                              </a:r>
                            </a:p>
                          </a:txBody>
                          <a:tcPr/>
                        </a:tc>
                        <a:extLst>
                          <a:ext uri="{0D108BD9-81ED-4DB2-BD59-A6C34878D82A}">
                            <a16:rowId xmlns:a16="http://schemas.microsoft.com/office/drawing/2014/main" val="10001"/>
                          </a:ext>
                        </a:extLst>
                      </a:tr>
                      <a:tr h="365760">
                        <a:tc>
                          <a:txBody>
                            <a:bodyPr/>
                            <a:lstStyle/>
                            <a:p>
                              <a:pPr algn="ctr"/>
                              <a:r>
                                <a:rPr lang="en-US" b="0" dirty="0"/>
                                <a:t>Pr300</a:t>
                              </a:r>
                            </a:p>
                          </a:txBody>
                          <a:tcPr/>
                        </a:tc>
                        <a:tc>
                          <a:txBody>
                            <a:bodyPr/>
                            <a:lstStyle/>
                            <a:p>
                              <a:pPr algn="ctr"/>
                              <a:r>
                                <a:rPr lang="en-US" b="0" dirty="0"/>
                                <a:t>…</a:t>
                              </a:r>
                            </a:p>
                          </a:txBody>
                          <a:tcPr/>
                        </a:tc>
                        <a:tc>
                          <a:txBody>
                            <a:bodyPr/>
                            <a:lstStyle/>
                            <a:p>
                              <a:pPr algn="ctr"/>
                              <a:r>
                                <a:rPr lang="fa-IR" b="0" dirty="0">
                                  <a:cs typeface="B Nazanin" panose="00000400000000000000" pitchFamily="2" charset="-78"/>
                                </a:rPr>
                                <a:t>دانشیار</a:t>
                              </a:r>
                              <a:endParaRPr lang="en-US" b="0" dirty="0">
                                <a:cs typeface="B Nazanin" panose="00000400000000000000" pitchFamily="2" charset="-78"/>
                              </a:endParaRPr>
                            </a:p>
                          </a:txBody>
                          <a:tcPr/>
                        </a:tc>
                        <a:tc>
                          <a:txBody>
                            <a:bodyPr/>
                            <a:lstStyle/>
                            <a:p>
                              <a:pPr algn="ctr"/>
                              <a:r>
                                <a:rPr lang="en-US" b="0" dirty="0"/>
                                <a:t>…</a:t>
                              </a:r>
                            </a:p>
                          </a:txBody>
                          <a:tcPr/>
                        </a:tc>
                        <a:extLst>
                          <a:ext uri="{0D108BD9-81ED-4DB2-BD59-A6C34878D82A}">
                            <a16:rowId xmlns:a16="http://schemas.microsoft.com/office/drawing/2014/main" val="10002"/>
                          </a:ext>
                        </a:extLst>
                      </a:tr>
                      <a:tr h="365760">
                        <a:tc>
                          <a:txBody>
                            <a:bodyPr/>
                            <a:lstStyle/>
                            <a:p>
                              <a:endParaRPr lang="en-US"/>
                            </a:p>
                          </a:txBody>
                          <a:tcPr>
                            <a:blipFill>
                              <a:blip r:embed="rId13"/>
                              <a:stretch>
                                <a:fillRect t="-420000" r="-498400" b="-1667"/>
                              </a:stretch>
                            </a:blipFill>
                          </a:tcPr>
                        </a:tc>
                        <a:tc>
                          <a:txBody>
                            <a:bodyPr/>
                            <a:lstStyle/>
                            <a:p>
                              <a:endParaRPr lang="en-US"/>
                            </a:p>
                          </a:txBody>
                          <a:tcPr>
                            <a:blipFill>
                              <a:blip r:embed="rId13"/>
                              <a:stretch>
                                <a:fillRect l="-56561" t="-420000" r="-181900" b="-1667"/>
                              </a:stretch>
                            </a:blipFill>
                          </a:tcPr>
                        </a:tc>
                        <a:tc>
                          <a:txBody>
                            <a:bodyPr/>
                            <a:lstStyle/>
                            <a:p>
                              <a:endParaRPr lang="en-US"/>
                            </a:p>
                          </a:txBody>
                          <a:tcPr>
                            <a:blipFill>
                              <a:blip r:embed="rId13"/>
                              <a:stretch>
                                <a:fillRect l="-145378" t="-420000" r="-68908" b="-1667"/>
                              </a:stretch>
                            </a:blipFill>
                          </a:tcPr>
                        </a:tc>
                        <a:tc>
                          <a:txBody>
                            <a:bodyPr/>
                            <a:lstStyle/>
                            <a:p>
                              <a:endParaRPr lang="en-US"/>
                            </a:p>
                          </a:txBody>
                          <a:tcPr>
                            <a:blipFill>
                              <a:blip r:embed="rId13"/>
                              <a:stretch>
                                <a:fillRect l="-358282" t="-420000" r="-613" b="-1667"/>
                              </a:stretch>
                            </a:blipFill>
                          </a:tcPr>
                        </a:tc>
                        <a:extLst>
                          <a:ext uri="{0D108BD9-81ED-4DB2-BD59-A6C34878D82A}">
                            <a16:rowId xmlns:a16="http://schemas.microsoft.com/office/drawing/2014/main" val="10003"/>
                          </a:ext>
                        </a:extLst>
                      </a:tr>
                    </a:tbl>
                  </a:graphicData>
                </a:graphic>
              </p:graphicFrame>
            </mc:Fallback>
          </mc:AlternateContent>
          <p:sp>
            <p:nvSpPr>
              <p:cNvPr id="63" name="Rounded Rectangle 5">
                <a:extLst>
                  <a:ext uri="{FF2B5EF4-FFF2-40B4-BE49-F238E27FC236}">
                    <a16:creationId xmlns:a16="http://schemas.microsoft.com/office/drawing/2014/main" id="{113D2097-D129-43EF-994B-46DDA1B0BBFC}"/>
                  </a:ext>
                </a:extLst>
              </p:cNvPr>
              <p:cNvSpPr/>
              <p:nvPr/>
            </p:nvSpPr>
            <p:spPr>
              <a:xfrm>
                <a:off x="198462" y="1498600"/>
                <a:ext cx="817601"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600" b="1" dirty="0">
                    <a:solidFill>
                      <a:schemeClr val="tx1"/>
                    </a:solidFill>
                  </a:rPr>
                  <a:t>PROF</a:t>
                </a:r>
                <a:endParaRPr lang="fa-IR" sz="1400" b="1" dirty="0">
                  <a:solidFill>
                    <a:schemeClr val="tx1"/>
                  </a:solidFill>
                </a:endParaRPr>
              </a:p>
            </p:txBody>
          </p:sp>
        </p:grpSp>
        <p:cxnSp>
          <p:nvCxnSpPr>
            <p:cNvPr id="60" name="Straight Connector 59">
              <a:extLst>
                <a:ext uri="{FF2B5EF4-FFF2-40B4-BE49-F238E27FC236}">
                  <a16:creationId xmlns:a16="http://schemas.microsoft.com/office/drawing/2014/main" id="{870EC72A-C5A2-448D-8AE9-0960DBE374A8}"/>
                </a:ext>
              </a:extLst>
            </p:cNvPr>
            <p:cNvCxnSpPr/>
            <p:nvPr/>
          </p:nvCxnSpPr>
          <p:spPr>
            <a:xfrm>
              <a:off x="1092791" y="1844566"/>
              <a:ext cx="57250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04578184"/>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250"/>
                                        <p:tgtEl>
                                          <p:spTgt spid="8"/>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250"/>
                                        <p:tgtEl>
                                          <p:spTgt spid="9"/>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50"/>
                                        <p:tgtEl>
                                          <p:spTgt spid="13"/>
                                        </p:tgtEl>
                                      </p:cBhvr>
                                    </p:animEffect>
                                  </p:childTnLst>
                                </p:cTn>
                              </p:par>
                            </p:childTnLst>
                          </p:cTn>
                        </p:par>
                        <p:par>
                          <p:cTn id="14" fill="hold">
                            <p:stCondLst>
                              <p:cond delay="250"/>
                            </p:stCondLst>
                            <p:childTnLst>
                              <p:par>
                                <p:cTn id="15" presetID="10"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750"/>
                            </p:stCondLst>
                            <p:childTnLst>
                              <p:par>
                                <p:cTn id="19" presetID="10" presetClass="entr" presetSubtype="0"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par>
                          <p:cTn id="22" fill="hold">
                            <p:stCondLst>
                              <p:cond delay="1250"/>
                            </p:stCondLst>
                            <p:childTnLst>
                              <p:par>
                                <p:cTn id="23" presetID="10" presetClass="entr" presetSubtype="0" fill="hold" nodeType="afterEffect">
                                  <p:stCondLst>
                                    <p:cond delay="0"/>
                                  </p:stCondLst>
                                  <p:childTnLst>
                                    <p:set>
                                      <p:cBhvr>
                                        <p:cTn id="24" dur="1" fill="hold">
                                          <p:stCondLst>
                                            <p:cond delay="0"/>
                                          </p:stCondLst>
                                        </p:cTn>
                                        <p:tgtEl>
                                          <p:spTgt spid="52"/>
                                        </p:tgtEl>
                                        <p:attrNameLst>
                                          <p:attrName>style.visibility</p:attrName>
                                        </p:attrNameLst>
                                      </p:cBhvr>
                                      <p:to>
                                        <p:strVal val="visible"/>
                                      </p:to>
                                    </p:set>
                                    <p:animEffect transition="in" filter="fade">
                                      <p:cBhvr>
                                        <p:cTn id="25" dur="500"/>
                                        <p:tgtEl>
                                          <p:spTgt spid="52"/>
                                        </p:tgtEl>
                                      </p:cBhvr>
                                    </p:animEffect>
                                  </p:childTnLst>
                                </p:cTn>
                              </p:par>
                            </p:childTnLst>
                          </p:cTn>
                        </p:par>
                        <p:par>
                          <p:cTn id="26" fill="hold">
                            <p:stCondLst>
                              <p:cond delay="1750"/>
                            </p:stCondLst>
                            <p:childTnLst>
                              <p:par>
                                <p:cTn id="27" presetID="10" presetClass="entr" presetSubtype="0" fill="hold" nodeType="afterEffect">
                                  <p:stCondLst>
                                    <p:cond delay="0"/>
                                  </p:stCondLst>
                                  <p:childTnLst>
                                    <p:set>
                                      <p:cBhvr>
                                        <p:cTn id="28" dur="1" fill="hold">
                                          <p:stCondLst>
                                            <p:cond delay="0"/>
                                          </p:stCondLst>
                                        </p:cTn>
                                        <p:tgtEl>
                                          <p:spTgt spid="58"/>
                                        </p:tgtEl>
                                        <p:attrNameLst>
                                          <p:attrName>style.visibility</p:attrName>
                                        </p:attrNameLst>
                                      </p:cBhvr>
                                      <p:to>
                                        <p:strVal val="visible"/>
                                      </p:to>
                                    </p:set>
                                    <p:animEffect transition="in" filter="fade">
                                      <p:cBhvr>
                                        <p:cTn id="29"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3057" cy="78818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0" y="5462000"/>
            <a:ext cx="12192000" cy="1396000"/>
          </a:xfrm>
          <a:prstGeom prst="rect">
            <a:avLst/>
          </a:prstGeom>
          <a:solidFill>
            <a:srgbClr val="B4DCF5">
              <a:lumMod val="10000"/>
            </a:srgbClr>
          </a:solidFill>
        </p:spPr>
      </p:pic>
      <p:pic>
        <p:nvPicPr>
          <p:cNvPr id="6" name="Picture 5"/>
          <p:cNvPicPr>
            <a:picLocks noChangeAspect="1"/>
          </p:cNvPicPr>
          <p:nvPr/>
        </p:nvPicPr>
        <p:blipFill>
          <a:blip r:embed="rId4"/>
          <a:stretch>
            <a:fillRect/>
          </a:stretch>
        </p:blipFill>
        <p:spPr>
          <a:xfrm>
            <a:off x="-128789" y="4290646"/>
            <a:ext cx="12518265" cy="1968485"/>
          </a:xfrm>
          <a:prstGeom prst="rect">
            <a:avLst/>
          </a:prstGeom>
        </p:spPr>
      </p:pic>
      <p:pic>
        <p:nvPicPr>
          <p:cNvPr id="8" name="Picture 7">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7" y="5841596"/>
            <a:ext cx="980576" cy="980576"/>
          </a:xfrm>
          <a:prstGeom prst="rect">
            <a:avLst/>
          </a:prstGeom>
        </p:spPr>
      </p:pic>
      <p:pic>
        <p:nvPicPr>
          <p:cNvPr id="9" name="Picture 8">
            <a:hlinkClick r:id="rId7" action="ppaction://hlinksldjump"/>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27059" y="6278639"/>
            <a:ext cx="1206566" cy="588599"/>
          </a:xfrm>
          <a:prstGeom prst="rect">
            <a:avLst/>
          </a:prstGeom>
        </p:spPr>
      </p:pic>
      <p:sp>
        <p:nvSpPr>
          <p:cNvPr id="3" name="Rectangle 2"/>
          <p:cNvSpPr/>
          <p:nvPr/>
        </p:nvSpPr>
        <p:spPr>
          <a:xfrm>
            <a:off x="596347" y="159334"/>
            <a:ext cx="11039061" cy="461665"/>
          </a:xfrm>
          <a:prstGeom prst="rect">
            <a:avLst/>
          </a:prstGeom>
          <a:gradFill flip="none" rotWithShape="1">
            <a:gsLst>
              <a:gs pos="63000">
                <a:schemeClr val="bg1"/>
              </a:gs>
              <a:gs pos="91000">
                <a:schemeClr val="accent1">
                  <a:lumMod val="50000"/>
                </a:schemeClr>
              </a:gs>
              <a:gs pos="94000">
                <a:schemeClr val="bg1"/>
              </a:gs>
              <a:gs pos="99000">
                <a:schemeClr val="tx1">
                  <a:lumMod val="95000"/>
                  <a:lumOff val="5000"/>
                </a:schemeClr>
              </a:gs>
            </a:gsLst>
            <a:path path="rect">
              <a:fillToRect l="50000" t="50000" r="50000" b="50000"/>
            </a:path>
            <a:tileRect/>
          </a:gradFill>
        </p:spPr>
        <p:txBody>
          <a:bodyPr wrap="square" lIns="91440" tIns="45720" rIns="91440" bIns="45720">
            <a:spAutoFit/>
          </a:bodyPr>
          <a:lstStyle/>
          <a:p>
            <a:pPr algn="ctr" rtl="1"/>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طراحی ارتباط یک به چند</a:t>
            </a:r>
          </a:p>
        </p:txBody>
      </p:sp>
      <p:pic>
        <p:nvPicPr>
          <p:cNvPr id="13" name="Picture 12">
            <a:hlinkClick r:id="rId9" action="ppaction://hlinksldjump"/>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175595" y="5841596"/>
            <a:ext cx="1016405" cy="1016405"/>
          </a:xfrm>
          <a:prstGeom prst="rect">
            <a:avLst/>
          </a:prstGeom>
        </p:spPr>
      </p:pic>
      <p:sp>
        <p:nvSpPr>
          <p:cNvPr id="12" name="Rectangle 11">
            <a:extLst>
              <a:ext uri="{FF2B5EF4-FFF2-40B4-BE49-F238E27FC236}">
                <a16:creationId xmlns:a16="http://schemas.microsoft.com/office/drawing/2014/main" id="{131A2487-1170-4E58-B5E5-C612E657E954}"/>
              </a:ext>
            </a:extLst>
          </p:cNvPr>
          <p:cNvSpPr/>
          <p:nvPr/>
        </p:nvSpPr>
        <p:spPr>
          <a:xfrm>
            <a:off x="596347" y="847005"/>
            <a:ext cx="11039062" cy="369332"/>
          </a:xfrm>
          <a:prstGeom prst="rect">
            <a:avLst/>
          </a:prstGeom>
        </p:spPr>
        <p:txBody>
          <a:bodyPr wrap="square">
            <a:spAutoFit/>
          </a:bodyPr>
          <a:lstStyle/>
          <a:p>
            <a:pPr algn="r" rtl="1"/>
            <a:r>
              <a:rPr lang="fa-IR" dirty="0">
                <a:cs typeface="B Nazanin" panose="00000400000000000000" pitchFamily="2" charset="-78"/>
              </a:rPr>
              <a:t>کلید اصلی ( </a:t>
            </a:r>
            <a:r>
              <a:rPr lang="en-US" dirty="0">
                <a:cs typeface="B Nazanin" panose="00000400000000000000" pitchFamily="2" charset="-78"/>
              </a:rPr>
              <a:t>PK - Primary Key</a:t>
            </a:r>
            <a:r>
              <a:rPr lang="fa-IR" dirty="0">
                <a:cs typeface="B Nazanin" panose="00000400000000000000" pitchFamily="2" charset="-78"/>
              </a:rPr>
              <a:t> ) جدول طرف یک رابطه به عنوان کلید خارجی ( </a:t>
            </a:r>
            <a:r>
              <a:rPr lang="en-US" dirty="0">
                <a:cs typeface="B Nazanin" panose="00000400000000000000" pitchFamily="2" charset="-78"/>
              </a:rPr>
              <a:t>FK - Foreign Key</a:t>
            </a:r>
            <a:r>
              <a:rPr lang="fa-IR" dirty="0">
                <a:cs typeface="B Nazanin" panose="00000400000000000000" pitchFamily="2" charset="-78"/>
              </a:rPr>
              <a:t> ) جدول دیگر قرار می گیرد.</a:t>
            </a:r>
            <a:endParaRPr lang="en-US" dirty="0">
              <a:cs typeface="B Nazanin" panose="00000400000000000000" pitchFamily="2" charset="-78"/>
            </a:endParaRPr>
          </a:p>
        </p:txBody>
      </p:sp>
      <p:sp>
        <p:nvSpPr>
          <p:cNvPr id="14" name="Rectangle 13">
            <a:extLst>
              <a:ext uri="{FF2B5EF4-FFF2-40B4-BE49-F238E27FC236}">
                <a16:creationId xmlns:a16="http://schemas.microsoft.com/office/drawing/2014/main" id="{DB8983CD-F111-4A27-9F7A-81E1746E9D7B}"/>
              </a:ext>
            </a:extLst>
          </p:cNvPr>
          <p:cNvSpPr/>
          <p:nvPr/>
        </p:nvSpPr>
        <p:spPr>
          <a:xfrm>
            <a:off x="3916170" y="1473926"/>
            <a:ext cx="1184856" cy="560335"/>
          </a:xfrm>
          <a:prstGeom prst="rect">
            <a:avLst/>
          </a:prstGeom>
          <a:noFill/>
          <a:ln w="254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n w="0"/>
                <a:solidFill>
                  <a:schemeClr val="tx1"/>
                </a:solidFill>
                <a:effectLst>
                  <a:outerShdw blurRad="38100" dist="19050" dir="2700000" algn="tl" rotWithShape="0">
                    <a:schemeClr val="dk1">
                      <a:alpha val="40000"/>
                    </a:schemeClr>
                  </a:outerShdw>
                </a:effectLst>
              </a:rPr>
              <a:t>A</a:t>
            </a:r>
            <a:endParaRPr lang="en-US" b="1" dirty="0">
              <a:ln w="0"/>
              <a:solidFill>
                <a:schemeClr val="tx1"/>
              </a:solidFill>
              <a:effectLst>
                <a:outerShdw blurRad="38100" dist="19050" dir="2700000" algn="tl" rotWithShape="0">
                  <a:schemeClr val="dk1">
                    <a:alpha val="40000"/>
                  </a:schemeClr>
                </a:outerShdw>
              </a:effectLst>
            </a:endParaRPr>
          </a:p>
        </p:txBody>
      </p:sp>
      <p:sp>
        <p:nvSpPr>
          <p:cNvPr id="15" name="Rectangle 14">
            <a:extLst>
              <a:ext uri="{FF2B5EF4-FFF2-40B4-BE49-F238E27FC236}">
                <a16:creationId xmlns:a16="http://schemas.microsoft.com/office/drawing/2014/main" id="{2FAECC27-E17B-43D5-962B-3A0A9B468877}"/>
              </a:ext>
            </a:extLst>
          </p:cNvPr>
          <p:cNvSpPr/>
          <p:nvPr/>
        </p:nvSpPr>
        <p:spPr>
          <a:xfrm>
            <a:off x="7148527" y="1473926"/>
            <a:ext cx="1184856" cy="560335"/>
          </a:xfrm>
          <a:prstGeom prst="rect">
            <a:avLst/>
          </a:prstGeom>
          <a:noFill/>
          <a:ln w="254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n w="0"/>
                <a:solidFill>
                  <a:schemeClr val="tx1"/>
                </a:solidFill>
                <a:effectLst>
                  <a:outerShdw blurRad="38100" dist="19050" dir="2700000" algn="tl" rotWithShape="0">
                    <a:schemeClr val="dk1">
                      <a:alpha val="40000"/>
                    </a:schemeClr>
                  </a:outerShdw>
                </a:effectLst>
              </a:rPr>
              <a:t>B</a:t>
            </a:r>
            <a:endParaRPr lang="en-US" b="1" dirty="0">
              <a:ln w="0"/>
              <a:solidFill>
                <a:schemeClr val="tx1"/>
              </a:solidFill>
              <a:effectLst>
                <a:outerShdw blurRad="38100" dist="19050" dir="2700000" algn="tl" rotWithShape="0">
                  <a:schemeClr val="dk1">
                    <a:alpha val="40000"/>
                  </a:schemeClr>
                </a:outerShdw>
              </a:effectLst>
            </a:endParaRPr>
          </a:p>
        </p:txBody>
      </p:sp>
      <p:sp>
        <p:nvSpPr>
          <p:cNvPr id="16" name="Diamond 15">
            <a:extLst>
              <a:ext uri="{FF2B5EF4-FFF2-40B4-BE49-F238E27FC236}">
                <a16:creationId xmlns:a16="http://schemas.microsoft.com/office/drawing/2014/main" id="{4A9A5B15-9495-4387-B294-3C8B145DF554}"/>
              </a:ext>
            </a:extLst>
          </p:cNvPr>
          <p:cNvSpPr/>
          <p:nvPr/>
        </p:nvSpPr>
        <p:spPr>
          <a:xfrm>
            <a:off x="5765279" y="1413508"/>
            <a:ext cx="718995" cy="731439"/>
          </a:xfrm>
          <a:prstGeom prst="diamond">
            <a:avLst/>
          </a:prstGeom>
          <a:noFill/>
          <a:ln w="254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E0C67B7B-4A53-4CAC-B9B5-DD667C79FFA6}"/>
              </a:ext>
            </a:extLst>
          </p:cNvPr>
          <p:cNvCxnSpPr/>
          <p:nvPr/>
        </p:nvCxnSpPr>
        <p:spPr>
          <a:xfrm flipH="1" flipV="1">
            <a:off x="5101026" y="1782230"/>
            <a:ext cx="664253" cy="10228"/>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18" name="Flowchart: Connector 17">
            <a:extLst>
              <a:ext uri="{FF2B5EF4-FFF2-40B4-BE49-F238E27FC236}">
                <a16:creationId xmlns:a16="http://schemas.microsoft.com/office/drawing/2014/main" id="{977BF805-C19C-4E1C-9773-FB1311A7FF48}"/>
              </a:ext>
            </a:extLst>
          </p:cNvPr>
          <p:cNvSpPr/>
          <p:nvPr/>
        </p:nvSpPr>
        <p:spPr>
          <a:xfrm>
            <a:off x="6680116" y="1715312"/>
            <a:ext cx="134565" cy="150470"/>
          </a:xfrm>
          <a:prstGeom prst="flowChartConnector">
            <a:avLst/>
          </a:prstGeom>
          <a:solidFill>
            <a:schemeClr val="accent1"/>
          </a:solidFill>
          <a:ln>
            <a:solidFill>
              <a:schemeClr val="accent5">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Flowchart: Connector 18">
            <a:extLst>
              <a:ext uri="{FF2B5EF4-FFF2-40B4-BE49-F238E27FC236}">
                <a16:creationId xmlns:a16="http://schemas.microsoft.com/office/drawing/2014/main" id="{4E7BF13B-A89A-4CAD-9B2B-34FA89D867B2}"/>
              </a:ext>
            </a:extLst>
          </p:cNvPr>
          <p:cNvSpPr/>
          <p:nvPr/>
        </p:nvSpPr>
        <p:spPr>
          <a:xfrm>
            <a:off x="5325958" y="1714220"/>
            <a:ext cx="134565" cy="150470"/>
          </a:xfrm>
          <a:prstGeom prst="flowChartConnector">
            <a:avLst/>
          </a:prstGeom>
          <a:solidFill>
            <a:schemeClr val="accent1"/>
          </a:solidFill>
          <a:ln>
            <a:solidFill>
              <a:schemeClr val="accent5">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64DE32C0-EAC3-439B-B793-5CB4C08AA4CF}"/>
              </a:ext>
            </a:extLst>
          </p:cNvPr>
          <p:cNvSpPr txBox="1"/>
          <p:nvPr/>
        </p:nvSpPr>
        <p:spPr>
          <a:xfrm>
            <a:off x="6604299" y="1311785"/>
            <a:ext cx="322524" cy="400110"/>
          </a:xfrm>
          <a:prstGeom prst="rect">
            <a:avLst/>
          </a:prstGeom>
          <a:noFill/>
        </p:spPr>
        <p:txBody>
          <a:bodyPr wrap="none" rtlCol="0">
            <a:spAutoFit/>
          </a:bodyPr>
          <a:lstStyle/>
          <a:p>
            <a:r>
              <a:rPr lang="en-US" sz="2000" b="1" dirty="0"/>
              <a:t>n</a:t>
            </a:r>
          </a:p>
        </p:txBody>
      </p:sp>
      <p:sp>
        <p:nvSpPr>
          <p:cNvPr id="21" name="TextBox 20">
            <a:extLst>
              <a:ext uri="{FF2B5EF4-FFF2-40B4-BE49-F238E27FC236}">
                <a16:creationId xmlns:a16="http://schemas.microsoft.com/office/drawing/2014/main" id="{D136E8EA-73E6-4B50-8A67-883AA906F863}"/>
              </a:ext>
            </a:extLst>
          </p:cNvPr>
          <p:cNvSpPr txBox="1"/>
          <p:nvPr/>
        </p:nvSpPr>
        <p:spPr>
          <a:xfrm>
            <a:off x="5251451" y="1309438"/>
            <a:ext cx="314510" cy="400110"/>
          </a:xfrm>
          <a:prstGeom prst="rect">
            <a:avLst/>
          </a:prstGeom>
          <a:noFill/>
        </p:spPr>
        <p:txBody>
          <a:bodyPr wrap="none" rtlCol="0">
            <a:spAutoFit/>
          </a:bodyPr>
          <a:lstStyle/>
          <a:p>
            <a:r>
              <a:rPr lang="en-US" sz="2000" b="1" dirty="0"/>
              <a:t>1</a:t>
            </a:r>
          </a:p>
        </p:txBody>
      </p:sp>
      <p:sp>
        <p:nvSpPr>
          <p:cNvPr id="22" name="Rectangle 21">
            <a:extLst>
              <a:ext uri="{FF2B5EF4-FFF2-40B4-BE49-F238E27FC236}">
                <a16:creationId xmlns:a16="http://schemas.microsoft.com/office/drawing/2014/main" id="{F5A48D23-07A8-4EAE-BBC0-1FBA9268A61B}"/>
              </a:ext>
            </a:extLst>
          </p:cNvPr>
          <p:cNvSpPr/>
          <p:nvPr/>
        </p:nvSpPr>
        <p:spPr>
          <a:xfrm>
            <a:off x="596347" y="2342927"/>
            <a:ext cx="11039062" cy="369332"/>
          </a:xfrm>
          <a:prstGeom prst="rect">
            <a:avLst/>
          </a:prstGeom>
        </p:spPr>
        <p:txBody>
          <a:bodyPr wrap="square">
            <a:spAutoFit/>
          </a:bodyPr>
          <a:lstStyle/>
          <a:p>
            <a:pPr algn="r" rtl="1"/>
            <a:r>
              <a:rPr lang="fa-IR" dirty="0">
                <a:cs typeface="B Nazanin" panose="00000400000000000000" pitchFamily="2" charset="-78"/>
              </a:rPr>
              <a:t>فرض کنید جدول </a:t>
            </a:r>
            <a:r>
              <a:rPr lang="en-US" dirty="0">
                <a:cs typeface="B Nazanin" panose="00000400000000000000" pitchFamily="2" charset="-78"/>
              </a:rPr>
              <a:t>A</a:t>
            </a:r>
            <a:r>
              <a:rPr lang="fa-IR" dirty="0">
                <a:cs typeface="B Nazanin" panose="00000400000000000000" pitchFamily="2" charset="-78"/>
              </a:rPr>
              <a:t> ( با فیلدهای </a:t>
            </a:r>
            <a:r>
              <a:rPr lang="en-US" dirty="0">
                <a:cs typeface="B Nazanin" panose="00000400000000000000" pitchFamily="2" charset="-78"/>
              </a:rPr>
              <a:t>A1</a:t>
            </a:r>
            <a:r>
              <a:rPr lang="fa-IR" dirty="0">
                <a:cs typeface="B Nazanin" panose="00000400000000000000" pitchFamily="2" charset="-78"/>
              </a:rPr>
              <a:t> ، </a:t>
            </a:r>
            <a:r>
              <a:rPr lang="en-US" dirty="0">
                <a:cs typeface="B Nazanin" panose="00000400000000000000" pitchFamily="2" charset="-78"/>
              </a:rPr>
              <a:t>A2</a:t>
            </a:r>
            <a:r>
              <a:rPr lang="fa-IR" dirty="0">
                <a:cs typeface="B Nazanin" panose="00000400000000000000" pitchFamily="2" charset="-78"/>
              </a:rPr>
              <a:t> و </a:t>
            </a:r>
            <a:r>
              <a:rPr lang="en-US" dirty="0">
                <a:cs typeface="B Nazanin" panose="00000400000000000000" pitchFamily="2" charset="-78"/>
              </a:rPr>
              <a:t>A3</a:t>
            </a:r>
            <a:r>
              <a:rPr lang="fa-IR" dirty="0">
                <a:cs typeface="B Nazanin" panose="00000400000000000000" pitchFamily="2" charset="-78"/>
              </a:rPr>
              <a:t> ) و جدول </a:t>
            </a:r>
            <a:r>
              <a:rPr lang="en-US" dirty="0">
                <a:cs typeface="B Nazanin" panose="00000400000000000000" pitchFamily="2" charset="-78"/>
              </a:rPr>
              <a:t>B</a:t>
            </a:r>
            <a:r>
              <a:rPr lang="fa-IR" dirty="0">
                <a:cs typeface="B Nazanin" panose="00000400000000000000" pitchFamily="2" charset="-78"/>
              </a:rPr>
              <a:t> ( با فیلدهای </a:t>
            </a:r>
            <a:r>
              <a:rPr lang="en-US" dirty="0">
                <a:cs typeface="B Nazanin" panose="00000400000000000000" pitchFamily="2" charset="-78"/>
              </a:rPr>
              <a:t>B1</a:t>
            </a:r>
            <a:r>
              <a:rPr lang="fa-IR" dirty="0">
                <a:cs typeface="B Nazanin" panose="00000400000000000000" pitchFamily="2" charset="-78"/>
              </a:rPr>
              <a:t> ، </a:t>
            </a:r>
            <a:r>
              <a:rPr lang="en-US" dirty="0">
                <a:cs typeface="B Nazanin" panose="00000400000000000000" pitchFamily="2" charset="-78"/>
              </a:rPr>
              <a:t>B2</a:t>
            </a:r>
            <a:r>
              <a:rPr lang="fa-IR" dirty="0">
                <a:cs typeface="B Nazanin" panose="00000400000000000000" pitchFamily="2" charset="-78"/>
              </a:rPr>
              <a:t> و </a:t>
            </a:r>
            <a:r>
              <a:rPr lang="en-US" dirty="0">
                <a:cs typeface="B Nazanin" panose="00000400000000000000" pitchFamily="2" charset="-78"/>
              </a:rPr>
              <a:t>B3</a:t>
            </a:r>
            <a:r>
              <a:rPr lang="fa-IR" dirty="0">
                <a:cs typeface="B Nazanin" panose="00000400000000000000" pitchFamily="2" charset="-78"/>
              </a:rPr>
              <a:t> ) موجود است. ارتباط آنها به صورت زیر می باشد:</a:t>
            </a:r>
            <a:endParaRPr lang="en-US" dirty="0">
              <a:cs typeface="B Nazanin" panose="00000400000000000000" pitchFamily="2" charset="-78"/>
            </a:endParaRPr>
          </a:p>
        </p:txBody>
      </p:sp>
      <p:sp>
        <p:nvSpPr>
          <p:cNvPr id="23" name="TextBox 22">
            <a:extLst>
              <a:ext uri="{FF2B5EF4-FFF2-40B4-BE49-F238E27FC236}">
                <a16:creationId xmlns:a16="http://schemas.microsoft.com/office/drawing/2014/main" id="{A6D52A4D-17B5-4F0A-8C59-D115010FFD9D}"/>
              </a:ext>
            </a:extLst>
          </p:cNvPr>
          <p:cNvSpPr txBox="1"/>
          <p:nvPr/>
        </p:nvSpPr>
        <p:spPr>
          <a:xfrm>
            <a:off x="4069265" y="3315581"/>
            <a:ext cx="1186046" cy="400110"/>
          </a:xfrm>
          <a:prstGeom prst="rect">
            <a:avLst/>
          </a:prstGeom>
          <a:solidFill>
            <a:schemeClr val="accent1">
              <a:lumMod val="75000"/>
            </a:schemeClr>
          </a:solidFill>
          <a:ln w="38100">
            <a:solidFill>
              <a:schemeClr val="accent5">
                <a:lumMod val="50000"/>
              </a:schemeClr>
            </a:solidFill>
          </a:ln>
        </p:spPr>
        <p:txBody>
          <a:bodyPr wrap="square" rtlCol="0">
            <a:spAutoFit/>
          </a:bodyPr>
          <a:lstStyle/>
          <a:p>
            <a:pPr algn="ctr" rtl="1"/>
            <a:r>
              <a:rPr lang="fa-IR" sz="2000" b="1" dirty="0">
                <a:solidFill>
                  <a:schemeClr val="bg1"/>
                </a:solidFill>
                <a:cs typeface="B Nazanin" panose="00000400000000000000" pitchFamily="2" charset="-78"/>
              </a:rPr>
              <a:t>جدول</a:t>
            </a:r>
            <a:r>
              <a:rPr lang="fa-IR" sz="2000" b="1" dirty="0">
                <a:solidFill>
                  <a:schemeClr val="bg1"/>
                </a:solidFill>
              </a:rPr>
              <a:t> </a:t>
            </a:r>
            <a:r>
              <a:rPr lang="en-US" sz="2000" b="1" dirty="0">
                <a:solidFill>
                  <a:schemeClr val="bg1"/>
                </a:solidFill>
              </a:rPr>
              <a:t>A</a:t>
            </a:r>
          </a:p>
        </p:txBody>
      </p:sp>
      <p:sp>
        <p:nvSpPr>
          <p:cNvPr id="24" name="Rectangle 23">
            <a:extLst>
              <a:ext uri="{FF2B5EF4-FFF2-40B4-BE49-F238E27FC236}">
                <a16:creationId xmlns:a16="http://schemas.microsoft.com/office/drawing/2014/main" id="{0697F632-CAA1-431A-AE03-08E0604C765B}"/>
              </a:ext>
            </a:extLst>
          </p:cNvPr>
          <p:cNvSpPr/>
          <p:nvPr/>
        </p:nvSpPr>
        <p:spPr>
          <a:xfrm>
            <a:off x="4069264" y="3707443"/>
            <a:ext cx="1186046" cy="1253194"/>
          </a:xfrm>
          <a:prstGeom prst="rect">
            <a:avLst/>
          </a:prstGeom>
          <a:solidFill>
            <a:schemeClr val="accent1">
              <a:lumMod val="75000"/>
            </a:schemeClr>
          </a:solid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n w="0"/>
                <a:solidFill>
                  <a:schemeClr val="bg1"/>
                </a:solidFill>
                <a:cs typeface="B Nazanin" panose="00000400000000000000" pitchFamily="2" charset="-78"/>
              </a:rPr>
              <a:t>A1 ( PK )</a:t>
            </a:r>
          </a:p>
          <a:p>
            <a:r>
              <a:rPr lang="en-US" b="1" dirty="0">
                <a:ln w="0"/>
                <a:solidFill>
                  <a:schemeClr val="bg1"/>
                </a:solidFill>
                <a:cs typeface="B Nazanin" panose="00000400000000000000" pitchFamily="2" charset="-78"/>
              </a:rPr>
              <a:t>A2</a:t>
            </a:r>
          </a:p>
          <a:p>
            <a:r>
              <a:rPr lang="en-US" b="1" dirty="0">
                <a:ln w="0"/>
                <a:solidFill>
                  <a:schemeClr val="bg1"/>
                </a:solidFill>
                <a:cs typeface="B Nazanin" panose="00000400000000000000" pitchFamily="2" charset="-78"/>
              </a:rPr>
              <a:t>A3</a:t>
            </a:r>
            <a:endParaRPr lang="en-US" sz="1600" b="1" dirty="0">
              <a:ln w="0"/>
              <a:solidFill>
                <a:schemeClr val="bg1"/>
              </a:solidFill>
              <a:cs typeface="B Nazanin" panose="00000400000000000000" pitchFamily="2" charset="-78"/>
            </a:endParaRPr>
          </a:p>
        </p:txBody>
      </p:sp>
      <p:cxnSp>
        <p:nvCxnSpPr>
          <p:cNvPr id="25" name="Straight Connector 24">
            <a:extLst>
              <a:ext uri="{FF2B5EF4-FFF2-40B4-BE49-F238E27FC236}">
                <a16:creationId xmlns:a16="http://schemas.microsoft.com/office/drawing/2014/main" id="{604B1B92-CCE9-4519-9076-40F3638E6CF9}"/>
              </a:ext>
            </a:extLst>
          </p:cNvPr>
          <p:cNvCxnSpPr/>
          <p:nvPr/>
        </p:nvCxnSpPr>
        <p:spPr>
          <a:xfrm>
            <a:off x="5255310" y="4041787"/>
            <a:ext cx="57737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51B1E98C-01D4-4088-B491-AAC53E616C95}"/>
              </a:ext>
            </a:extLst>
          </p:cNvPr>
          <p:cNvCxnSpPr/>
          <p:nvPr/>
        </p:nvCxnSpPr>
        <p:spPr>
          <a:xfrm>
            <a:off x="5832680" y="4041787"/>
            <a:ext cx="337624" cy="802545"/>
          </a:xfrm>
          <a:prstGeom prst="line">
            <a:avLst/>
          </a:prstGeom>
          <a:ln w="38100"/>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17354B10-F150-47C6-9EFE-5F31BD52C929}"/>
              </a:ext>
            </a:extLst>
          </p:cNvPr>
          <p:cNvCxnSpPr/>
          <p:nvPr/>
        </p:nvCxnSpPr>
        <p:spPr>
          <a:xfrm>
            <a:off x="6170304" y="4844332"/>
            <a:ext cx="70873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8" name="Rectangle 27">
            <a:extLst>
              <a:ext uri="{FF2B5EF4-FFF2-40B4-BE49-F238E27FC236}">
                <a16:creationId xmlns:a16="http://schemas.microsoft.com/office/drawing/2014/main" id="{55123904-EF61-44DD-ABE6-4789E1380345}"/>
              </a:ext>
            </a:extLst>
          </p:cNvPr>
          <p:cNvSpPr/>
          <p:nvPr/>
        </p:nvSpPr>
        <p:spPr>
          <a:xfrm>
            <a:off x="6926823" y="3707442"/>
            <a:ext cx="1186046" cy="1253195"/>
          </a:xfrm>
          <a:prstGeom prst="rect">
            <a:avLst/>
          </a:prstGeom>
          <a:solidFill>
            <a:schemeClr val="accent1">
              <a:lumMod val="75000"/>
            </a:schemeClr>
          </a:solid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50" b="1" dirty="0">
              <a:ln w="0"/>
              <a:solidFill>
                <a:schemeClr val="bg1"/>
              </a:solidFill>
              <a:cs typeface="B Nazanin" panose="00000400000000000000" pitchFamily="2" charset="-78"/>
            </a:endParaRPr>
          </a:p>
          <a:p>
            <a:r>
              <a:rPr lang="en-US" b="1" dirty="0">
                <a:ln w="0"/>
                <a:solidFill>
                  <a:schemeClr val="bg1"/>
                </a:solidFill>
                <a:cs typeface="B Nazanin" panose="00000400000000000000" pitchFamily="2" charset="-78"/>
              </a:rPr>
              <a:t>B1 ( PK )</a:t>
            </a:r>
          </a:p>
          <a:p>
            <a:r>
              <a:rPr lang="en-US" b="1" dirty="0">
                <a:ln w="0"/>
                <a:solidFill>
                  <a:schemeClr val="bg1"/>
                </a:solidFill>
                <a:cs typeface="B Nazanin" panose="00000400000000000000" pitchFamily="2" charset="-78"/>
              </a:rPr>
              <a:t>B2</a:t>
            </a:r>
          </a:p>
          <a:p>
            <a:r>
              <a:rPr lang="en-US" b="1" dirty="0">
                <a:ln w="0"/>
                <a:solidFill>
                  <a:schemeClr val="bg1"/>
                </a:solidFill>
                <a:cs typeface="B Nazanin" panose="00000400000000000000" pitchFamily="2" charset="-78"/>
              </a:rPr>
              <a:t>B3</a:t>
            </a:r>
          </a:p>
          <a:p>
            <a:r>
              <a:rPr lang="en-US" b="1" dirty="0">
                <a:ln w="0"/>
                <a:solidFill>
                  <a:schemeClr val="bg1"/>
                </a:solidFill>
                <a:cs typeface="B Nazanin" panose="00000400000000000000" pitchFamily="2" charset="-78"/>
              </a:rPr>
              <a:t>A1( FK )</a:t>
            </a:r>
            <a:endParaRPr lang="en-US" sz="1600" b="1" dirty="0">
              <a:ln w="0"/>
              <a:solidFill>
                <a:schemeClr val="bg1"/>
              </a:solidFill>
              <a:cs typeface="B Nazanin" panose="00000400000000000000" pitchFamily="2" charset="-78"/>
            </a:endParaRPr>
          </a:p>
        </p:txBody>
      </p:sp>
      <p:sp>
        <p:nvSpPr>
          <p:cNvPr id="29" name="TextBox 28">
            <a:extLst>
              <a:ext uri="{FF2B5EF4-FFF2-40B4-BE49-F238E27FC236}">
                <a16:creationId xmlns:a16="http://schemas.microsoft.com/office/drawing/2014/main" id="{07815F53-88D7-477C-9A72-846E1EE6D3E5}"/>
              </a:ext>
            </a:extLst>
          </p:cNvPr>
          <p:cNvSpPr txBox="1"/>
          <p:nvPr/>
        </p:nvSpPr>
        <p:spPr>
          <a:xfrm>
            <a:off x="6926823" y="3315581"/>
            <a:ext cx="1186046" cy="400110"/>
          </a:xfrm>
          <a:prstGeom prst="rect">
            <a:avLst/>
          </a:prstGeom>
          <a:solidFill>
            <a:schemeClr val="accent1">
              <a:lumMod val="75000"/>
            </a:schemeClr>
          </a:solidFill>
          <a:ln w="38100">
            <a:solidFill>
              <a:schemeClr val="accent5">
                <a:lumMod val="50000"/>
              </a:schemeClr>
            </a:solidFill>
          </a:ln>
        </p:spPr>
        <p:txBody>
          <a:bodyPr wrap="square" rtlCol="0">
            <a:spAutoFit/>
          </a:bodyPr>
          <a:lstStyle/>
          <a:p>
            <a:pPr algn="ctr" rtl="1"/>
            <a:r>
              <a:rPr lang="fa-IR" sz="2000" b="1" dirty="0">
                <a:solidFill>
                  <a:schemeClr val="bg1"/>
                </a:solidFill>
                <a:cs typeface="B Nazanin" panose="00000400000000000000" pitchFamily="2" charset="-78"/>
              </a:rPr>
              <a:t>جدول</a:t>
            </a:r>
            <a:r>
              <a:rPr lang="fa-IR" sz="2000" b="1" dirty="0">
                <a:solidFill>
                  <a:schemeClr val="bg1"/>
                </a:solidFill>
              </a:rPr>
              <a:t> </a:t>
            </a:r>
            <a:r>
              <a:rPr lang="en-US" sz="2000" b="1" dirty="0">
                <a:solidFill>
                  <a:schemeClr val="bg1"/>
                </a:solidFill>
              </a:rPr>
              <a:t>B</a:t>
            </a:r>
          </a:p>
        </p:txBody>
      </p:sp>
      <p:cxnSp>
        <p:nvCxnSpPr>
          <p:cNvPr id="30" name="Straight Connector 29">
            <a:extLst>
              <a:ext uri="{FF2B5EF4-FFF2-40B4-BE49-F238E27FC236}">
                <a16:creationId xmlns:a16="http://schemas.microsoft.com/office/drawing/2014/main" id="{F410E3AD-E846-48F5-9E72-83DC367B5188}"/>
              </a:ext>
            </a:extLst>
          </p:cNvPr>
          <p:cNvCxnSpPr/>
          <p:nvPr/>
        </p:nvCxnSpPr>
        <p:spPr>
          <a:xfrm flipH="1" flipV="1">
            <a:off x="6484274" y="1791419"/>
            <a:ext cx="664253" cy="10228"/>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1" name="Flowchart: Terminator 30">
            <a:hlinkClick r:id="rId5" action="ppaction://hlinksldjump"/>
            <a:extLst>
              <a:ext uri="{FF2B5EF4-FFF2-40B4-BE49-F238E27FC236}">
                <a16:creationId xmlns:a16="http://schemas.microsoft.com/office/drawing/2014/main" id="{64954F56-08EF-4701-88CA-CF6D323D0620}"/>
              </a:ext>
            </a:extLst>
          </p:cNvPr>
          <p:cNvSpPr/>
          <p:nvPr/>
        </p:nvSpPr>
        <p:spPr>
          <a:xfrm>
            <a:off x="5474998" y="5587517"/>
            <a:ext cx="1205118" cy="430475"/>
          </a:xfrm>
          <a:prstGeom prst="flowChartTermina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rtl="1"/>
            <a:r>
              <a:rPr lang="fa-IR" b="1" dirty="0">
                <a:cs typeface="B Nazanin" panose="00000400000000000000" pitchFamily="2" charset="-78"/>
              </a:rPr>
              <a:t>مثال</a:t>
            </a:r>
            <a:endParaRPr lang="en-US" b="1" dirty="0">
              <a:cs typeface="B Nazanin" panose="00000400000000000000" pitchFamily="2" charset="-78"/>
            </a:endParaRPr>
          </a:p>
        </p:txBody>
      </p:sp>
    </p:spTree>
    <p:extLst>
      <p:ext uri="{BB962C8B-B14F-4D97-AF65-F5344CB8AC3E}">
        <p14:creationId xmlns:p14="http://schemas.microsoft.com/office/powerpoint/2010/main" val="2399253275"/>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250"/>
                                        <p:tgtEl>
                                          <p:spTgt spid="8"/>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250"/>
                                        <p:tgtEl>
                                          <p:spTgt spid="9"/>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50"/>
                                        <p:tgtEl>
                                          <p:spTgt spid="13"/>
                                        </p:tgtEl>
                                      </p:cBhvr>
                                    </p:animEffect>
                                  </p:childTnLst>
                                </p:cTn>
                              </p:par>
                            </p:childTnLst>
                          </p:cTn>
                        </p:par>
                        <p:par>
                          <p:cTn id="14" fill="hold">
                            <p:stCondLst>
                              <p:cond delay="250"/>
                            </p:stCondLst>
                            <p:childTnLst>
                              <p:par>
                                <p:cTn id="15" presetID="10"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750"/>
                            </p:stCondLst>
                            <p:childTnLst>
                              <p:par>
                                <p:cTn id="19" presetID="42" presetClass="entr" presetSubtype="0"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anim calcmode="lin" valueType="num">
                                      <p:cBhvr>
                                        <p:cTn id="22" dur="500" fill="hold"/>
                                        <p:tgtEl>
                                          <p:spTgt spid="12"/>
                                        </p:tgtEl>
                                        <p:attrNameLst>
                                          <p:attrName>ppt_x</p:attrName>
                                        </p:attrNameLst>
                                      </p:cBhvr>
                                      <p:tavLst>
                                        <p:tav tm="0">
                                          <p:val>
                                            <p:strVal val="#ppt_x"/>
                                          </p:val>
                                        </p:tav>
                                        <p:tav tm="100000">
                                          <p:val>
                                            <p:strVal val="#ppt_x"/>
                                          </p:val>
                                        </p:tav>
                                      </p:tavLst>
                                    </p:anim>
                                    <p:anim calcmode="lin" valueType="num">
                                      <p:cBhvr>
                                        <p:cTn id="23" dur="500" fill="hold"/>
                                        <p:tgtEl>
                                          <p:spTgt spid="12"/>
                                        </p:tgtEl>
                                        <p:attrNameLst>
                                          <p:attrName>ppt_y</p:attrName>
                                        </p:attrNameLst>
                                      </p:cBhvr>
                                      <p:tavLst>
                                        <p:tav tm="0">
                                          <p:val>
                                            <p:strVal val="#ppt_y+.1"/>
                                          </p:val>
                                        </p:tav>
                                        <p:tav tm="100000">
                                          <p:val>
                                            <p:strVal val="#ppt_y"/>
                                          </p:val>
                                        </p:tav>
                                      </p:tavLst>
                                    </p:anim>
                                  </p:childTnLst>
                                </p:cTn>
                              </p:par>
                            </p:childTnLst>
                          </p:cTn>
                        </p:par>
                        <p:par>
                          <p:cTn id="24" fill="hold">
                            <p:stCondLst>
                              <p:cond delay="1250"/>
                            </p:stCondLst>
                            <p:childTnLst>
                              <p:par>
                                <p:cTn id="25" presetID="22" presetClass="entr" presetSubtype="8"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par>
                                <p:cTn id="28" presetID="22" presetClass="entr" presetSubtype="2"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right)">
                                      <p:cBhvr>
                                        <p:cTn id="30" dur="500"/>
                                        <p:tgtEl>
                                          <p:spTgt spid="15"/>
                                        </p:tgtEl>
                                      </p:cBhvr>
                                    </p:animEffect>
                                  </p:childTnLst>
                                </p:cTn>
                              </p:par>
                            </p:childTnLst>
                          </p:cTn>
                        </p:par>
                        <p:par>
                          <p:cTn id="31" fill="hold">
                            <p:stCondLst>
                              <p:cond delay="1750"/>
                            </p:stCondLst>
                            <p:childTnLst>
                              <p:par>
                                <p:cTn id="32" presetID="22" presetClass="entr" presetSubtype="8" fill="hold"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left)">
                                      <p:cBhvr>
                                        <p:cTn id="34" dur="500"/>
                                        <p:tgtEl>
                                          <p:spTgt spid="17"/>
                                        </p:tgtEl>
                                      </p:cBhvr>
                                    </p:animEffect>
                                  </p:childTnLst>
                                </p:cTn>
                              </p:par>
                              <p:par>
                                <p:cTn id="35" presetID="22" presetClass="entr" presetSubtype="2" fill="hold"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wipe(right)">
                                      <p:cBhvr>
                                        <p:cTn id="37" dur="500"/>
                                        <p:tgtEl>
                                          <p:spTgt spid="30"/>
                                        </p:tgtEl>
                                      </p:cBhvr>
                                    </p:animEffect>
                                  </p:childTnLst>
                                </p:cTn>
                              </p:par>
                            </p:childTnLst>
                          </p:cTn>
                        </p:par>
                        <p:par>
                          <p:cTn id="38" fill="hold">
                            <p:stCondLst>
                              <p:cond delay="2250"/>
                            </p:stCondLst>
                            <p:childTnLst>
                              <p:par>
                                <p:cTn id="39" presetID="16" presetClass="entr" presetSubtype="21"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barn(inVertical)">
                                      <p:cBhvr>
                                        <p:cTn id="41" dur="500"/>
                                        <p:tgtEl>
                                          <p:spTgt spid="16"/>
                                        </p:tgtEl>
                                      </p:cBhvr>
                                    </p:animEffect>
                                  </p:childTnLst>
                                </p:cTn>
                              </p:par>
                            </p:childTnLst>
                          </p:cTn>
                        </p:par>
                        <p:par>
                          <p:cTn id="42" fill="hold">
                            <p:stCondLst>
                              <p:cond delay="2750"/>
                            </p:stCondLst>
                            <p:childTnLst>
                              <p:par>
                                <p:cTn id="43" presetID="6" presetClass="entr" presetSubtype="32" fill="hold" grpId="0" nodeType="after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circle(out)">
                                      <p:cBhvr>
                                        <p:cTn id="45" dur="500"/>
                                        <p:tgtEl>
                                          <p:spTgt spid="18"/>
                                        </p:tgtEl>
                                      </p:cBhvr>
                                    </p:animEffect>
                                  </p:childTnLst>
                                </p:cTn>
                              </p:par>
                              <p:par>
                                <p:cTn id="46" presetID="6" presetClass="entr" presetSubtype="32"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circle(out)">
                                      <p:cBhvr>
                                        <p:cTn id="48" dur="500"/>
                                        <p:tgtEl>
                                          <p:spTgt spid="19"/>
                                        </p:tgtEl>
                                      </p:cBhvr>
                                    </p:animEffect>
                                  </p:childTnLst>
                                </p:cTn>
                              </p:par>
                            </p:childTnLst>
                          </p:cTn>
                        </p:par>
                        <p:par>
                          <p:cTn id="49" fill="hold">
                            <p:stCondLst>
                              <p:cond delay="3250"/>
                            </p:stCondLst>
                            <p:childTnLst>
                              <p:par>
                                <p:cTn id="50" presetID="6" presetClass="entr" presetSubtype="32" fill="hold" grpId="0" nodeType="after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circle(out)">
                                      <p:cBhvr>
                                        <p:cTn id="52" dur="500"/>
                                        <p:tgtEl>
                                          <p:spTgt spid="20"/>
                                        </p:tgtEl>
                                      </p:cBhvr>
                                    </p:animEffect>
                                  </p:childTnLst>
                                </p:cTn>
                              </p:par>
                              <p:par>
                                <p:cTn id="53" presetID="6" presetClass="entr" presetSubtype="32"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circle(out)">
                                      <p:cBhvr>
                                        <p:cTn id="55" dur="500"/>
                                        <p:tgtEl>
                                          <p:spTgt spid="21"/>
                                        </p:tgtEl>
                                      </p:cBhvr>
                                    </p:animEffect>
                                  </p:childTnLst>
                                </p:cTn>
                              </p:par>
                            </p:childTnLst>
                          </p:cTn>
                        </p:par>
                        <p:par>
                          <p:cTn id="56" fill="hold">
                            <p:stCondLst>
                              <p:cond delay="3750"/>
                            </p:stCondLst>
                            <p:childTnLst>
                              <p:par>
                                <p:cTn id="57" presetID="42" presetClass="entr" presetSubtype="0" fill="hold" grpId="0" nodeType="afterEffect">
                                  <p:stCondLst>
                                    <p:cond delay="0"/>
                                  </p:stCondLst>
                                  <p:childTnLst>
                                    <p:set>
                                      <p:cBhvr>
                                        <p:cTn id="58" dur="1" fill="hold">
                                          <p:stCondLst>
                                            <p:cond delay="0"/>
                                          </p:stCondLst>
                                        </p:cTn>
                                        <p:tgtEl>
                                          <p:spTgt spid="22">
                                            <p:txEl>
                                              <p:pRg st="0" end="0"/>
                                            </p:txEl>
                                          </p:spTgt>
                                        </p:tgtEl>
                                        <p:attrNameLst>
                                          <p:attrName>style.visibility</p:attrName>
                                        </p:attrNameLst>
                                      </p:cBhvr>
                                      <p:to>
                                        <p:strVal val="visible"/>
                                      </p:to>
                                    </p:set>
                                    <p:animEffect transition="in" filter="fade">
                                      <p:cBhvr>
                                        <p:cTn id="59" dur="500"/>
                                        <p:tgtEl>
                                          <p:spTgt spid="22">
                                            <p:txEl>
                                              <p:pRg st="0" end="0"/>
                                            </p:txEl>
                                          </p:spTgt>
                                        </p:tgtEl>
                                      </p:cBhvr>
                                    </p:animEffect>
                                    <p:anim calcmode="lin" valueType="num">
                                      <p:cBhvr>
                                        <p:cTn id="60"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p:cTn id="61" dur="500" fill="hold"/>
                                        <p:tgtEl>
                                          <p:spTgt spid="22">
                                            <p:txEl>
                                              <p:pRg st="0" end="0"/>
                                            </p:txEl>
                                          </p:spTgt>
                                        </p:tgtEl>
                                        <p:attrNameLst>
                                          <p:attrName>ppt_y</p:attrName>
                                        </p:attrNameLst>
                                      </p:cBhvr>
                                      <p:tavLst>
                                        <p:tav tm="0">
                                          <p:val>
                                            <p:strVal val="#ppt_y+.1"/>
                                          </p:val>
                                        </p:tav>
                                        <p:tav tm="100000">
                                          <p:val>
                                            <p:strVal val="#ppt_y"/>
                                          </p:val>
                                        </p:tav>
                                      </p:tavLst>
                                    </p:anim>
                                  </p:childTnLst>
                                </p:cTn>
                              </p:par>
                            </p:childTnLst>
                          </p:cTn>
                        </p:par>
                        <p:par>
                          <p:cTn id="62" fill="hold">
                            <p:stCondLst>
                              <p:cond delay="4250"/>
                            </p:stCondLst>
                            <p:childTnLst>
                              <p:par>
                                <p:cTn id="63" presetID="10" presetClass="entr" presetSubtype="0" fill="hold" grpId="0" nodeType="after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fade">
                                      <p:cBhvr>
                                        <p:cTn id="65" dur="500"/>
                                        <p:tgtEl>
                                          <p:spTgt spid="23"/>
                                        </p:tgtEl>
                                      </p:cBhvr>
                                    </p:animEffect>
                                  </p:childTnLst>
                                </p:cTn>
                              </p:par>
                            </p:childTnLst>
                          </p:cTn>
                        </p:par>
                        <p:par>
                          <p:cTn id="66" fill="hold">
                            <p:stCondLst>
                              <p:cond delay="4750"/>
                            </p:stCondLst>
                            <p:childTnLst>
                              <p:par>
                                <p:cTn id="67" presetID="22" presetClass="entr" presetSubtype="1" fill="hold" grpId="0" nodeType="after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wipe(up)">
                                      <p:cBhvr>
                                        <p:cTn id="69" dur="500"/>
                                        <p:tgtEl>
                                          <p:spTgt spid="24"/>
                                        </p:tgtEl>
                                      </p:cBhvr>
                                    </p:animEffect>
                                  </p:childTnLst>
                                </p:cTn>
                              </p:par>
                            </p:childTnLst>
                          </p:cTn>
                        </p:par>
                        <p:par>
                          <p:cTn id="70" fill="hold">
                            <p:stCondLst>
                              <p:cond delay="5250"/>
                            </p:stCondLst>
                            <p:childTnLst>
                              <p:par>
                                <p:cTn id="71" presetID="10" presetClass="entr" presetSubtype="0" fill="hold" grpId="0" nodeType="after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fade">
                                      <p:cBhvr>
                                        <p:cTn id="73" dur="500"/>
                                        <p:tgtEl>
                                          <p:spTgt spid="29"/>
                                        </p:tgtEl>
                                      </p:cBhvr>
                                    </p:animEffect>
                                  </p:childTnLst>
                                </p:cTn>
                              </p:par>
                            </p:childTnLst>
                          </p:cTn>
                        </p:par>
                        <p:par>
                          <p:cTn id="74" fill="hold">
                            <p:stCondLst>
                              <p:cond delay="5750"/>
                            </p:stCondLst>
                            <p:childTnLst>
                              <p:par>
                                <p:cTn id="75" presetID="22" presetClass="entr" presetSubtype="1" fill="hold" grpId="0" nodeType="afterEffect">
                                  <p:stCondLst>
                                    <p:cond delay="0"/>
                                  </p:stCondLst>
                                  <p:childTnLst>
                                    <p:set>
                                      <p:cBhvr>
                                        <p:cTn id="76" dur="1" fill="hold">
                                          <p:stCondLst>
                                            <p:cond delay="0"/>
                                          </p:stCondLst>
                                        </p:cTn>
                                        <p:tgtEl>
                                          <p:spTgt spid="28"/>
                                        </p:tgtEl>
                                        <p:attrNameLst>
                                          <p:attrName>style.visibility</p:attrName>
                                        </p:attrNameLst>
                                      </p:cBhvr>
                                      <p:to>
                                        <p:strVal val="visible"/>
                                      </p:to>
                                    </p:set>
                                    <p:animEffect transition="in" filter="wipe(up)">
                                      <p:cBhvr>
                                        <p:cTn id="77" dur="500"/>
                                        <p:tgtEl>
                                          <p:spTgt spid="28"/>
                                        </p:tgtEl>
                                      </p:cBhvr>
                                    </p:animEffect>
                                  </p:childTnLst>
                                </p:cTn>
                              </p:par>
                            </p:childTnLst>
                          </p:cTn>
                        </p:par>
                        <p:par>
                          <p:cTn id="78" fill="hold">
                            <p:stCondLst>
                              <p:cond delay="6250"/>
                            </p:stCondLst>
                            <p:childTnLst>
                              <p:par>
                                <p:cTn id="79" presetID="22" presetClass="entr" presetSubtype="8" fill="hold" nodeType="afterEffect">
                                  <p:stCondLst>
                                    <p:cond delay="0"/>
                                  </p:stCondLst>
                                  <p:childTnLst>
                                    <p:set>
                                      <p:cBhvr>
                                        <p:cTn id="80" dur="1" fill="hold">
                                          <p:stCondLst>
                                            <p:cond delay="0"/>
                                          </p:stCondLst>
                                        </p:cTn>
                                        <p:tgtEl>
                                          <p:spTgt spid="25"/>
                                        </p:tgtEl>
                                        <p:attrNameLst>
                                          <p:attrName>style.visibility</p:attrName>
                                        </p:attrNameLst>
                                      </p:cBhvr>
                                      <p:to>
                                        <p:strVal val="visible"/>
                                      </p:to>
                                    </p:set>
                                    <p:animEffect transition="in" filter="wipe(left)">
                                      <p:cBhvr>
                                        <p:cTn id="81" dur="500"/>
                                        <p:tgtEl>
                                          <p:spTgt spid="25"/>
                                        </p:tgtEl>
                                      </p:cBhvr>
                                    </p:animEffect>
                                  </p:childTnLst>
                                </p:cTn>
                              </p:par>
                            </p:childTnLst>
                          </p:cTn>
                        </p:par>
                        <p:par>
                          <p:cTn id="82" fill="hold">
                            <p:stCondLst>
                              <p:cond delay="6750"/>
                            </p:stCondLst>
                            <p:childTnLst>
                              <p:par>
                                <p:cTn id="83" presetID="22" presetClass="entr" presetSubtype="8" fill="hold" nodeType="afterEffect">
                                  <p:stCondLst>
                                    <p:cond delay="0"/>
                                  </p:stCondLst>
                                  <p:childTnLst>
                                    <p:set>
                                      <p:cBhvr>
                                        <p:cTn id="84" dur="1" fill="hold">
                                          <p:stCondLst>
                                            <p:cond delay="0"/>
                                          </p:stCondLst>
                                        </p:cTn>
                                        <p:tgtEl>
                                          <p:spTgt spid="26"/>
                                        </p:tgtEl>
                                        <p:attrNameLst>
                                          <p:attrName>style.visibility</p:attrName>
                                        </p:attrNameLst>
                                      </p:cBhvr>
                                      <p:to>
                                        <p:strVal val="visible"/>
                                      </p:to>
                                    </p:set>
                                    <p:animEffect transition="in" filter="wipe(left)">
                                      <p:cBhvr>
                                        <p:cTn id="85" dur="500"/>
                                        <p:tgtEl>
                                          <p:spTgt spid="26"/>
                                        </p:tgtEl>
                                      </p:cBhvr>
                                    </p:animEffect>
                                  </p:childTnLst>
                                </p:cTn>
                              </p:par>
                            </p:childTnLst>
                          </p:cTn>
                        </p:par>
                        <p:par>
                          <p:cTn id="86" fill="hold">
                            <p:stCondLst>
                              <p:cond delay="7250"/>
                            </p:stCondLst>
                            <p:childTnLst>
                              <p:par>
                                <p:cTn id="87" presetID="22" presetClass="entr" presetSubtype="8" fill="hold" nodeType="afterEffect">
                                  <p:stCondLst>
                                    <p:cond delay="0"/>
                                  </p:stCondLst>
                                  <p:childTnLst>
                                    <p:set>
                                      <p:cBhvr>
                                        <p:cTn id="88" dur="1" fill="hold">
                                          <p:stCondLst>
                                            <p:cond delay="0"/>
                                          </p:stCondLst>
                                        </p:cTn>
                                        <p:tgtEl>
                                          <p:spTgt spid="27"/>
                                        </p:tgtEl>
                                        <p:attrNameLst>
                                          <p:attrName>style.visibility</p:attrName>
                                        </p:attrNameLst>
                                      </p:cBhvr>
                                      <p:to>
                                        <p:strVal val="visible"/>
                                      </p:to>
                                    </p:set>
                                    <p:animEffect transition="in" filter="wipe(left)">
                                      <p:cBhvr>
                                        <p:cTn id="89" dur="500"/>
                                        <p:tgtEl>
                                          <p:spTgt spid="27"/>
                                        </p:tgtEl>
                                      </p:cBhvr>
                                    </p:animEffect>
                                  </p:childTnLst>
                                </p:cTn>
                              </p:par>
                            </p:childTnLst>
                          </p:cTn>
                        </p:par>
                        <p:par>
                          <p:cTn id="90" fill="hold">
                            <p:stCondLst>
                              <p:cond delay="7750"/>
                            </p:stCondLst>
                            <p:childTnLst>
                              <p:par>
                                <p:cTn id="91" presetID="10" presetClass="entr" presetSubtype="0" fill="hold" grpId="0" nodeType="afterEffect">
                                  <p:stCondLst>
                                    <p:cond delay="0"/>
                                  </p:stCondLst>
                                  <p:childTnLst>
                                    <p:set>
                                      <p:cBhvr>
                                        <p:cTn id="92" dur="1" fill="hold">
                                          <p:stCondLst>
                                            <p:cond delay="0"/>
                                          </p:stCondLst>
                                        </p:cTn>
                                        <p:tgtEl>
                                          <p:spTgt spid="31"/>
                                        </p:tgtEl>
                                        <p:attrNameLst>
                                          <p:attrName>style.visibility</p:attrName>
                                        </p:attrNameLst>
                                      </p:cBhvr>
                                      <p:to>
                                        <p:strVal val="visible"/>
                                      </p:to>
                                    </p:set>
                                    <p:animEffect transition="in" filter="fade">
                                      <p:cBhvr>
                                        <p:cTn id="9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p:bldP spid="14" grpId="0" animBg="1"/>
      <p:bldP spid="15" grpId="0" animBg="1"/>
      <p:bldP spid="16" grpId="0" animBg="1"/>
      <p:bldP spid="18" grpId="0" animBg="1"/>
      <p:bldP spid="19" grpId="0" animBg="1"/>
      <p:bldP spid="20" grpId="0"/>
      <p:bldP spid="21" grpId="0"/>
      <p:bldP spid="22" grpId="0" build="p"/>
      <p:bldP spid="23" grpId="0" animBg="1"/>
      <p:bldP spid="24" grpId="0" animBg="1"/>
      <p:bldP spid="28" grpId="0" animBg="1"/>
      <p:bldP spid="29" grpId="0" animBg="1"/>
      <p:bldP spid="3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3057" cy="78818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0" y="5462000"/>
            <a:ext cx="12192000" cy="1396000"/>
          </a:xfrm>
          <a:prstGeom prst="rect">
            <a:avLst/>
          </a:prstGeom>
          <a:solidFill>
            <a:srgbClr val="B4DCF5">
              <a:lumMod val="10000"/>
            </a:srgbClr>
          </a:solidFill>
        </p:spPr>
      </p:pic>
      <p:pic>
        <p:nvPicPr>
          <p:cNvPr id="6" name="Picture 5"/>
          <p:cNvPicPr>
            <a:picLocks noChangeAspect="1"/>
          </p:cNvPicPr>
          <p:nvPr/>
        </p:nvPicPr>
        <p:blipFill>
          <a:blip r:embed="rId4"/>
          <a:stretch>
            <a:fillRect/>
          </a:stretch>
        </p:blipFill>
        <p:spPr>
          <a:xfrm>
            <a:off x="-128789" y="4290646"/>
            <a:ext cx="12518265" cy="1968485"/>
          </a:xfrm>
          <a:prstGeom prst="rect">
            <a:avLst/>
          </a:prstGeom>
        </p:spPr>
      </p:pic>
      <p:pic>
        <p:nvPicPr>
          <p:cNvPr id="8" name="Picture 7">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7" y="5841596"/>
            <a:ext cx="980576" cy="980576"/>
          </a:xfrm>
          <a:prstGeom prst="rect">
            <a:avLst/>
          </a:prstGeom>
        </p:spPr>
      </p:pic>
      <p:pic>
        <p:nvPicPr>
          <p:cNvPr id="9" name="Picture 8">
            <a:hlinkClick r:id="rId7" action="ppaction://hlinksldjump"/>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27059" y="6278639"/>
            <a:ext cx="1206566" cy="588599"/>
          </a:xfrm>
          <a:prstGeom prst="rect">
            <a:avLst/>
          </a:prstGeom>
        </p:spPr>
      </p:pic>
      <p:sp>
        <p:nvSpPr>
          <p:cNvPr id="3" name="Rectangle 2"/>
          <p:cNvSpPr/>
          <p:nvPr/>
        </p:nvSpPr>
        <p:spPr>
          <a:xfrm>
            <a:off x="596347" y="159334"/>
            <a:ext cx="11039061" cy="461665"/>
          </a:xfrm>
          <a:prstGeom prst="rect">
            <a:avLst/>
          </a:prstGeom>
          <a:gradFill flip="none" rotWithShape="1">
            <a:gsLst>
              <a:gs pos="63000">
                <a:schemeClr val="bg1"/>
              </a:gs>
              <a:gs pos="91000">
                <a:schemeClr val="accent1">
                  <a:lumMod val="50000"/>
                </a:schemeClr>
              </a:gs>
              <a:gs pos="94000">
                <a:schemeClr val="bg1"/>
              </a:gs>
              <a:gs pos="99000">
                <a:schemeClr val="tx1">
                  <a:lumMod val="95000"/>
                  <a:lumOff val="5000"/>
                </a:schemeClr>
              </a:gs>
            </a:gsLst>
            <a:path path="rect">
              <a:fillToRect l="50000" t="50000" r="50000" b="50000"/>
            </a:path>
            <a:tileRect/>
          </a:gradFill>
        </p:spPr>
        <p:txBody>
          <a:bodyPr wrap="square" lIns="91440" tIns="45720" rIns="91440" bIns="45720">
            <a:spAutoFit/>
          </a:bodyPr>
          <a:lstStyle/>
          <a:p>
            <a:pPr algn="ctr" rtl="1"/>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طراحی ارتباط یک به چند - مٍثال</a:t>
            </a:r>
          </a:p>
        </p:txBody>
      </p:sp>
      <p:pic>
        <p:nvPicPr>
          <p:cNvPr id="13" name="Picture 12">
            <a:hlinkClick r:id="rId7" action="ppaction://hlinksldjump"/>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175595" y="5841596"/>
            <a:ext cx="1016405" cy="1016405"/>
          </a:xfrm>
          <a:prstGeom prst="rect">
            <a:avLst/>
          </a:prstGeom>
        </p:spPr>
      </p:pic>
      <p:grpSp>
        <p:nvGrpSpPr>
          <p:cNvPr id="10" name="Group 9">
            <a:extLst>
              <a:ext uri="{FF2B5EF4-FFF2-40B4-BE49-F238E27FC236}">
                <a16:creationId xmlns:a16="http://schemas.microsoft.com/office/drawing/2014/main" id="{467C4FE2-A963-40C6-AD24-FAE2AF424759}"/>
              </a:ext>
            </a:extLst>
          </p:cNvPr>
          <p:cNvGrpSpPr/>
          <p:nvPr/>
        </p:nvGrpSpPr>
        <p:grpSpPr>
          <a:xfrm>
            <a:off x="2371787" y="814200"/>
            <a:ext cx="7448425" cy="1464732"/>
            <a:chOff x="838200" y="2192868"/>
            <a:chExt cx="7448425" cy="1464732"/>
          </a:xfrm>
        </p:grpSpPr>
        <p:grpSp>
          <p:nvGrpSpPr>
            <p:cNvPr id="11" name="Group 10">
              <a:extLst>
                <a:ext uri="{FF2B5EF4-FFF2-40B4-BE49-F238E27FC236}">
                  <a16:creationId xmlns:a16="http://schemas.microsoft.com/office/drawing/2014/main" id="{7D53DA56-EFB7-44D8-B0EB-FDC02D2E8713}"/>
                </a:ext>
              </a:extLst>
            </p:cNvPr>
            <p:cNvGrpSpPr/>
            <p:nvPr/>
          </p:nvGrpSpPr>
          <p:grpSpPr>
            <a:xfrm>
              <a:off x="2013528" y="2192868"/>
              <a:ext cx="5116944" cy="1464732"/>
              <a:chOff x="293256" y="1964268"/>
              <a:chExt cx="5116944" cy="1464732"/>
            </a:xfrm>
          </p:grpSpPr>
          <p:grpSp>
            <p:nvGrpSpPr>
              <p:cNvPr id="23" name="Group 22">
                <a:extLst>
                  <a:ext uri="{FF2B5EF4-FFF2-40B4-BE49-F238E27FC236}">
                    <a16:creationId xmlns:a16="http://schemas.microsoft.com/office/drawing/2014/main" id="{73866A58-0D13-44B4-B7E0-E1C446827170}"/>
                  </a:ext>
                </a:extLst>
              </p:cNvPr>
              <p:cNvGrpSpPr/>
              <p:nvPr/>
            </p:nvGrpSpPr>
            <p:grpSpPr>
              <a:xfrm>
                <a:off x="293256" y="1964268"/>
                <a:ext cx="5116944" cy="1464732"/>
                <a:chOff x="445656" y="2345268"/>
                <a:chExt cx="5116944" cy="1464732"/>
              </a:xfrm>
            </p:grpSpPr>
            <p:grpSp>
              <p:nvGrpSpPr>
                <p:cNvPr id="26" name="Group 25">
                  <a:extLst>
                    <a:ext uri="{FF2B5EF4-FFF2-40B4-BE49-F238E27FC236}">
                      <a16:creationId xmlns:a16="http://schemas.microsoft.com/office/drawing/2014/main" id="{3F5D7D42-8F22-45B5-A4C3-00F9F545E2C9}"/>
                    </a:ext>
                  </a:extLst>
                </p:cNvPr>
                <p:cNvGrpSpPr/>
                <p:nvPr/>
              </p:nvGrpSpPr>
              <p:grpSpPr>
                <a:xfrm>
                  <a:off x="445656" y="3124200"/>
                  <a:ext cx="5116944" cy="685800"/>
                  <a:chOff x="64656" y="4953000"/>
                  <a:chExt cx="5116944" cy="685800"/>
                </a:xfrm>
              </p:grpSpPr>
              <p:sp>
                <p:nvSpPr>
                  <p:cNvPr id="29" name="Rounded Rectangle 12">
                    <a:extLst>
                      <a:ext uri="{FF2B5EF4-FFF2-40B4-BE49-F238E27FC236}">
                        <a16:creationId xmlns:a16="http://schemas.microsoft.com/office/drawing/2014/main" id="{D090BA61-A505-4DF2-938A-0DAA7A66C7AD}"/>
                      </a:ext>
                    </a:extLst>
                  </p:cNvPr>
                  <p:cNvSpPr/>
                  <p:nvPr/>
                </p:nvSpPr>
                <p:spPr>
                  <a:xfrm>
                    <a:off x="64656" y="5067837"/>
                    <a:ext cx="1318489"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400" b="1" dirty="0">
                        <a:solidFill>
                          <a:sysClr val="windowText" lastClr="000000"/>
                        </a:solidFill>
                        <a:cs typeface="B Nazanin" pitchFamily="2" charset="-78"/>
                      </a:rPr>
                      <a:t>گروه آموزشی</a:t>
                    </a:r>
                    <a:endParaRPr lang="en-US" sz="1400" b="1" dirty="0">
                      <a:solidFill>
                        <a:sysClr val="windowText" lastClr="000000"/>
                      </a:solidFill>
                      <a:cs typeface="B Nazanin" pitchFamily="2" charset="-78"/>
                    </a:endParaRPr>
                  </a:p>
                </p:txBody>
              </p:sp>
              <p:sp>
                <p:nvSpPr>
                  <p:cNvPr id="30" name="Rounded Rectangle 13">
                    <a:extLst>
                      <a:ext uri="{FF2B5EF4-FFF2-40B4-BE49-F238E27FC236}">
                        <a16:creationId xmlns:a16="http://schemas.microsoft.com/office/drawing/2014/main" id="{A4D952C3-69C1-406D-B8F7-9CBD4F785210}"/>
                      </a:ext>
                    </a:extLst>
                  </p:cNvPr>
                  <p:cNvSpPr/>
                  <p:nvPr/>
                </p:nvSpPr>
                <p:spPr>
                  <a:xfrm>
                    <a:off x="4191000" y="5067837"/>
                    <a:ext cx="9906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400" b="1" dirty="0">
                        <a:solidFill>
                          <a:sysClr val="windowText" lastClr="000000"/>
                        </a:solidFill>
                        <a:cs typeface="B Nazanin" pitchFamily="2" charset="-78"/>
                      </a:rPr>
                      <a:t>استاد</a:t>
                    </a:r>
                    <a:endParaRPr lang="en-US" sz="1400" b="1" dirty="0">
                      <a:solidFill>
                        <a:sysClr val="windowText" lastClr="000000"/>
                      </a:solidFill>
                      <a:cs typeface="B Nazanin" pitchFamily="2" charset="-78"/>
                    </a:endParaRPr>
                  </a:p>
                </p:txBody>
              </p:sp>
              <p:sp>
                <p:nvSpPr>
                  <p:cNvPr id="31" name="Flowchart: Decision 30">
                    <a:extLst>
                      <a:ext uri="{FF2B5EF4-FFF2-40B4-BE49-F238E27FC236}">
                        <a16:creationId xmlns:a16="http://schemas.microsoft.com/office/drawing/2014/main" id="{02E6FFAC-6068-4723-BF97-943D48BBD4A9}"/>
                      </a:ext>
                    </a:extLst>
                  </p:cNvPr>
                  <p:cNvSpPr/>
                  <p:nvPr/>
                </p:nvSpPr>
                <p:spPr>
                  <a:xfrm>
                    <a:off x="2133600" y="4953000"/>
                    <a:ext cx="1219200" cy="685800"/>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200" b="1" dirty="0">
                        <a:solidFill>
                          <a:schemeClr val="tx1"/>
                        </a:solidFill>
                        <a:cs typeface="B Nazanin" pitchFamily="2" charset="-78"/>
                      </a:rPr>
                      <a:t>عضویت</a:t>
                    </a:r>
                    <a:endParaRPr lang="en-US" sz="1100" b="1" dirty="0">
                      <a:solidFill>
                        <a:schemeClr val="tx1"/>
                      </a:solidFill>
                      <a:cs typeface="B Nazanin" pitchFamily="2" charset="-78"/>
                    </a:endParaRPr>
                  </a:p>
                </p:txBody>
              </p:sp>
              <p:cxnSp>
                <p:nvCxnSpPr>
                  <p:cNvPr id="32" name="Straight Connector 31">
                    <a:extLst>
                      <a:ext uri="{FF2B5EF4-FFF2-40B4-BE49-F238E27FC236}">
                        <a16:creationId xmlns:a16="http://schemas.microsoft.com/office/drawing/2014/main" id="{45C9A05C-9F18-484F-AB6B-6D0B9FD54EBB}"/>
                      </a:ext>
                    </a:extLst>
                  </p:cNvPr>
                  <p:cNvCxnSpPr>
                    <a:stCxn id="31" idx="1"/>
                    <a:endCxn id="29" idx="3"/>
                  </p:cNvCxnSpPr>
                  <p:nvPr/>
                </p:nvCxnSpPr>
                <p:spPr>
                  <a:xfrm flipH="1">
                    <a:off x="1383145" y="5295900"/>
                    <a:ext cx="750455" cy="537"/>
                  </a:xfrm>
                  <a:prstGeom prst="line">
                    <a:avLst/>
                  </a:prstGeom>
                  <a:ln w="101600" cmpd="dbl">
                    <a:prstDash val="soli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C364B32-10E0-4C13-B39D-580E3DE48505}"/>
                      </a:ext>
                    </a:extLst>
                  </p:cNvPr>
                  <p:cNvCxnSpPr>
                    <a:stCxn id="30" idx="1"/>
                    <a:endCxn id="31" idx="3"/>
                  </p:cNvCxnSpPr>
                  <p:nvPr/>
                </p:nvCxnSpPr>
                <p:spPr>
                  <a:xfrm flipH="1" flipV="1">
                    <a:off x="3352800" y="5295900"/>
                    <a:ext cx="838200" cy="537"/>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grpSp>
            <p:sp>
              <p:nvSpPr>
                <p:cNvPr id="27" name="Oval 26">
                  <a:extLst>
                    <a:ext uri="{FF2B5EF4-FFF2-40B4-BE49-F238E27FC236}">
                      <a16:creationId xmlns:a16="http://schemas.microsoft.com/office/drawing/2014/main" id="{7C7F78BF-C3B5-409B-B0A8-72D5DFBF3370}"/>
                    </a:ext>
                  </a:extLst>
                </p:cNvPr>
                <p:cNvSpPr/>
                <p:nvPr/>
              </p:nvSpPr>
              <p:spPr>
                <a:xfrm>
                  <a:off x="2666308" y="2345268"/>
                  <a:ext cx="92202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200" b="1" dirty="0">
                      <a:solidFill>
                        <a:sysClr val="windowText" lastClr="000000"/>
                      </a:solidFill>
                      <a:cs typeface="B Nazanin" pitchFamily="2" charset="-78"/>
                    </a:rPr>
                    <a:t>از</a:t>
                  </a:r>
                  <a:endParaRPr lang="en-US" sz="1200" b="1" dirty="0">
                    <a:solidFill>
                      <a:sysClr val="windowText" lastClr="000000"/>
                    </a:solidFill>
                    <a:cs typeface="B Nazanin" pitchFamily="2" charset="-78"/>
                  </a:endParaRPr>
                </a:p>
              </p:txBody>
            </p:sp>
            <p:cxnSp>
              <p:nvCxnSpPr>
                <p:cNvPr id="28" name="Straight Connector 27">
                  <a:extLst>
                    <a:ext uri="{FF2B5EF4-FFF2-40B4-BE49-F238E27FC236}">
                      <a16:creationId xmlns:a16="http://schemas.microsoft.com/office/drawing/2014/main" id="{B688BFD9-08A4-461F-928B-9926E4D455A4}"/>
                    </a:ext>
                  </a:extLst>
                </p:cNvPr>
                <p:cNvCxnSpPr>
                  <a:cxnSpLocks/>
                  <a:stCxn id="31" idx="0"/>
                </p:cNvCxnSpPr>
                <p:nvPr/>
              </p:nvCxnSpPr>
              <p:spPr>
                <a:xfrm flipV="1">
                  <a:off x="3124200" y="2902534"/>
                  <a:ext cx="0" cy="221666"/>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grpSp>
          <p:sp>
            <p:nvSpPr>
              <p:cNvPr id="24" name="TextBox 23">
                <a:extLst>
                  <a:ext uri="{FF2B5EF4-FFF2-40B4-BE49-F238E27FC236}">
                    <a16:creationId xmlns:a16="http://schemas.microsoft.com/office/drawing/2014/main" id="{008D6260-953E-41DC-9CA1-77F204F9B348}"/>
                  </a:ext>
                </a:extLst>
              </p:cNvPr>
              <p:cNvSpPr txBox="1"/>
              <p:nvPr/>
            </p:nvSpPr>
            <p:spPr>
              <a:xfrm>
                <a:off x="1815294" y="2679700"/>
                <a:ext cx="274434" cy="307777"/>
              </a:xfrm>
              <a:prstGeom prst="rect">
                <a:avLst/>
              </a:prstGeom>
              <a:noFill/>
            </p:spPr>
            <p:txBody>
              <a:bodyPr wrap="none" rtlCol="0">
                <a:spAutoFit/>
              </a:bodyPr>
              <a:lstStyle/>
              <a:p>
                <a:r>
                  <a:rPr lang="en-US" sz="1400" dirty="0">
                    <a:cs typeface="B Nazanin" pitchFamily="2" charset="-78"/>
                  </a:rPr>
                  <a:t>1</a:t>
                </a:r>
              </a:p>
            </p:txBody>
          </p:sp>
          <p:sp>
            <p:nvSpPr>
              <p:cNvPr id="25" name="TextBox 24">
                <a:extLst>
                  <a:ext uri="{FF2B5EF4-FFF2-40B4-BE49-F238E27FC236}">
                    <a16:creationId xmlns:a16="http://schemas.microsoft.com/office/drawing/2014/main" id="{72FB2E47-35A9-4B16-8CE6-84E9DA6A7645}"/>
                  </a:ext>
                </a:extLst>
              </p:cNvPr>
              <p:cNvSpPr txBox="1"/>
              <p:nvPr/>
            </p:nvSpPr>
            <p:spPr>
              <a:xfrm>
                <a:off x="3756418" y="2743200"/>
                <a:ext cx="314510" cy="307777"/>
              </a:xfrm>
              <a:prstGeom prst="rect">
                <a:avLst/>
              </a:prstGeom>
              <a:noFill/>
            </p:spPr>
            <p:txBody>
              <a:bodyPr wrap="none" rtlCol="0">
                <a:spAutoFit/>
              </a:bodyPr>
              <a:lstStyle/>
              <a:p>
                <a:r>
                  <a:rPr lang="en-US" sz="1400" dirty="0">
                    <a:cs typeface="B Nazanin" pitchFamily="2" charset="-78"/>
                  </a:rPr>
                  <a:t>N</a:t>
                </a:r>
              </a:p>
            </p:txBody>
          </p:sp>
        </p:grpSp>
        <p:grpSp>
          <p:nvGrpSpPr>
            <p:cNvPr id="12" name="Group 11">
              <a:extLst>
                <a:ext uri="{FF2B5EF4-FFF2-40B4-BE49-F238E27FC236}">
                  <a16:creationId xmlns:a16="http://schemas.microsoft.com/office/drawing/2014/main" id="{CB36F6E2-C340-4D68-875F-FA2D2EE98050}"/>
                </a:ext>
              </a:extLst>
            </p:cNvPr>
            <p:cNvGrpSpPr/>
            <p:nvPr/>
          </p:nvGrpSpPr>
          <p:grpSpPr>
            <a:xfrm>
              <a:off x="838200" y="2934819"/>
              <a:ext cx="1175328" cy="722781"/>
              <a:chOff x="838200" y="2325219"/>
              <a:chExt cx="1175328" cy="722781"/>
            </a:xfrm>
          </p:grpSpPr>
          <p:sp>
            <p:nvSpPr>
              <p:cNvPr id="19" name="Oval 18">
                <a:extLst>
                  <a:ext uri="{FF2B5EF4-FFF2-40B4-BE49-F238E27FC236}">
                    <a16:creationId xmlns:a16="http://schemas.microsoft.com/office/drawing/2014/main" id="{B5D444BC-A4C3-4BBE-A6C2-5511EED57C5B}"/>
                  </a:ext>
                </a:extLst>
              </p:cNvPr>
              <p:cNvSpPr/>
              <p:nvPr/>
            </p:nvSpPr>
            <p:spPr>
              <a:xfrm>
                <a:off x="838200" y="2325219"/>
                <a:ext cx="835661" cy="3715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b="1" dirty="0">
                    <a:solidFill>
                      <a:sysClr val="windowText" lastClr="000000"/>
                    </a:solidFill>
                    <a:cs typeface="B Nazanin" pitchFamily="2" charset="-78"/>
                  </a:rPr>
                  <a:t>شماره</a:t>
                </a:r>
                <a:endParaRPr lang="en-US" sz="1400" b="1" dirty="0">
                  <a:solidFill>
                    <a:sysClr val="windowText" lastClr="000000"/>
                  </a:solidFill>
                  <a:cs typeface="B Nazanin" pitchFamily="2" charset="-78"/>
                </a:endParaRPr>
              </a:p>
            </p:txBody>
          </p:sp>
          <p:cxnSp>
            <p:nvCxnSpPr>
              <p:cNvPr id="20" name="Straight Connector 19">
                <a:extLst>
                  <a:ext uri="{FF2B5EF4-FFF2-40B4-BE49-F238E27FC236}">
                    <a16:creationId xmlns:a16="http://schemas.microsoft.com/office/drawing/2014/main" id="{D6CD28DE-9DDB-49FA-B432-B94DA07C6DB0}"/>
                  </a:ext>
                </a:extLst>
              </p:cNvPr>
              <p:cNvCxnSpPr>
                <a:stCxn id="29" idx="1"/>
                <a:endCxn id="19" idx="6"/>
              </p:cNvCxnSpPr>
              <p:nvPr/>
            </p:nvCxnSpPr>
            <p:spPr>
              <a:xfrm flipH="1" flipV="1">
                <a:off x="1673861" y="2510985"/>
                <a:ext cx="339667" cy="270852"/>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5F3C567F-B333-40EC-A59D-F7E703003AEA}"/>
                      </a:ext>
                    </a:extLst>
                  </p:cNvPr>
                  <p:cNvSpPr txBox="1"/>
                  <p:nvPr/>
                </p:nvSpPr>
                <p:spPr>
                  <a:xfrm>
                    <a:off x="1156442" y="2771001"/>
                    <a:ext cx="271228"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i="1" dirty="0" smtClean="0">
                              <a:latin typeface="Cambria Math"/>
                            </a:rPr>
                            <m:t>⋮</m:t>
                          </m:r>
                        </m:oMath>
                      </m:oMathPara>
                    </a14:m>
                    <a:endParaRPr lang="en-US" sz="1200" dirty="0">
                      <a:cs typeface="B Nazanin" pitchFamily="2" charset="-78"/>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1156442" y="2771001"/>
                    <a:ext cx="271228" cy="276999"/>
                  </a:xfrm>
                  <a:prstGeom prst="rect">
                    <a:avLst/>
                  </a:prstGeom>
                  <a:blipFill rotWithShape="1">
                    <a:blip r:embed="rId10"/>
                    <a:stretch>
                      <a:fillRect/>
                    </a:stretch>
                  </a:blipFill>
                </p:spPr>
                <p:txBody>
                  <a:bodyPr/>
                  <a:lstStyle/>
                  <a:p>
                    <a:r>
                      <a:rPr lang="en-US">
                        <a:noFill/>
                      </a:rPr>
                      <a:t> </a:t>
                    </a:r>
                  </a:p>
                </p:txBody>
              </p:sp>
            </mc:Fallback>
          </mc:AlternateContent>
          <p:cxnSp>
            <p:nvCxnSpPr>
              <p:cNvPr id="22" name="Straight Connector 21">
                <a:extLst>
                  <a:ext uri="{FF2B5EF4-FFF2-40B4-BE49-F238E27FC236}">
                    <a16:creationId xmlns:a16="http://schemas.microsoft.com/office/drawing/2014/main" id="{3ABCEECA-8237-4C47-B01D-C7EC1E4A1417}"/>
                  </a:ext>
                </a:extLst>
              </p:cNvPr>
              <p:cNvCxnSpPr/>
              <p:nvPr/>
            </p:nvCxnSpPr>
            <p:spPr>
              <a:xfrm>
                <a:off x="1105171" y="2629074"/>
                <a:ext cx="361660" cy="0"/>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D577C171-AF90-4F9D-9473-8652F2990FE0}"/>
                </a:ext>
              </a:extLst>
            </p:cNvPr>
            <p:cNvGrpSpPr/>
            <p:nvPr/>
          </p:nvGrpSpPr>
          <p:grpSpPr>
            <a:xfrm>
              <a:off x="7130472" y="2921000"/>
              <a:ext cx="1156153" cy="722781"/>
              <a:chOff x="7130472" y="2311400"/>
              <a:chExt cx="1156153" cy="722781"/>
            </a:xfrm>
          </p:grpSpPr>
          <p:sp>
            <p:nvSpPr>
              <p:cNvPr id="15" name="Oval 14">
                <a:extLst>
                  <a:ext uri="{FF2B5EF4-FFF2-40B4-BE49-F238E27FC236}">
                    <a16:creationId xmlns:a16="http://schemas.microsoft.com/office/drawing/2014/main" id="{0BFFAB91-8649-4171-ABB0-630F997AECB8}"/>
                  </a:ext>
                </a:extLst>
              </p:cNvPr>
              <p:cNvSpPr/>
              <p:nvPr/>
            </p:nvSpPr>
            <p:spPr>
              <a:xfrm flipH="1">
                <a:off x="7470138" y="2311400"/>
                <a:ext cx="816487" cy="3715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b="1" dirty="0">
                    <a:solidFill>
                      <a:sysClr val="windowText" lastClr="000000"/>
                    </a:solidFill>
                    <a:cs typeface="B Nazanin" pitchFamily="2" charset="-78"/>
                  </a:rPr>
                  <a:t>شماره</a:t>
                </a:r>
                <a:endParaRPr lang="en-US" sz="1400" b="1" dirty="0">
                  <a:solidFill>
                    <a:sysClr val="windowText" lastClr="000000"/>
                  </a:solidFill>
                  <a:cs typeface="B Nazanin" pitchFamily="2" charset="-78"/>
                </a:endParaRPr>
              </a:p>
            </p:txBody>
          </p:sp>
          <p:cxnSp>
            <p:nvCxnSpPr>
              <p:cNvPr id="16" name="Straight Connector 15">
                <a:extLst>
                  <a:ext uri="{FF2B5EF4-FFF2-40B4-BE49-F238E27FC236}">
                    <a16:creationId xmlns:a16="http://schemas.microsoft.com/office/drawing/2014/main" id="{6DE8F216-0D83-4056-9E5C-2A7AF814F819}"/>
                  </a:ext>
                </a:extLst>
              </p:cNvPr>
              <p:cNvCxnSpPr>
                <a:stCxn id="30" idx="3"/>
                <a:endCxn id="15" idx="6"/>
              </p:cNvCxnSpPr>
              <p:nvPr/>
            </p:nvCxnSpPr>
            <p:spPr>
              <a:xfrm flipV="1">
                <a:off x="7130472" y="2497166"/>
                <a:ext cx="339666" cy="284671"/>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CFE129E-BAEE-498D-A07B-1573C0DF6AB0}"/>
                      </a:ext>
                    </a:extLst>
                  </p:cNvPr>
                  <p:cNvSpPr txBox="1"/>
                  <p:nvPr/>
                </p:nvSpPr>
                <p:spPr>
                  <a:xfrm flipH="1">
                    <a:off x="7733507" y="2757182"/>
                    <a:ext cx="271228"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i="1" dirty="0" smtClean="0">
                              <a:latin typeface="Cambria Math"/>
                            </a:rPr>
                            <m:t>⋮</m:t>
                          </m:r>
                        </m:oMath>
                      </m:oMathPara>
                    </a14:m>
                    <a:endParaRPr lang="en-US" sz="1200" dirty="0">
                      <a:cs typeface="B Nazanin" pitchFamily="2" charset="-78"/>
                    </a:endParaRPr>
                  </a:p>
                </p:txBody>
              </p:sp>
            </mc:Choice>
            <mc:Fallback xmlns="">
              <p:sp>
                <p:nvSpPr>
                  <p:cNvPr id="29" name="TextBox 28"/>
                  <p:cNvSpPr txBox="1">
                    <a:spLocks noRot="1" noChangeAspect="1" noMove="1" noResize="1" noEditPoints="1" noAdjustHandles="1" noChangeArrowheads="1" noChangeShapeType="1" noTextEdit="1"/>
                  </p:cNvSpPr>
                  <p:nvPr/>
                </p:nvSpPr>
                <p:spPr>
                  <a:xfrm flipH="1">
                    <a:off x="7733507" y="2757182"/>
                    <a:ext cx="271228" cy="276999"/>
                  </a:xfrm>
                  <a:prstGeom prst="rect">
                    <a:avLst/>
                  </a:prstGeom>
                  <a:blipFill rotWithShape="1">
                    <a:blip r:embed="rId11"/>
                    <a:stretch>
                      <a:fillRect/>
                    </a:stretch>
                  </a:blipFill>
                </p:spPr>
                <p:txBody>
                  <a:bodyPr/>
                  <a:lstStyle/>
                  <a:p>
                    <a:r>
                      <a:rPr lang="en-US">
                        <a:noFill/>
                      </a:rPr>
                      <a:t> </a:t>
                    </a:r>
                  </a:p>
                </p:txBody>
              </p:sp>
            </mc:Fallback>
          </mc:AlternateContent>
          <p:cxnSp>
            <p:nvCxnSpPr>
              <p:cNvPr id="18" name="Straight Connector 17">
                <a:extLst>
                  <a:ext uri="{FF2B5EF4-FFF2-40B4-BE49-F238E27FC236}">
                    <a16:creationId xmlns:a16="http://schemas.microsoft.com/office/drawing/2014/main" id="{C209723F-2A69-4E20-9182-35A455001FB4}"/>
                  </a:ext>
                </a:extLst>
              </p:cNvPr>
              <p:cNvCxnSpPr/>
              <p:nvPr/>
            </p:nvCxnSpPr>
            <p:spPr>
              <a:xfrm>
                <a:off x="7687607" y="2616548"/>
                <a:ext cx="361660" cy="0"/>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grpSp>
        <p:nvGrpSpPr>
          <p:cNvPr id="34" name="Group 33">
            <a:extLst>
              <a:ext uri="{FF2B5EF4-FFF2-40B4-BE49-F238E27FC236}">
                <a16:creationId xmlns:a16="http://schemas.microsoft.com/office/drawing/2014/main" id="{58575371-CAEE-43D3-9ACE-66AC0E58705B}"/>
              </a:ext>
            </a:extLst>
          </p:cNvPr>
          <p:cNvGrpSpPr/>
          <p:nvPr/>
        </p:nvGrpSpPr>
        <p:grpSpPr>
          <a:xfrm>
            <a:off x="3344682" y="2494616"/>
            <a:ext cx="5184487" cy="1544320"/>
            <a:chOff x="149513" y="1447800"/>
            <a:chExt cx="5184487" cy="1544320"/>
          </a:xfrm>
        </p:grpSpPr>
        <p:grpSp>
          <p:nvGrpSpPr>
            <p:cNvPr id="35" name="Group 34">
              <a:extLst>
                <a:ext uri="{FF2B5EF4-FFF2-40B4-BE49-F238E27FC236}">
                  <a16:creationId xmlns:a16="http://schemas.microsoft.com/office/drawing/2014/main" id="{3C0CACB2-78F7-43B8-82C4-FC18FCE99326}"/>
                </a:ext>
              </a:extLst>
            </p:cNvPr>
            <p:cNvGrpSpPr/>
            <p:nvPr/>
          </p:nvGrpSpPr>
          <p:grpSpPr>
            <a:xfrm>
              <a:off x="149513" y="1447800"/>
              <a:ext cx="5184487" cy="1544320"/>
              <a:chOff x="198462" y="1498600"/>
              <a:chExt cx="4774356" cy="1403927"/>
            </a:xfrm>
          </p:grpSpPr>
          <mc:AlternateContent xmlns:mc="http://schemas.openxmlformats.org/markup-compatibility/2006" xmlns:a14="http://schemas.microsoft.com/office/drawing/2010/main">
            <mc:Choice Requires="a14">
              <p:graphicFrame>
                <p:nvGraphicFramePr>
                  <p:cNvPr id="37" name="Content Placeholder 3">
                    <a:extLst>
                      <a:ext uri="{FF2B5EF4-FFF2-40B4-BE49-F238E27FC236}">
                        <a16:creationId xmlns:a16="http://schemas.microsoft.com/office/drawing/2014/main" id="{22770E1D-1764-411E-A9A6-037F98A3292D}"/>
                      </a:ext>
                    </a:extLst>
                  </p:cNvPr>
                  <p:cNvGraphicFramePr>
                    <a:graphicFrameLocks/>
                  </p:cNvGraphicFramePr>
                  <p:nvPr>
                    <p:extLst>
                      <p:ext uri="{D42A27DB-BD31-4B8C-83A1-F6EECF244321}">
                        <p14:modId xmlns:p14="http://schemas.microsoft.com/office/powerpoint/2010/main" val="4112813047"/>
                      </p:ext>
                    </p:extLst>
                  </p:nvPr>
                </p:nvGraphicFramePr>
                <p:xfrm>
                  <a:off x="973013" y="1600200"/>
                  <a:ext cx="3999805" cy="1302327"/>
                </p:xfrm>
                <a:graphic>
                  <a:graphicData uri="http://schemas.openxmlformats.org/drawingml/2006/table">
                    <a:tbl>
                      <a:tblPr firstRow="1" bandRow="1">
                        <a:tableStyleId>{3B4B98B0-60AC-42C2-AFA5-B58CD77FA1E5}</a:tableStyleId>
                      </a:tblPr>
                      <a:tblGrid>
                        <a:gridCol w="902866">
                          <a:extLst>
                            <a:ext uri="{9D8B030D-6E8A-4147-A177-3AD203B41FA5}">
                              <a16:colId xmlns:a16="http://schemas.microsoft.com/office/drawing/2014/main" val="20000"/>
                            </a:ext>
                          </a:extLst>
                        </a:gridCol>
                        <a:gridCol w="1534872">
                          <a:extLst>
                            <a:ext uri="{9D8B030D-6E8A-4147-A177-3AD203B41FA5}">
                              <a16:colId xmlns:a16="http://schemas.microsoft.com/office/drawing/2014/main" val="20001"/>
                            </a:ext>
                          </a:extLst>
                        </a:gridCol>
                        <a:gridCol w="541720">
                          <a:extLst>
                            <a:ext uri="{9D8B030D-6E8A-4147-A177-3AD203B41FA5}">
                              <a16:colId xmlns:a16="http://schemas.microsoft.com/office/drawing/2014/main" val="20002"/>
                            </a:ext>
                          </a:extLst>
                        </a:gridCol>
                        <a:gridCol w="1363942">
                          <a:extLst>
                            <a:ext uri="{9D8B030D-6E8A-4147-A177-3AD203B41FA5}">
                              <a16:colId xmlns:a16="http://schemas.microsoft.com/office/drawing/2014/main" val="20003"/>
                            </a:ext>
                          </a:extLst>
                        </a:gridCol>
                      </a:tblGrid>
                      <a:tr h="279400">
                        <a:tc>
                          <a:txBody>
                            <a:bodyPr/>
                            <a:lstStyle/>
                            <a:p>
                              <a:pPr algn="ctr"/>
                              <a:r>
                                <a:rPr lang="en-US" sz="1600" dirty="0"/>
                                <a:t>DEID</a:t>
                              </a:r>
                              <a:endParaRPr lang="en-US" sz="1600" b="1" dirty="0"/>
                            </a:p>
                          </a:txBody>
                          <a:tcPr/>
                        </a:tc>
                        <a:tc>
                          <a:txBody>
                            <a:bodyPr/>
                            <a:lstStyle/>
                            <a:p>
                              <a:pPr algn="ctr"/>
                              <a:r>
                                <a:rPr lang="en-US" sz="1600" dirty="0"/>
                                <a:t>DETITLE</a:t>
                              </a:r>
                              <a:endParaRPr lang="en-US" sz="1600" b="1" dirty="0"/>
                            </a:p>
                          </a:txBody>
                          <a:tcPr/>
                        </a:tc>
                        <a:tc>
                          <a:txBody>
                            <a:bodyPr/>
                            <a:lstStyle/>
                            <a:p>
                              <a:pPr algn="ctr"/>
                              <a:r>
                                <a:rPr lang="en-US" sz="1600" dirty="0"/>
                                <a:t>…</a:t>
                              </a:r>
                              <a:endParaRPr lang="en-US" sz="1600" b="1" dirty="0"/>
                            </a:p>
                          </a:txBody>
                          <a:tcPr/>
                        </a:tc>
                        <a:tc>
                          <a:txBody>
                            <a:bodyPr/>
                            <a:lstStyle/>
                            <a:p>
                              <a:pPr algn="ctr"/>
                              <a:r>
                                <a:rPr lang="en-US" sz="1600" b="1" dirty="0"/>
                                <a:t>DEPHONE</a:t>
                              </a:r>
                            </a:p>
                          </a:txBody>
                          <a:tcPr/>
                        </a:tc>
                        <a:extLst>
                          <a:ext uri="{0D108BD9-81ED-4DB2-BD59-A6C34878D82A}">
                            <a16:rowId xmlns:a16="http://schemas.microsoft.com/office/drawing/2014/main" val="10000"/>
                          </a:ext>
                        </a:extLst>
                      </a:tr>
                      <a:tr h="279400">
                        <a:tc>
                          <a:txBody>
                            <a:bodyPr/>
                            <a:lstStyle/>
                            <a:p>
                              <a:pPr algn="ctr"/>
                              <a:r>
                                <a:rPr lang="en-US" b="0" dirty="0"/>
                                <a:t>D11</a:t>
                              </a:r>
                            </a:p>
                          </a:txBody>
                          <a:tcPr/>
                        </a:tc>
                        <a:tc>
                          <a:txBody>
                            <a:bodyPr/>
                            <a:lstStyle/>
                            <a:p>
                              <a:pPr algn="ctr"/>
                              <a:r>
                                <a:rPr lang="en-US" b="0" dirty="0"/>
                                <a:t>Phys</a:t>
                              </a:r>
                            </a:p>
                          </a:txBody>
                          <a:tcPr/>
                        </a:tc>
                        <a:tc>
                          <a:txBody>
                            <a:bodyPr/>
                            <a:lstStyle/>
                            <a:p>
                              <a:pPr algn="ctr"/>
                              <a:r>
                                <a:rPr lang="fa-IR" b="0" dirty="0"/>
                                <a:t>...</a:t>
                              </a:r>
                              <a:endParaRPr lang="en-US" b="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b="0" dirty="0"/>
                                <a:t>...</a:t>
                              </a:r>
                              <a:endParaRPr lang="en-US" b="0" dirty="0"/>
                            </a:p>
                          </a:txBody>
                          <a:tcPr/>
                        </a:tc>
                        <a:extLst>
                          <a:ext uri="{0D108BD9-81ED-4DB2-BD59-A6C34878D82A}">
                            <a16:rowId xmlns:a16="http://schemas.microsoft.com/office/drawing/2014/main" val="10001"/>
                          </a:ext>
                        </a:extLst>
                      </a:tr>
                      <a:tr h="279400">
                        <a:tc>
                          <a:txBody>
                            <a:bodyPr/>
                            <a:lstStyle/>
                            <a:p>
                              <a:pPr algn="ctr"/>
                              <a:r>
                                <a:rPr lang="en-US" b="0" dirty="0"/>
                                <a:t>D12</a:t>
                              </a:r>
                            </a:p>
                          </a:txBody>
                          <a:tcPr/>
                        </a:tc>
                        <a:tc>
                          <a:txBody>
                            <a:bodyPr/>
                            <a:lstStyle/>
                            <a:p>
                              <a:pPr algn="ctr"/>
                              <a:r>
                                <a:rPr lang="en-US" b="0" dirty="0"/>
                                <a:t>Math</a:t>
                              </a:r>
                            </a:p>
                          </a:txBody>
                          <a:tcPr/>
                        </a:tc>
                        <a:tc>
                          <a:txBody>
                            <a:bodyPr/>
                            <a:lstStyle/>
                            <a:p>
                              <a:pPr algn="ctr"/>
                              <a:r>
                                <a:rPr lang="fa-IR" b="0" dirty="0"/>
                                <a:t>...</a:t>
                              </a:r>
                              <a:endParaRPr lang="en-US" b="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b="0" dirty="0"/>
                                <a:t>...</a:t>
                              </a:r>
                              <a:endParaRPr lang="en-US" b="0" dirty="0"/>
                            </a:p>
                          </a:txBody>
                          <a:tcPr/>
                        </a:tc>
                        <a:extLst>
                          <a:ext uri="{0D108BD9-81ED-4DB2-BD59-A6C34878D82A}">
                            <a16:rowId xmlns:a16="http://schemas.microsoft.com/office/drawing/2014/main" val="10002"/>
                          </a:ext>
                        </a:extLst>
                      </a:tr>
                      <a:tr h="279400">
                        <a:tc>
                          <a:txBody>
                            <a:bodyPr/>
                            <a:lstStyle/>
                            <a:p>
                              <a:pPr algn="ctr"/>
                              <a14:m>
                                <m:oMathPara xmlns:m="http://schemas.openxmlformats.org/officeDocument/2006/math">
                                  <m:oMathParaPr>
                                    <m:jc m:val="centerGroup"/>
                                  </m:oMathParaPr>
                                  <m:oMath xmlns:m="http://schemas.openxmlformats.org/officeDocument/2006/math">
                                    <m:r>
                                      <a:rPr lang="en-US" b="0" dirty="0" smtClean="0">
                                        <a:latin typeface="Cambria Math"/>
                                      </a:rPr>
                                      <m:t>⋮</m:t>
                                    </m:r>
                                  </m:oMath>
                                </m:oMathPara>
                              </a14:m>
                              <a:endParaRPr lang="en-US" b="0" dirty="0"/>
                            </a:p>
                          </a:txBody>
                          <a:tcPr/>
                        </a:tc>
                        <a:tc>
                          <a:txBody>
                            <a:bodyPr/>
                            <a:lstStyle/>
                            <a:p>
                              <a:pPr algn="ctr"/>
                              <a14:m>
                                <m:oMathPara xmlns:m="http://schemas.openxmlformats.org/officeDocument/2006/math">
                                  <m:oMathParaPr>
                                    <m:jc m:val="centerGroup"/>
                                  </m:oMathParaPr>
                                  <m:oMath xmlns:m="http://schemas.openxmlformats.org/officeDocument/2006/math">
                                    <m:r>
                                      <a:rPr lang="en-US" b="0" dirty="0" smtClean="0">
                                        <a:latin typeface="Cambria Math"/>
                                      </a:rPr>
                                      <m:t>⋮</m:t>
                                    </m:r>
                                  </m:oMath>
                                </m:oMathPara>
                              </a14:m>
                              <a:endParaRPr lang="en-US" b="0" dirty="0"/>
                            </a:p>
                          </a:txBody>
                          <a:tcPr/>
                        </a:tc>
                        <a:tc>
                          <a:txBody>
                            <a:bodyPr/>
                            <a:lstStyle/>
                            <a:p>
                              <a:pPr algn="ctr"/>
                              <a14:m>
                                <m:oMathPara xmlns:m="http://schemas.openxmlformats.org/officeDocument/2006/math">
                                  <m:oMathParaPr>
                                    <m:jc m:val="centerGroup"/>
                                  </m:oMathParaPr>
                                  <m:oMath xmlns:m="http://schemas.openxmlformats.org/officeDocument/2006/math">
                                    <m:r>
                                      <a:rPr lang="en-US" b="0" dirty="0" smtClean="0">
                                        <a:latin typeface="Cambria Math"/>
                                      </a:rPr>
                                      <m:t>⋮</m:t>
                                    </m:r>
                                  </m:oMath>
                                </m:oMathPara>
                              </a14:m>
                              <a:endParaRPr lang="en-US" b="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dirty="0" smtClean="0">
                                        <a:latin typeface="Cambria Math"/>
                                      </a:rPr>
                                      <m:t>⋮</m:t>
                                    </m:r>
                                  </m:oMath>
                                </m:oMathPara>
                              </a14:m>
                              <a:endParaRPr lang="en-US" b="0" dirty="0"/>
                            </a:p>
                          </a:txBody>
                          <a:tcPr/>
                        </a:tc>
                        <a:extLst>
                          <a:ext uri="{0D108BD9-81ED-4DB2-BD59-A6C34878D82A}">
                            <a16:rowId xmlns:a16="http://schemas.microsoft.com/office/drawing/2014/main" val="10003"/>
                          </a:ext>
                        </a:extLst>
                      </a:tr>
                    </a:tbl>
                  </a:graphicData>
                </a:graphic>
              </p:graphicFrame>
            </mc:Choice>
            <mc:Fallback xmlns="">
              <p:graphicFrame>
                <p:nvGraphicFramePr>
                  <p:cNvPr id="5" name="Content Placeholder 3"/>
                  <p:cNvGraphicFramePr>
                    <a:graphicFrameLocks/>
                  </p:cNvGraphicFramePr>
                  <p:nvPr>
                    <p:extLst>
                      <p:ext uri="{D42A27DB-BD31-4B8C-83A1-F6EECF244321}">
                        <p14:modId xmlns:p14="http://schemas.microsoft.com/office/powerpoint/2010/main" val="4058918096"/>
                      </p:ext>
                    </p:extLst>
                  </p:nvPr>
                </p:nvGraphicFramePr>
                <p:xfrm>
                  <a:off x="973013" y="1600200"/>
                  <a:ext cx="3999805" cy="1302327"/>
                </p:xfrm>
                <a:graphic>
                  <a:graphicData uri="http://schemas.openxmlformats.org/drawingml/2006/table">
                    <a:tbl>
                      <a:tblPr firstRow="1" bandRow="1">
                        <a:tableStyleId>{3B4B98B0-60AC-42C2-AFA5-B58CD77FA1E5}</a:tableStyleId>
                      </a:tblPr>
                      <a:tblGrid>
                        <a:gridCol w="902866"/>
                        <a:gridCol w="1534872"/>
                        <a:gridCol w="541720"/>
                        <a:gridCol w="1363942"/>
                      </a:tblGrid>
                      <a:tr h="335280">
                        <a:tc>
                          <a:txBody>
                            <a:bodyPr/>
                            <a:lstStyle/>
                            <a:p>
                              <a:pPr algn="ctr"/>
                              <a:r>
                                <a:rPr lang="en-US" sz="1600" dirty="0" smtClean="0"/>
                                <a:t>DEID</a:t>
                              </a:r>
                              <a:endParaRPr lang="en-US" sz="1600" b="1" dirty="0"/>
                            </a:p>
                          </a:txBody>
                          <a:tcPr/>
                        </a:tc>
                        <a:tc>
                          <a:txBody>
                            <a:bodyPr/>
                            <a:lstStyle/>
                            <a:p>
                              <a:pPr algn="ctr"/>
                              <a:r>
                                <a:rPr lang="en-US" sz="1600" dirty="0" smtClean="0"/>
                                <a:t>DETITLE</a:t>
                              </a:r>
                              <a:endParaRPr lang="en-US" sz="1600" b="1" dirty="0"/>
                            </a:p>
                          </a:txBody>
                          <a:tcPr/>
                        </a:tc>
                        <a:tc>
                          <a:txBody>
                            <a:bodyPr/>
                            <a:lstStyle/>
                            <a:p>
                              <a:pPr algn="ctr"/>
                              <a:r>
                                <a:rPr lang="en-US" sz="1600" dirty="0" smtClean="0"/>
                                <a:t>…</a:t>
                              </a:r>
                              <a:endParaRPr lang="en-US" sz="1600" b="1" dirty="0"/>
                            </a:p>
                          </a:txBody>
                          <a:tcPr/>
                        </a:tc>
                        <a:tc>
                          <a:txBody>
                            <a:bodyPr/>
                            <a:lstStyle/>
                            <a:p>
                              <a:pPr algn="ctr"/>
                              <a:r>
                                <a:rPr lang="en-US" sz="1600" b="1" dirty="0" smtClean="0"/>
                                <a:t>DEPHONE</a:t>
                              </a:r>
                              <a:endParaRPr lang="en-US" sz="1600" b="1" dirty="0"/>
                            </a:p>
                          </a:txBody>
                          <a:tcPr/>
                        </a:tc>
                      </a:tr>
                      <a:tr h="365760">
                        <a:tc>
                          <a:txBody>
                            <a:bodyPr/>
                            <a:lstStyle/>
                            <a:p>
                              <a:pPr algn="ctr"/>
                              <a:r>
                                <a:rPr lang="en-US" b="0" dirty="0" smtClean="0"/>
                                <a:t>D11</a:t>
                              </a:r>
                              <a:endParaRPr lang="en-US" b="0" dirty="0"/>
                            </a:p>
                          </a:txBody>
                          <a:tcPr/>
                        </a:tc>
                        <a:tc>
                          <a:txBody>
                            <a:bodyPr/>
                            <a:lstStyle/>
                            <a:p>
                              <a:pPr algn="ctr"/>
                              <a:r>
                                <a:rPr lang="en-US" b="0" dirty="0" err="1" smtClean="0"/>
                                <a:t>Phys</a:t>
                              </a:r>
                              <a:endParaRPr lang="en-US" b="0" dirty="0"/>
                            </a:p>
                          </a:txBody>
                          <a:tcPr/>
                        </a:tc>
                        <a:tc>
                          <a:txBody>
                            <a:bodyPr/>
                            <a:lstStyle/>
                            <a:p>
                              <a:pPr algn="ctr"/>
                              <a:r>
                                <a:rPr lang="fa-IR" b="0" dirty="0" smtClean="0"/>
                                <a:t>...</a:t>
                              </a:r>
                              <a:endParaRPr lang="en-US" b="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b="0" dirty="0" smtClean="0"/>
                                <a:t>...</a:t>
                              </a:r>
                              <a:endParaRPr lang="en-US" b="0" dirty="0" smtClean="0"/>
                            </a:p>
                          </a:txBody>
                          <a:tcPr/>
                        </a:tc>
                      </a:tr>
                      <a:tr h="365760">
                        <a:tc>
                          <a:txBody>
                            <a:bodyPr/>
                            <a:lstStyle/>
                            <a:p>
                              <a:pPr algn="ctr"/>
                              <a:r>
                                <a:rPr lang="en-US" b="0" dirty="0" smtClean="0"/>
                                <a:t>D12</a:t>
                              </a:r>
                              <a:endParaRPr lang="en-US" b="0" dirty="0"/>
                            </a:p>
                          </a:txBody>
                          <a:tcPr/>
                        </a:tc>
                        <a:tc>
                          <a:txBody>
                            <a:bodyPr/>
                            <a:lstStyle/>
                            <a:p>
                              <a:pPr algn="ctr"/>
                              <a:r>
                                <a:rPr lang="en-US" b="0" dirty="0" smtClean="0"/>
                                <a:t>Math</a:t>
                              </a:r>
                              <a:endParaRPr lang="en-US" b="0" dirty="0"/>
                            </a:p>
                          </a:txBody>
                          <a:tcPr/>
                        </a:tc>
                        <a:tc>
                          <a:txBody>
                            <a:bodyPr/>
                            <a:lstStyle/>
                            <a:p>
                              <a:pPr algn="ctr"/>
                              <a:r>
                                <a:rPr lang="fa-IR" b="0" dirty="0" smtClean="0"/>
                                <a:t>...</a:t>
                              </a:r>
                              <a:endParaRPr lang="en-US" b="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b="0" dirty="0" smtClean="0"/>
                                <a:t>...</a:t>
                              </a:r>
                              <a:endParaRPr lang="en-US" b="0" dirty="0" smtClean="0"/>
                            </a:p>
                          </a:txBody>
                          <a:tcPr/>
                        </a:tc>
                      </a:tr>
                      <a:tr h="365760">
                        <a:tc>
                          <a:txBody>
                            <a:bodyPr/>
                            <a:lstStyle/>
                            <a:p>
                              <a:endParaRPr lang="en-US"/>
                            </a:p>
                          </a:txBody>
                          <a:tcPr>
                            <a:blipFill rotWithShape="1">
                              <a:blip r:embed="rId12"/>
                              <a:stretch>
                                <a:fillRect l="-676" t="-296667" r="-381757"/>
                              </a:stretch>
                            </a:blipFill>
                          </a:tcPr>
                        </a:tc>
                        <a:tc>
                          <a:txBody>
                            <a:bodyPr/>
                            <a:lstStyle/>
                            <a:p>
                              <a:endParaRPr lang="en-US"/>
                            </a:p>
                          </a:txBody>
                          <a:tcPr>
                            <a:blipFill rotWithShape="1">
                              <a:blip r:embed="rId12"/>
                              <a:stretch>
                                <a:fillRect l="-59127" t="-296667" r="-124206"/>
                              </a:stretch>
                            </a:blipFill>
                          </a:tcPr>
                        </a:tc>
                        <a:tc>
                          <a:txBody>
                            <a:bodyPr/>
                            <a:lstStyle/>
                            <a:p>
                              <a:endParaRPr lang="en-US"/>
                            </a:p>
                          </a:txBody>
                          <a:tcPr>
                            <a:blipFill rotWithShape="1">
                              <a:blip r:embed="rId12"/>
                              <a:stretch>
                                <a:fillRect l="-455682" t="-296667" r="-255682"/>
                              </a:stretch>
                            </a:blipFill>
                          </a:tcPr>
                        </a:tc>
                        <a:tc>
                          <a:txBody>
                            <a:bodyPr/>
                            <a:lstStyle/>
                            <a:p>
                              <a:endParaRPr lang="en-US"/>
                            </a:p>
                          </a:txBody>
                          <a:tcPr>
                            <a:blipFill rotWithShape="1">
                              <a:blip r:embed="rId12"/>
                              <a:stretch>
                                <a:fillRect l="-218304" t="-296667" r="-446"/>
                              </a:stretch>
                            </a:blipFill>
                          </a:tcPr>
                        </a:tc>
                      </a:tr>
                    </a:tbl>
                  </a:graphicData>
                </a:graphic>
              </p:graphicFrame>
            </mc:Fallback>
          </mc:AlternateContent>
          <p:sp>
            <p:nvSpPr>
              <p:cNvPr id="38" name="Rounded Rectangle 5">
                <a:extLst>
                  <a:ext uri="{FF2B5EF4-FFF2-40B4-BE49-F238E27FC236}">
                    <a16:creationId xmlns:a16="http://schemas.microsoft.com/office/drawing/2014/main" id="{41E3FA2C-5B71-4E58-98EC-3318243AF985}"/>
                  </a:ext>
                </a:extLst>
              </p:cNvPr>
              <p:cNvSpPr/>
              <p:nvPr/>
            </p:nvSpPr>
            <p:spPr>
              <a:xfrm>
                <a:off x="198462" y="1498600"/>
                <a:ext cx="817601"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600" b="1" dirty="0">
                    <a:solidFill>
                      <a:schemeClr val="tx1"/>
                    </a:solidFill>
                  </a:rPr>
                  <a:t>DEPT</a:t>
                </a:r>
                <a:endParaRPr lang="fa-IR" sz="1400" b="1" dirty="0">
                  <a:solidFill>
                    <a:schemeClr val="tx1"/>
                  </a:solidFill>
                </a:endParaRPr>
              </a:p>
            </p:txBody>
          </p:sp>
        </p:grpSp>
        <p:cxnSp>
          <p:nvCxnSpPr>
            <p:cNvPr id="36" name="Straight Connector 35">
              <a:extLst>
                <a:ext uri="{FF2B5EF4-FFF2-40B4-BE49-F238E27FC236}">
                  <a16:creationId xmlns:a16="http://schemas.microsoft.com/office/drawing/2014/main" id="{7CB0680A-E67F-430D-BDA3-74A4E6F4F8AB}"/>
                </a:ext>
              </a:extLst>
            </p:cNvPr>
            <p:cNvCxnSpPr/>
            <p:nvPr/>
          </p:nvCxnSpPr>
          <p:spPr>
            <a:xfrm>
              <a:off x="1152534" y="1848242"/>
              <a:ext cx="57250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74D9E5FD-AB7A-42EA-9ED3-73DBF3E46891}"/>
              </a:ext>
            </a:extLst>
          </p:cNvPr>
          <p:cNvGrpSpPr/>
          <p:nvPr/>
        </p:nvGrpSpPr>
        <p:grpSpPr>
          <a:xfrm>
            <a:off x="2248123" y="4274574"/>
            <a:ext cx="6826375" cy="1910080"/>
            <a:chOff x="152400" y="3393440"/>
            <a:chExt cx="6826375" cy="1910080"/>
          </a:xfrm>
        </p:grpSpPr>
        <p:grpSp>
          <p:nvGrpSpPr>
            <p:cNvPr id="40" name="Group 39">
              <a:extLst>
                <a:ext uri="{FF2B5EF4-FFF2-40B4-BE49-F238E27FC236}">
                  <a16:creationId xmlns:a16="http://schemas.microsoft.com/office/drawing/2014/main" id="{CAF65DDC-6C7E-4B80-A948-FCA0F552117D}"/>
                </a:ext>
              </a:extLst>
            </p:cNvPr>
            <p:cNvGrpSpPr/>
            <p:nvPr/>
          </p:nvGrpSpPr>
          <p:grpSpPr>
            <a:xfrm>
              <a:off x="152400" y="3393440"/>
              <a:ext cx="6826375" cy="1910080"/>
              <a:chOff x="198462" y="1498600"/>
              <a:chExt cx="5323758" cy="1736436"/>
            </a:xfrm>
          </p:grpSpPr>
          <p:graphicFrame>
            <p:nvGraphicFramePr>
              <p:cNvPr id="43" name="Content Placeholder 3">
                <a:extLst>
                  <a:ext uri="{FF2B5EF4-FFF2-40B4-BE49-F238E27FC236}">
                    <a16:creationId xmlns:a16="http://schemas.microsoft.com/office/drawing/2014/main" id="{3B18CB3A-95FE-4B52-A8C8-8F3382697A75}"/>
                  </a:ext>
                </a:extLst>
              </p:cNvPr>
              <p:cNvGraphicFramePr>
                <a:graphicFrameLocks/>
              </p:cNvGraphicFramePr>
              <p:nvPr>
                <p:extLst>
                  <p:ext uri="{D42A27DB-BD31-4B8C-83A1-F6EECF244321}">
                    <p14:modId xmlns:p14="http://schemas.microsoft.com/office/powerpoint/2010/main" val="1354367530"/>
                  </p:ext>
                </p:extLst>
              </p:nvPr>
            </p:nvGraphicFramePr>
            <p:xfrm>
              <a:off x="965518" y="1600200"/>
              <a:ext cx="4556702" cy="1634836"/>
            </p:xfrm>
            <a:graphic>
              <a:graphicData uri="http://schemas.openxmlformats.org/drawingml/2006/table">
                <a:tbl>
                  <a:tblPr firstRow="1" bandRow="1">
                    <a:tableStyleId>{3B4B98B0-60AC-42C2-AFA5-B58CD77FA1E5}</a:tableStyleId>
                  </a:tblPr>
                  <a:tblGrid>
                    <a:gridCol w="903390">
                      <a:extLst>
                        <a:ext uri="{9D8B030D-6E8A-4147-A177-3AD203B41FA5}">
                          <a16:colId xmlns:a16="http://schemas.microsoft.com/office/drawing/2014/main" val="20000"/>
                        </a:ext>
                      </a:extLst>
                    </a:gridCol>
                    <a:gridCol w="1321665">
                      <a:extLst>
                        <a:ext uri="{9D8B030D-6E8A-4147-A177-3AD203B41FA5}">
                          <a16:colId xmlns:a16="http://schemas.microsoft.com/office/drawing/2014/main" val="20001"/>
                        </a:ext>
                      </a:extLst>
                    </a:gridCol>
                    <a:gridCol w="1201787">
                      <a:extLst>
                        <a:ext uri="{9D8B030D-6E8A-4147-A177-3AD203B41FA5}">
                          <a16:colId xmlns:a16="http://schemas.microsoft.com/office/drawing/2014/main" val="20002"/>
                        </a:ext>
                      </a:extLst>
                    </a:gridCol>
                    <a:gridCol w="587177">
                      <a:extLst>
                        <a:ext uri="{9D8B030D-6E8A-4147-A177-3AD203B41FA5}">
                          <a16:colId xmlns:a16="http://schemas.microsoft.com/office/drawing/2014/main" val="20003"/>
                        </a:ext>
                      </a:extLst>
                    </a:gridCol>
                    <a:gridCol w="10668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tblGrid>
                  <a:tr h="279400">
                    <a:tc>
                      <a:txBody>
                        <a:bodyPr/>
                        <a:lstStyle/>
                        <a:p>
                          <a:pPr algn="ctr"/>
                          <a:r>
                            <a:rPr lang="en-US" sz="1600" dirty="0"/>
                            <a:t>PRID</a:t>
                          </a:r>
                          <a:endParaRPr lang="en-US" sz="1600" b="1" dirty="0"/>
                        </a:p>
                      </a:txBody>
                      <a:tcPr/>
                    </a:tc>
                    <a:tc>
                      <a:txBody>
                        <a:bodyPr/>
                        <a:lstStyle/>
                        <a:p>
                          <a:pPr algn="ctr"/>
                          <a:r>
                            <a:rPr lang="en-US" sz="1600" dirty="0"/>
                            <a:t>PRNAME</a:t>
                          </a:r>
                          <a:endParaRPr lang="en-US" sz="1600" b="1" dirty="0"/>
                        </a:p>
                      </a:txBody>
                      <a:tcPr/>
                    </a:tc>
                    <a:tc>
                      <a:txBody>
                        <a:bodyPr/>
                        <a:lstStyle/>
                        <a:p>
                          <a:pPr algn="ctr"/>
                          <a:r>
                            <a:rPr lang="en-US" sz="1600" b="1" dirty="0"/>
                            <a:t>RANK</a:t>
                          </a:r>
                        </a:p>
                      </a:txBody>
                      <a:tcPr/>
                    </a:tc>
                    <a:tc>
                      <a:txBody>
                        <a:bodyPr/>
                        <a:lstStyle/>
                        <a:p>
                          <a:pPr algn="ctr"/>
                          <a:r>
                            <a:rPr lang="en-US" sz="1600" b="1" dirty="0"/>
                            <a:t>…</a:t>
                          </a:r>
                        </a:p>
                      </a:txBody>
                      <a:tcPr/>
                    </a:tc>
                    <a:tc>
                      <a:txBody>
                        <a:bodyPr/>
                        <a:lstStyle/>
                        <a:p>
                          <a:pPr algn="ctr"/>
                          <a:r>
                            <a:rPr lang="en-US" sz="1600" b="1" dirty="0"/>
                            <a:t>FROM</a:t>
                          </a:r>
                        </a:p>
                      </a:txBody>
                      <a:tcPr/>
                    </a:tc>
                    <a:tc>
                      <a:txBody>
                        <a:bodyPr/>
                        <a:lstStyle/>
                        <a:p>
                          <a:pPr algn="ctr"/>
                          <a:r>
                            <a:rPr lang="en-US" sz="1600" b="1" dirty="0"/>
                            <a:t>DEID</a:t>
                          </a:r>
                        </a:p>
                      </a:txBody>
                      <a:tcPr/>
                    </a:tc>
                    <a:extLst>
                      <a:ext uri="{0D108BD9-81ED-4DB2-BD59-A6C34878D82A}">
                        <a16:rowId xmlns:a16="http://schemas.microsoft.com/office/drawing/2014/main" val="10000"/>
                      </a:ext>
                    </a:extLst>
                  </a:tr>
                  <a:tr h="279400">
                    <a:tc>
                      <a:txBody>
                        <a:bodyPr/>
                        <a:lstStyle/>
                        <a:p>
                          <a:pPr algn="ctr"/>
                          <a:r>
                            <a:rPr lang="en-US" b="0" dirty="0"/>
                            <a:t>Pr100</a:t>
                          </a:r>
                        </a:p>
                      </a:txBody>
                      <a:tcPr/>
                    </a:tc>
                    <a:tc>
                      <a:txBody>
                        <a:bodyPr/>
                        <a:lstStyle/>
                        <a:p>
                          <a:pPr algn="ctr"/>
                          <a:r>
                            <a:rPr lang="fa-IR" b="0" dirty="0"/>
                            <a:t>...</a:t>
                          </a:r>
                          <a:endParaRPr lang="en-US" b="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b="0" dirty="0">
                              <a:cs typeface="B Nazanin" pitchFamily="2" charset="-78"/>
                            </a:rPr>
                            <a:t>استاد</a:t>
                          </a:r>
                          <a:endParaRPr lang="en-US" b="0" dirty="0">
                            <a:cs typeface="B Nazanin" pitchFamily="2" charset="-7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b="0" dirty="0"/>
                            <a:t>...</a:t>
                          </a:r>
                          <a:endParaRPr lang="en-US" b="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a:t>d1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a:t>D13</a:t>
                          </a:r>
                        </a:p>
                      </a:txBody>
                      <a:tcPr/>
                    </a:tc>
                    <a:extLst>
                      <a:ext uri="{0D108BD9-81ED-4DB2-BD59-A6C34878D82A}">
                        <a16:rowId xmlns:a16="http://schemas.microsoft.com/office/drawing/2014/main" val="10001"/>
                      </a:ext>
                    </a:extLst>
                  </a:tr>
                  <a:tr h="279400">
                    <a:tc>
                      <a:txBody>
                        <a:bodyPr/>
                        <a:lstStyle/>
                        <a:p>
                          <a:pPr algn="ctr"/>
                          <a:r>
                            <a:rPr lang="en-US" b="0" dirty="0"/>
                            <a:t>Pr200</a:t>
                          </a:r>
                        </a:p>
                      </a:txBody>
                      <a:tcPr/>
                    </a:tc>
                    <a:tc>
                      <a:txBody>
                        <a:bodyPr/>
                        <a:lstStyle/>
                        <a:p>
                          <a:pPr algn="ctr"/>
                          <a:r>
                            <a:rPr lang="fa-IR" b="0" dirty="0"/>
                            <a:t>...</a:t>
                          </a:r>
                          <a:endParaRPr lang="en-US" b="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b="0" dirty="0">
                              <a:cs typeface="B Nazanin" pitchFamily="2" charset="-78"/>
                            </a:rPr>
                            <a:t>استادیار</a:t>
                          </a:r>
                          <a:endParaRPr lang="en-US" b="0" dirty="0">
                            <a:cs typeface="B Nazanin" pitchFamily="2" charset="-7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b="0" dirty="0"/>
                            <a:t>...</a:t>
                          </a:r>
                          <a:endParaRPr lang="en-US" b="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a:t>d2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a:t>D11</a:t>
                          </a:r>
                        </a:p>
                      </a:txBody>
                      <a:tcPr/>
                    </a:tc>
                    <a:extLst>
                      <a:ext uri="{0D108BD9-81ED-4DB2-BD59-A6C34878D82A}">
                        <a16:rowId xmlns:a16="http://schemas.microsoft.com/office/drawing/2014/main" val="10002"/>
                      </a:ext>
                    </a:extLst>
                  </a:tr>
                  <a:tr h="279400">
                    <a:tc>
                      <a:txBody>
                        <a:bodyPr/>
                        <a:lstStyle/>
                        <a:p>
                          <a:pPr algn="ctr"/>
                          <a:r>
                            <a:rPr lang="en-US" b="0" dirty="0"/>
                            <a:t>Pr300</a:t>
                          </a:r>
                        </a:p>
                      </a:txBody>
                      <a:tcPr/>
                    </a:tc>
                    <a:tc>
                      <a:txBody>
                        <a:bodyPr/>
                        <a:lstStyle/>
                        <a:p>
                          <a:pPr algn="ctr"/>
                          <a:r>
                            <a:rPr lang="fa-IR" b="0" dirty="0"/>
                            <a:t>...</a:t>
                          </a:r>
                          <a:endParaRPr lang="en-US" b="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b="0" dirty="0">
                              <a:cs typeface="B Nazanin" pitchFamily="2" charset="-78"/>
                            </a:rPr>
                            <a:t>دانشیار</a:t>
                          </a:r>
                          <a:endParaRPr lang="en-US" b="0" dirty="0">
                            <a:cs typeface="B Nazanin" pitchFamily="2" charset="-7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b="0" dirty="0"/>
                            <a:t>...</a:t>
                          </a:r>
                          <a:endParaRPr lang="en-US" b="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a:t>?</a:t>
                          </a:r>
                        </a:p>
                      </a:txBody>
                      <a:tcPr/>
                    </a:tc>
                    <a:extLst>
                      <a:ext uri="{0D108BD9-81ED-4DB2-BD59-A6C34878D82A}">
                        <a16:rowId xmlns:a16="http://schemas.microsoft.com/office/drawing/2014/main" val="10003"/>
                      </a:ext>
                    </a:extLst>
                  </a:tr>
                  <a:tr h="279400">
                    <a:tc>
                      <a:txBody>
                        <a:bodyPr/>
                        <a:lstStyle/>
                        <a:p>
                          <a:pPr algn="ctr"/>
                          <a:endParaRPr lang="en-US" b="1" dirty="0"/>
                        </a:p>
                      </a:txBody>
                      <a:tcPr/>
                    </a:tc>
                    <a:tc>
                      <a:txBody>
                        <a:bodyPr/>
                        <a:lstStyle/>
                        <a:p>
                          <a:pPr algn="ctr"/>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a:tc>
                    <a:extLst>
                      <a:ext uri="{0D108BD9-81ED-4DB2-BD59-A6C34878D82A}">
                        <a16:rowId xmlns:a16="http://schemas.microsoft.com/office/drawing/2014/main" val="10004"/>
                      </a:ext>
                    </a:extLst>
                  </a:tr>
                </a:tbl>
              </a:graphicData>
            </a:graphic>
          </p:graphicFrame>
          <p:sp>
            <p:nvSpPr>
              <p:cNvPr id="44" name="Rounded Rectangle 8">
                <a:extLst>
                  <a:ext uri="{FF2B5EF4-FFF2-40B4-BE49-F238E27FC236}">
                    <a16:creationId xmlns:a16="http://schemas.microsoft.com/office/drawing/2014/main" id="{D8E424AA-8939-4063-94DB-2A0ED4B984EA}"/>
                  </a:ext>
                </a:extLst>
              </p:cNvPr>
              <p:cNvSpPr/>
              <p:nvPr/>
            </p:nvSpPr>
            <p:spPr>
              <a:xfrm>
                <a:off x="198462" y="1498600"/>
                <a:ext cx="817601"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600" b="1" dirty="0">
                    <a:solidFill>
                      <a:schemeClr val="tx1"/>
                    </a:solidFill>
                  </a:rPr>
                  <a:t>PROF</a:t>
                </a:r>
                <a:endParaRPr lang="fa-IR" sz="1400" b="1" dirty="0">
                  <a:solidFill>
                    <a:schemeClr val="tx1"/>
                  </a:solidFill>
                </a:endParaRPr>
              </a:p>
            </p:txBody>
          </p:sp>
        </p:grpSp>
        <p:cxnSp>
          <p:nvCxnSpPr>
            <p:cNvPr id="41" name="Straight Connector 40">
              <a:extLst>
                <a:ext uri="{FF2B5EF4-FFF2-40B4-BE49-F238E27FC236}">
                  <a16:creationId xmlns:a16="http://schemas.microsoft.com/office/drawing/2014/main" id="{9DEBAC93-53E9-48CD-8E52-B1B69EE1FE53}"/>
                </a:ext>
              </a:extLst>
            </p:cNvPr>
            <p:cNvCxnSpPr/>
            <p:nvPr/>
          </p:nvCxnSpPr>
          <p:spPr>
            <a:xfrm>
              <a:off x="1279882" y="3775228"/>
              <a:ext cx="57250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769E06C-BB81-4023-B013-D291D859B303}"/>
                </a:ext>
              </a:extLst>
            </p:cNvPr>
            <p:cNvCxnSpPr/>
            <p:nvPr/>
          </p:nvCxnSpPr>
          <p:spPr>
            <a:xfrm>
              <a:off x="6324600" y="3775228"/>
              <a:ext cx="572502"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3300283"/>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250"/>
                                        <p:tgtEl>
                                          <p:spTgt spid="8"/>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250"/>
                                        <p:tgtEl>
                                          <p:spTgt spid="9"/>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50"/>
                                        <p:tgtEl>
                                          <p:spTgt spid="13"/>
                                        </p:tgtEl>
                                      </p:cBhvr>
                                    </p:animEffect>
                                  </p:childTnLst>
                                </p:cTn>
                              </p:par>
                            </p:childTnLst>
                          </p:cTn>
                        </p:par>
                        <p:par>
                          <p:cTn id="14" fill="hold">
                            <p:stCondLst>
                              <p:cond delay="250"/>
                            </p:stCondLst>
                            <p:childTnLst>
                              <p:par>
                                <p:cTn id="15" presetID="10"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750"/>
                            </p:stCondLst>
                            <p:childTnLst>
                              <p:par>
                                <p:cTn id="19" presetID="10" presetClass="entr" presetSubtype="0"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par>
                          <p:cTn id="22" fill="hold">
                            <p:stCondLst>
                              <p:cond delay="1250"/>
                            </p:stCondLst>
                            <p:childTnLst>
                              <p:par>
                                <p:cTn id="23" presetID="10" presetClass="entr" presetSubtype="0" fill="hold" nodeType="after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500"/>
                                        <p:tgtEl>
                                          <p:spTgt spid="34"/>
                                        </p:tgtEl>
                                      </p:cBhvr>
                                    </p:animEffect>
                                  </p:childTnLst>
                                </p:cTn>
                              </p:par>
                            </p:childTnLst>
                          </p:cTn>
                        </p:par>
                        <p:par>
                          <p:cTn id="26" fill="hold">
                            <p:stCondLst>
                              <p:cond delay="1750"/>
                            </p:stCondLst>
                            <p:childTnLst>
                              <p:par>
                                <p:cTn id="27" presetID="10" presetClass="entr" presetSubtype="0" fill="hold" nodeType="after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fade">
                                      <p:cBhvr>
                                        <p:cTn id="2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3057" cy="78818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0" y="5462000"/>
            <a:ext cx="12192000" cy="1396000"/>
          </a:xfrm>
          <a:prstGeom prst="rect">
            <a:avLst/>
          </a:prstGeom>
          <a:solidFill>
            <a:srgbClr val="B4DCF5">
              <a:lumMod val="10000"/>
            </a:srgbClr>
          </a:solidFill>
        </p:spPr>
      </p:pic>
      <p:pic>
        <p:nvPicPr>
          <p:cNvPr id="6" name="Picture 5"/>
          <p:cNvPicPr>
            <a:picLocks noChangeAspect="1"/>
          </p:cNvPicPr>
          <p:nvPr/>
        </p:nvPicPr>
        <p:blipFill>
          <a:blip r:embed="rId4"/>
          <a:stretch>
            <a:fillRect/>
          </a:stretch>
        </p:blipFill>
        <p:spPr>
          <a:xfrm>
            <a:off x="-128789" y="4290646"/>
            <a:ext cx="12518265" cy="1968485"/>
          </a:xfrm>
          <a:prstGeom prst="rect">
            <a:avLst/>
          </a:prstGeom>
        </p:spPr>
      </p:pic>
      <p:pic>
        <p:nvPicPr>
          <p:cNvPr id="8" name="Picture 7">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7" y="5841596"/>
            <a:ext cx="980576" cy="980576"/>
          </a:xfrm>
          <a:prstGeom prst="rect">
            <a:avLst/>
          </a:prstGeom>
        </p:spPr>
      </p:pic>
      <p:pic>
        <p:nvPicPr>
          <p:cNvPr id="9" name="Picture 8">
            <a:hlinkClick r:id="rId7" action="ppaction://hlinksldjump"/>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27059" y="6278639"/>
            <a:ext cx="1206566" cy="588599"/>
          </a:xfrm>
          <a:prstGeom prst="rect">
            <a:avLst/>
          </a:prstGeom>
        </p:spPr>
      </p:pic>
      <p:sp>
        <p:nvSpPr>
          <p:cNvPr id="3" name="Rectangle 2"/>
          <p:cNvSpPr/>
          <p:nvPr/>
        </p:nvSpPr>
        <p:spPr>
          <a:xfrm>
            <a:off x="596347" y="159334"/>
            <a:ext cx="11039061" cy="461665"/>
          </a:xfrm>
          <a:prstGeom prst="rect">
            <a:avLst/>
          </a:prstGeom>
          <a:gradFill flip="none" rotWithShape="1">
            <a:gsLst>
              <a:gs pos="63000">
                <a:schemeClr val="bg1"/>
              </a:gs>
              <a:gs pos="91000">
                <a:schemeClr val="accent1">
                  <a:lumMod val="50000"/>
                </a:schemeClr>
              </a:gs>
              <a:gs pos="94000">
                <a:schemeClr val="bg1"/>
              </a:gs>
              <a:gs pos="99000">
                <a:schemeClr val="tx1">
                  <a:lumMod val="95000"/>
                  <a:lumOff val="5000"/>
                </a:schemeClr>
              </a:gs>
            </a:gsLst>
            <a:path path="rect">
              <a:fillToRect l="50000" t="50000" r="50000" b="50000"/>
            </a:path>
            <a:tileRect/>
          </a:gradFill>
        </p:spPr>
        <p:txBody>
          <a:bodyPr wrap="square" lIns="91440" tIns="45720" rIns="91440" bIns="45720">
            <a:spAutoFit/>
          </a:bodyPr>
          <a:lstStyle/>
          <a:p>
            <a:pPr algn="ctr" rtl="1"/>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طراحی ارتباط چند به چند</a:t>
            </a:r>
          </a:p>
        </p:txBody>
      </p:sp>
      <p:pic>
        <p:nvPicPr>
          <p:cNvPr id="13" name="Picture 12">
            <a:hlinkClick r:id="rId9" action="ppaction://hlinksldjump"/>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175595" y="5841596"/>
            <a:ext cx="1016405" cy="1016405"/>
          </a:xfrm>
          <a:prstGeom prst="rect">
            <a:avLst/>
          </a:prstGeom>
        </p:spPr>
      </p:pic>
      <p:sp>
        <p:nvSpPr>
          <p:cNvPr id="12" name="Rectangle 11">
            <a:extLst>
              <a:ext uri="{FF2B5EF4-FFF2-40B4-BE49-F238E27FC236}">
                <a16:creationId xmlns:a16="http://schemas.microsoft.com/office/drawing/2014/main" id="{23D03266-E42B-4035-8BF4-361719B48265}"/>
              </a:ext>
            </a:extLst>
          </p:cNvPr>
          <p:cNvSpPr/>
          <p:nvPr/>
        </p:nvSpPr>
        <p:spPr>
          <a:xfrm>
            <a:off x="474370" y="742599"/>
            <a:ext cx="11335557" cy="646331"/>
          </a:xfrm>
          <a:prstGeom prst="rect">
            <a:avLst/>
          </a:prstGeom>
        </p:spPr>
        <p:txBody>
          <a:bodyPr wrap="square">
            <a:spAutoFit/>
          </a:bodyPr>
          <a:lstStyle/>
          <a:p>
            <a:pPr algn="r" rtl="1"/>
            <a:r>
              <a:rPr lang="fa-IR" dirty="0">
                <a:cs typeface="B Nazanin" panose="00000400000000000000" pitchFamily="2" charset="-78"/>
              </a:rPr>
              <a:t>برای ایجاد ارتباط بین دو جدول با ید از یک جدول واسط استفاده کرد، به طوری که کلید اصلی هر جدول به عنوان کلید خارجی در جدول واسط قرار داده می‌شود. جدول واسط علاوه بر این کلیدهای خارجی می تواند فیلدهای دیگری نیز داشته باشد.</a:t>
            </a:r>
          </a:p>
        </p:txBody>
      </p:sp>
      <p:sp>
        <p:nvSpPr>
          <p:cNvPr id="14" name="Rectangle 13">
            <a:extLst>
              <a:ext uri="{FF2B5EF4-FFF2-40B4-BE49-F238E27FC236}">
                <a16:creationId xmlns:a16="http://schemas.microsoft.com/office/drawing/2014/main" id="{AD4B0DF2-15E3-4023-BFC3-0036D8B925AA}"/>
              </a:ext>
            </a:extLst>
          </p:cNvPr>
          <p:cNvSpPr/>
          <p:nvPr/>
        </p:nvSpPr>
        <p:spPr>
          <a:xfrm>
            <a:off x="3941744" y="1510655"/>
            <a:ext cx="1184856" cy="560335"/>
          </a:xfrm>
          <a:prstGeom prst="rect">
            <a:avLst/>
          </a:prstGeom>
          <a:noFill/>
          <a:ln w="254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n w="0"/>
                <a:solidFill>
                  <a:schemeClr val="tx1"/>
                </a:solidFill>
                <a:effectLst>
                  <a:outerShdw blurRad="38100" dist="19050" dir="2700000" algn="tl" rotWithShape="0">
                    <a:schemeClr val="dk1">
                      <a:alpha val="40000"/>
                    </a:schemeClr>
                  </a:outerShdw>
                </a:effectLst>
              </a:rPr>
              <a:t>A</a:t>
            </a:r>
            <a:endParaRPr lang="en-US" b="1" dirty="0">
              <a:ln w="0"/>
              <a:solidFill>
                <a:schemeClr val="tx1"/>
              </a:solidFill>
              <a:effectLst>
                <a:outerShdw blurRad="38100" dist="19050" dir="2700000" algn="tl" rotWithShape="0">
                  <a:schemeClr val="dk1">
                    <a:alpha val="40000"/>
                  </a:schemeClr>
                </a:outerShdw>
              </a:effectLst>
            </a:endParaRPr>
          </a:p>
        </p:txBody>
      </p:sp>
      <p:sp>
        <p:nvSpPr>
          <p:cNvPr id="15" name="Rectangle 14">
            <a:extLst>
              <a:ext uri="{FF2B5EF4-FFF2-40B4-BE49-F238E27FC236}">
                <a16:creationId xmlns:a16="http://schemas.microsoft.com/office/drawing/2014/main" id="{255D5C08-0738-4EAF-AF1C-952245A98469}"/>
              </a:ext>
            </a:extLst>
          </p:cNvPr>
          <p:cNvSpPr/>
          <p:nvPr/>
        </p:nvSpPr>
        <p:spPr>
          <a:xfrm>
            <a:off x="7174101" y="1510655"/>
            <a:ext cx="1184856" cy="560335"/>
          </a:xfrm>
          <a:prstGeom prst="rect">
            <a:avLst/>
          </a:prstGeom>
          <a:noFill/>
          <a:ln w="254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n w="0"/>
                <a:solidFill>
                  <a:schemeClr val="tx1"/>
                </a:solidFill>
                <a:effectLst>
                  <a:outerShdw blurRad="38100" dist="19050" dir="2700000" algn="tl" rotWithShape="0">
                    <a:schemeClr val="dk1">
                      <a:alpha val="40000"/>
                    </a:schemeClr>
                  </a:outerShdw>
                </a:effectLst>
              </a:rPr>
              <a:t>B</a:t>
            </a:r>
            <a:endParaRPr lang="en-US" b="1" dirty="0">
              <a:ln w="0"/>
              <a:solidFill>
                <a:schemeClr val="tx1"/>
              </a:solidFill>
              <a:effectLst>
                <a:outerShdw blurRad="38100" dist="19050" dir="2700000" algn="tl" rotWithShape="0">
                  <a:schemeClr val="dk1">
                    <a:alpha val="40000"/>
                  </a:schemeClr>
                </a:outerShdw>
              </a:effectLst>
            </a:endParaRPr>
          </a:p>
        </p:txBody>
      </p:sp>
      <p:sp>
        <p:nvSpPr>
          <p:cNvPr id="16" name="Diamond 15">
            <a:extLst>
              <a:ext uri="{FF2B5EF4-FFF2-40B4-BE49-F238E27FC236}">
                <a16:creationId xmlns:a16="http://schemas.microsoft.com/office/drawing/2014/main" id="{6B76051B-E628-4E98-A352-499C82B0A4F1}"/>
              </a:ext>
            </a:extLst>
          </p:cNvPr>
          <p:cNvSpPr/>
          <p:nvPr/>
        </p:nvSpPr>
        <p:spPr>
          <a:xfrm>
            <a:off x="5790853" y="1450237"/>
            <a:ext cx="718995" cy="731439"/>
          </a:xfrm>
          <a:prstGeom prst="diamond">
            <a:avLst/>
          </a:prstGeom>
          <a:noFill/>
          <a:ln w="254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7F712176-A5C3-4218-85F9-24E49F2E0D1F}"/>
              </a:ext>
            </a:extLst>
          </p:cNvPr>
          <p:cNvCxnSpPr/>
          <p:nvPr/>
        </p:nvCxnSpPr>
        <p:spPr>
          <a:xfrm flipH="1" flipV="1">
            <a:off x="5126600" y="1818959"/>
            <a:ext cx="664253" cy="10228"/>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AA49D37-386D-467A-9B08-B12642232911}"/>
              </a:ext>
            </a:extLst>
          </p:cNvPr>
          <p:cNvCxnSpPr/>
          <p:nvPr/>
        </p:nvCxnSpPr>
        <p:spPr>
          <a:xfrm flipH="1" flipV="1">
            <a:off x="6509848" y="1815956"/>
            <a:ext cx="664253" cy="10228"/>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19" name="Flowchart: Connector 18">
            <a:extLst>
              <a:ext uri="{FF2B5EF4-FFF2-40B4-BE49-F238E27FC236}">
                <a16:creationId xmlns:a16="http://schemas.microsoft.com/office/drawing/2014/main" id="{9DDBAE5F-D551-429C-ADDA-E3CA6C70D7E9}"/>
              </a:ext>
            </a:extLst>
          </p:cNvPr>
          <p:cNvSpPr/>
          <p:nvPr/>
        </p:nvSpPr>
        <p:spPr>
          <a:xfrm>
            <a:off x="6705690" y="1752041"/>
            <a:ext cx="134565" cy="150470"/>
          </a:xfrm>
          <a:prstGeom prst="flowChartConnector">
            <a:avLst/>
          </a:prstGeom>
          <a:solidFill>
            <a:schemeClr val="accent1"/>
          </a:solidFill>
          <a:ln>
            <a:solidFill>
              <a:schemeClr val="accent5">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Flowchart: Connector 19">
            <a:extLst>
              <a:ext uri="{FF2B5EF4-FFF2-40B4-BE49-F238E27FC236}">
                <a16:creationId xmlns:a16="http://schemas.microsoft.com/office/drawing/2014/main" id="{72356275-AF5E-46BD-A846-46631625AAF2}"/>
              </a:ext>
            </a:extLst>
          </p:cNvPr>
          <p:cNvSpPr/>
          <p:nvPr/>
        </p:nvSpPr>
        <p:spPr>
          <a:xfrm>
            <a:off x="5351532" y="1750949"/>
            <a:ext cx="134565" cy="150470"/>
          </a:xfrm>
          <a:prstGeom prst="flowChartConnector">
            <a:avLst/>
          </a:prstGeom>
          <a:solidFill>
            <a:schemeClr val="accent1"/>
          </a:solidFill>
          <a:ln>
            <a:solidFill>
              <a:schemeClr val="accent5">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FF39D3DD-84F8-4867-A9FA-2E12D056951D}"/>
              </a:ext>
            </a:extLst>
          </p:cNvPr>
          <p:cNvSpPr txBox="1"/>
          <p:nvPr/>
        </p:nvSpPr>
        <p:spPr>
          <a:xfrm>
            <a:off x="6615807" y="1348511"/>
            <a:ext cx="322524" cy="400110"/>
          </a:xfrm>
          <a:prstGeom prst="rect">
            <a:avLst/>
          </a:prstGeom>
          <a:noFill/>
        </p:spPr>
        <p:txBody>
          <a:bodyPr wrap="none" rtlCol="0">
            <a:spAutoFit/>
          </a:bodyPr>
          <a:lstStyle/>
          <a:p>
            <a:r>
              <a:rPr lang="en-US" sz="2000" b="1" dirty="0"/>
              <a:t>n</a:t>
            </a:r>
          </a:p>
        </p:txBody>
      </p:sp>
      <p:sp>
        <p:nvSpPr>
          <p:cNvPr id="22" name="TextBox 21">
            <a:extLst>
              <a:ext uri="{FF2B5EF4-FFF2-40B4-BE49-F238E27FC236}">
                <a16:creationId xmlns:a16="http://schemas.microsoft.com/office/drawing/2014/main" id="{FD3E18A0-914C-4162-9F62-43EEECD54724}"/>
              </a:ext>
            </a:extLst>
          </p:cNvPr>
          <p:cNvSpPr txBox="1"/>
          <p:nvPr/>
        </p:nvSpPr>
        <p:spPr>
          <a:xfrm>
            <a:off x="5262959" y="1346164"/>
            <a:ext cx="322524" cy="400110"/>
          </a:xfrm>
          <a:prstGeom prst="rect">
            <a:avLst/>
          </a:prstGeom>
          <a:noFill/>
        </p:spPr>
        <p:txBody>
          <a:bodyPr wrap="none" rtlCol="0">
            <a:spAutoFit/>
          </a:bodyPr>
          <a:lstStyle/>
          <a:p>
            <a:r>
              <a:rPr lang="en-US" sz="2000" b="1" dirty="0"/>
              <a:t>n</a:t>
            </a:r>
          </a:p>
        </p:txBody>
      </p:sp>
      <p:sp>
        <p:nvSpPr>
          <p:cNvPr id="23" name="Rectangle 22">
            <a:extLst>
              <a:ext uri="{FF2B5EF4-FFF2-40B4-BE49-F238E27FC236}">
                <a16:creationId xmlns:a16="http://schemas.microsoft.com/office/drawing/2014/main" id="{EAFF12A8-31E9-42AF-86B6-FEBAF33E1A8A}"/>
              </a:ext>
            </a:extLst>
          </p:cNvPr>
          <p:cNvSpPr/>
          <p:nvPr/>
        </p:nvSpPr>
        <p:spPr>
          <a:xfrm>
            <a:off x="2427017" y="3945209"/>
            <a:ext cx="1186046" cy="1062404"/>
          </a:xfrm>
          <a:prstGeom prst="rect">
            <a:avLst/>
          </a:prstGeom>
          <a:solidFill>
            <a:schemeClr val="accent1">
              <a:lumMod val="75000"/>
            </a:schemeClr>
          </a:solid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n w="0"/>
                <a:solidFill>
                  <a:schemeClr val="bg1"/>
                </a:solidFill>
                <a:cs typeface="B Nazanin" panose="00000400000000000000" pitchFamily="2" charset="-78"/>
              </a:rPr>
              <a:t>A1 ( PK )</a:t>
            </a:r>
          </a:p>
          <a:p>
            <a:r>
              <a:rPr lang="en-US" b="1" dirty="0">
                <a:ln w="0"/>
                <a:solidFill>
                  <a:schemeClr val="bg1"/>
                </a:solidFill>
                <a:cs typeface="B Nazanin" panose="00000400000000000000" pitchFamily="2" charset="-78"/>
              </a:rPr>
              <a:t>A2</a:t>
            </a:r>
          </a:p>
          <a:p>
            <a:r>
              <a:rPr lang="en-US" b="1" dirty="0">
                <a:ln w="0"/>
                <a:solidFill>
                  <a:schemeClr val="bg1"/>
                </a:solidFill>
                <a:cs typeface="B Nazanin" panose="00000400000000000000" pitchFamily="2" charset="-78"/>
              </a:rPr>
              <a:t>A3</a:t>
            </a:r>
            <a:endParaRPr lang="en-US" sz="1600" b="1" dirty="0">
              <a:ln w="0"/>
              <a:solidFill>
                <a:schemeClr val="bg1"/>
              </a:solidFill>
              <a:cs typeface="B Nazanin" panose="00000400000000000000" pitchFamily="2" charset="-78"/>
            </a:endParaRPr>
          </a:p>
        </p:txBody>
      </p:sp>
      <p:cxnSp>
        <p:nvCxnSpPr>
          <p:cNvPr id="24" name="Straight Arrow Connector 23">
            <a:extLst>
              <a:ext uri="{FF2B5EF4-FFF2-40B4-BE49-F238E27FC236}">
                <a16:creationId xmlns:a16="http://schemas.microsoft.com/office/drawing/2014/main" id="{73EE9BF1-050B-4C4D-94E9-67639BEF9201}"/>
              </a:ext>
            </a:extLst>
          </p:cNvPr>
          <p:cNvCxnSpPr/>
          <p:nvPr/>
        </p:nvCxnSpPr>
        <p:spPr>
          <a:xfrm>
            <a:off x="3614874" y="4203179"/>
            <a:ext cx="1910361"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5" name="Rectangle 24">
            <a:extLst>
              <a:ext uri="{FF2B5EF4-FFF2-40B4-BE49-F238E27FC236}">
                <a16:creationId xmlns:a16="http://schemas.microsoft.com/office/drawing/2014/main" id="{FD7BBB83-5CEC-4624-BCE1-8F0FAAEE6B1E}"/>
              </a:ext>
            </a:extLst>
          </p:cNvPr>
          <p:cNvSpPr/>
          <p:nvPr/>
        </p:nvSpPr>
        <p:spPr>
          <a:xfrm>
            <a:off x="8623452" y="3947996"/>
            <a:ext cx="1186046" cy="1059618"/>
          </a:xfrm>
          <a:prstGeom prst="rect">
            <a:avLst/>
          </a:prstGeom>
          <a:solidFill>
            <a:schemeClr val="accent1">
              <a:lumMod val="75000"/>
            </a:schemeClr>
          </a:solid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n w="0"/>
                <a:solidFill>
                  <a:schemeClr val="bg1"/>
                </a:solidFill>
                <a:cs typeface="B Nazanin" panose="00000400000000000000" pitchFamily="2" charset="-78"/>
              </a:rPr>
              <a:t>B1 ( PK )</a:t>
            </a:r>
          </a:p>
          <a:p>
            <a:r>
              <a:rPr lang="en-US" b="1" dirty="0">
                <a:ln w="0"/>
                <a:solidFill>
                  <a:schemeClr val="bg1"/>
                </a:solidFill>
                <a:cs typeface="B Nazanin" panose="00000400000000000000" pitchFamily="2" charset="-78"/>
              </a:rPr>
              <a:t>B2</a:t>
            </a:r>
          </a:p>
          <a:p>
            <a:r>
              <a:rPr lang="en-US" b="1" dirty="0">
                <a:ln w="0"/>
                <a:solidFill>
                  <a:schemeClr val="bg1"/>
                </a:solidFill>
                <a:cs typeface="B Nazanin" panose="00000400000000000000" pitchFamily="2" charset="-78"/>
              </a:rPr>
              <a:t>B3</a:t>
            </a:r>
          </a:p>
        </p:txBody>
      </p:sp>
      <p:sp>
        <p:nvSpPr>
          <p:cNvPr id="26" name="TextBox 25">
            <a:extLst>
              <a:ext uri="{FF2B5EF4-FFF2-40B4-BE49-F238E27FC236}">
                <a16:creationId xmlns:a16="http://schemas.microsoft.com/office/drawing/2014/main" id="{28D03C0C-2D08-47D3-A7FB-6D885E1E2DA0}"/>
              </a:ext>
            </a:extLst>
          </p:cNvPr>
          <p:cNvSpPr txBox="1"/>
          <p:nvPr/>
        </p:nvSpPr>
        <p:spPr>
          <a:xfrm>
            <a:off x="8623452" y="3556134"/>
            <a:ext cx="1186046" cy="400110"/>
          </a:xfrm>
          <a:prstGeom prst="rect">
            <a:avLst/>
          </a:prstGeom>
          <a:solidFill>
            <a:schemeClr val="accent1">
              <a:lumMod val="75000"/>
            </a:schemeClr>
          </a:solidFill>
          <a:ln w="38100">
            <a:solidFill>
              <a:schemeClr val="accent5">
                <a:lumMod val="50000"/>
              </a:schemeClr>
            </a:solidFill>
          </a:ln>
        </p:spPr>
        <p:txBody>
          <a:bodyPr wrap="square" rtlCol="0">
            <a:spAutoFit/>
          </a:bodyPr>
          <a:lstStyle/>
          <a:p>
            <a:pPr algn="ctr" rtl="1"/>
            <a:r>
              <a:rPr lang="fa-IR" sz="2000" b="1" dirty="0">
                <a:solidFill>
                  <a:schemeClr val="bg1"/>
                </a:solidFill>
                <a:cs typeface="B Nazanin" panose="00000400000000000000" pitchFamily="2" charset="-78"/>
              </a:rPr>
              <a:t>جدول</a:t>
            </a:r>
            <a:r>
              <a:rPr lang="fa-IR" sz="2000" b="1" dirty="0">
                <a:solidFill>
                  <a:schemeClr val="bg1"/>
                </a:solidFill>
              </a:rPr>
              <a:t> </a:t>
            </a:r>
            <a:r>
              <a:rPr lang="en-US" sz="2000" b="1" dirty="0">
                <a:solidFill>
                  <a:schemeClr val="bg1"/>
                </a:solidFill>
              </a:rPr>
              <a:t>B</a:t>
            </a:r>
          </a:p>
        </p:txBody>
      </p:sp>
      <p:sp>
        <p:nvSpPr>
          <p:cNvPr id="27" name="Rectangle 26">
            <a:extLst>
              <a:ext uri="{FF2B5EF4-FFF2-40B4-BE49-F238E27FC236}">
                <a16:creationId xmlns:a16="http://schemas.microsoft.com/office/drawing/2014/main" id="{3C8F1DEF-B22D-42A1-B966-09BDF1FB474C}"/>
              </a:ext>
            </a:extLst>
          </p:cNvPr>
          <p:cNvSpPr/>
          <p:nvPr/>
        </p:nvSpPr>
        <p:spPr>
          <a:xfrm>
            <a:off x="474370" y="2323345"/>
            <a:ext cx="11335557" cy="646331"/>
          </a:xfrm>
          <a:prstGeom prst="rect">
            <a:avLst/>
          </a:prstGeom>
        </p:spPr>
        <p:txBody>
          <a:bodyPr wrap="square">
            <a:spAutoFit/>
          </a:bodyPr>
          <a:lstStyle/>
          <a:p>
            <a:pPr algn="r" rtl="1"/>
            <a:r>
              <a:rPr lang="fa-IR" dirty="0">
                <a:cs typeface="B Nazanin" panose="00000400000000000000" pitchFamily="2" charset="-78"/>
              </a:rPr>
              <a:t>کلید اصلی جدول واسط می تواند یکی از شرایط زیر باشد:</a:t>
            </a:r>
          </a:p>
          <a:p>
            <a:pPr algn="r" rtl="1"/>
            <a:r>
              <a:rPr lang="fa-IR" dirty="0">
                <a:cs typeface="B Nazanin" panose="00000400000000000000" pitchFamily="2" charset="-78"/>
              </a:rPr>
              <a:t>1 – ترکیب کلیدهای خارجی هر دو جدول                2 – فیلدی غیر از کلیدهای خارجی             3 - جدول واسط می تواند فاقد کلید اصلی باشد.</a:t>
            </a:r>
            <a:endParaRPr lang="en-US" dirty="0">
              <a:cs typeface="B Nazanin" panose="00000400000000000000" pitchFamily="2" charset="-78"/>
            </a:endParaRPr>
          </a:p>
        </p:txBody>
      </p:sp>
      <p:sp>
        <p:nvSpPr>
          <p:cNvPr id="28" name="TextBox 27">
            <a:extLst>
              <a:ext uri="{FF2B5EF4-FFF2-40B4-BE49-F238E27FC236}">
                <a16:creationId xmlns:a16="http://schemas.microsoft.com/office/drawing/2014/main" id="{21906275-17AB-432C-8A23-940A11A3FEAB}"/>
              </a:ext>
            </a:extLst>
          </p:cNvPr>
          <p:cNvSpPr txBox="1"/>
          <p:nvPr/>
        </p:nvSpPr>
        <p:spPr>
          <a:xfrm>
            <a:off x="2427018" y="3553347"/>
            <a:ext cx="1186046" cy="400110"/>
          </a:xfrm>
          <a:prstGeom prst="rect">
            <a:avLst/>
          </a:prstGeom>
          <a:solidFill>
            <a:schemeClr val="accent1">
              <a:lumMod val="75000"/>
            </a:schemeClr>
          </a:solidFill>
          <a:ln w="38100">
            <a:solidFill>
              <a:schemeClr val="accent5">
                <a:lumMod val="50000"/>
              </a:schemeClr>
            </a:solidFill>
          </a:ln>
        </p:spPr>
        <p:txBody>
          <a:bodyPr wrap="square" rtlCol="0">
            <a:spAutoFit/>
          </a:bodyPr>
          <a:lstStyle/>
          <a:p>
            <a:pPr algn="ctr" rtl="1"/>
            <a:r>
              <a:rPr lang="fa-IR" sz="2000" b="1" dirty="0">
                <a:solidFill>
                  <a:schemeClr val="bg1"/>
                </a:solidFill>
                <a:cs typeface="B Nazanin" panose="00000400000000000000" pitchFamily="2" charset="-78"/>
              </a:rPr>
              <a:t>جدول</a:t>
            </a:r>
            <a:r>
              <a:rPr lang="fa-IR" sz="2000" b="1" dirty="0">
                <a:solidFill>
                  <a:schemeClr val="bg1"/>
                </a:solidFill>
              </a:rPr>
              <a:t> </a:t>
            </a:r>
            <a:r>
              <a:rPr lang="en-US" sz="2000" b="1" dirty="0">
                <a:solidFill>
                  <a:schemeClr val="bg1"/>
                </a:solidFill>
              </a:rPr>
              <a:t>A</a:t>
            </a:r>
          </a:p>
        </p:txBody>
      </p:sp>
      <p:sp>
        <p:nvSpPr>
          <p:cNvPr id="29" name="Rectangle 28">
            <a:extLst>
              <a:ext uri="{FF2B5EF4-FFF2-40B4-BE49-F238E27FC236}">
                <a16:creationId xmlns:a16="http://schemas.microsoft.com/office/drawing/2014/main" id="{1948BC63-217A-4811-AD07-DAC3AF10E18B}"/>
              </a:ext>
            </a:extLst>
          </p:cNvPr>
          <p:cNvSpPr/>
          <p:nvPr/>
        </p:nvSpPr>
        <p:spPr>
          <a:xfrm>
            <a:off x="5525235" y="3945208"/>
            <a:ext cx="1186046" cy="1408708"/>
          </a:xfrm>
          <a:prstGeom prst="rect">
            <a:avLst/>
          </a:prstGeom>
          <a:solidFill>
            <a:schemeClr val="accent1">
              <a:lumMod val="75000"/>
            </a:schemeClr>
          </a:solid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50" b="1" dirty="0">
              <a:ln w="0"/>
              <a:solidFill>
                <a:schemeClr val="bg1"/>
              </a:solidFill>
              <a:cs typeface="B Nazanin" panose="00000400000000000000" pitchFamily="2" charset="-78"/>
            </a:endParaRPr>
          </a:p>
          <a:p>
            <a:r>
              <a:rPr lang="en-US" b="1" dirty="0">
                <a:ln w="0"/>
                <a:solidFill>
                  <a:srgbClr val="FFFF00"/>
                </a:solidFill>
                <a:cs typeface="B Nazanin" panose="00000400000000000000" pitchFamily="2" charset="-78"/>
              </a:rPr>
              <a:t>A1 ( FK )</a:t>
            </a:r>
          </a:p>
          <a:p>
            <a:r>
              <a:rPr lang="en-US" b="1" dirty="0">
                <a:ln w="0"/>
                <a:solidFill>
                  <a:srgbClr val="FFFF00"/>
                </a:solidFill>
                <a:cs typeface="B Nazanin" panose="00000400000000000000" pitchFamily="2" charset="-78"/>
              </a:rPr>
              <a:t>B1 ( FK )</a:t>
            </a:r>
          </a:p>
          <a:p>
            <a:r>
              <a:rPr lang="en-US" b="1" dirty="0">
                <a:ln w="0"/>
                <a:solidFill>
                  <a:schemeClr val="bg1"/>
                </a:solidFill>
                <a:cs typeface="B Nazanin" panose="00000400000000000000" pitchFamily="2" charset="-78"/>
              </a:rPr>
              <a:t>C1</a:t>
            </a:r>
          </a:p>
          <a:p>
            <a:r>
              <a:rPr lang="en-US" b="1" dirty="0">
                <a:ln w="0"/>
                <a:solidFill>
                  <a:schemeClr val="bg1"/>
                </a:solidFill>
                <a:cs typeface="B Nazanin" panose="00000400000000000000" pitchFamily="2" charset="-78"/>
              </a:rPr>
              <a:t>C2</a:t>
            </a:r>
          </a:p>
          <a:p>
            <a:r>
              <a:rPr lang="en-US" b="1" dirty="0">
                <a:ln w="0"/>
                <a:solidFill>
                  <a:schemeClr val="bg1"/>
                </a:solidFill>
                <a:cs typeface="B Nazanin" panose="00000400000000000000" pitchFamily="2" charset="-78"/>
              </a:rPr>
              <a:t>C3</a:t>
            </a:r>
            <a:endParaRPr lang="en-US" sz="1600" b="1" dirty="0">
              <a:ln w="0"/>
              <a:solidFill>
                <a:schemeClr val="bg1"/>
              </a:solidFill>
              <a:cs typeface="B Nazanin" panose="00000400000000000000" pitchFamily="2" charset="-78"/>
            </a:endParaRPr>
          </a:p>
        </p:txBody>
      </p:sp>
      <p:sp>
        <p:nvSpPr>
          <p:cNvPr id="30" name="TextBox 29">
            <a:extLst>
              <a:ext uri="{FF2B5EF4-FFF2-40B4-BE49-F238E27FC236}">
                <a16:creationId xmlns:a16="http://schemas.microsoft.com/office/drawing/2014/main" id="{4AFD6FA1-E958-40EE-997C-B2D3817C4456}"/>
              </a:ext>
            </a:extLst>
          </p:cNvPr>
          <p:cNvSpPr txBox="1"/>
          <p:nvPr/>
        </p:nvSpPr>
        <p:spPr>
          <a:xfrm>
            <a:off x="5525235" y="3553347"/>
            <a:ext cx="1186046" cy="400110"/>
          </a:xfrm>
          <a:prstGeom prst="rect">
            <a:avLst/>
          </a:prstGeom>
          <a:solidFill>
            <a:schemeClr val="accent1">
              <a:lumMod val="75000"/>
            </a:schemeClr>
          </a:solidFill>
          <a:ln w="38100">
            <a:solidFill>
              <a:schemeClr val="accent5">
                <a:lumMod val="50000"/>
              </a:schemeClr>
            </a:solidFill>
          </a:ln>
        </p:spPr>
        <p:txBody>
          <a:bodyPr wrap="square" rtlCol="0">
            <a:spAutoFit/>
          </a:bodyPr>
          <a:lstStyle/>
          <a:p>
            <a:pPr algn="ctr" rtl="1"/>
            <a:r>
              <a:rPr lang="fa-IR" sz="2000" b="1" dirty="0">
                <a:solidFill>
                  <a:schemeClr val="bg1"/>
                </a:solidFill>
                <a:cs typeface="B Nazanin" panose="00000400000000000000" pitchFamily="2" charset="-78"/>
              </a:rPr>
              <a:t>جدول</a:t>
            </a:r>
            <a:r>
              <a:rPr lang="fa-IR" sz="2000" b="1" dirty="0">
                <a:solidFill>
                  <a:schemeClr val="bg1"/>
                </a:solidFill>
              </a:rPr>
              <a:t> </a:t>
            </a:r>
            <a:r>
              <a:rPr lang="en-US" sz="2000" b="1" dirty="0">
                <a:solidFill>
                  <a:schemeClr val="bg1"/>
                </a:solidFill>
              </a:rPr>
              <a:t>AB</a:t>
            </a:r>
          </a:p>
        </p:txBody>
      </p:sp>
      <p:cxnSp>
        <p:nvCxnSpPr>
          <p:cNvPr id="31" name="Straight Arrow Connector 30">
            <a:extLst>
              <a:ext uri="{FF2B5EF4-FFF2-40B4-BE49-F238E27FC236}">
                <a16:creationId xmlns:a16="http://schemas.microsoft.com/office/drawing/2014/main" id="{99C11C3E-D550-49B4-BC62-BCB7C5C05ACC}"/>
              </a:ext>
            </a:extLst>
          </p:cNvPr>
          <p:cNvCxnSpPr/>
          <p:nvPr/>
        </p:nvCxnSpPr>
        <p:spPr>
          <a:xfrm flipH="1">
            <a:off x="6716979" y="4440289"/>
            <a:ext cx="651713" cy="973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F034846C-C92C-4ED3-A751-A1ECFC5D8A05}"/>
              </a:ext>
            </a:extLst>
          </p:cNvPr>
          <p:cNvCxnSpPr/>
          <p:nvPr/>
        </p:nvCxnSpPr>
        <p:spPr>
          <a:xfrm flipH="1">
            <a:off x="7891975" y="4203179"/>
            <a:ext cx="725606"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3D6BD1A7-D9A4-4233-8973-7CDE2BDEE238}"/>
              </a:ext>
            </a:extLst>
          </p:cNvPr>
          <p:cNvCxnSpPr/>
          <p:nvPr/>
        </p:nvCxnSpPr>
        <p:spPr>
          <a:xfrm flipV="1">
            <a:off x="7357403" y="4203179"/>
            <a:ext cx="534572" cy="235560"/>
          </a:xfrm>
          <a:prstGeom prst="line">
            <a:avLst/>
          </a:prstGeom>
          <a:ln w="38100"/>
        </p:spPr>
        <p:style>
          <a:lnRef idx="1">
            <a:schemeClr val="dk1"/>
          </a:lnRef>
          <a:fillRef idx="0">
            <a:schemeClr val="dk1"/>
          </a:fillRef>
          <a:effectRef idx="0">
            <a:schemeClr val="dk1"/>
          </a:effectRef>
          <a:fontRef idx="minor">
            <a:schemeClr val="tx1"/>
          </a:fontRef>
        </p:style>
      </p:cxnSp>
      <p:sp>
        <p:nvSpPr>
          <p:cNvPr id="34" name="Flowchart: Terminator 33">
            <a:hlinkClick r:id="rId5" action="ppaction://hlinksldjump"/>
            <a:extLst>
              <a:ext uri="{FF2B5EF4-FFF2-40B4-BE49-F238E27FC236}">
                <a16:creationId xmlns:a16="http://schemas.microsoft.com/office/drawing/2014/main" id="{D3928103-F877-4F9F-821B-9991FCDDDED7}"/>
              </a:ext>
            </a:extLst>
          </p:cNvPr>
          <p:cNvSpPr/>
          <p:nvPr/>
        </p:nvSpPr>
        <p:spPr>
          <a:xfrm>
            <a:off x="5474998" y="5587517"/>
            <a:ext cx="1205118" cy="430475"/>
          </a:xfrm>
          <a:prstGeom prst="flowChartTermina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rtl="1"/>
            <a:r>
              <a:rPr lang="fa-IR" b="1" dirty="0">
                <a:cs typeface="B Nazanin" panose="00000400000000000000" pitchFamily="2" charset="-78"/>
              </a:rPr>
              <a:t>مثال</a:t>
            </a:r>
            <a:endParaRPr lang="en-US" b="1" dirty="0">
              <a:cs typeface="B Nazanin" panose="00000400000000000000" pitchFamily="2" charset="-78"/>
            </a:endParaRPr>
          </a:p>
        </p:txBody>
      </p:sp>
    </p:spTree>
    <p:extLst>
      <p:ext uri="{BB962C8B-B14F-4D97-AF65-F5344CB8AC3E}">
        <p14:creationId xmlns:p14="http://schemas.microsoft.com/office/powerpoint/2010/main" val="603836313"/>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250"/>
                                        <p:tgtEl>
                                          <p:spTgt spid="8"/>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250"/>
                                        <p:tgtEl>
                                          <p:spTgt spid="9"/>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50"/>
                                        <p:tgtEl>
                                          <p:spTgt spid="13"/>
                                        </p:tgtEl>
                                      </p:cBhvr>
                                    </p:animEffect>
                                  </p:childTnLst>
                                </p:cTn>
                              </p:par>
                            </p:childTnLst>
                          </p:cTn>
                        </p:par>
                        <p:par>
                          <p:cTn id="14" fill="hold">
                            <p:stCondLst>
                              <p:cond delay="250"/>
                            </p:stCondLst>
                            <p:childTnLst>
                              <p:par>
                                <p:cTn id="15" presetID="10"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750"/>
                            </p:stCondLst>
                            <p:childTnLst>
                              <p:par>
                                <p:cTn id="19" presetID="42" presetClass="entr" presetSubtype="0" fill="hold" grpId="0" nodeType="after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animEffect transition="in" filter="fade">
                                      <p:cBhvr>
                                        <p:cTn id="21" dur="500"/>
                                        <p:tgtEl>
                                          <p:spTgt spid="12">
                                            <p:txEl>
                                              <p:pRg st="0" end="0"/>
                                            </p:txEl>
                                          </p:spTgt>
                                        </p:tgtEl>
                                      </p:cBhvr>
                                    </p:animEffect>
                                    <p:anim calcmode="lin" valueType="num">
                                      <p:cBhvr>
                                        <p:cTn id="22"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23" dur="5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par>
                          <p:cTn id="24" fill="hold">
                            <p:stCondLst>
                              <p:cond delay="1250"/>
                            </p:stCondLst>
                            <p:childTnLst>
                              <p:par>
                                <p:cTn id="25" presetID="22" presetClass="entr" presetSubtype="8"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par>
                                <p:cTn id="28" presetID="22" presetClass="entr" presetSubtype="2"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right)">
                                      <p:cBhvr>
                                        <p:cTn id="30" dur="500"/>
                                        <p:tgtEl>
                                          <p:spTgt spid="15"/>
                                        </p:tgtEl>
                                      </p:cBhvr>
                                    </p:animEffect>
                                  </p:childTnLst>
                                </p:cTn>
                              </p:par>
                            </p:childTnLst>
                          </p:cTn>
                        </p:par>
                        <p:par>
                          <p:cTn id="31" fill="hold">
                            <p:stCondLst>
                              <p:cond delay="1750"/>
                            </p:stCondLst>
                            <p:childTnLst>
                              <p:par>
                                <p:cTn id="32" presetID="22" presetClass="entr" presetSubtype="8" fill="hold"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left)">
                                      <p:cBhvr>
                                        <p:cTn id="34" dur="500"/>
                                        <p:tgtEl>
                                          <p:spTgt spid="17"/>
                                        </p:tgtEl>
                                      </p:cBhvr>
                                    </p:animEffect>
                                  </p:childTnLst>
                                </p:cTn>
                              </p:par>
                              <p:par>
                                <p:cTn id="35" presetID="22" presetClass="entr" presetSubtype="2"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right)">
                                      <p:cBhvr>
                                        <p:cTn id="37" dur="500"/>
                                        <p:tgtEl>
                                          <p:spTgt spid="18"/>
                                        </p:tgtEl>
                                      </p:cBhvr>
                                    </p:animEffect>
                                  </p:childTnLst>
                                </p:cTn>
                              </p:par>
                            </p:childTnLst>
                          </p:cTn>
                        </p:par>
                        <p:par>
                          <p:cTn id="38" fill="hold">
                            <p:stCondLst>
                              <p:cond delay="2250"/>
                            </p:stCondLst>
                            <p:childTnLst>
                              <p:par>
                                <p:cTn id="39" presetID="16" presetClass="entr" presetSubtype="21"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barn(inVertical)">
                                      <p:cBhvr>
                                        <p:cTn id="41" dur="500"/>
                                        <p:tgtEl>
                                          <p:spTgt spid="16"/>
                                        </p:tgtEl>
                                      </p:cBhvr>
                                    </p:animEffect>
                                  </p:childTnLst>
                                </p:cTn>
                              </p:par>
                            </p:childTnLst>
                          </p:cTn>
                        </p:par>
                        <p:par>
                          <p:cTn id="42" fill="hold">
                            <p:stCondLst>
                              <p:cond delay="2750"/>
                            </p:stCondLst>
                            <p:childTnLst>
                              <p:par>
                                <p:cTn id="43" presetID="6" presetClass="entr" presetSubtype="32" fill="hold" grpId="0" nodeType="after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circle(out)">
                                      <p:cBhvr>
                                        <p:cTn id="45" dur="500"/>
                                        <p:tgtEl>
                                          <p:spTgt spid="19"/>
                                        </p:tgtEl>
                                      </p:cBhvr>
                                    </p:animEffect>
                                  </p:childTnLst>
                                </p:cTn>
                              </p:par>
                              <p:par>
                                <p:cTn id="46" presetID="6" presetClass="entr" presetSubtype="32"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circle(out)">
                                      <p:cBhvr>
                                        <p:cTn id="48" dur="500"/>
                                        <p:tgtEl>
                                          <p:spTgt spid="20"/>
                                        </p:tgtEl>
                                      </p:cBhvr>
                                    </p:animEffect>
                                  </p:childTnLst>
                                </p:cTn>
                              </p:par>
                            </p:childTnLst>
                          </p:cTn>
                        </p:par>
                        <p:par>
                          <p:cTn id="49" fill="hold">
                            <p:stCondLst>
                              <p:cond delay="3250"/>
                            </p:stCondLst>
                            <p:childTnLst>
                              <p:par>
                                <p:cTn id="50" presetID="6" presetClass="entr" presetSubtype="32" fill="hold" grpId="0" nodeType="after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circle(out)">
                                      <p:cBhvr>
                                        <p:cTn id="52" dur="500"/>
                                        <p:tgtEl>
                                          <p:spTgt spid="21"/>
                                        </p:tgtEl>
                                      </p:cBhvr>
                                    </p:animEffect>
                                  </p:childTnLst>
                                </p:cTn>
                              </p:par>
                              <p:par>
                                <p:cTn id="53" presetID="6" presetClass="entr" presetSubtype="32"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circle(out)">
                                      <p:cBhvr>
                                        <p:cTn id="55" dur="500"/>
                                        <p:tgtEl>
                                          <p:spTgt spid="22"/>
                                        </p:tgtEl>
                                      </p:cBhvr>
                                    </p:animEffect>
                                  </p:childTnLst>
                                </p:cTn>
                              </p:par>
                            </p:childTnLst>
                          </p:cTn>
                        </p:par>
                        <p:par>
                          <p:cTn id="56" fill="hold">
                            <p:stCondLst>
                              <p:cond delay="3750"/>
                            </p:stCondLst>
                            <p:childTnLst>
                              <p:par>
                                <p:cTn id="57" presetID="42" presetClass="entr" presetSubtype="0" fill="hold" grpId="0" nodeType="afterEffect">
                                  <p:stCondLst>
                                    <p:cond delay="0"/>
                                  </p:stCondLst>
                                  <p:childTnLst>
                                    <p:set>
                                      <p:cBhvr>
                                        <p:cTn id="58" dur="1" fill="hold">
                                          <p:stCondLst>
                                            <p:cond delay="0"/>
                                          </p:stCondLst>
                                        </p:cTn>
                                        <p:tgtEl>
                                          <p:spTgt spid="27">
                                            <p:txEl>
                                              <p:pRg st="0" end="0"/>
                                            </p:txEl>
                                          </p:spTgt>
                                        </p:tgtEl>
                                        <p:attrNameLst>
                                          <p:attrName>style.visibility</p:attrName>
                                        </p:attrNameLst>
                                      </p:cBhvr>
                                      <p:to>
                                        <p:strVal val="visible"/>
                                      </p:to>
                                    </p:set>
                                    <p:animEffect transition="in" filter="fade">
                                      <p:cBhvr>
                                        <p:cTn id="59" dur="500"/>
                                        <p:tgtEl>
                                          <p:spTgt spid="27">
                                            <p:txEl>
                                              <p:pRg st="0" end="0"/>
                                            </p:txEl>
                                          </p:spTgt>
                                        </p:tgtEl>
                                      </p:cBhvr>
                                    </p:animEffect>
                                    <p:anim calcmode="lin" valueType="num">
                                      <p:cBhvr>
                                        <p:cTn id="60"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p:cTn id="61" dur="500" fill="hold"/>
                                        <p:tgtEl>
                                          <p:spTgt spid="27">
                                            <p:txEl>
                                              <p:pRg st="0" end="0"/>
                                            </p:txEl>
                                          </p:spTgt>
                                        </p:tgtEl>
                                        <p:attrNameLst>
                                          <p:attrName>ppt_y</p:attrName>
                                        </p:attrNameLst>
                                      </p:cBhvr>
                                      <p:tavLst>
                                        <p:tav tm="0">
                                          <p:val>
                                            <p:strVal val="#ppt_y+.1"/>
                                          </p:val>
                                        </p:tav>
                                        <p:tav tm="100000">
                                          <p:val>
                                            <p:strVal val="#ppt_y"/>
                                          </p:val>
                                        </p:tav>
                                      </p:tavLst>
                                    </p:anim>
                                  </p:childTnLst>
                                </p:cTn>
                              </p:par>
                            </p:childTnLst>
                          </p:cTn>
                        </p:par>
                        <p:par>
                          <p:cTn id="62" fill="hold">
                            <p:stCondLst>
                              <p:cond delay="4250"/>
                            </p:stCondLst>
                            <p:childTnLst>
                              <p:par>
                                <p:cTn id="63" presetID="42" presetClass="entr" presetSubtype="0" fill="hold" grpId="0" nodeType="afterEffect">
                                  <p:stCondLst>
                                    <p:cond delay="0"/>
                                  </p:stCondLst>
                                  <p:childTnLst>
                                    <p:set>
                                      <p:cBhvr>
                                        <p:cTn id="64" dur="1" fill="hold">
                                          <p:stCondLst>
                                            <p:cond delay="0"/>
                                          </p:stCondLst>
                                        </p:cTn>
                                        <p:tgtEl>
                                          <p:spTgt spid="27">
                                            <p:txEl>
                                              <p:pRg st="1" end="1"/>
                                            </p:txEl>
                                          </p:spTgt>
                                        </p:tgtEl>
                                        <p:attrNameLst>
                                          <p:attrName>style.visibility</p:attrName>
                                        </p:attrNameLst>
                                      </p:cBhvr>
                                      <p:to>
                                        <p:strVal val="visible"/>
                                      </p:to>
                                    </p:set>
                                    <p:animEffect transition="in" filter="fade">
                                      <p:cBhvr>
                                        <p:cTn id="65" dur="500"/>
                                        <p:tgtEl>
                                          <p:spTgt spid="27">
                                            <p:txEl>
                                              <p:pRg st="1" end="1"/>
                                            </p:txEl>
                                          </p:spTgt>
                                        </p:tgtEl>
                                      </p:cBhvr>
                                    </p:animEffect>
                                    <p:anim calcmode="lin" valueType="num">
                                      <p:cBhvr>
                                        <p:cTn id="66" dur="500" fill="hold"/>
                                        <p:tgtEl>
                                          <p:spTgt spid="27">
                                            <p:txEl>
                                              <p:pRg st="1" end="1"/>
                                            </p:txEl>
                                          </p:spTgt>
                                        </p:tgtEl>
                                        <p:attrNameLst>
                                          <p:attrName>ppt_x</p:attrName>
                                        </p:attrNameLst>
                                      </p:cBhvr>
                                      <p:tavLst>
                                        <p:tav tm="0">
                                          <p:val>
                                            <p:strVal val="#ppt_x"/>
                                          </p:val>
                                        </p:tav>
                                        <p:tav tm="100000">
                                          <p:val>
                                            <p:strVal val="#ppt_x"/>
                                          </p:val>
                                        </p:tav>
                                      </p:tavLst>
                                    </p:anim>
                                    <p:anim calcmode="lin" valueType="num">
                                      <p:cBhvr>
                                        <p:cTn id="67" dur="500" fill="hold"/>
                                        <p:tgtEl>
                                          <p:spTgt spid="27">
                                            <p:txEl>
                                              <p:pRg st="1" end="1"/>
                                            </p:txEl>
                                          </p:spTgt>
                                        </p:tgtEl>
                                        <p:attrNameLst>
                                          <p:attrName>ppt_y</p:attrName>
                                        </p:attrNameLst>
                                      </p:cBhvr>
                                      <p:tavLst>
                                        <p:tav tm="0">
                                          <p:val>
                                            <p:strVal val="#ppt_y+.1"/>
                                          </p:val>
                                        </p:tav>
                                        <p:tav tm="100000">
                                          <p:val>
                                            <p:strVal val="#ppt_y"/>
                                          </p:val>
                                        </p:tav>
                                      </p:tavLst>
                                    </p:anim>
                                  </p:childTnLst>
                                </p:cTn>
                              </p:par>
                            </p:childTnLst>
                          </p:cTn>
                        </p:par>
                        <p:par>
                          <p:cTn id="68" fill="hold">
                            <p:stCondLst>
                              <p:cond delay="4750"/>
                            </p:stCondLst>
                            <p:childTnLst>
                              <p:par>
                                <p:cTn id="69" presetID="10" presetClass="entr" presetSubtype="0"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fade">
                                      <p:cBhvr>
                                        <p:cTn id="71" dur="500"/>
                                        <p:tgtEl>
                                          <p:spTgt spid="28"/>
                                        </p:tgtEl>
                                      </p:cBhvr>
                                    </p:animEffect>
                                  </p:childTnLst>
                                </p:cTn>
                              </p:par>
                            </p:childTnLst>
                          </p:cTn>
                        </p:par>
                        <p:par>
                          <p:cTn id="72" fill="hold">
                            <p:stCondLst>
                              <p:cond delay="5250"/>
                            </p:stCondLst>
                            <p:childTnLst>
                              <p:par>
                                <p:cTn id="73" presetID="22" presetClass="entr" presetSubtype="1" fill="hold" grpId="0" nodeType="afterEffect">
                                  <p:stCondLst>
                                    <p:cond delay="0"/>
                                  </p:stCondLst>
                                  <p:childTnLst>
                                    <p:set>
                                      <p:cBhvr>
                                        <p:cTn id="74" dur="1" fill="hold">
                                          <p:stCondLst>
                                            <p:cond delay="0"/>
                                          </p:stCondLst>
                                        </p:cTn>
                                        <p:tgtEl>
                                          <p:spTgt spid="23"/>
                                        </p:tgtEl>
                                        <p:attrNameLst>
                                          <p:attrName>style.visibility</p:attrName>
                                        </p:attrNameLst>
                                      </p:cBhvr>
                                      <p:to>
                                        <p:strVal val="visible"/>
                                      </p:to>
                                    </p:set>
                                    <p:animEffect transition="in" filter="wipe(up)">
                                      <p:cBhvr>
                                        <p:cTn id="75" dur="500"/>
                                        <p:tgtEl>
                                          <p:spTgt spid="23"/>
                                        </p:tgtEl>
                                      </p:cBhvr>
                                    </p:animEffect>
                                  </p:childTnLst>
                                </p:cTn>
                              </p:par>
                            </p:childTnLst>
                          </p:cTn>
                        </p:par>
                        <p:par>
                          <p:cTn id="76" fill="hold">
                            <p:stCondLst>
                              <p:cond delay="5750"/>
                            </p:stCondLst>
                            <p:childTnLst>
                              <p:par>
                                <p:cTn id="77" presetID="10" presetClass="entr" presetSubtype="0" fill="hold" grpId="0" nodeType="afterEffect">
                                  <p:stCondLst>
                                    <p:cond delay="0"/>
                                  </p:stCondLst>
                                  <p:childTnLst>
                                    <p:set>
                                      <p:cBhvr>
                                        <p:cTn id="78" dur="1" fill="hold">
                                          <p:stCondLst>
                                            <p:cond delay="0"/>
                                          </p:stCondLst>
                                        </p:cTn>
                                        <p:tgtEl>
                                          <p:spTgt spid="26"/>
                                        </p:tgtEl>
                                        <p:attrNameLst>
                                          <p:attrName>style.visibility</p:attrName>
                                        </p:attrNameLst>
                                      </p:cBhvr>
                                      <p:to>
                                        <p:strVal val="visible"/>
                                      </p:to>
                                    </p:set>
                                    <p:animEffect transition="in" filter="fade">
                                      <p:cBhvr>
                                        <p:cTn id="79" dur="500"/>
                                        <p:tgtEl>
                                          <p:spTgt spid="26"/>
                                        </p:tgtEl>
                                      </p:cBhvr>
                                    </p:animEffect>
                                  </p:childTnLst>
                                </p:cTn>
                              </p:par>
                            </p:childTnLst>
                          </p:cTn>
                        </p:par>
                        <p:par>
                          <p:cTn id="80" fill="hold">
                            <p:stCondLst>
                              <p:cond delay="6250"/>
                            </p:stCondLst>
                            <p:childTnLst>
                              <p:par>
                                <p:cTn id="81" presetID="22" presetClass="entr" presetSubtype="1" fill="hold" grpId="0" nodeType="afterEffect">
                                  <p:stCondLst>
                                    <p:cond delay="0"/>
                                  </p:stCondLst>
                                  <p:childTnLst>
                                    <p:set>
                                      <p:cBhvr>
                                        <p:cTn id="82" dur="1" fill="hold">
                                          <p:stCondLst>
                                            <p:cond delay="0"/>
                                          </p:stCondLst>
                                        </p:cTn>
                                        <p:tgtEl>
                                          <p:spTgt spid="25"/>
                                        </p:tgtEl>
                                        <p:attrNameLst>
                                          <p:attrName>style.visibility</p:attrName>
                                        </p:attrNameLst>
                                      </p:cBhvr>
                                      <p:to>
                                        <p:strVal val="visible"/>
                                      </p:to>
                                    </p:set>
                                    <p:animEffect transition="in" filter="wipe(up)">
                                      <p:cBhvr>
                                        <p:cTn id="83" dur="500"/>
                                        <p:tgtEl>
                                          <p:spTgt spid="25"/>
                                        </p:tgtEl>
                                      </p:cBhvr>
                                    </p:animEffect>
                                  </p:childTnLst>
                                </p:cTn>
                              </p:par>
                            </p:childTnLst>
                          </p:cTn>
                        </p:par>
                        <p:par>
                          <p:cTn id="84" fill="hold">
                            <p:stCondLst>
                              <p:cond delay="6750"/>
                            </p:stCondLst>
                            <p:childTnLst>
                              <p:par>
                                <p:cTn id="85" presetID="10" presetClass="entr" presetSubtype="0" fill="hold" grpId="0" nodeType="afterEffect">
                                  <p:stCondLst>
                                    <p:cond delay="0"/>
                                  </p:stCondLst>
                                  <p:childTnLst>
                                    <p:set>
                                      <p:cBhvr>
                                        <p:cTn id="86" dur="1" fill="hold">
                                          <p:stCondLst>
                                            <p:cond delay="0"/>
                                          </p:stCondLst>
                                        </p:cTn>
                                        <p:tgtEl>
                                          <p:spTgt spid="30"/>
                                        </p:tgtEl>
                                        <p:attrNameLst>
                                          <p:attrName>style.visibility</p:attrName>
                                        </p:attrNameLst>
                                      </p:cBhvr>
                                      <p:to>
                                        <p:strVal val="visible"/>
                                      </p:to>
                                    </p:set>
                                    <p:animEffect transition="in" filter="fade">
                                      <p:cBhvr>
                                        <p:cTn id="87" dur="500"/>
                                        <p:tgtEl>
                                          <p:spTgt spid="30"/>
                                        </p:tgtEl>
                                      </p:cBhvr>
                                    </p:animEffect>
                                  </p:childTnLst>
                                </p:cTn>
                              </p:par>
                            </p:childTnLst>
                          </p:cTn>
                        </p:par>
                        <p:par>
                          <p:cTn id="88" fill="hold">
                            <p:stCondLst>
                              <p:cond delay="7250"/>
                            </p:stCondLst>
                            <p:childTnLst>
                              <p:par>
                                <p:cTn id="89" presetID="22" presetClass="entr" presetSubtype="1" fill="hold" grpId="0" nodeType="after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wipe(up)">
                                      <p:cBhvr>
                                        <p:cTn id="91" dur="500"/>
                                        <p:tgtEl>
                                          <p:spTgt spid="29"/>
                                        </p:tgtEl>
                                      </p:cBhvr>
                                    </p:animEffect>
                                  </p:childTnLst>
                                </p:cTn>
                              </p:par>
                            </p:childTnLst>
                          </p:cTn>
                        </p:par>
                        <p:par>
                          <p:cTn id="92" fill="hold">
                            <p:stCondLst>
                              <p:cond delay="7750"/>
                            </p:stCondLst>
                            <p:childTnLst>
                              <p:par>
                                <p:cTn id="93" presetID="22" presetClass="entr" presetSubtype="8" fill="hold" nodeType="afterEffect">
                                  <p:stCondLst>
                                    <p:cond delay="0"/>
                                  </p:stCondLst>
                                  <p:childTnLst>
                                    <p:set>
                                      <p:cBhvr>
                                        <p:cTn id="94" dur="1" fill="hold">
                                          <p:stCondLst>
                                            <p:cond delay="0"/>
                                          </p:stCondLst>
                                        </p:cTn>
                                        <p:tgtEl>
                                          <p:spTgt spid="24"/>
                                        </p:tgtEl>
                                        <p:attrNameLst>
                                          <p:attrName>style.visibility</p:attrName>
                                        </p:attrNameLst>
                                      </p:cBhvr>
                                      <p:to>
                                        <p:strVal val="visible"/>
                                      </p:to>
                                    </p:set>
                                    <p:animEffect transition="in" filter="wipe(left)">
                                      <p:cBhvr>
                                        <p:cTn id="95" dur="500"/>
                                        <p:tgtEl>
                                          <p:spTgt spid="24"/>
                                        </p:tgtEl>
                                      </p:cBhvr>
                                    </p:animEffect>
                                  </p:childTnLst>
                                </p:cTn>
                              </p:par>
                            </p:childTnLst>
                          </p:cTn>
                        </p:par>
                        <p:par>
                          <p:cTn id="96" fill="hold">
                            <p:stCondLst>
                              <p:cond delay="8250"/>
                            </p:stCondLst>
                            <p:childTnLst>
                              <p:par>
                                <p:cTn id="97" presetID="22" presetClass="entr" presetSubtype="2" fill="hold" nodeType="afterEffect">
                                  <p:stCondLst>
                                    <p:cond delay="0"/>
                                  </p:stCondLst>
                                  <p:childTnLst>
                                    <p:set>
                                      <p:cBhvr>
                                        <p:cTn id="98" dur="1" fill="hold">
                                          <p:stCondLst>
                                            <p:cond delay="0"/>
                                          </p:stCondLst>
                                        </p:cTn>
                                        <p:tgtEl>
                                          <p:spTgt spid="32"/>
                                        </p:tgtEl>
                                        <p:attrNameLst>
                                          <p:attrName>style.visibility</p:attrName>
                                        </p:attrNameLst>
                                      </p:cBhvr>
                                      <p:to>
                                        <p:strVal val="visible"/>
                                      </p:to>
                                    </p:set>
                                    <p:animEffect transition="in" filter="wipe(right)">
                                      <p:cBhvr>
                                        <p:cTn id="99" dur="500"/>
                                        <p:tgtEl>
                                          <p:spTgt spid="32"/>
                                        </p:tgtEl>
                                      </p:cBhvr>
                                    </p:animEffect>
                                  </p:childTnLst>
                                </p:cTn>
                              </p:par>
                            </p:childTnLst>
                          </p:cTn>
                        </p:par>
                        <p:par>
                          <p:cTn id="100" fill="hold">
                            <p:stCondLst>
                              <p:cond delay="8750"/>
                            </p:stCondLst>
                            <p:childTnLst>
                              <p:par>
                                <p:cTn id="101" presetID="22" presetClass="entr" presetSubtype="2" fill="hold" nodeType="afterEffect">
                                  <p:stCondLst>
                                    <p:cond delay="0"/>
                                  </p:stCondLst>
                                  <p:childTnLst>
                                    <p:set>
                                      <p:cBhvr>
                                        <p:cTn id="102" dur="1" fill="hold">
                                          <p:stCondLst>
                                            <p:cond delay="0"/>
                                          </p:stCondLst>
                                        </p:cTn>
                                        <p:tgtEl>
                                          <p:spTgt spid="33"/>
                                        </p:tgtEl>
                                        <p:attrNameLst>
                                          <p:attrName>style.visibility</p:attrName>
                                        </p:attrNameLst>
                                      </p:cBhvr>
                                      <p:to>
                                        <p:strVal val="visible"/>
                                      </p:to>
                                    </p:set>
                                    <p:animEffect transition="in" filter="wipe(right)">
                                      <p:cBhvr>
                                        <p:cTn id="103" dur="500"/>
                                        <p:tgtEl>
                                          <p:spTgt spid="33"/>
                                        </p:tgtEl>
                                      </p:cBhvr>
                                    </p:animEffect>
                                  </p:childTnLst>
                                </p:cTn>
                              </p:par>
                            </p:childTnLst>
                          </p:cTn>
                        </p:par>
                        <p:par>
                          <p:cTn id="104" fill="hold">
                            <p:stCondLst>
                              <p:cond delay="9250"/>
                            </p:stCondLst>
                            <p:childTnLst>
                              <p:par>
                                <p:cTn id="105" presetID="22" presetClass="entr" presetSubtype="2" fill="hold" nodeType="afterEffect">
                                  <p:stCondLst>
                                    <p:cond delay="0"/>
                                  </p:stCondLst>
                                  <p:childTnLst>
                                    <p:set>
                                      <p:cBhvr>
                                        <p:cTn id="106" dur="1" fill="hold">
                                          <p:stCondLst>
                                            <p:cond delay="0"/>
                                          </p:stCondLst>
                                        </p:cTn>
                                        <p:tgtEl>
                                          <p:spTgt spid="31"/>
                                        </p:tgtEl>
                                        <p:attrNameLst>
                                          <p:attrName>style.visibility</p:attrName>
                                        </p:attrNameLst>
                                      </p:cBhvr>
                                      <p:to>
                                        <p:strVal val="visible"/>
                                      </p:to>
                                    </p:set>
                                    <p:animEffect transition="in" filter="wipe(right)">
                                      <p:cBhvr>
                                        <p:cTn id="107" dur="500"/>
                                        <p:tgtEl>
                                          <p:spTgt spid="31"/>
                                        </p:tgtEl>
                                      </p:cBhvr>
                                    </p:animEffect>
                                  </p:childTnLst>
                                </p:cTn>
                              </p:par>
                            </p:childTnLst>
                          </p:cTn>
                        </p:par>
                        <p:par>
                          <p:cTn id="108" fill="hold">
                            <p:stCondLst>
                              <p:cond delay="9750"/>
                            </p:stCondLst>
                            <p:childTnLst>
                              <p:par>
                                <p:cTn id="109" presetID="10" presetClass="entr" presetSubtype="0" fill="hold" grpId="0" nodeType="afterEffect">
                                  <p:stCondLst>
                                    <p:cond delay="0"/>
                                  </p:stCondLst>
                                  <p:childTnLst>
                                    <p:set>
                                      <p:cBhvr>
                                        <p:cTn id="110" dur="1" fill="hold">
                                          <p:stCondLst>
                                            <p:cond delay="0"/>
                                          </p:stCondLst>
                                        </p:cTn>
                                        <p:tgtEl>
                                          <p:spTgt spid="34"/>
                                        </p:tgtEl>
                                        <p:attrNameLst>
                                          <p:attrName>style.visibility</p:attrName>
                                        </p:attrNameLst>
                                      </p:cBhvr>
                                      <p:to>
                                        <p:strVal val="visible"/>
                                      </p:to>
                                    </p:set>
                                    <p:animEffect transition="in" filter="fade">
                                      <p:cBhvr>
                                        <p:cTn id="11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build="p"/>
      <p:bldP spid="14" grpId="0" animBg="1"/>
      <p:bldP spid="15" grpId="0" animBg="1"/>
      <p:bldP spid="16" grpId="0" animBg="1"/>
      <p:bldP spid="19" grpId="0" animBg="1"/>
      <p:bldP spid="20" grpId="0" animBg="1"/>
      <p:bldP spid="21" grpId="0"/>
      <p:bldP spid="22" grpId="0"/>
      <p:bldP spid="23" grpId="0" animBg="1"/>
      <p:bldP spid="25" grpId="0" animBg="1"/>
      <p:bldP spid="26" grpId="0" animBg="1"/>
      <p:bldP spid="27" grpId="0" build="p"/>
      <p:bldP spid="28" grpId="0" animBg="1"/>
      <p:bldP spid="29" grpId="0" animBg="1"/>
      <p:bldP spid="30" grpId="0" animBg="1"/>
      <p:bldP spid="3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3057" cy="78818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0" y="5462000"/>
            <a:ext cx="12192000" cy="1396000"/>
          </a:xfrm>
          <a:prstGeom prst="rect">
            <a:avLst/>
          </a:prstGeom>
          <a:solidFill>
            <a:srgbClr val="B4DCF5">
              <a:lumMod val="10000"/>
            </a:srgbClr>
          </a:solidFill>
        </p:spPr>
      </p:pic>
      <p:pic>
        <p:nvPicPr>
          <p:cNvPr id="6" name="Picture 5"/>
          <p:cNvPicPr>
            <a:picLocks noChangeAspect="1"/>
          </p:cNvPicPr>
          <p:nvPr/>
        </p:nvPicPr>
        <p:blipFill>
          <a:blip r:embed="rId4"/>
          <a:stretch>
            <a:fillRect/>
          </a:stretch>
        </p:blipFill>
        <p:spPr>
          <a:xfrm>
            <a:off x="-128789" y="4290646"/>
            <a:ext cx="12518265" cy="1968485"/>
          </a:xfrm>
          <a:prstGeom prst="rect">
            <a:avLst/>
          </a:prstGeom>
        </p:spPr>
      </p:pic>
      <p:pic>
        <p:nvPicPr>
          <p:cNvPr id="8" name="Picture 7">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7" y="5841596"/>
            <a:ext cx="980576" cy="980576"/>
          </a:xfrm>
          <a:prstGeom prst="rect">
            <a:avLst/>
          </a:prstGeom>
        </p:spPr>
      </p:pic>
      <p:pic>
        <p:nvPicPr>
          <p:cNvPr id="9" name="Picture 8">
            <a:hlinkClick r:id="rId7" action="ppaction://hlinksldjump"/>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27059" y="6278639"/>
            <a:ext cx="1206566" cy="588599"/>
          </a:xfrm>
          <a:prstGeom prst="rect">
            <a:avLst/>
          </a:prstGeom>
        </p:spPr>
      </p:pic>
      <p:sp>
        <p:nvSpPr>
          <p:cNvPr id="3" name="Rectangle 2"/>
          <p:cNvSpPr/>
          <p:nvPr/>
        </p:nvSpPr>
        <p:spPr>
          <a:xfrm>
            <a:off x="596347" y="159334"/>
            <a:ext cx="11039061" cy="461665"/>
          </a:xfrm>
          <a:prstGeom prst="rect">
            <a:avLst/>
          </a:prstGeom>
          <a:gradFill flip="none" rotWithShape="1">
            <a:gsLst>
              <a:gs pos="63000">
                <a:schemeClr val="bg1"/>
              </a:gs>
              <a:gs pos="91000">
                <a:schemeClr val="accent1">
                  <a:lumMod val="50000"/>
                </a:schemeClr>
              </a:gs>
              <a:gs pos="94000">
                <a:schemeClr val="bg1"/>
              </a:gs>
              <a:gs pos="99000">
                <a:schemeClr val="tx1">
                  <a:lumMod val="95000"/>
                  <a:lumOff val="5000"/>
                </a:schemeClr>
              </a:gs>
            </a:gsLst>
            <a:path path="rect">
              <a:fillToRect l="50000" t="50000" r="50000" b="50000"/>
            </a:path>
            <a:tileRect/>
          </a:gradFill>
        </p:spPr>
        <p:txBody>
          <a:bodyPr wrap="square" lIns="91440" tIns="45720" rIns="91440" bIns="45720">
            <a:spAutoFit/>
          </a:bodyPr>
          <a:lstStyle/>
          <a:p>
            <a:pPr algn="ctr" rtl="1"/>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طراحی ارتباط چند به چند - مثال</a:t>
            </a:r>
          </a:p>
        </p:txBody>
      </p:sp>
      <p:pic>
        <p:nvPicPr>
          <p:cNvPr id="13" name="Picture 12">
            <a:hlinkClick r:id="rId7" action="ppaction://hlinksldjump"/>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175595" y="5841596"/>
            <a:ext cx="1016405" cy="1016405"/>
          </a:xfrm>
          <a:prstGeom prst="rect">
            <a:avLst/>
          </a:prstGeom>
        </p:spPr>
      </p:pic>
      <p:grpSp>
        <p:nvGrpSpPr>
          <p:cNvPr id="10" name="Group 9">
            <a:extLst>
              <a:ext uri="{FF2B5EF4-FFF2-40B4-BE49-F238E27FC236}">
                <a16:creationId xmlns:a16="http://schemas.microsoft.com/office/drawing/2014/main" id="{54B1F482-B7C6-4520-9AFA-FDDAE400F697}"/>
              </a:ext>
            </a:extLst>
          </p:cNvPr>
          <p:cNvGrpSpPr/>
          <p:nvPr/>
        </p:nvGrpSpPr>
        <p:grpSpPr>
          <a:xfrm>
            <a:off x="3009504" y="803063"/>
            <a:ext cx="6172992" cy="1228933"/>
            <a:chOff x="1523207" y="2215531"/>
            <a:chExt cx="6172992" cy="1315069"/>
          </a:xfrm>
        </p:grpSpPr>
        <p:grpSp>
          <p:nvGrpSpPr>
            <p:cNvPr id="11" name="Group 10">
              <a:extLst>
                <a:ext uri="{FF2B5EF4-FFF2-40B4-BE49-F238E27FC236}">
                  <a16:creationId xmlns:a16="http://schemas.microsoft.com/office/drawing/2014/main" id="{26CF4F6C-1FB7-401D-8BB1-E4A9A4688206}"/>
                </a:ext>
              </a:extLst>
            </p:cNvPr>
            <p:cNvGrpSpPr/>
            <p:nvPr/>
          </p:nvGrpSpPr>
          <p:grpSpPr>
            <a:xfrm>
              <a:off x="1523207" y="2215531"/>
              <a:ext cx="6172992" cy="1315069"/>
              <a:chOff x="1523207" y="2215531"/>
              <a:chExt cx="6172992" cy="1315069"/>
            </a:xfrm>
          </p:grpSpPr>
          <p:sp>
            <p:nvSpPr>
              <p:cNvPr id="15" name="TextBox 14">
                <a:extLst>
                  <a:ext uri="{FF2B5EF4-FFF2-40B4-BE49-F238E27FC236}">
                    <a16:creationId xmlns:a16="http://schemas.microsoft.com/office/drawing/2014/main" id="{0F68CBE2-1969-4FAE-840E-7DB5A5926619}"/>
                  </a:ext>
                </a:extLst>
              </p:cNvPr>
              <p:cNvSpPr txBox="1"/>
              <p:nvPr/>
            </p:nvSpPr>
            <p:spPr>
              <a:xfrm>
                <a:off x="3572550" y="2797792"/>
                <a:ext cx="389850" cy="369332"/>
              </a:xfrm>
              <a:prstGeom prst="rect">
                <a:avLst/>
              </a:prstGeom>
              <a:noFill/>
            </p:spPr>
            <p:txBody>
              <a:bodyPr wrap="none" rtlCol="0">
                <a:spAutoFit/>
              </a:bodyPr>
              <a:lstStyle/>
              <a:p>
                <a:r>
                  <a:rPr lang="en-US" dirty="0">
                    <a:cs typeface="B Nazanin" pitchFamily="2" charset="-78"/>
                  </a:rPr>
                  <a:t>M</a:t>
                </a:r>
              </a:p>
            </p:txBody>
          </p:sp>
          <p:sp>
            <p:nvSpPr>
              <p:cNvPr id="16" name="TextBox 15">
                <a:extLst>
                  <a:ext uri="{FF2B5EF4-FFF2-40B4-BE49-F238E27FC236}">
                    <a16:creationId xmlns:a16="http://schemas.microsoft.com/office/drawing/2014/main" id="{0BCD9AD2-9FFD-4985-A3B7-64ECC07FF92C}"/>
                  </a:ext>
                </a:extLst>
              </p:cNvPr>
              <p:cNvSpPr txBox="1"/>
              <p:nvPr/>
            </p:nvSpPr>
            <p:spPr>
              <a:xfrm>
                <a:off x="5160050" y="2797792"/>
                <a:ext cx="351378" cy="369332"/>
              </a:xfrm>
              <a:prstGeom prst="rect">
                <a:avLst/>
              </a:prstGeom>
              <a:noFill/>
            </p:spPr>
            <p:txBody>
              <a:bodyPr wrap="none" rtlCol="0">
                <a:spAutoFit/>
              </a:bodyPr>
              <a:lstStyle/>
              <a:p>
                <a:r>
                  <a:rPr lang="en-US" dirty="0">
                    <a:cs typeface="B Nazanin" pitchFamily="2" charset="-78"/>
                  </a:rPr>
                  <a:t>N</a:t>
                </a:r>
              </a:p>
            </p:txBody>
          </p:sp>
          <p:grpSp>
            <p:nvGrpSpPr>
              <p:cNvPr id="18" name="Group 17">
                <a:extLst>
                  <a:ext uri="{FF2B5EF4-FFF2-40B4-BE49-F238E27FC236}">
                    <a16:creationId xmlns:a16="http://schemas.microsoft.com/office/drawing/2014/main" id="{E0E5E2FB-8E40-4CE2-AF73-B7308E442100}"/>
                  </a:ext>
                </a:extLst>
              </p:cNvPr>
              <p:cNvGrpSpPr/>
              <p:nvPr/>
            </p:nvGrpSpPr>
            <p:grpSpPr>
              <a:xfrm>
                <a:off x="1523207" y="2215531"/>
                <a:ext cx="6172992" cy="1315069"/>
                <a:chOff x="1485107" y="5009531"/>
                <a:chExt cx="6172992" cy="1315069"/>
              </a:xfrm>
            </p:grpSpPr>
            <p:grpSp>
              <p:nvGrpSpPr>
                <p:cNvPr id="20" name="Group 19">
                  <a:extLst>
                    <a:ext uri="{FF2B5EF4-FFF2-40B4-BE49-F238E27FC236}">
                      <a16:creationId xmlns:a16="http://schemas.microsoft.com/office/drawing/2014/main" id="{EA146E92-39BA-451C-9114-20C9BBFE3089}"/>
                    </a:ext>
                  </a:extLst>
                </p:cNvPr>
                <p:cNvGrpSpPr/>
                <p:nvPr/>
              </p:nvGrpSpPr>
              <p:grpSpPr>
                <a:xfrm>
                  <a:off x="2514600" y="5009531"/>
                  <a:ext cx="4038600" cy="1238869"/>
                  <a:chOff x="609600" y="2571131"/>
                  <a:chExt cx="4038600" cy="1238869"/>
                </a:xfrm>
              </p:grpSpPr>
              <p:grpSp>
                <p:nvGrpSpPr>
                  <p:cNvPr id="34" name="Group 33">
                    <a:extLst>
                      <a:ext uri="{FF2B5EF4-FFF2-40B4-BE49-F238E27FC236}">
                        <a16:creationId xmlns:a16="http://schemas.microsoft.com/office/drawing/2014/main" id="{CD9B1E3B-BF31-413F-85F7-08258D4948E6}"/>
                      </a:ext>
                    </a:extLst>
                  </p:cNvPr>
                  <p:cNvGrpSpPr/>
                  <p:nvPr/>
                </p:nvGrpSpPr>
                <p:grpSpPr>
                  <a:xfrm>
                    <a:off x="609600" y="3124200"/>
                    <a:ext cx="4038600" cy="685800"/>
                    <a:chOff x="228600" y="4953000"/>
                    <a:chExt cx="4038600" cy="685800"/>
                  </a:xfrm>
                </p:grpSpPr>
                <p:sp>
                  <p:nvSpPr>
                    <p:cNvPr id="37" name="Rounded Rectangle 23">
                      <a:extLst>
                        <a:ext uri="{FF2B5EF4-FFF2-40B4-BE49-F238E27FC236}">
                          <a16:creationId xmlns:a16="http://schemas.microsoft.com/office/drawing/2014/main" id="{D984A675-CB39-41B8-B20C-23C0487CE440}"/>
                        </a:ext>
                      </a:extLst>
                    </p:cNvPr>
                    <p:cNvSpPr/>
                    <p:nvPr/>
                  </p:nvSpPr>
                  <p:spPr>
                    <a:xfrm>
                      <a:off x="228600" y="5067837"/>
                      <a:ext cx="9906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600" b="1" dirty="0">
                          <a:solidFill>
                            <a:sysClr val="windowText" lastClr="000000"/>
                          </a:solidFill>
                          <a:cs typeface="B Nazanin" pitchFamily="2" charset="-78"/>
                        </a:rPr>
                        <a:t>دانشجو</a:t>
                      </a:r>
                      <a:endParaRPr lang="en-US" sz="1600" b="1" dirty="0">
                        <a:solidFill>
                          <a:sysClr val="windowText" lastClr="000000"/>
                        </a:solidFill>
                        <a:cs typeface="B Nazanin" pitchFamily="2" charset="-78"/>
                      </a:endParaRPr>
                    </a:p>
                  </p:txBody>
                </p:sp>
                <p:sp>
                  <p:nvSpPr>
                    <p:cNvPr id="38" name="Rounded Rectangle 24">
                      <a:extLst>
                        <a:ext uri="{FF2B5EF4-FFF2-40B4-BE49-F238E27FC236}">
                          <a16:creationId xmlns:a16="http://schemas.microsoft.com/office/drawing/2014/main" id="{08318E6F-039E-4715-8FC9-615B7E930F21}"/>
                        </a:ext>
                      </a:extLst>
                    </p:cNvPr>
                    <p:cNvSpPr/>
                    <p:nvPr/>
                  </p:nvSpPr>
                  <p:spPr>
                    <a:xfrm>
                      <a:off x="3276600" y="5067837"/>
                      <a:ext cx="9906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600" b="1" dirty="0">
                          <a:solidFill>
                            <a:sysClr val="windowText" lastClr="000000"/>
                          </a:solidFill>
                          <a:cs typeface="B Nazanin" pitchFamily="2" charset="-78"/>
                        </a:rPr>
                        <a:t>درس</a:t>
                      </a:r>
                      <a:endParaRPr lang="en-US" sz="1600" b="1" dirty="0">
                        <a:solidFill>
                          <a:sysClr val="windowText" lastClr="000000"/>
                        </a:solidFill>
                        <a:cs typeface="B Nazanin" pitchFamily="2" charset="-78"/>
                      </a:endParaRPr>
                    </a:p>
                  </p:txBody>
                </p:sp>
                <p:sp>
                  <p:nvSpPr>
                    <p:cNvPr id="39" name="Flowchart: Decision 38">
                      <a:extLst>
                        <a:ext uri="{FF2B5EF4-FFF2-40B4-BE49-F238E27FC236}">
                          <a16:creationId xmlns:a16="http://schemas.microsoft.com/office/drawing/2014/main" id="{C6B160C9-F63E-4741-886E-3FC52CF0E112}"/>
                        </a:ext>
                      </a:extLst>
                    </p:cNvPr>
                    <p:cNvSpPr/>
                    <p:nvPr/>
                  </p:nvSpPr>
                  <p:spPr>
                    <a:xfrm>
                      <a:off x="1600200" y="4953000"/>
                      <a:ext cx="1219200" cy="685800"/>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400" b="1" dirty="0">
                          <a:solidFill>
                            <a:schemeClr val="tx1"/>
                          </a:solidFill>
                          <a:cs typeface="B Nazanin" pitchFamily="2" charset="-78"/>
                        </a:rPr>
                        <a:t>انتخاب</a:t>
                      </a:r>
                      <a:endParaRPr lang="en-US" sz="1200" b="1" dirty="0">
                        <a:solidFill>
                          <a:schemeClr val="tx1"/>
                        </a:solidFill>
                        <a:cs typeface="B Nazanin" pitchFamily="2" charset="-78"/>
                      </a:endParaRPr>
                    </a:p>
                  </p:txBody>
                </p:sp>
                <p:cxnSp>
                  <p:nvCxnSpPr>
                    <p:cNvPr id="40" name="Straight Connector 39">
                      <a:extLst>
                        <a:ext uri="{FF2B5EF4-FFF2-40B4-BE49-F238E27FC236}">
                          <a16:creationId xmlns:a16="http://schemas.microsoft.com/office/drawing/2014/main" id="{A9897A29-156E-4570-B1E2-99EAA86D3F88}"/>
                        </a:ext>
                      </a:extLst>
                    </p:cNvPr>
                    <p:cNvCxnSpPr>
                      <a:stCxn id="39" idx="1"/>
                      <a:endCxn id="37" idx="3"/>
                    </p:cNvCxnSpPr>
                    <p:nvPr/>
                  </p:nvCxnSpPr>
                  <p:spPr>
                    <a:xfrm flipH="1">
                      <a:off x="1219200" y="5295900"/>
                      <a:ext cx="381000" cy="537"/>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7129F7D-EE3A-4230-BAF4-0473487307EB}"/>
                        </a:ext>
                      </a:extLst>
                    </p:cNvPr>
                    <p:cNvCxnSpPr>
                      <a:stCxn id="38" idx="1"/>
                      <a:endCxn id="39" idx="3"/>
                    </p:cNvCxnSpPr>
                    <p:nvPr/>
                  </p:nvCxnSpPr>
                  <p:spPr>
                    <a:xfrm flipH="1" flipV="1">
                      <a:off x="2819400" y="5295900"/>
                      <a:ext cx="457200" cy="537"/>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grpSp>
              <p:sp>
                <p:nvSpPr>
                  <p:cNvPr id="35" name="Oval 34">
                    <a:extLst>
                      <a:ext uri="{FF2B5EF4-FFF2-40B4-BE49-F238E27FC236}">
                        <a16:creationId xmlns:a16="http://schemas.microsoft.com/office/drawing/2014/main" id="{5EE72970-77DE-4750-9AF4-C963316F75F5}"/>
                      </a:ext>
                    </a:extLst>
                  </p:cNvPr>
                  <p:cNvSpPr/>
                  <p:nvPr/>
                </p:nvSpPr>
                <p:spPr>
                  <a:xfrm>
                    <a:off x="1648575" y="2571131"/>
                    <a:ext cx="762000" cy="4279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b="1" dirty="0">
                        <a:solidFill>
                          <a:sysClr val="windowText" lastClr="000000"/>
                        </a:solidFill>
                        <a:cs typeface="B Nazanin" pitchFamily="2" charset="-78"/>
                      </a:rPr>
                      <a:t>ترم</a:t>
                    </a:r>
                    <a:endParaRPr lang="en-US" sz="1400" b="1" dirty="0">
                      <a:solidFill>
                        <a:sysClr val="windowText" lastClr="000000"/>
                      </a:solidFill>
                      <a:cs typeface="B Nazanin" pitchFamily="2" charset="-78"/>
                    </a:endParaRPr>
                  </a:p>
                </p:txBody>
              </p:sp>
              <p:cxnSp>
                <p:nvCxnSpPr>
                  <p:cNvPr id="36" name="Straight Connector 35">
                    <a:extLst>
                      <a:ext uri="{FF2B5EF4-FFF2-40B4-BE49-F238E27FC236}">
                        <a16:creationId xmlns:a16="http://schemas.microsoft.com/office/drawing/2014/main" id="{8769D86C-7FEE-4461-A6CA-F92B4FE2B4DE}"/>
                      </a:ext>
                    </a:extLst>
                  </p:cNvPr>
                  <p:cNvCxnSpPr>
                    <a:cxnSpLocks/>
                    <a:stCxn id="39" idx="0"/>
                  </p:cNvCxnSpPr>
                  <p:nvPr/>
                </p:nvCxnSpPr>
                <p:spPr>
                  <a:xfrm flipH="1" flipV="1">
                    <a:off x="2351425" y="2938642"/>
                    <a:ext cx="239375" cy="185558"/>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A79F11E6-F964-4725-A332-D94396F25151}"/>
                    </a:ext>
                  </a:extLst>
                </p:cNvPr>
                <p:cNvGrpSpPr/>
                <p:nvPr/>
              </p:nvGrpSpPr>
              <p:grpSpPr>
                <a:xfrm>
                  <a:off x="4495800" y="5022329"/>
                  <a:ext cx="913608" cy="540271"/>
                  <a:chOff x="4495800" y="5022329"/>
                  <a:chExt cx="913608" cy="540271"/>
                </a:xfrm>
              </p:grpSpPr>
              <p:sp>
                <p:nvSpPr>
                  <p:cNvPr id="32" name="Oval 31">
                    <a:extLst>
                      <a:ext uri="{FF2B5EF4-FFF2-40B4-BE49-F238E27FC236}">
                        <a16:creationId xmlns:a16="http://schemas.microsoft.com/office/drawing/2014/main" id="{17518499-B313-440C-AFB7-79368AAD56DF}"/>
                      </a:ext>
                    </a:extLst>
                  </p:cNvPr>
                  <p:cNvSpPr/>
                  <p:nvPr/>
                </p:nvSpPr>
                <p:spPr>
                  <a:xfrm>
                    <a:off x="4647408" y="5022329"/>
                    <a:ext cx="762000" cy="41260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b="1" dirty="0">
                        <a:solidFill>
                          <a:sysClr val="windowText" lastClr="000000"/>
                        </a:solidFill>
                        <a:cs typeface="B Nazanin" pitchFamily="2" charset="-78"/>
                      </a:rPr>
                      <a:t>سال</a:t>
                    </a:r>
                    <a:endParaRPr lang="en-US" sz="1400" b="1" dirty="0">
                      <a:solidFill>
                        <a:sysClr val="windowText" lastClr="000000"/>
                      </a:solidFill>
                      <a:cs typeface="B Nazanin" pitchFamily="2" charset="-78"/>
                    </a:endParaRPr>
                  </a:p>
                </p:txBody>
              </p:sp>
              <p:cxnSp>
                <p:nvCxnSpPr>
                  <p:cNvPr id="33" name="Straight Connector 32">
                    <a:extLst>
                      <a:ext uri="{FF2B5EF4-FFF2-40B4-BE49-F238E27FC236}">
                        <a16:creationId xmlns:a16="http://schemas.microsoft.com/office/drawing/2014/main" id="{DCD979D6-B6B5-45DA-932B-7EB78E3EACEA}"/>
                      </a:ext>
                    </a:extLst>
                  </p:cNvPr>
                  <p:cNvCxnSpPr>
                    <a:cxnSpLocks/>
                    <a:stCxn id="39" idx="0"/>
                  </p:cNvCxnSpPr>
                  <p:nvPr/>
                </p:nvCxnSpPr>
                <p:spPr>
                  <a:xfrm flipV="1">
                    <a:off x="4495800" y="5377042"/>
                    <a:ext cx="331833" cy="185558"/>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20638E85-9F42-418F-93CD-75FDF9439A72}"/>
                    </a:ext>
                  </a:extLst>
                </p:cNvPr>
                <p:cNvGrpSpPr/>
                <p:nvPr/>
              </p:nvGrpSpPr>
              <p:grpSpPr>
                <a:xfrm>
                  <a:off x="1485107" y="5601820"/>
                  <a:ext cx="1029493" cy="722780"/>
                  <a:chOff x="1485107" y="5601820"/>
                  <a:chExt cx="1029493" cy="722780"/>
                </a:xfrm>
              </p:grpSpPr>
              <p:grpSp>
                <p:nvGrpSpPr>
                  <p:cNvPr id="28" name="Group 27">
                    <a:extLst>
                      <a:ext uri="{FF2B5EF4-FFF2-40B4-BE49-F238E27FC236}">
                        <a16:creationId xmlns:a16="http://schemas.microsoft.com/office/drawing/2014/main" id="{42ABEC34-4024-470E-A909-E820A7642F47}"/>
                      </a:ext>
                    </a:extLst>
                  </p:cNvPr>
                  <p:cNvGrpSpPr/>
                  <p:nvPr/>
                </p:nvGrpSpPr>
                <p:grpSpPr>
                  <a:xfrm>
                    <a:off x="1485107" y="5601820"/>
                    <a:ext cx="1029493" cy="357712"/>
                    <a:chOff x="-625524" y="2145521"/>
                    <a:chExt cx="1029493" cy="357712"/>
                  </a:xfrm>
                </p:grpSpPr>
                <p:sp>
                  <p:nvSpPr>
                    <p:cNvPr id="30" name="Oval 29">
                      <a:extLst>
                        <a:ext uri="{FF2B5EF4-FFF2-40B4-BE49-F238E27FC236}">
                          <a16:creationId xmlns:a16="http://schemas.microsoft.com/office/drawing/2014/main" id="{06741B59-A551-443E-A4F7-E9375F37751E}"/>
                        </a:ext>
                      </a:extLst>
                    </p:cNvPr>
                    <p:cNvSpPr/>
                    <p:nvPr/>
                  </p:nvSpPr>
                  <p:spPr>
                    <a:xfrm>
                      <a:off x="-625524" y="2145521"/>
                      <a:ext cx="894477" cy="3577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b="1" dirty="0">
                          <a:solidFill>
                            <a:sysClr val="windowText" lastClr="000000"/>
                          </a:solidFill>
                          <a:cs typeface="B Nazanin" pitchFamily="2" charset="-78"/>
                        </a:rPr>
                        <a:t>شماره</a:t>
                      </a:r>
                      <a:endParaRPr lang="en-US" sz="1400" b="1" dirty="0">
                        <a:solidFill>
                          <a:sysClr val="windowText" lastClr="000000"/>
                        </a:solidFill>
                        <a:cs typeface="B Nazanin" pitchFamily="2" charset="-78"/>
                      </a:endParaRPr>
                    </a:p>
                  </p:txBody>
                </p:sp>
                <p:cxnSp>
                  <p:nvCxnSpPr>
                    <p:cNvPr id="31" name="Straight Connector 30">
                      <a:extLst>
                        <a:ext uri="{FF2B5EF4-FFF2-40B4-BE49-F238E27FC236}">
                          <a16:creationId xmlns:a16="http://schemas.microsoft.com/office/drawing/2014/main" id="{476840DE-C9C9-4AFA-9251-A911187EFC97}"/>
                        </a:ext>
                      </a:extLst>
                    </p:cNvPr>
                    <p:cNvCxnSpPr>
                      <a:stCxn id="37" idx="1"/>
                      <a:endCxn id="30" idx="6"/>
                    </p:cNvCxnSpPr>
                    <p:nvPr/>
                  </p:nvCxnSpPr>
                  <p:spPr>
                    <a:xfrm flipH="1" flipV="1">
                      <a:off x="268953" y="2324377"/>
                      <a:ext cx="135016" cy="125361"/>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DD20C772-3BA5-452B-BA0B-DC9151B0E3FD}"/>
                          </a:ext>
                        </a:extLst>
                      </p:cNvPr>
                      <p:cNvSpPr txBox="1"/>
                      <p:nvPr/>
                    </p:nvSpPr>
                    <p:spPr>
                      <a:xfrm>
                        <a:off x="1727149" y="6047601"/>
                        <a:ext cx="271228"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i="1" dirty="0" smtClean="0">
                                  <a:latin typeface="Cambria Math"/>
                                </a:rPr>
                                <m:t>⋮</m:t>
                              </m:r>
                            </m:oMath>
                          </m:oMathPara>
                        </a14:m>
                        <a:endParaRPr lang="en-US" sz="1200" dirty="0">
                          <a:cs typeface="B Nazanin" pitchFamily="2" charset="-78"/>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1727149" y="6047601"/>
                        <a:ext cx="271228" cy="276999"/>
                      </a:xfrm>
                      <a:prstGeom prst="rect">
                        <a:avLst/>
                      </a:prstGeom>
                      <a:blipFill rotWithShape="1">
                        <a:blip r:embed="rId10"/>
                        <a:stretch>
                          <a:fillRect/>
                        </a:stretch>
                      </a:blipFill>
                    </p:spPr>
                    <p:txBody>
                      <a:bodyPr/>
                      <a:lstStyle/>
                      <a:p>
                        <a:r>
                          <a:rPr lang="en-US">
                            <a:noFill/>
                          </a:rPr>
                          <a:t> </a:t>
                        </a:r>
                      </a:p>
                    </p:txBody>
                  </p:sp>
                </mc:Fallback>
              </mc:AlternateContent>
            </p:grpSp>
            <p:grpSp>
              <p:nvGrpSpPr>
                <p:cNvPr id="23" name="Group 22">
                  <a:extLst>
                    <a:ext uri="{FF2B5EF4-FFF2-40B4-BE49-F238E27FC236}">
                      <a16:creationId xmlns:a16="http://schemas.microsoft.com/office/drawing/2014/main" id="{F30E26F3-004C-4130-856B-8D8EBA13E30D}"/>
                    </a:ext>
                  </a:extLst>
                </p:cNvPr>
                <p:cNvGrpSpPr/>
                <p:nvPr/>
              </p:nvGrpSpPr>
              <p:grpSpPr>
                <a:xfrm>
                  <a:off x="6553200" y="5588000"/>
                  <a:ext cx="1104899" cy="722781"/>
                  <a:chOff x="6553200" y="5588000"/>
                  <a:chExt cx="1104899" cy="722781"/>
                </a:xfrm>
              </p:grpSpPr>
              <p:grpSp>
                <p:nvGrpSpPr>
                  <p:cNvPr id="24" name="Group 23">
                    <a:extLst>
                      <a:ext uri="{FF2B5EF4-FFF2-40B4-BE49-F238E27FC236}">
                        <a16:creationId xmlns:a16="http://schemas.microsoft.com/office/drawing/2014/main" id="{169126D2-5103-4522-88F0-5E38DDE1345F}"/>
                      </a:ext>
                    </a:extLst>
                  </p:cNvPr>
                  <p:cNvGrpSpPr/>
                  <p:nvPr/>
                </p:nvGrpSpPr>
                <p:grpSpPr>
                  <a:xfrm flipH="1">
                    <a:off x="6553200" y="5588000"/>
                    <a:ext cx="1104899" cy="371531"/>
                    <a:chOff x="-700930" y="2145520"/>
                    <a:chExt cx="1104899" cy="371531"/>
                  </a:xfrm>
                </p:grpSpPr>
                <p:sp>
                  <p:nvSpPr>
                    <p:cNvPr id="26" name="Oval 25">
                      <a:extLst>
                        <a:ext uri="{FF2B5EF4-FFF2-40B4-BE49-F238E27FC236}">
                          <a16:creationId xmlns:a16="http://schemas.microsoft.com/office/drawing/2014/main" id="{251035A8-98C7-4C20-9842-FFE94F6FA6BD}"/>
                        </a:ext>
                      </a:extLst>
                    </p:cNvPr>
                    <p:cNvSpPr/>
                    <p:nvPr/>
                  </p:nvSpPr>
                  <p:spPr>
                    <a:xfrm>
                      <a:off x="-700930" y="2145520"/>
                      <a:ext cx="834869" cy="3715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b="1" dirty="0">
                          <a:solidFill>
                            <a:sysClr val="windowText" lastClr="000000"/>
                          </a:solidFill>
                          <a:cs typeface="B Nazanin" pitchFamily="2" charset="-78"/>
                        </a:rPr>
                        <a:t>شماره</a:t>
                      </a:r>
                      <a:endParaRPr lang="en-US" sz="1400" b="1" dirty="0">
                        <a:solidFill>
                          <a:sysClr val="windowText" lastClr="000000"/>
                        </a:solidFill>
                        <a:cs typeface="B Nazanin" pitchFamily="2" charset="-78"/>
                      </a:endParaRPr>
                    </a:p>
                  </p:txBody>
                </p:sp>
                <p:cxnSp>
                  <p:nvCxnSpPr>
                    <p:cNvPr id="27" name="Straight Connector 26">
                      <a:extLst>
                        <a:ext uri="{FF2B5EF4-FFF2-40B4-BE49-F238E27FC236}">
                          <a16:creationId xmlns:a16="http://schemas.microsoft.com/office/drawing/2014/main" id="{A8CE59FF-4B68-4DE6-930B-6E208938DB9C}"/>
                        </a:ext>
                      </a:extLst>
                    </p:cNvPr>
                    <p:cNvCxnSpPr>
                      <a:stCxn id="38" idx="3"/>
                      <a:endCxn id="26" idx="6"/>
                    </p:cNvCxnSpPr>
                    <p:nvPr/>
                  </p:nvCxnSpPr>
                  <p:spPr>
                    <a:xfrm flipH="1" flipV="1">
                      <a:off x="133939" y="2331286"/>
                      <a:ext cx="270030" cy="132271"/>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ED58C47D-DF1F-48F2-8AEE-1D21F9EBB8B8}"/>
                          </a:ext>
                        </a:extLst>
                      </p:cNvPr>
                      <p:cNvSpPr txBox="1"/>
                      <p:nvPr/>
                    </p:nvSpPr>
                    <p:spPr>
                      <a:xfrm flipH="1">
                        <a:off x="7086600" y="6033782"/>
                        <a:ext cx="271228"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i="1" dirty="0" smtClean="0">
                                  <a:latin typeface="Cambria Math"/>
                                </a:rPr>
                                <m:t>⋮</m:t>
                              </m:r>
                            </m:oMath>
                          </m:oMathPara>
                        </a14:m>
                        <a:endParaRPr lang="en-US" sz="1200" dirty="0">
                          <a:cs typeface="B Nazanin" pitchFamily="2" charset="-78"/>
                        </a:endParaRPr>
                      </a:p>
                    </p:txBody>
                  </p:sp>
                </mc:Choice>
                <mc:Fallback xmlns="">
                  <p:sp>
                    <p:nvSpPr>
                      <p:cNvPr id="10" name="TextBox 9"/>
                      <p:cNvSpPr txBox="1">
                        <a:spLocks noRot="1" noChangeAspect="1" noMove="1" noResize="1" noEditPoints="1" noAdjustHandles="1" noChangeArrowheads="1" noChangeShapeType="1" noTextEdit="1"/>
                      </p:cNvSpPr>
                      <p:nvPr/>
                    </p:nvSpPr>
                    <p:spPr>
                      <a:xfrm flipH="1">
                        <a:off x="7086600" y="6033782"/>
                        <a:ext cx="271228" cy="276999"/>
                      </a:xfrm>
                      <a:prstGeom prst="rect">
                        <a:avLst/>
                      </a:prstGeom>
                      <a:blipFill rotWithShape="1">
                        <a:blip r:embed="rId11"/>
                        <a:stretch>
                          <a:fillRect/>
                        </a:stretch>
                      </a:blipFill>
                    </p:spPr>
                    <p:txBody>
                      <a:bodyPr/>
                      <a:lstStyle/>
                      <a:p>
                        <a:r>
                          <a:rPr lang="en-US">
                            <a:noFill/>
                          </a:rPr>
                          <a:t> </a:t>
                        </a:r>
                      </a:p>
                    </p:txBody>
                  </p:sp>
                </mc:Fallback>
              </mc:AlternateContent>
            </p:grpSp>
          </p:grpSp>
        </p:grpSp>
        <p:cxnSp>
          <p:nvCxnSpPr>
            <p:cNvPr id="12" name="Straight Connector 11">
              <a:extLst>
                <a:ext uri="{FF2B5EF4-FFF2-40B4-BE49-F238E27FC236}">
                  <a16:creationId xmlns:a16="http://schemas.microsoft.com/office/drawing/2014/main" id="{DC7589B0-0E49-47F7-AF1A-9E389B746427}"/>
                </a:ext>
              </a:extLst>
            </p:cNvPr>
            <p:cNvCxnSpPr/>
            <p:nvPr/>
          </p:nvCxnSpPr>
          <p:spPr>
            <a:xfrm>
              <a:off x="1713978" y="3111674"/>
              <a:ext cx="361660" cy="0"/>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BA58C71-17D9-4CC9-B29B-F8830C29D563}"/>
                </a:ext>
              </a:extLst>
            </p:cNvPr>
            <p:cNvCxnSpPr/>
            <p:nvPr/>
          </p:nvCxnSpPr>
          <p:spPr>
            <a:xfrm>
              <a:off x="7078800" y="3099148"/>
              <a:ext cx="361660" cy="0"/>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graphicFrame>
            <p:nvGraphicFramePr>
              <p:cNvPr id="42" name="Content Placeholder 3">
                <a:extLst>
                  <a:ext uri="{FF2B5EF4-FFF2-40B4-BE49-F238E27FC236}">
                    <a16:creationId xmlns:a16="http://schemas.microsoft.com/office/drawing/2014/main" id="{A32E3D3F-628A-4AD3-9107-94E4F41FB2CB}"/>
                  </a:ext>
                </a:extLst>
              </p:cNvPr>
              <p:cNvGraphicFramePr>
                <a:graphicFrameLocks noGrp="1"/>
              </p:cNvGraphicFramePr>
              <p:nvPr>
                <p:ph idx="1"/>
                <p:extLst>
                  <p:ext uri="{D42A27DB-BD31-4B8C-83A1-F6EECF244321}">
                    <p14:modId xmlns:p14="http://schemas.microsoft.com/office/powerpoint/2010/main" val="4102223408"/>
                  </p:ext>
                </p:extLst>
              </p:nvPr>
            </p:nvGraphicFramePr>
            <p:xfrm>
              <a:off x="772277" y="2190128"/>
              <a:ext cx="5067695" cy="1524000"/>
            </p:xfrm>
            <a:graphic>
              <a:graphicData uri="http://schemas.openxmlformats.org/drawingml/2006/table">
                <a:tbl>
                  <a:tblPr firstRow="1" bandRow="1">
                    <a:tableStyleId>{3B4B98B0-60AC-42C2-AFA5-B58CD77FA1E5}</a:tableStyleId>
                  </a:tblPr>
                  <a:tblGrid>
                    <a:gridCol w="1013539">
                      <a:extLst>
                        <a:ext uri="{9D8B030D-6E8A-4147-A177-3AD203B41FA5}">
                          <a16:colId xmlns:a16="http://schemas.microsoft.com/office/drawing/2014/main" val="20000"/>
                        </a:ext>
                      </a:extLst>
                    </a:gridCol>
                    <a:gridCol w="1013539">
                      <a:extLst>
                        <a:ext uri="{9D8B030D-6E8A-4147-A177-3AD203B41FA5}">
                          <a16:colId xmlns:a16="http://schemas.microsoft.com/office/drawing/2014/main" val="20001"/>
                        </a:ext>
                      </a:extLst>
                    </a:gridCol>
                    <a:gridCol w="1013539">
                      <a:extLst>
                        <a:ext uri="{9D8B030D-6E8A-4147-A177-3AD203B41FA5}">
                          <a16:colId xmlns:a16="http://schemas.microsoft.com/office/drawing/2014/main" val="20002"/>
                        </a:ext>
                      </a:extLst>
                    </a:gridCol>
                    <a:gridCol w="1013539">
                      <a:extLst>
                        <a:ext uri="{9D8B030D-6E8A-4147-A177-3AD203B41FA5}">
                          <a16:colId xmlns:a16="http://schemas.microsoft.com/office/drawing/2014/main" val="20003"/>
                        </a:ext>
                      </a:extLst>
                    </a:gridCol>
                    <a:gridCol w="1013539">
                      <a:extLst>
                        <a:ext uri="{9D8B030D-6E8A-4147-A177-3AD203B41FA5}">
                          <a16:colId xmlns:a16="http://schemas.microsoft.com/office/drawing/2014/main" val="20004"/>
                        </a:ext>
                      </a:extLst>
                    </a:gridCol>
                  </a:tblGrid>
                  <a:tr h="205918">
                    <a:tc>
                      <a:txBody>
                        <a:bodyPr/>
                        <a:lstStyle/>
                        <a:p>
                          <a:pPr algn="ctr"/>
                          <a:r>
                            <a:rPr lang="en-US" sz="1400" dirty="0"/>
                            <a:t>STID</a:t>
                          </a:r>
                          <a:endParaRPr lang="en-US" sz="1400" b="1" dirty="0"/>
                        </a:p>
                      </a:txBody>
                      <a:tcPr marL="117125" marR="117125"/>
                    </a:tc>
                    <a:tc>
                      <a:txBody>
                        <a:bodyPr/>
                        <a:lstStyle/>
                        <a:p>
                          <a:pPr algn="ctr"/>
                          <a:r>
                            <a:rPr lang="en-US" sz="1400" dirty="0"/>
                            <a:t>STNAME</a:t>
                          </a:r>
                          <a:endParaRPr lang="en-US" sz="1400" b="1" dirty="0"/>
                        </a:p>
                      </a:txBody>
                      <a:tcPr marL="117125" marR="117125"/>
                    </a:tc>
                    <a:tc>
                      <a:txBody>
                        <a:bodyPr/>
                        <a:lstStyle/>
                        <a:p>
                          <a:pPr algn="ctr"/>
                          <a:r>
                            <a:rPr lang="en-US" sz="1400" dirty="0"/>
                            <a:t>STLEV</a:t>
                          </a:r>
                          <a:endParaRPr lang="en-US" sz="1400" b="1" dirty="0"/>
                        </a:p>
                      </a:txBody>
                      <a:tcPr marL="117125" marR="117125"/>
                    </a:tc>
                    <a:tc>
                      <a:txBody>
                        <a:bodyPr/>
                        <a:lstStyle/>
                        <a:p>
                          <a:pPr algn="ctr"/>
                          <a:r>
                            <a:rPr lang="en-US" sz="1400" dirty="0"/>
                            <a:t>STMJR</a:t>
                          </a:r>
                          <a:endParaRPr lang="en-US" sz="1400" b="1" dirty="0"/>
                        </a:p>
                      </a:txBody>
                      <a:tcPr marL="117125" marR="117125"/>
                    </a:tc>
                    <a:tc>
                      <a:txBody>
                        <a:bodyPr/>
                        <a:lstStyle/>
                        <a:p>
                          <a:pPr algn="ctr"/>
                          <a:r>
                            <a:rPr lang="en-US" sz="1400" dirty="0"/>
                            <a:t>STDEID</a:t>
                          </a:r>
                          <a:endParaRPr lang="en-US" sz="1400" b="1" dirty="0"/>
                        </a:p>
                      </a:txBody>
                      <a:tcPr marL="117125" marR="117125"/>
                    </a:tc>
                    <a:extLst>
                      <a:ext uri="{0D108BD9-81ED-4DB2-BD59-A6C34878D82A}">
                        <a16:rowId xmlns:a16="http://schemas.microsoft.com/office/drawing/2014/main" val="10000"/>
                      </a:ext>
                    </a:extLst>
                  </a:tr>
                  <a:tr h="224637">
                    <a:tc>
                      <a:txBody>
                        <a:bodyPr/>
                        <a:lstStyle/>
                        <a:p>
                          <a:pPr algn="ctr"/>
                          <a:r>
                            <a:rPr lang="en-US" sz="1400" dirty="0"/>
                            <a:t>777</a:t>
                          </a:r>
                          <a:endParaRPr lang="en-US" sz="1400" b="1" dirty="0"/>
                        </a:p>
                      </a:txBody>
                      <a:tcPr marL="117125" marR="117125"/>
                    </a:tc>
                    <a:tc>
                      <a:txBody>
                        <a:bodyPr/>
                        <a:lstStyle/>
                        <a:p>
                          <a:pPr algn="ctr"/>
                          <a:r>
                            <a:rPr lang="en-US" sz="1400" dirty="0"/>
                            <a:t>st7</a:t>
                          </a:r>
                          <a:endParaRPr lang="en-US" sz="1400" b="1" dirty="0"/>
                        </a:p>
                      </a:txBody>
                      <a:tcPr marL="117125" marR="117125"/>
                    </a:tc>
                    <a:tc>
                      <a:txBody>
                        <a:bodyPr/>
                        <a:lstStyle/>
                        <a:p>
                          <a:pPr algn="ctr"/>
                          <a:r>
                            <a:rPr lang="en-US" sz="1400" dirty="0" err="1"/>
                            <a:t>bs</a:t>
                          </a:r>
                          <a:endParaRPr lang="en-US" sz="1400" b="1" dirty="0"/>
                        </a:p>
                      </a:txBody>
                      <a:tcPr marL="117125" marR="117125"/>
                    </a:tc>
                    <a:tc>
                      <a:txBody>
                        <a:bodyPr/>
                        <a:lstStyle/>
                        <a:p>
                          <a:pPr algn="ctr"/>
                          <a:r>
                            <a:rPr lang="en-US" sz="1400" dirty="0" err="1"/>
                            <a:t>phys</a:t>
                          </a:r>
                          <a:endParaRPr lang="en-US" sz="1400" b="1" dirty="0"/>
                        </a:p>
                      </a:txBody>
                      <a:tcPr marL="117125" marR="117125"/>
                    </a:tc>
                    <a:tc>
                      <a:txBody>
                        <a:bodyPr/>
                        <a:lstStyle/>
                        <a:p>
                          <a:pPr algn="ctr"/>
                          <a:r>
                            <a:rPr lang="en-US" sz="1400"/>
                            <a:t>d11</a:t>
                          </a:r>
                          <a:endParaRPr lang="en-US" sz="1400" b="1" dirty="0"/>
                        </a:p>
                      </a:txBody>
                      <a:tcPr marL="117125" marR="117125"/>
                    </a:tc>
                    <a:extLst>
                      <a:ext uri="{0D108BD9-81ED-4DB2-BD59-A6C34878D82A}">
                        <a16:rowId xmlns:a16="http://schemas.microsoft.com/office/drawing/2014/main" val="10001"/>
                      </a:ext>
                    </a:extLst>
                  </a:tr>
                  <a:tr h="224637">
                    <a:tc>
                      <a:txBody>
                        <a:bodyPr/>
                        <a:lstStyle/>
                        <a:p>
                          <a:pPr algn="ctr"/>
                          <a:r>
                            <a:rPr lang="en-US" sz="1400" dirty="0"/>
                            <a:t>888</a:t>
                          </a:r>
                          <a:endParaRPr lang="en-US" sz="1400" b="1" dirty="0"/>
                        </a:p>
                      </a:txBody>
                      <a:tcPr marL="117125" marR="117125"/>
                    </a:tc>
                    <a:tc>
                      <a:txBody>
                        <a:bodyPr/>
                        <a:lstStyle/>
                        <a:p>
                          <a:pPr algn="ctr"/>
                          <a:r>
                            <a:rPr lang="en-US" sz="1400" dirty="0"/>
                            <a:t>st8</a:t>
                          </a:r>
                          <a:endParaRPr lang="en-US" sz="1400" b="1" dirty="0"/>
                        </a:p>
                      </a:txBody>
                      <a:tcPr marL="117125" marR="117125"/>
                    </a:tc>
                    <a:tc>
                      <a:txBody>
                        <a:bodyPr/>
                        <a:lstStyle/>
                        <a:p>
                          <a:pPr algn="ctr"/>
                          <a:r>
                            <a:rPr lang="en-US" sz="1400" dirty="0" err="1"/>
                            <a:t>ms</a:t>
                          </a:r>
                          <a:endParaRPr lang="en-US" sz="1400" b="1" dirty="0"/>
                        </a:p>
                      </a:txBody>
                      <a:tcPr marL="117125" marR="117125"/>
                    </a:tc>
                    <a:tc>
                      <a:txBody>
                        <a:bodyPr/>
                        <a:lstStyle/>
                        <a:p>
                          <a:pPr algn="ctr"/>
                          <a:r>
                            <a:rPr lang="en-US" sz="1400" dirty="0"/>
                            <a:t>math</a:t>
                          </a:r>
                          <a:endParaRPr lang="en-US" sz="1400" b="1" dirty="0"/>
                        </a:p>
                      </a:txBody>
                      <a:tcPr marL="117125" marR="117125"/>
                    </a:tc>
                    <a:tc>
                      <a:txBody>
                        <a:bodyPr/>
                        <a:lstStyle/>
                        <a:p>
                          <a:pPr algn="ctr"/>
                          <a:r>
                            <a:rPr lang="en-US" sz="1400" dirty="0"/>
                            <a:t>d12</a:t>
                          </a:r>
                          <a:endParaRPr lang="en-US" sz="1400" b="1" dirty="0"/>
                        </a:p>
                      </a:txBody>
                      <a:tcPr marL="117125" marR="117125"/>
                    </a:tc>
                    <a:extLst>
                      <a:ext uri="{0D108BD9-81ED-4DB2-BD59-A6C34878D82A}">
                        <a16:rowId xmlns:a16="http://schemas.microsoft.com/office/drawing/2014/main" val="10002"/>
                      </a:ext>
                    </a:extLst>
                  </a:tr>
                  <a:tr h="224637">
                    <a:tc>
                      <a:txBody>
                        <a:bodyPr/>
                        <a:lstStyle/>
                        <a:p>
                          <a:pPr algn="ctr"/>
                          <a:r>
                            <a:rPr lang="en-US" sz="1400" dirty="0"/>
                            <a:t>444</a:t>
                          </a:r>
                          <a:endParaRPr lang="en-US" sz="1400" b="1" dirty="0"/>
                        </a:p>
                      </a:txBody>
                      <a:tcPr marL="117125" marR="117125"/>
                    </a:tc>
                    <a:tc>
                      <a:txBody>
                        <a:bodyPr/>
                        <a:lstStyle/>
                        <a:p>
                          <a:pPr algn="ctr"/>
                          <a:r>
                            <a:rPr lang="en-US" sz="1400" dirty="0"/>
                            <a:t>st4</a:t>
                          </a:r>
                          <a:endParaRPr lang="en-US" sz="1400" b="1" dirty="0"/>
                        </a:p>
                      </a:txBody>
                      <a:tcPr marL="117125" marR="117125"/>
                    </a:tc>
                    <a:tc>
                      <a:txBody>
                        <a:bodyPr/>
                        <a:lstStyle/>
                        <a:p>
                          <a:pPr algn="ctr"/>
                          <a:r>
                            <a:rPr lang="en-US" sz="1400" dirty="0" err="1"/>
                            <a:t>ms</a:t>
                          </a:r>
                          <a:endParaRPr lang="en-US" sz="1400" b="1" dirty="0"/>
                        </a:p>
                      </a:txBody>
                      <a:tcPr marL="117125" marR="117125"/>
                    </a:tc>
                    <a:tc>
                      <a:txBody>
                        <a:bodyPr/>
                        <a:lstStyle/>
                        <a:p>
                          <a:pPr algn="ctr"/>
                          <a:r>
                            <a:rPr lang="en-US" sz="1400" dirty="0" err="1"/>
                            <a:t>phys</a:t>
                          </a:r>
                          <a:endParaRPr lang="en-US" sz="1400" b="1" dirty="0"/>
                        </a:p>
                      </a:txBody>
                      <a:tcPr marL="117125" marR="117125"/>
                    </a:tc>
                    <a:tc>
                      <a:txBody>
                        <a:bodyPr/>
                        <a:lstStyle/>
                        <a:p>
                          <a:pPr algn="ctr"/>
                          <a:r>
                            <a:rPr lang="en-US" sz="1400"/>
                            <a:t>d11</a:t>
                          </a:r>
                          <a:endParaRPr lang="en-US" sz="1400" b="1" dirty="0"/>
                        </a:p>
                      </a:txBody>
                      <a:tcPr marL="117125" marR="117125"/>
                    </a:tc>
                    <a:extLst>
                      <a:ext uri="{0D108BD9-81ED-4DB2-BD59-A6C34878D82A}">
                        <a16:rowId xmlns:a16="http://schemas.microsoft.com/office/drawing/2014/main" val="10003"/>
                      </a:ext>
                    </a:extLst>
                  </a:tr>
                  <a:tr h="224637">
                    <a:tc>
                      <a:txBody>
                        <a:bodyPr/>
                        <a:lstStyle/>
                        <a:p>
                          <a:pPr algn="ctr"/>
                          <a14:m>
                            <m:oMathPara xmlns:m="http://schemas.openxmlformats.org/officeDocument/2006/math">
                              <m:oMathParaPr>
                                <m:jc m:val="centerGroup"/>
                              </m:oMathParaPr>
                              <m:oMath xmlns:m="http://schemas.openxmlformats.org/officeDocument/2006/math">
                                <m:r>
                                  <a:rPr lang="en-US" sz="1400" dirty="0" smtClean="0">
                                    <a:latin typeface="Cambria Math"/>
                                  </a:rPr>
                                  <m:t>⋮</m:t>
                                </m:r>
                              </m:oMath>
                            </m:oMathPara>
                          </a14:m>
                          <a:endParaRPr lang="en-US" sz="1400" b="1" dirty="0"/>
                        </a:p>
                      </a:txBody>
                      <a:tcPr marL="117125" marR="117125"/>
                    </a:tc>
                    <a:tc>
                      <a:txBody>
                        <a:bodyPr/>
                        <a:lstStyle/>
                        <a:p>
                          <a:pPr algn="ctr"/>
                          <a14:m>
                            <m:oMathPara xmlns:m="http://schemas.openxmlformats.org/officeDocument/2006/math">
                              <m:oMathParaPr>
                                <m:jc m:val="centerGroup"/>
                              </m:oMathParaPr>
                              <m:oMath xmlns:m="http://schemas.openxmlformats.org/officeDocument/2006/math">
                                <m:r>
                                  <a:rPr lang="en-US" sz="1400" dirty="0" smtClean="0">
                                    <a:latin typeface="Cambria Math"/>
                                  </a:rPr>
                                  <m:t>⋮</m:t>
                                </m:r>
                              </m:oMath>
                            </m:oMathPara>
                          </a14:m>
                          <a:endParaRPr lang="en-US" sz="1400" b="1" dirty="0"/>
                        </a:p>
                      </a:txBody>
                      <a:tcPr marL="117125" marR="117125"/>
                    </a:tc>
                    <a:tc>
                      <a:txBody>
                        <a:bodyPr/>
                        <a:lstStyle/>
                        <a:p>
                          <a:pPr algn="ctr"/>
                          <a14:m>
                            <m:oMathPara xmlns:m="http://schemas.openxmlformats.org/officeDocument/2006/math">
                              <m:oMathParaPr>
                                <m:jc m:val="centerGroup"/>
                              </m:oMathParaPr>
                              <m:oMath xmlns:m="http://schemas.openxmlformats.org/officeDocument/2006/math">
                                <m:r>
                                  <a:rPr lang="en-US" sz="1400" dirty="0" smtClean="0">
                                    <a:latin typeface="Cambria Math"/>
                                  </a:rPr>
                                  <m:t>⋮</m:t>
                                </m:r>
                              </m:oMath>
                            </m:oMathPara>
                          </a14:m>
                          <a:endParaRPr lang="en-US" sz="1400" b="1" dirty="0"/>
                        </a:p>
                      </a:txBody>
                      <a:tcPr marL="117125" marR="117125"/>
                    </a:tc>
                    <a:tc>
                      <a:txBody>
                        <a:bodyPr/>
                        <a:lstStyle/>
                        <a:p>
                          <a:pPr algn="ctr"/>
                          <a14:m>
                            <m:oMathPara xmlns:m="http://schemas.openxmlformats.org/officeDocument/2006/math">
                              <m:oMathParaPr>
                                <m:jc m:val="centerGroup"/>
                              </m:oMathParaPr>
                              <m:oMath xmlns:m="http://schemas.openxmlformats.org/officeDocument/2006/math">
                                <m:r>
                                  <a:rPr lang="en-US" sz="1400" dirty="0" smtClean="0">
                                    <a:latin typeface="Cambria Math"/>
                                  </a:rPr>
                                  <m:t>⋮</m:t>
                                </m:r>
                              </m:oMath>
                            </m:oMathPara>
                          </a14:m>
                          <a:endParaRPr lang="en-US" sz="1400" b="1" dirty="0"/>
                        </a:p>
                      </a:txBody>
                      <a:tcPr marL="117125" marR="117125"/>
                    </a:tc>
                    <a:tc>
                      <a:txBody>
                        <a:bodyPr/>
                        <a:lstStyle/>
                        <a:p>
                          <a:pPr algn="ctr"/>
                          <a14:m>
                            <m:oMathPara xmlns:m="http://schemas.openxmlformats.org/officeDocument/2006/math">
                              <m:oMathParaPr>
                                <m:jc m:val="centerGroup"/>
                              </m:oMathParaPr>
                              <m:oMath xmlns:m="http://schemas.openxmlformats.org/officeDocument/2006/math">
                                <m:r>
                                  <a:rPr lang="en-US" sz="1400" dirty="0" smtClean="0">
                                    <a:latin typeface="Cambria Math"/>
                                  </a:rPr>
                                  <m:t>⋮</m:t>
                                </m:r>
                              </m:oMath>
                            </m:oMathPara>
                          </a14:m>
                          <a:endParaRPr lang="en-US" sz="1400" b="1" dirty="0"/>
                        </a:p>
                      </a:txBody>
                      <a:tcPr marL="117125" marR="117125"/>
                    </a:tc>
                    <a:extLst>
                      <a:ext uri="{0D108BD9-81ED-4DB2-BD59-A6C34878D82A}">
                        <a16:rowId xmlns:a16="http://schemas.microsoft.com/office/drawing/2014/main" val="10004"/>
                      </a:ext>
                    </a:extLst>
                  </a:tr>
                </a:tbl>
              </a:graphicData>
            </a:graphic>
          </p:graphicFrame>
        </mc:Choice>
        <mc:Fallback xmlns="">
          <p:graphicFrame>
            <p:nvGraphicFramePr>
              <p:cNvPr id="42" name="Content Placeholder 3">
                <a:extLst>
                  <a:ext uri="{FF2B5EF4-FFF2-40B4-BE49-F238E27FC236}">
                    <a16:creationId xmlns:a16="http://schemas.microsoft.com/office/drawing/2014/main" id="{A32E3D3F-628A-4AD3-9107-94E4F41FB2CB}"/>
                  </a:ext>
                </a:extLst>
              </p:cNvPr>
              <p:cNvGraphicFramePr>
                <a:graphicFrameLocks noGrp="1"/>
              </p:cNvGraphicFramePr>
              <p:nvPr>
                <p:ph idx="1"/>
                <p:extLst>
                  <p:ext uri="{D42A27DB-BD31-4B8C-83A1-F6EECF244321}">
                    <p14:modId xmlns:p14="http://schemas.microsoft.com/office/powerpoint/2010/main" val="4102223408"/>
                  </p:ext>
                </p:extLst>
              </p:nvPr>
            </p:nvGraphicFramePr>
            <p:xfrm>
              <a:off x="772277" y="2190128"/>
              <a:ext cx="5067695" cy="1524000"/>
            </p:xfrm>
            <a:graphic>
              <a:graphicData uri="http://schemas.openxmlformats.org/drawingml/2006/table">
                <a:tbl>
                  <a:tblPr firstRow="1" bandRow="1">
                    <a:tableStyleId>{3B4B98B0-60AC-42C2-AFA5-B58CD77FA1E5}</a:tableStyleId>
                  </a:tblPr>
                  <a:tblGrid>
                    <a:gridCol w="1013539">
                      <a:extLst>
                        <a:ext uri="{9D8B030D-6E8A-4147-A177-3AD203B41FA5}">
                          <a16:colId xmlns:a16="http://schemas.microsoft.com/office/drawing/2014/main" val="20000"/>
                        </a:ext>
                      </a:extLst>
                    </a:gridCol>
                    <a:gridCol w="1013539">
                      <a:extLst>
                        <a:ext uri="{9D8B030D-6E8A-4147-A177-3AD203B41FA5}">
                          <a16:colId xmlns:a16="http://schemas.microsoft.com/office/drawing/2014/main" val="20001"/>
                        </a:ext>
                      </a:extLst>
                    </a:gridCol>
                    <a:gridCol w="1013539">
                      <a:extLst>
                        <a:ext uri="{9D8B030D-6E8A-4147-A177-3AD203B41FA5}">
                          <a16:colId xmlns:a16="http://schemas.microsoft.com/office/drawing/2014/main" val="20002"/>
                        </a:ext>
                      </a:extLst>
                    </a:gridCol>
                    <a:gridCol w="1013539">
                      <a:extLst>
                        <a:ext uri="{9D8B030D-6E8A-4147-A177-3AD203B41FA5}">
                          <a16:colId xmlns:a16="http://schemas.microsoft.com/office/drawing/2014/main" val="20003"/>
                        </a:ext>
                      </a:extLst>
                    </a:gridCol>
                    <a:gridCol w="1013539">
                      <a:extLst>
                        <a:ext uri="{9D8B030D-6E8A-4147-A177-3AD203B41FA5}">
                          <a16:colId xmlns:a16="http://schemas.microsoft.com/office/drawing/2014/main" val="20004"/>
                        </a:ext>
                      </a:extLst>
                    </a:gridCol>
                  </a:tblGrid>
                  <a:tr h="304800">
                    <a:tc>
                      <a:txBody>
                        <a:bodyPr/>
                        <a:lstStyle/>
                        <a:p>
                          <a:pPr algn="ctr"/>
                          <a:r>
                            <a:rPr lang="en-US" sz="1400" dirty="0"/>
                            <a:t>STID</a:t>
                          </a:r>
                          <a:endParaRPr lang="en-US" sz="1400" b="1" dirty="0"/>
                        </a:p>
                      </a:txBody>
                      <a:tcPr marL="117125" marR="117125"/>
                    </a:tc>
                    <a:tc>
                      <a:txBody>
                        <a:bodyPr/>
                        <a:lstStyle/>
                        <a:p>
                          <a:pPr algn="ctr"/>
                          <a:r>
                            <a:rPr lang="en-US" sz="1400" dirty="0"/>
                            <a:t>STNAME</a:t>
                          </a:r>
                          <a:endParaRPr lang="en-US" sz="1400" b="1" dirty="0"/>
                        </a:p>
                      </a:txBody>
                      <a:tcPr marL="117125" marR="117125"/>
                    </a:tc>
                    <a:tc>
                      <a:txBody>
                        <a:bodyPr/>
                        <a:lstStyle/>
                        <a:p>
                          <a:pPr algn="ctr"/>
                          <a:r>
                            <a:rPr lang="en-US" sz="1400" dirty="0"/>
                            <a:t>STLEV</a:t>
                          </a:r>
                          <a:endParaRPr lang="en-US" sz="1400" b="1" dirty="0"/>
                        </a:p>
                      </a:txBody>
                      <a:tcPr marL="117125" marR="117125"/>
                    </a:tc>
                    <a:tc>
                      <a:txBody>
                        <a:bodyPr/>
                        <a:lstStyle/>
                        <a:p>
                          <a:pPr algn="ctr"/>
                          <a:r>
                            <a:rPr lang="en-US" sz="1400" dirty="0"/>
                            <a:t>STMJR</a:t>
                          </a:r>
                          <a:endParaRPr lang="en-US" sz="1400" b="1" dirty="0"/>
                        </a:p>
                      </a:txBody>
                      <a:tcPr marL="117125" marR="117125"/>
                    </a:tc>
                    <a:tc>
                      <a:txBody>
                        <a:bodyPr/>
                        <a:lstStyle/>
                        <a:p>
                          <a:pPr algn="ctr"/>
                          <a:r>
                            <a:rPr lang="en-US" sz="1400" dirty="0"/>
                            <a:t>STDEID</a:t>
                          </a:r>
                          <a:endParaRPr lang="en-US" sz="1400" b="1" dirty="0"/>
                        </a:p>
                      </a:txBody>
                      <a:tcPr marL="117125" marR="117125"/>
                    </a:tc>
                    <a:extLst>
                      <a:ext uri="{0D108BD9-81ED-4DB2-BD59-A6C34878D82A}">
                        <a16:rowId xmlns:a16="http://schemas.microsoft.com/office/drawing/2014/main" val="10000"/>
                      </a:ext>
                    </a:extLst>
                  </a:tr>
                  <a:tr h="304800">
                    <a:tc>
                      <a:txBody>
                        <a:bodyPr/>
                        <a:lstStyle/>
                        <a:p>
                          <a:pPr algn="ctr"/>
                          <a:r>
                            <a:rPr lang="en-US" sz="1400" dirty="0"/>
                            <a:t>777</a:t>
                          </a:r>
                          <a:endParaRPr lang="en-US" sz="1400" b="1" dirty="0"/>
                        </a:p>
                      </a:txBody>
                      <a:tcPr marL="117125" marR="117125"/>
                    </a:tc>
                    <a:tc>
                      <a:txBody>
                        <a:bodyPr/>
                        <a:lstStyle/>
                        <a:p>
                          <a:pPr algn="ctr"/>
                          <a:r>
                            <a:rPr lang="en-US" sz="1400" dirty="0"/>
                            <a:t>st7</a:t>
                          </a:r>
                          <a:endParaRPr lang="en-US" sz="1400" b="1" dirty="0"/>
                        </a:p>
                      </a:txBody>
                      <a:tcPr marL="117125" marR="117125"/>
                    </a:tc>
                    <a:tc>
                      <a:txBody>
                        <a:bodyPr/>
                        <a:lstStyle/>
                        <a:p>
                          <a:pPr algn="ctr"/>
                          <a:r>
                            <a:rPr lang="en-US" sz="1400" dirty="0" err="1"/>
                            <a:t>bs</a:t>
                          </a:r>
                          <a:endParaRPr lang="en-US" sz="1400" b="1" dirty="0"/>
                        </a:p>
                      </a:txBody>
                      <a:tcPr marL="117125" marR="117125"/>
                    </a:tc>
                    <a:tc>
                      <a:txBody>
                        <a:bodyPr/>
                        <a:lstStyle/>
                        <a:p>
                          <a:pPr algn="ctr"/>
                          <a:r>
                            <a:rPr lang="en-US" sz="1400" dirty="0" err="1"/>
                            <a:t>phys</a:t>
                          </a:r>
                          <a:endParaRPr lang="en-US" sz="1400" b="1" dirty="0"/>
                        </a:p>
                      </a:txBody>
                      <a:tcPr marL="117125" marR="117125"/>
                    </a:tc>
                    <a:tc>
                      <a:txBody>
                        <a:bodyPr/>
                        <a:lstStyle/>
                        <a:p>
                          <a:pPr algn="ctr"/>
                          <a:r>
                            <a:rPr lang="en-US" sz="1400"/>
                            <a:t>d11</a:t>
                          </a:r>
                          <a:endParaRPr lang="en-US" sz="1400" b="1" dirty="0"/>
                        </a:p>
                      </a:txBody>
                      <a:tcPr marL="117125" marR="117125"/>
                    </a:tc>
                    <a:extLst>
                      <a:ext uri="{0D108BD9-81ED-4DB2-BD59-A6C34878D82A}">
                        <a16:rowId xmlns:a16="http://schemas.microsoft.com/office/drawing/2014/main" val="10001"/>
                      </a:ext>
                    </a:extLst>
                  </a:tr>
                  <a:tr h="304800">
                    <a:tc>
                      <a:txBody>
                        <a:bodyPr/>
                        <a:lstStyle/>
                        <a:p>
                          <a:pPr algn="ctr"/>
                          <a:r>
                            <a:rPr lang="en-US" sz="1400" dirty="0"/>
                            <a:t>888</a:t>
                          </a:r>
                          <a:endParaRPr lang="en-US" sz="1400" b="1" dirty="0"/>
                        </a:p>
                      </a:txBody>
                      <a:tcPr marL="117125" marR="117125"/>
                    </a:tc>
                    <a:tc>
                      <a:txBody>
                        <a:bodyPr/>
                        <a:lstStyle/>
                        <a:p>
                          <a:pPr algn="ctr"/>
                          <a:r>
                            <a:rPr lang="en-US" sz="1400" dirty="0"/>
                            <a:t>st8</a:t>
                          </a:r>
                          <a:endParaRPr lang="en-US" sz="1400" b="1" dirty="0"/>
                        </a:p>
                      </a:txBody>
                      <a:tcPr marL="117125" marR="117125"/>
                    </a:tc>
                    <a:tc>
                      <a:txBody>
                        <a:bodyPr/>
                        <a:lstStyle/>
                        <a:p>
                          <a:pPr algn="ctr"/>
                          <a:r>
                            <a:rPr lang="en-US" sz="1400" dirty="0" err="1"/>
                            <a:t>ms</a:t>
                          </a:r>
                          <a:endParaRPr lang="en-US" sz="1400" b="1" dirty="0"/>
                        </a:p>
                      </a:txBody>
                      <a:tcPr marL="117125" marR="117125"/>
                    </a:tc>
                    <a:tc>
                      <a:txBody>
                        <a:bodyPr/>
                        <a:lstStyle/>
                        <a:p>
                          <a:pPr algn="ctr"/>
                          <a:r>
                            <a:rPr lang="en-US" sz="1400" dirty="0"/>
                            <a:t>math</a:t>
                          </a:r>
                          <a:endParaRPr lang="en-US" sz="1400" b="1" dirty="0"/>
                        </a:p>
                      </a:txBody>
                      <a:tcPr marL="117125" marR="117125"/>
                    </a:tc>
                    <a:tc>
                      <a:txBody>
                        <a:bodyPr/>
                        <a:lstStyle/>
                        <a:p>
                          <a:pPr algn="ctr"/>
                          <a:r>
                            <a:rPr lang="en-US" sz="1400" dirty="0"/>
                            <a:t>d12</a:t>
                          </a:r>
                          <a:endParaRPr lang="en-US" sz="1400" b="1" dirty="0"/>
                        </a:p>
                      </a:txBody>
                      <a:tcPr marL="117125" marR="117125"/>
                    </a:tc>
                    <a:extLst>
                      <a:ext uri="{0D108BD9-81ED-4DB2-BD59-A6C34878D82A}">
                        <a16:rowId xmlns:a16="http://schemas.microsoft.com/office/drawing/2014/main" val="10002"/>
                      </a:ext>
                    </a:extLst>
                  </a:tr>
                  <a:tr h="304800">
                    <a:tc>
                      <a:txBody>
                        <a:bodyPr/>
                        <a:lstStyle/>
                        <a:p>
                          <a:pPr algn="ctr"/>
                          <a:r>
                            <a:rPr lang="en-US" sz="1400" dirty="0"/>
                            <a:t>444</a:t>
                          </a:r>
                          <a:endParaRPr lang="en-US" sz="1400" b="1" dirty="0"/>
                        </a:p>
                      </a:txBody>
                      <a:tcPr marL="117125" marR="117125"/>
                    </a:tc>
                    <a:tc>
                      <a:txBody>
                        <a:bodyPr/>
                        <a:lstStyle/>
                        <a:p>
                          <a:pPr algn="ctr"/>
                          <a:r>
                            <a:rPr lang="en-US" sz="1400" dirty="0"/>
                            <a:t>st4</a:t>
                          </a:r>
                          <a:endParaRPr lang="en-US" sz="1400" b="1" dirty="0"/>
                        </a:p>
                      </a:txBody>
                      <a:tcPr marL="117125" marR="117125"/>
                    </a:tc>
                    <a:tc>
                      <a:txBody>
                        <a:bodyPr/>
                        <a:lstStyle/>
                        <a:p>
                          <a:pPr algn="ctr"/>
                          <a:r>
                            <a:rPr lang="en-US" sz="1400" dirty="0" err="1"/>
                            <a:t>ms</a:t>
                          </a:r>
                          <a:endParaRPr lang="en-US" sz="1400" b="1" dirty="0"/>
                        </a:p>
                      </a:txBody>
                      <a:tcPr marL="117125" marR="117125"/>
                    </a:tc>
                    <a:tc>
                      <a:txBody>
                        <a:bodyPr/>
                        <a:lstStyle/>
                        <a:p>
                          <a:pPr algn="ctr"/>
                          <a:r>
                            <a:rPr lang="en-US" sz="1400" dirty="0" err="1"/>
                            <a:t>phys</a:t>
                          </a:r>
                          <a:endParaRPr lang="en-US" sz="1400" b="1" dirty="0"/>
                        </a:p>
                      </a:txBody>
                      <a:tcPr marL="117125" marR="117125"/>
                    </a:tc>
                    <a:tc>
                      <a:txBody>
                        <a:bodyPr/>
                        <a:lstStyle/>
                        <a:p>
                          <a:pPr algn="ctr"/>
                          <a:r>
                            <a:rPr lang="en-US" sz="1400"/>
                            <a:t>d11</a:t>
                          </a:r>
                          <a:endParaRPr lang="en-US" sz="1400" b="1" dirty="0"/>
                        </a:p>
                      </a:txBody>
                      <a:tcPr marL="117125" marR="117125"/>
                    </a:tc>
                    <a:extLst>
                      <a:ext uri="{0D108BD9-81ED-4DB2-BD59-A6C34878D82A}">
                        <a16:rowId xmlns:a16="http://schemas.microsoft.com/office/drawing/2014/main" val="10003"/>
                      </a:ext>
                    </a:extLst>
                  </a:tr>
                  <a:tr h="304800">
                    <a:tc>
                      <a:txBody>
                        <a:bodyPr/>
                        <a:lstStyle/>
                        <a:p>
                          <a:endParaRPr lang="en-US"/>
                        </a:p>
                      </a:txBody>
                      <a:tcPr marL="117125" marR="117125">
                        <a:blipFill>
                          <a:blip r:embed="rId12"/>
                          <a:stretch>
                            <a:fillRect t="-404000" r="-399401" b="-2000"/>
                          </a:stretch>
                        </a:blipFill>
                      </a:tcPr>
                    </a:tc>
                    <a:tc>
                      <a:txBody>
                        <a:bodyPr/>
                        <a:lstStyle/>
                        <a:p>
                          <a:endParaRPr lang="en-US"/>
                        </a:p>
                      </a:txBody>
                      <a:tcPr marL="117125" marR="117125">
                        <a:blipFill>
                          <a:blip r:embed="rId12"/>
                          <a:stretch>
                            <a:fillRect l="-100602" t="-404000" r="-301807" b="-2000"/>
                          </a:stretch>
                        </a:blipFill>
                      </a:tcPr>
                    </a:tc>
                    <a:tc>
                      <a:txBody>
                        <a:bodyPr/>
                        <a:lstStyle/>
                        <a:p>
                          <a:endParaRPr lang="en-US"/>
                        </a:p>
                      </a:txBody>
                      <a:tcPr marL="117125" marR="117125">
                        <a:blipFill>
                          <a:blip r:embed="rId12"/>
                          <a:stretch>
                            <a:fillRect l="-199401" t="-404000" r="-200000" b="-2000"/>
                          </a:stretch>
                        </a:blipFill>
                      </a:tcPr>
                    </a:tc>
                    <a:tc>
                      <a:txBody>
                        <a:bodyPr/>
                        <a:lstStyle/>
                        <a:p>
                          <a:endParaRPr lang="en-US"/>
                        </a:p>
                      </a:txBody>
                      <a:tcPr marL="117125" marR="117125">
                        <a:blipFill>
                          <a:blip r:embed="rId12"/>
                          <a:stretch>
                            <a:fillRect l="-301205" t="-404000" r="-101205" b="-2000"/>
                          </a:stretch>
                        </a:blipFill>
                      </a:tcPr>
                    </a:tc>
                    <a:tc>
                      <a:txBody>
                        <a:bodyPr/>
                        <a:lstStyle/>
                        <a:p>
                          <a:endParaRPr lang="en-US"/>
                        </a:p>
                      </a:txBody>
                      <a:tcPr marL="117125" marR="117125">
                        <a:blipFill>
                          <a:blip r:embed="rId12"/>
                          <a:stretch>
                            <a:fillRect l="-398802" t="-404000" r="-599" b="-2000"/>
                          </a:stretch>
                        </a:blipFill>
                      </a:tcPr>
                    </a:tc>
                    <a:extLst>
                      <a:ext uri="{0D108BD9-81ED-4DB2-BD59-A6C34878D82A}">
                        <a16:rowId xmlns:a16="http://schemas.microsoft.com/office/drawing/2014/main" val="10004"/>
                      </a:ext>
                    </a:extLst>
                  </a:tr>
                </a:tbl>
              </a:graphicData>
            </a:graphic>
          </p:graphicFrame>
        </mc:Fallback>
      </mc:AlternateContent>
      <p:sp>
        <p:nvSpPr>
          <p:cNvPr id="43" name="Rounded Rectangle 4">
            <a:extLst>
              <a:ext uri="{FF2B5EF4-FFF2-40B4-BE49-F238E27FC236}">
                <a16:creationId xmlns:a16="http://schemas.microsoft.com/office/drawing/2014/main" id="{9A9DFE92-3882-4389-987F-FF32D7801A3B}"/>
              </a:ext>
            </a:extLst>
          </p:cNvPr>
          <p:cNvSpPr/>
          <p:nvPr/>
        </p:nvSpPr>
        <p:spPr>
          <a:xfrm>
            <a:off x="95106" y="2180891"/>
            <a:ext cx="677171" cy="32759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400" b="1" dirty="0">
                <a:solidFill>
                  <a:schemeClr val="tx1"/>
                </a:solidFill>
              </a:rPr>
              <a:t>STT</a:t>
            </a:r>
            <a:endParaRPr lang="fa-IR" sz="1200" b="1" dirty="0">
              <a:solidFill>
                <a:schemeClr val="tx1"/>
              </a:solidFill>
            </a:endParaRPr>
          </a:p>
        </p:txBody>
      </p:sp>
      <mc:AlternateContent xmlns:mc="http://schemas.openxmlformats.org/markup-compatibility/2006" xmlns:a14="http://schemas.microsoft.com/office/drawing/2010/main">
        <mc:Choice Requires="a14">
          <p:graphicFrame>
            <p:nvGraphicFramePr>
              <p:cNvPr id="44" name="Content Placeholder 3">
                <a:extLst>
                  <a:ext uri="{FF2B5EF4-FFF2-40B4-BE49-F238E27FC236}">
                    <a16:creationId xmlns:a16="http://schemas.microsoft.com/office/drawing/2014/main" id="{85484659-99E6-4374-9418-1FD90A77D8D7}"/>
                  </a:ext>
                </a:extLst>
              </p:cNvPr>
              <p:cNvGraphicFramePr>
                <a:graphicFrameLocks/>
              </p:cNvGraphicFramePr>
              <p:nvPr>
                <p:extLst>
                  <p:ext uri="{D42A27DB-BD31-4B8C-83A1-F6EECF244321}">
                    <p14:modId xmlns:p14="http://schemas.microsoft.com/office/powerpoint/2010/main" val="3617427463"/>
                  </p:ext>
                </p:extLst>
              </p:nvPr>
            </p:nvGraphicFramePr>
            <p:xfrm>
              <a:off x="6706865" y="2192877"/>
              <a:ext cx="5067695" cy="1219200"/>
            </p:xfrm>
            <a:graphic>
              <a:graphicData uri="http://schemas.openxmlformats.org/drawingml/2006/table">
                <a:tbl>
                  <a:tblPr firstRow="1" bandRow="1">
                    <a:tableStyleId>{3B4B98B0-60AC-42C2-AFA5-B58CD77FA1E5}</a:tableStyleId>
                  </a:tblPr>
                  <a:tblGrid>
                    <a:gridCol w="1013539">
                      <a:extLst>
                        <a:ext uri="{9D8B030D-6E8A-4147-A177-3AD203B41FA5}">
                          <a16:colId xmlns:a16="http://schemas.microsoft.com/office/drawing/2014/main" val="20000"/>
                        </a:ext>
                      </a:extLst>
                    </a:gridCol>
                    <a:gridCol w="1159686">
                      <a:extLst>
                        <a:ext uri="{9D8B030D-6E8A-4147-A177-3AD203B41FA5}">
                          <a16:colId xmlns:a16="http://schemas.microsoft.com/office/drawing/2014/main" val="20001"/>
                        </a:ext>
                      </a:extLst>
                    </a:gridCol>
                    <a:gridCol w="1024927">
                      <a:extLst>
                        <a:ext uri="{9D8B030D-6E8A-4147-A177-3AD203B41FA5}">
                          <a16:colId xmlns:a16="http://schemas.microsoft.com/office/drawing/2014/main" val="20002"/>
                        </a:ext>
                      </a:extLst>
                    </a:gridCol>
                    <a:gridCol w="856004">
                      <a:extLst>
                        <a:ext uri="{9D8B030D-6E8A-4147-A177-3AD203B41FA5}">
                          <a16:colId xmlns:a16="http://schemas.microsoft.com/office/drawing/2014/main" val="20003"/>
                        </a:ext>
                      </a:extLst>
                    </a:gridCol>
                    <a:gridCol w="1013539">
                      <a:extLst>
                        <a:ext uri="{9D8B030D-6E8A-4147-A177-3AD203B41FA5}">
                          <a16:colId xmlns:a16="http://schemas.microsoft.com/office/drawing/2014/main" val="20004"/>
                        </a:ext>
                      </a:extLst>
                    </a:gridCol>
                  </a:tblGrid>
                  <a:tr h="205918">
                    <a:tc>
                      <a:txBody>
                        <a:bodyPr/>
                        <a:lstStyle/>
                        <a:p>
                          <a:pPr algn="ctr"/>
                          <a:r>
                            <a:rPr lang="en-US" sz="1400" dirty="0"/>
                            <a:t>COID</a:t>
                          </a:r>
                          <a:endParaRPr lang="en-US" sz="1400" b="1" dirty="0"/>
                        </a:p>
                      </a:txBody>
                      <a:tcPr/>
                    </a:tc>
                    <a:tc>
                      <a:txBody>
                        <a:bodyPr/>
                        <a:lstStyle/>
                        <a:p>
                          <a:pPr algn="ctr"/>
                          <a:r>
                            <a:rPr lang="en-US" sz="1400" dirty="0"/>
                            <a:t>COTITLE</a:t>
                          </a:r>
                          <a:endParaRPr lang="en-US" sz="1400" b="1" dirty="0"/>
                        </a:p>
                      </a:txBody>
                      <a:tcPr/>
                    </a:tc>
                    <a:tc>
                      <a:txBody>
                        <a:bodyPr/>
                        <a:lstStyle/>
                        <a:p>
                          <a:pPr algn="ctr"/>
                          <a:r>
                            <a:rPr lang="en-US" sz="1400" dirty="0"/>
                            <a:t>CREDIT</a:t>
                          </a:r>
                          <a:endParaRPr lang="en-US" sz="1400" b="1" dirty="0"/>
                        </a:p>
                      </a:txBody>
                      <a:tcPr/>
                    </a:tc>
                    <a:tc>
                      <a:txBody>
                        <a:bodyPr/>
                        <a:lstStyle/>
                        <a:p>
                          <a:pPr algn="ctr"/>
                          <a:r>
                            <a:rPr lang="en-US" sz="1400" dirty="0"/>
                            <a:t>COTYPE</a:t>
                          </a:r>
                          <a:endParaRPr lang="en-US" sz="1400" b="1" dirty="0"/>
                        </a:p>
                      </a:txBody>
                      <a:tcPr/>
                    </a:tc>
                    <a:tc>
                      <a:txBody>
                        <a:bodyPr/>
                        <a:lstStyle/>
                        <a:p>
                          <a:pPr algn="ctr"/>
                          <a:r>
                            <a:rPr lang="en-US" sz="1400" dirty="0"/>
                            <a:t>CEDEID</a:t>
                          </a:r>
                          <a:endParaRPr lang="en-US" sz="1400" b="1" dirty="0"/>
                        </a:p>
                      </a:txBody>
                      <a:tcPr/>
                    </a:tc>
                    <a:extLst>
                      <a:ext uri="{0D108BD9-81ED-4DB2-BD59-A6C34878D82A}">
                        <a16:rowId xmlns:a16="http://schemas.microsoft.com/office/drawing/2014/main" val="10000"/>
                      </a:ext>
                    </a:extLst>
                  </a:tr>
                  <a:tr h="224637">
                    <a:tc>
                      <a:txBody>
                        <a:bodyPr/>
                        <a:lstStyle/>
                        <a:p>
                          <a:pPr algn="ctr"/>
                          <a14:m>
                            <m:oMathPara xmlns:m="http://schemas.openxmlformats.org/officeDocument/2006/math">
                              <m:oMathParaPr>
                                <m:jc m:val="centerGroup"/>
                              </m:oMathParaPr>
                              <m:oMath xmlns:m="http://schemas.openxmlformats.org/officeDocument/2006/math">
                                <m:r>
                                  <a:rPr lang="en-US" sz="1400" dirty="0" smtClean="0">
                                    <a:latin typeface="Cambria Math"/>
                                  </a:rPr>
                                  <m:t>⋮</m:t>
                                </m:r>
                              </m:oMath>
                            </m:oMathPara>
                          </a14:m>
                          <a:endParaRPr lang="en-US" sz="1400" b="1" dirty="0"/>
                        </a:p>
                      </a:txBody>
                      <a:tcPr/>
                    </a:tc>
                    <a:tc>
                      <a:txBody>
                        <a:bodyPr/>
                        <a:lstStyle/>
                        <a:p>
                          <a:pPr algn="ctr"/>
                          <a14:m>
                            <m:oMathPara xmlns:m="http://schemas.openxmlformats.org/officeDocument/2006/math">
                              <m:oMathParaPr>
                                <m:jc m:val="centerGroup"/>
                              </m:oMathParaPr>
                              <m:oMath xmlns:m="http://schemas.openxmlformats.org/officeDocument/2006/math">
                                <m:r>
                                  <a:rPr lang="en-US" sz="1400" dirty="0" smtClean="0">
                                    <a:latin typeface="Cambria Math"/>
                                  </a:rPr>
                                  <m:t>⋮</m:t>
                                </m:r>
                              </m:oMath>
                            </m:oMathPara>
                          </a14:m>
                          <a:endParaRPr lang="en-US" sz="1400" b="1" dirty="0"/>
                        </a:p>
                      </a:txBody>
                      <a:tcPr/>
                    </a:tc>
                    <a:tc>
                      <a:txBody>
                        <a:bodyPr/>
                        <a:lstStyle/>
                        <a:p>
                          <a:pPr algn="ctr"/>
                          <a14:m>
                            <m:oMathPara xmlns:m="http://schemas.openxmlformats.org/officeDocument/2006/math">
                              <m:oMathParaPr>
                                <m:jc m:val="centerGroup"/>
                              </m:oMathParaPr>
                              <m:oMath xmlns:m="http://schemas.openxmlformats.org/officeDocument/2006/math">
                                <m:r>
                                  <a:rPr lang="en-US" sz="1400" dirty="0" smtClean="0">
                                    <a:latin typeface="Cambria Math"/>
                                  </a:rPr>
                                  <m:t>⋮</m:t>
                                </m:r>
                              </m:oMath>
                            </m:oMathPara>
                          </a14:m>
                          <a:endParaRPr lang="en-US" sz="1400" b="1" dirty="0"/>
                        </a:p>
                      </a:txBody>
                      <a:tcPr/>
                    </a:tc>
                    <a:tc>
                      <a:txBody>
                        <a:bodyPr/>
                        <a:lstStyle/>
                        <a:p>
                          <a:pPr algn="ctr"/>
                          <a14:m>
                            <m:oMathPara xmlns:m="http://schemas.openxmlformats.org/officeDocument/2006/math">
                              <m:oMathParaPr>
                                <m:jc m:val="centerGroup"/>
                              </m:oMathParaPr>
                              <m:oMath xmlns:m="http://schemas.openxmlformats.org/officeDocument/2006/math">
                                <m:r>
                                  <a:rPr lang="en-US" sz="1400" dirty="0" smtClean="0">
                                    <a:latin typeface="Cambria Math"/>
                                  </a:rPr>
                                  <m:t>⋮</m:t>
                                </m:r>
                              </m:oMath>
                            </m:oMathPara>
                          </a14:m>
                          <a:endParaRPr lang="en-US" sz="1400" b="1" dirty="0"/>
                        </a:p>
                      </a:txBody>
                      <a:tcPr/>
                    </a:tc>
                    <a:tc>
                      <a:txBody>
                        <a:bodyPr/>
                        <a:lstStyle/>
                        <a:p>
                          <a:pPr algn="ctr"/>
                          <a14:m>
                            <m:oMathPara xmlns:m="http://schemas.openxmlformats.org/officeDocument/2006/math">
                              <m:oMathParaPr>
                                <m:jc m:val="centerGroup"/>
                              </m:oMathParaPr>
                              <m:oMath xmlns:m="http://schemas.openxmlformats.org/officeDocument/2006/math">
                                <m:r>
                                  <a:rPr lang="en-US" sz="1400" dirty="0" smtClean="0">
                                    <a:latin typeface="Cambria Math"/>
                                  </a:rPr>
                                  <m:t>⋮</m:t>
                                </m:r>
                              </m:oMath>
                            </m:oMathPara>
                          </a14:m>
                          <a:endParaRPr lang="en-US" sz="1400" b="1" dirty="0"/>
                        </a:p>
                      </a:txBody>
                      <a:tcPr/>
                    </a:tc>
                    <a:extLst>
                      <a:ext uri="{0D108BD9-81ED-4DB2-BD59-A6C34878D82A}">
                        <a16:rowId xmlns:a16="http://schemas.microsoft.com/office/drawing/2014/main" val="10001"/>
                      </a:ext>
                    </a:extLst>
                  </a:tr>
                  <a:tr h="224637">
                    <a:tc>
                      <a:txBody>
                        <a:bodyPr/>
                        <a:lstStyle/>
                        <a:p>
                          <a:pPr algn="ctr"/>
                          <a:r>
                            <a:rPr lang="en-US" sz="1400" dirty="0"/>
                            <a:t>co3</a:t>
                          </a:r>
                          <a:endParaRPr lang="en-US" sz="1400" b="1" dirty="0"/>
                        </a:p>
                      </a:txBody>
                      <a:tcPr/>
                    </a:tc>
                    <a:tc>
                      <a:txBody>
                        <a:bodyPr/>
                        <a:lstStyle/>
                        <a:p>
                          <a:pPr algn="ctr"/>
                          <a:r>
                            <a:rPr lang="en-US" sz="1400" dirty="0"/>
                            <a:t>programming</a:t>
                          </a:r>
                          <a:endParaRPr lang="en-US" sz="1400" b="1" dirty="0"/>
                        </a:p>
                      </a:txBody>
                      <a:tcPr/>
                    </a:tc>
                    <a:tc>
                      <a:txBody>
                        <a:bodyPr/>
                        <a:lstStyle/>
                        <a:p>
                          <a:pPr algn="ctr"/>
                          <a:r>
                            <a:rPr lang="en-US" sz="1400" dirty="0"/>
                            <a:t>4</a:t>
                          </a:r>
                          <a:endParaRPr lang="en-US" sz="1400" b="1" dirty="0"/>
                        </a:p>
                      </a:txBody>
                      <a:tcPr/>
                    </a:tc>
                    <a:tc>
                      <a:txBody>
                        <a:bodyPr/>
                        <a:lstStyle/>
                        <a:p>
                          <a:pPr algn="ctr"/>
                          <a:r>
                            <a:rPr lang="en-US" sz="1400" dirty="0"/>
                            <a:t>t</a:t>
                          </a:r>
                          <a:r>
                            <a:rPr lang="en-US" sz="1400" baseline="0" dirty="0"/>
                            <a:t> (</a:t>
                          </a:r>
                          <a:r>
                            <a:rPr lang="fa-IR" sz="1400" baseline="0" dirty="0"/>
                            <a:t>تئوری</a:t>
                          </a:r>
                          <a:r>
                            <a:rPr lang="en-US" sz="1400" baseline="0" dirty="0"/>
                            <a:t>)</a:t>
                          </a:r>
                          <a:endParaRPr lang="en-US" sz="1400" b="1" dirty="0"/>
                        </a:p>
                      </a:txBody>
                      <a:tcPr/>
                    </a:tc>
                    <a:tc>
                      <a:txBody>
                        <a:bodyPr/>
                        <a:lstStyle/>
                        <a:p>
                          <a:pPr algn="ctr"/>
                          <a:r>
                            <a:rPr lang="en-US" sz="1400" dirty="0"/>
                            <a:t>d13</a:t>
                          </a:r>
                          <a:endParaRPr lang="en-US" sz="1400" b="1" dirty="0"/>
                        </a:p>
                      </a:txBody>
                      <a:tcPr/>
                    </a:tc>
                    <a:extLst>
                      <a:ext uri="{0D108BD9-81ED-4DB2-BD59-A6C34878D82A}">
                        <a16:rowId xmlns:a16="http://schemas.microsoft.com/office/drawing/2014/main" val="10002"/>
                      </a:ext>
                    </a:extLst>
                  </a:tr>
                  <a:tr h="224637">
                    <a:tc>
                      <a:txBody>
                        <a:bodyPr/>
                        <a:lstStyle/>
                        <a:p>
                          <a:pPr algn="ctr"/>
                          <a14:m>
                            <m:oMathPara xmlns:m="http://schemas.openxmlformats.org/officeDocument/2006/math">
                              <m:oMathParaPr>
                                <m:jc m:val="centerGroup"/>
                              </m:oMathParaPr>
                              <m:oMath xmlns:m="http://schemas.openxmlformats.org/officeDocument/2006/math">
                                <m:r>
                                  <a:rPr lang="en-US" sz="1400" dirty="0" smtClean="0">
                                    <a:latin typeface="Cambria Math"/>
                                  </a:rPr>
                                  <m:t>⋮</m:t>
                                </m:r>
                              </m:oMath>
                            </m:oMathPara>
                          </a14:m>
                          <a:endParaRPr lang="en-US" sz="1400" b="1" dirty="0"/>
                        </a:p>
                      </a:txBody>
                      <a:tcPr/>
                    </a:tc>
                    <a:tc>
                      <a:txBody>
                        <a:bodyPr/>
                        <a:lstStyle/>
                        <a:p>
                          <a:pPr algn="ctr"/>
                          <a14:m>
                            <m:oMathPara xmlns:m="http://schemas.openxmlformats.org/officeDocument/2006/math">
                              <m:oMathParaPr>
                                <m:jc m:val="centerGroup"/>
                              </m:oMathParaPr>
                              <m:oMath xmlns:m="http://schemas.openxmlformats.org/officeDocument/2006/math">
                                <m:r>
                                  <a:rPr lang="en-US" sz="1400" dirty="0" smtClean="0">
                                    <a:latin typeface="Cambria Math"/>
                                  </a:rPr>
                                  <m:t>⋮</m:t>
                                </m:r>
                              </m:oMath>
                            </m:oMathPara>
                          </a14:m>
                          <a:endParaRPr lang="en-US" sz="1400" b="1" dirty="0"/>
                        </a:p>
                      </a:txBody>
                      <a:tcPr/>
                    </a:tc>
                    <a:tc>
                      <a:txBody>
                        <a:bodyPr/>
                        <a:lstStyle/>
                        <a:p>
                          <a:pPr algn="ctr"/>
                          <a14:m>
                            <m:oMathPara xmlns:m="http://schemas.openxmlformats.org/officeDocument/2006/math">
                              <m:oMathParaPr>
                                <m:jc m:val="centerGroup"/>
                              </m:oMathParaPr>
                              <m:oMath xmlns:m="http://schemas.openxmlformats.org/officeDocument/2006/math">
                                <m:r>
                                  <a:rPr lang="en-US" sz="1400" dirty="0" smtClean="0">
                                    <a:latin typeface="Cambria Math"/>
                                  </a:rPr>
                                  <m:t>⋮</m:t>
                                </m:r>
                              </m:oMath>
                            </m:oMathPara>
                          </a14:m>
                          <a:endParaRPr lang="en-US" sz="1400" b="1" dirty="0"/>
                        </a:p>
                      </a:txBody>
                      <a:tcPr/>
                    </a:tc>
                    <a:tc>
                      <a:txBody>
                        <a:bodyPr/>
                        <a:lstStyle/>
                        <a:p>
                          <a:pPr algn="ctr"/>
                          <a14:m>
                            <m:oMathPara xmlns:m="http://schemas.openxmlformats.org/officeDocument/2006/math">
                              <m:oMathParaPr>
                                <m:jc m:val="centerGroup"/>
                              </m:oMathParaPr>
                              <m:oMath xmlns:m="http://schemas.openxmlformats.org/officeDocument/2006/math">
                                <m:r>
                                  <a:rPr lang="en-US" sz="1400" dirty="0" smtClean="0">
                                    <a:latin typeface="Cambria Math"/>
                                  </a:rPr>
                                  <m:t>⋮</m:t>
                                </m:r>
                              </m:oMath>
                            </m:oMathPara>
                          </a14:m>
                          <a:endParaRPr lang="en-US" sz="1400" b="1" dirty="0"/>
                        </a:p>
                      </a:txBody>
                      <a:tcPr/>
                    </a:tc>
                    <a:tc>
                      <a:txBody>
                        <a:bodyPr/>
                        <a:lstStyle/>
                        <a:p>
                          <a:pPr algn="ctr"/>
                          <a14:m>
                            <m:oMathPara xmlns:m="http://schemas.openxmlformats.org/officeDocument/2006/math">
                              <m:oMathParaPr>
                                <m:jc m:val="centerGroup"/>
                              </m:oMathParaPr>
                              <m:oMath xmlns:m="http://schemas.openxmlformats.org/officeDocument/2006/math">
                                <m:r>
                                  <a:rPr lang="en-US" sz="1400" dirty="0" smtClean="0">
                                    <a:latin typeface="Cambria Math"/>
                                  </a:rPr>
                                  <m:t>⋮</m:t>
                                </m:r>
                              </m:oMath>
                            </m:oMathPara>
                          </a14:m>
                          <a:endParaRPr lang="en-US" sz="1400" b="1" dirty="0"/>
                        </a:p>
                      </a:txBody>
                      <a:tcPr/>
                    </a:tc>
                    <a:extLst>
                      <a:ext uri="{0D108BD9-81ED-4DB2-BD59-A6C34878D82A}">
                        <a16:rowId xmlns:a16="http://schemas.microsoft.com/office/drawing/2014/main" val="10003"/>
                      </a:ext>
                    </a:extLst>
                  </a:tr>
                </a:tbl>
              </a:graphicData>
            </a:graphic>
          </p:graphicFrame>
        </mc:Choice>
        <mc:Fallback xmlns="">
          <p:graphicFrame>
            <p:nvGraphicFramePr>
              <p:cNvPr id="44" name="Content Placeholder 3">
                <a:extLst>
                  <a:ext uri="{FF2B5EF4-FFF2-40B4-BE49-F238E27FC236}">
                    <a16:creationId xmlns:a16="http://schemas.microsoft.com/office/drawing/2014/main" id="{85484659-99E6-4374-9418-1FD90A77D8D7}"/>
                  </a:ext>
                </a:extLst>
              </p:cNvPr>
              <p:cNvGraphicFramePr>
                <a:graphicFrameLocks/>
              </p:cNvGraphicFramePr>
              <p:nvPr>
                <p:extLst>
                  <p:ext uri="{D42A27DB-BD31-4B8C-83A1-F6EECF244321}">
                    <p14:modId xmlns:p14="http://schemas.microsoft.com/office/powerpoint/2010/main" val="3617427463"/>
                  </p:ext>
                </p:extLst>
              </p:nvPr>
            </p:nvGraphicFramePr>
            <p:xfrm>
              <a:off x="6706865" y="2192877"/>
              <a:ext cx="5067695" cy="1219200"/>
            </p:xfrm>
            <a:graphic>
              <a:graphicData uri="http://schemas.openxmlformats.org/drawingml/2006/table">
                <a:tbl>
                  <a:tblPr firstRow="1" bandRow="1">
                    <a:tableStyleId>{3B4B98B0-60AC-42C2-AFA5-B58CD77FA1E5}</a:tableStyleId>
                  </a:tblPr>
                  <a:tblGrid>
                    <a:gridCol w="1013539">
                      <a:extLst>
                        <a:ext uri="{9D8B030D-6E8A-4147-A177-3AD203B41FA5}">
                          <a16:colId xmlns:a16="http://schemas.microsoft.com/office/drawing/2014/main" val="20000"/>
                        </a:ext>
                      </a:extLst>
                    </a:gridCol>
                    <a:gridCol w="1159686">
                      <a:extLst>
                        <a:ext uri="{9D8B030D-6E8A-4147-A177-3AD203B41FA5}">
                          <a16:colId xmlns:a16="http://schemas.microsoft.com/office/drawing/2014/main" val="20001"/>
                        </a:ext>
                      </a:extLst>
                    </a:gridCol>
                    <a:gridCol w="1024927">
                      <a:extLst>
                        <a:ext uri="{9D8B030D-6E8A-4147-A177-3AD203B41FA5}">
                          <a16:colId xmlns:a16="http://schemas.microsoft.com/office/drawing/2014/main" val="20002"/>
                        </a:ext>
                      </a:extLst>
                    </a:gridCol>
                    <a:gridCol w="856004">
                      <a:extLst>
                        <a:ext uri="{9D8B030D-6E8A-4147-A177-3AD203B41FA5}">
                          <a16:colId xmlns:a16="http://schemas.microsoft.com/office/drawing/2014/main" val="20003"/>
                        </a:ext>
                      </a:extLst>
                    </a:gridCol>
                    <a:gridCol w="1013539">
                      <a:extLst>
                        <a:ext uri="{9D8B030D-6E8A-4147-A177-3AD203B41FA5}">
                          <a16:colId xmlns:a16="http://schemas.microsoft.com/office/drawing/2014/main" val="20004"/>
                        </a:ext>
                      </a:extLst>
                    </a:gridCol>
                  </a:tblGrid>
                  <a:tr h="304800">
                    <a:tc>
                      <a:txBody>
                        <a:bodyPr/>
                        <a:lstStyle/>
                        <a:p>
                          <a:pPr algn="ctr"/>
                          <a:r>
                            <a:rPr lang="en-US" sz="1400" dirty="0"/>
                            <a:t>COID</a:t>
                          </a:r>
                          <a:endParaRPr lang="en-US" sz="1400" b="1" dirty="0"/>
                        </a:p>
                      </a:txBody>
                      <a:tcPr/>
                    </a:tc>
                    <a:tc>
                      <a:txBody>
                        <a:bodyPr/>
                        <a:lstStyle/>
                        <a:p>
                          <a:pPr algn="ctr"/>
                          <a:r>
                            <a:rPr lang="en-US" sz="1400" dirty="0"/>
                            <a:t>COTITLE</a:t>
                          </a:r>
                          <a:endParaRPr lang="en-US" sz="1400" b="1" dirty="0"/>
                        </a:p>
                      </a:txBody>
                      <a:tcPr/>
                    </a:tc>
                    <a:tc>
                      <a:txBody>
                        <a:bodyPr/>
                        <a:lstStyle/>
                        <a:p>
                          <a:pPr algn="ctr"/>
                          <a:r>
                            <a:rPr lang="en-US" sz="1400" dirty="0"/>
                            <a:t>CREDIT</a:t>
                          </a:r>
                          <a:endParaRPr lang="en-US" sz="1400" b="1" dirty="0"/>
                        </a:p>
                      </a:txBody>
                      <a:tcPr/>
                    </a:tc>
                    <a:tc>
                      <a:txBody>
                        <a:bodyPr/>
                        <a:lstStyle/>
                        <a:p>
                          <a:pPr algn="ctr"/>
                          <a:r>
                            <a:rPr lang="en-US" sz="1400" dirty="0"/>
                            <a:t>COTYPE</a:t>
                          </a:r>
                          <a:endParaRPr lang="en-US" sz="1400" b="1" dirty="0"/>
                        </a:p>
                      </a:txBody>
                      <a:tcPr/>
                    </a:tc>
                    <a:tc>
                      <a:txBody>
                        <a:bodyPr/>
                        <a:lstStyle/>
                        <a:p>
                          <a:pPr algn="ctr"/>
                          <a:r>
                            <a:rPr lang="en-US" sz="1400" dirty="0"/>
                            <a:t>CEDEID</a:t>
                          </a:r>
                          <a:endParaRPr lang="en-US" sz="1400" b="1" dirty="0"/>
                        </a:p>
                      </a:txBody>
                      <a:tcPr/>
                    </a:tc>
                    <a:extLst>
                      <a:ext uri="{0D108BD9-81ED-4DB2-BD59-A6C34878D82A}">
                        <a16:rowId xmlns:a16="http://schemas.microsoft.com/office/drawing/2014/main" val="10000"/>
                      </a:ext>
                    </a:extLst>
                  </a:tr>
                  <a:tr h="304800">
                    <a:tc>
                      <a:txBody>
                        <a:bodyPr/>
                        <a:lstStyle/>
                        <a:p>
                          <a:endParaRPr lang="en-US"/>
                        </a:p>
                      </a:txBody>
                      <a:tcPr>
                        <a:blipFill>
                          <a:blip r:embed="rId13"/>
                          <a:stretch>
                            <a:fillRect t="-100000" r="-401807" b="-198039"/>
                          </a:stretch>
                        </a:blipFill>
                      </a:tcPr>
                    </a:tc>
                    <a:tc>
                      <a:txBody>
                        <a:bodyPr/>
                        <a:lstStyle/>
                        <a:p>
                          <a:endParaRPr lang="en-US"/>
                        </a:p>
                      </a:txBody>
                      <a:tcPr>
                        <a:blipFill>
                          <a:blip r:embed="rId13"/>
                          <a:stretch>
                            <a:fillRect l="-86911" t="-100000" r="-249215" b="-198039"/>
                          </a:stretch>
                        </a:blipFill>
                      </a:tcPr>
                    </a:tc>
                    <a:tc>
                      <a:txBody>
                        <a:bodyPr/>
                        <a:lstStyle/>
                        <a:p>
                          <a:endParaRPr lang="en-US"/>
                        </a:p>
                      </a:txBody>
                      <a:tcPr>
                        <a:blipFill>
                          <a:blip r:embed="rId13"/>
                          <a:stretch>
                            <a:fillRect l="-212500" t="-100000" r="-183333" b="-198039"/>
                          </a:stretch>
                        </a:blipFill>
                      </a:tcPr>
                    </a:tc>
                    <a:tc>
                      <a:txBody>
                        <a:bodyPr/>
                        <a:lstStyle/>
                        <a:p>
                          <a:endParaRPr lang="en-US"/>
                        </a:p>
                      </a:txBody>
                      <a:tcPr>
                        <a:blipFill>
                          <a:blip r:embed="rId13"/>
                          <a:stretch>
                            <a:fillRect l="-372340" t="-100000" r="-118440" b="-198039"/>
                          </a:stretch>
                        </a:blipFill>
                      </a:tcPr>
                    </a:tc>
                    <a:tc>
                      <a:txBody>
                        <a:bodyPr/>
                        <a:lstStyle/>
                        <a:p>
                          <a:endParaRPr lang="en-US"/>
                        </a:p>
                      </a:txBody>
                      <a:tcPr>
                        <a:blipFill>
                          <a:blip r:embed="rId13"/>
                          <a:stretch>
                            <a:fillRect l="-401205" t="-100000" r="-602" b="-198039"/>
                          </a:stretch>
                        </a:blipFill>
                      </a:tcPr>
                    </a:tc>
                    <a:extLst>
                      <a:ext uri="{0D108BD9-81ED-4DB2-BD59-A6C34878D82A}">
                        <a16:rowId xmlns:a16="http://schemas.microsoft.com/office/drawing/2014/main" val="10001"/>
                      </a:ext>
                    </a:extLst>
                  </a:tr>
                  <a:tr h="304800">
                    <a:tc>
                      <a:txBody>
                        <a:bodyPr/>
                        <a:lstStyle/>
                        <a:p>
                          <a:pPr algn="ctr"/>
                          <a:r>
                            <a:rPr lang="en-US" sz="1400" dirty="0"/>
                            <a:t>co3</a:t>
                          </a:r>
                          <a:endParaRPr lang="en-US" sz="1400" b="1" dirty="0"/>
                        </a:p>
                      </a:txBody>
                      <a:tcPr/>
                    </a:tc>
                    <a:tc>
                      <a:txBody>
                        <a:bodyPr/>
                        <a:lstStyle/>
                        <a:p>
                          <a:pPr algn="ctr"/>
                          <a:r>
                            <a:rPr lang="en-US" sz="1400" dirty="0"/>
                            <a:t>programming</a:t>
                          </a:r>
                          <a:endParaRPr lang="en-US" sz="1400" b="1" dirty="0"/>
                        </a:p>
                      </a:txBody>
                      <a:tcPr/>
                    </a:tc>
                    <a:tc>
                      <a:txBody>
                        <a:bodyPr/>
                        <a:lstStyle/>
                        <a:p>
                          <a:pPr algn="ctr"/>
                          <a:r>
                            <a:rPr lang="en-US" sz="1400" dirty="0"/>
                            <a:t>4</a:t>
                          </a:r>
                          <a:endParaRPr lang="en-US" sz="1400" b="1" dirty="0"/>
                        </a:p>
                      </a:txBody>
                      <a:tcPr/>
                    </a:tc>
                    <a:tc>
                      <a:txBody>
                        <a:bodyPr/>
                        <a:lstStyle/>
                        <a:p>
                          <a:pPr algn="ctr"/>
                          <a:r>
                            <a:rPr lang="en-US" sz="1400" dirty="0"/>
                            <a:t>t</a:t>
                          </a:r>
                          <a:r>
                            <a:rPr lang="en-US" sz="1400" baseline="0" dirty="0"/>
                            <a:t> (</a:t>
                          </a:r>
                          <a:r>
                            <a:rPr lang="fa-IR" sz="1400" baseline="0" dirty="0"/>
                            <a:t>تئوری</a:t>
                          </a:r>
                          <a:r>
                            <a:rPr lang="en-US" sz="1400" baseline="0" dirty="0"/>
                            <a:t>)</a:t>
                          </a:r>
                          <a:endParaRPr lang="en-US" sz="1400" b="1" dirty="0"/>
                        </a:p>
                      </a:txBody>
                      <a:tcPr/>
                    </a:tc>
                    <a:tc>
                      <a:txBody>
                        <a:bodyPr/>
                        <a:lstStyle/>
                        <a:p>
                          <a:pPr algn="ctr"/>
                          <a:r>
                            <a:rPr lang="en-US" sz="1400" dirty="0"/>
                            <a:t>d13</a:t>
                          </a:r>
                          <a:endParaRPr lang="en-US" sz="1400" b="1" dirty="0"/>
                        </a:p>
                      </a:txBody>
                      <a:tcPr/>
                    </a:tc>
                    <a:extLst>
                      <a:ext uri="{0D108BD9-81ED-4DB2-BD59-A6C34878D82A}">
                        <a16:rowId xmlns:a16="http://schemas.microsoft.com/office/drawing/2014/main" val="10002"/>
                      </a:ext>
                    </a:extLst>
                  </a:tr>
                  <a:tr h="304800">
                    <a:tc>
                      <a:txBody>
                        <a:bodyPr/>
                        <a:lstStyle/>
                        <a:p>
                          <a:endParaRPr lang="en-US"/>
                        </a:p>
                      </a:txBody>
                      <a:tcPr>
                        <a:blipFill>
                          <a:blip r:embed="rId13"/>
                          <a:stretch>
                            <a:fillRect t="-304000" r="-401807" b="-2000"/>
                          </a:stretch>
                        </a:blipFill>
                      </a:tcPr>
                    </a:tc>
                    <a:tc>
                      <a:txBody>
                        <a:bodyPr/>
                        <a:lstStyle/>
                        <a:p>
                          <a:endParaRPr lang="en-US"/>
                        </a:p>
                      </a:txBody>
                      <a:tcPr>
                        <a:blipFill>
                          <a:blip r:embed="rId13"/>
                          <a:stretch>
                            <a:fillRect l="-86911" t="-304000" r="-249215" b="-2000"/>
                          </a:stretch>
                        </a:blipFill>
                      </a:tcPr>
                    </a:tc>
                    <a:tc>
                      <a:txBody>
                        <a:bodyPr/>
                        <a:lstStyle/>
                        <a:p>
                          <a:endParaRPr lang="en-US"/>
                        </a:p>
                      </a:txBody>
                      <a:tcPr>
                        <a:blipFill>
                          <a:blip r:embed="rId13"/>
                          <a:stretch>
                            <a:fillRect l="-212500" t="-304000" r="-183333" b="-2000"/>
                          </a:stretch>
                        </a:blipFill>
                      </a:tcPr>
                    </a:tc>
                    <a:tc>
                      <a:txBody>
                        <a:bodyPr/>
                        <a:lstStyle/>
                        <a:p>
                          <a:endParaRPr lang="en-US"/>
                        </a:p>
                      </a:txBody>
                      <a:tcPr>
                        <a:blipFill>
                          <a:blip r:embed="rId13"/>
                          <a:stretch>
                            <a:fillRect l="-372340" t="-304000" r="-118440" b="-2000"/>
                          </a:stretch>
                        </a:blipFill>
                      </a:tcPr>
                    </a:tc>
                    <a:tc>
                      <a:txBody>
                        <a:bodyPr/>
                        <a:lstStyle/>
                        <a:p>
                          <a:endParaRPr lang="en-US"/>
                        </a:p>
                      </a:txBody>
                      <a:tcPr>
                        <a:blipFill>
                          <a:blip r:embed="rId13"/>
                          <a:stretch>
                            <a:fillRect l="-401205" t="-304000" r="-602" b="-2000"/>
                          </a:stretch>
                        </a:blipFill>
                      </a:tcPr>
                    </a:tc>
                    <a:extLst>
                      <a:ext uri="{0D108BD9-81ED-4DB2-BD59-A6C34878D82A}">
                        <a16:rowId xmlns:a16="http://schemas.microsoft.com/office/drawing/2014/main" val="10003"/>
                      </a:ext>
                    </a:extLst>
                  </a:tr>
                </a:tbl>
              </a:graphicData>
            </a:graphic>
          </p:graphicFrame>
        </mc:Fallback>
      </mc:AlternateContent>
      <p:sp>
        <p:nvSpPr>
          <p:cNvPr id="45" name="Rounded Rectangle 6">
            <a:extLst>
              <a:ext uri="{FF2B5EF4-FFF2-40B4-BE49-F238E27FC236}">
                <a16:creationId xmlns:a16="http://schemas.microsoft.com/office/drawing/2014/main" id="{CA5EAA15-89A8-4094-A406-20528BD18A96}"/>
              </a:ext>
            </a:extLst>
          </p:cNvPr>
          <p:cNvSpPr/>
          <p:nvPr/>
        </p:nvSpPr>
        <p:spPr>
          <a:xfrm>
            <a:off x="6055095" y="2236273"/>
            <a:ext cx="651770" cy="32759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400" b="1" dirty="0">
                <a:solidFill>
                  <a:schemeClr val="tx1"/>
                </a:solidFill>
              </a:rPr>
              <a:t>COT</a:t>
            </a:r>
            <a:endParaRPr lang="fa-IR" sz="1400" b="1" dirty="0">
              <a:solidFill>
                <a:schemeClr val="tx1"/>
              </a:solidFill>
            </a:endParaRPr>
          </a:p>
        </p:txBody>
      </p:sp>
      <p:sp>
        <p:nvSpPr>
          <p:cNvPr id="46" name="Oval Callout 10">
            <a:extLst>
              <a:ext uri="{FF2B5EF4-FFF2-40B4-BE49-F238E27FC236}">
                <a16:creationId xmlns:a16="http://schemas.microsoft.com/office/drawing/2014/main" id="{8BB65F2D-2DF0-40BB-B016-3C4BAF53391D}"/>
              </a:ext>
            </a:extLst>
          </p:cNvPr>
          <p:cNvSpPr/>
          <p:nvPr/>
        </p:nvSpPr>
        <p:spPr>
          <a:xfrm>
            <a:off x="832814" y="806726"/>
            <a:ext cx="2327200" cy="514794"/>
          </a:xfrm>
          <a:prstGeom prst="wedgeEllipseCallout">
            <a:avLst>
              <a:gd name="adj1" fmla="val -20000"/>
              <a:gd name="adj2" fmla="val 259402"/>
            </a:avLst>
          </a:prstGeom>
        </p:spPr>
        <p:style>
          <a:lnRef idx="1">
            <a:schemeClr val="accent2"/>
          </a:lnRef>
          <a:fillRef idx="2">
            <a:schemeClr val="accent2"/>
          </a:fillRef>
          <a:effectRef idx="1">
            <a:schemeClr val="accent2"/>
          </a:effectRef>
          <a:fontRef idx="minor">
            <a:schemeClr val="dk1"/>
          </a:fontRef>
        </p:style>
        <p:txBody>
          <a:bodyPr rtlCol="0" anchor="ctr"/>
          <a:lstStyle/>
          <a:p>
            <a:pPr algn="ctr" rtl="1"/>
            <a:r>
              <a:rPr lang="fa-IR" sz="1400" b="1" dirty="0">
                <a:cs typeface="B Nazanin" pitchFamily="2" charset="-78"/>
              </a:rPr>
              <a:t>خط ممتد زیرین و نماد </a:t>
            </a:r>
            <a:r>
              <a:rPr lang="en-US" sz="1400" b="1" dirty="0">
                <a:cs typeface="B Nazanin" pitchFamily="2" charset="-78"/>
              </a:rPr>
              <a:t>p.k.</a:t>
            </a:r>
            <a:r>
              <a:rPr lang="fa-IR" sz="1400" b="1" dirty="0">
                <a:cs typeface="B Nazanin" pitchFamily="2" charset="-78"/>
              </a:rPr>
              <a:t> نمایانگر </a:t>
            </a:r>
            <a:r>
              <a:rPr lang="fa-IR" sz="1400" b="1" dirty="0">
                <a:solidFill>
                  <a:srgbClr val="0919AF"/>
                </a:solidFill>
                <a:cs typeface="B Nazanin" pitchFamily="2" charset="-78"/>
              </a:rPr>
              <a:t>کلید اصلی</a:t>
            </a:r>
            <a:endParaRPr lang="en-US" sz="1400" b="1" dirty="0">
              <a:solidFill>
                <a:srgbClr val="0919AF"/>
              </a:solidFill>
              <a:cs typeface="B Nazanin" pitchFamily="2" charset="-78"/>
            </a:endParaRPr>
          </a:p>
        </p:txBody>
      </p:sp>
      <p:cxnSp>
        <p:nvCxnSpPr>
          <p:cNvPr id="47" name="Straight Connector 46">
            <a:extLst>
              <a:ext uri="{FF2B5EF4-FFF2-40B4-BE49-F238E27FC236}">
                <a16:creationId xmlns:a16="http://schemas.microsoft.com/office/drawing/2014/main" id="{94BE82EB-2D4B-4E79-B823-4A005FC7029A}"/>
              </a:ext>
            </a:extLst>
          </p:cNvPr>
          <p:cNvCxnSpPr/>
          <p:nvPr/>
        </p:nvCxnSpPr>
        <p:spPr>
          <a:xfrm>
            <a:off x="979519" y="2435001"/>
            <a:ext cx="6297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83E1B20-94C5-42E3-B1A5-82D6A62D160B}"/>
              </a:ext>
            </a:extLst>
          </p:cNvPr>
          <p:cNvCxnSpPr/>
          <p:nvPr/>
        </p:nvCxnSpPr>
        <p:spPr>
          <a:xfrm>
            <a:off x="6871869" y="2457104"/>
            <a:ext cx="6297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49" name="Content Placeholder 3">
                <a:extLst>
                  <a:ext uri="{FF2B5EF4-FFF2-40B4-BE49-F238E27FC236}">
                    <a16:creationId xmlns:a16="http://schemas.microsoft.com/office/drawing/2014/main" id="{EC4EB996-B524-4B48-8D44-721E10EB5006}"/>
                  </a:ext>
                </a:extLst>
              </p:cNvPr>
              <p:cNvGraphicFramePr>
                <a:graphicFrameLocks/>
              </p:cNvGraphicFramePr>
              <p:nvPr>
                <p:extLst>
                  <p:ext uri="{D42A27DB-BD31-4B8C-83A1-F6EECF244321}">
                    <p14:modId xmlns:p14="http://schemas.microsoft.com/office/powerpoint/2010/main" val="749200687"/>
                  </p:ext>
                </p:extLst>
              </p:nvPr>
            </p:nvGraphicFramePr>
            <p:xfrm>
              <a:off x="3395191" y="4141332"/>
              <a:ext cx="5425440" cy="1651000"/>
            </p:xfrm>
            <a:graphic>
              <a:graphicData uri="http://schemas.openxmlformats.org/drawingml/2006/table">
                <a:tbl>
                  <a:tblPr firstRow="1" bandRow="1">
                    <a:tableStyleId>{BC89EF96-8CEA-46FF-86C4-4CE0E7609802}</a:tableStyleId>
                  </a:tblPr>
                  <a:tblGrid>
                    <a:gridCol w="1356360">
                      <a:extLst>
                        <a:ext uri="{9D8B030D-6E8A-4147-A177-3AD203B41FA5}">
                          <a16:colId xmlns:a16="http://schemas.microsoft.com/office/drawing/2014/main" val="20000"/>
                        </a:ext>
                      </a:extLst>
                    </a:gridCol>
                    <a:gridCol w="1551940">
                      <a:extLst>
                        <a:ext uri="{9D8B030D-6E8A-4147-A177-3AD203B41FA5}">
                          <a16:colId xmlns:a16="http://schemas.microsoft.com/office/drawing/2014/main" val="20001"/>
                        </a:ext>
                      </a:extLst>
                    </a:gridCol>
                    <a:gridCol w="1160780">
                      <a:extLst>
                        <a:ext uri="{9D8B030D-6E8A-4147-A177-3AD203B41FA5}">
                          <a16:colId xmlns:a16="http://schemas.microsoft.com/office/drawing/2014/main" val="20002"/>
                        </a:ext>
                      </a:extLst>
                    </a:gridCol>
                    <a:gridCol w="1356360">
                      <a:extLst>
                        <a:ext uri="{9D8B030D-6E8A-4147-A177-3AD203B41FA5}">
                          <a16:colId xmlns:a16="http://schemas.microsoft.com/office/drawing/2014/main" val="20003"/>
                        </a:ext>
                      </a:extLst>
                    </a:gridCol>
                  </a:tblGrid>
                  <a:tr h="431800">
                    <a:tc>
                      <a:txBody>
                        <a:bodyPr/>
                        <a:lstStyle/>
                        <a:p>
                          <a:pPr algn="ctr"/>
                          <a:r>
                            <a:rPr lang="en-US" sz="1400" dirty="0"/>
                            <a:t>STID</a:t>
                          </a:r>
                          <a:endParaRPr lang="en-US" sz="1400" b="1" dirty="0"/>
                        </a:p>
                      </a:txBody>
                      <a:tcPr/>
                    </a:tc>
                    <a:tc>
                      <a:txBody>
                        <a:bodyPr/>
                        <a:lstStyle/>
                        <a:p>
                          <a:pPr algn="ctr"/>
                          <a:r>
                            <a:rPr lang="en-US" sz="1400" dirty="0"/>
                            <a:t>COID</a:t>
                          </a:r>
                          <a:endParaRPr lang="en-US" sz="1400" b="1" dirty="0"/>
                        </a:p>
                      </a:txBody>
                      <a:tcPr/>
                    </a:tc>
                    <a:tc>
                      <a:txBody>
                        <a:bodyPr/>
                        <a:lstStyle/>
                        <a:p>
                          <a:pPr algn="ctr"/>
                          <a:r>
                            <a:rPr lang="en-US" sz="1400" dirty="0"/>
                            <a:t>TR</a:t>
                          </a:r>
                          <a:endParaRPr lang="en-US" sz="1400" b="1" dirty="0"/>
                        </a:p>
                      </a:txBody>
                      <a:tcPr/>
                    </a:tc>
                    <a:tc>
                      <a:txBody>
                        <a:bodyPr/>
                        <a:lstStyle/>
                        <a:p>
                          <a:pPr algn="ctr"/>
                          <a:r>
                            <a:rPr lang="en-US" sz="1400" dirty="0"/>
                            <a:t>YR</a:t>
                          </a:r>
                          <a:endParaRPr lang="en-US" sz="1400" b="1" dirty="0"/>
                        </a:p>
                      </a:txBody>
                      <a:tcPr/>
                    </a:tc>
                    <a:extLst>
                      <a:ext uri="{0D108BD9-81ED-4DB2-BD59-A6C34878D82A}">
                        <a16:rowId xmlns:a16="http://schemas.microsoft.com/office/drawing/2014/main" val="10000"/>
                      </a:ext>
                    </a:extLst>
                  </a:tr>
                  <a:tr h="279400">
                    <a:tc>
                      <a:txBody>
                        <a:bodyPr/>
                        <a:lstStyle/>
                        <a:p>
                          <a:pPr algn="ctr"/>
                          <a14:m>
                            <m:oMathPara xmlns:m="http://schemas.openxmlformats.org/officeDocument/2006/math">
                              <m:oMathParaPr>
                                <m:jc m:val="centerGroup"/>
                              </m:oMathParaPr>
                              <m:oMath xmlns:m="http://schemas.openxmlformats.org/officeDocument/2006/math">
                                <m:r>
                                  <a:rPr lang="en-US" sz="1400" dirty="0" smtClean="0">
                                    <a:latin typeface="Cambria Math"/>
                                  </a:rPr>
                                  <m:t>⋮</m:t>
                                </m:r>
                              </m:oMath>
                            </m:oMathPara>
                          </a14:m>
                          <a:endParaRPr lang="en-US" sz="1400" b="1" dirty="0"/>
                        </a:p>
                      </a:txBody>
                      <a:tcPr/>
                    </a:tc>
                    <a:tc>
                      <a:txBody>
                        <a:bodyPr/>
                        <a:lstStyle/>
                        <a:p>
                          <a:pPr algn="ctr"/>
                          <a14:m>
                            <m:oMathPara xmlns:m="http://schemas.openxmlformats.org/officeDocument/2006/math">
                              <m:oMathParaPr>
                                <m:jc m:val="centerGroup"/>
                              </m:oMathParaPr>
                              <m:oMath xmlns:m="http://schemas.openxmlformats.org/officeDocument/2006/math">
                                <m:r>
                                  <a:rPr lang="en-US" sz="1400" dirty="0" smtClean="0">
                                    <a:latin typeface="Cambria Math"/>
                                  </a:rPr>
                                  <m:t>⋮</m:t>
                                </m:r>
                              </m:oMath>
                            </m:oMathPara>
                          </a14:m>
                          <a:endParaRPr lang="en-US" sz="1400" b="1" dirty="0"/>
                        </a:p>
                      </a:txBody>
                      <a:tcPr/>
                    </a:tc>
                    <a:tc>
                      <a:txBody>
                        <a:bodyPr/>
                        <a:lstStyle/>
                        <a:p>
                          <a:pPr algn="ctr"/>
                          <a14:m>
                            <m:oMathPara xmlns:m="http://schemas.openxmlformats.org/officeDocument/2006/math">
                              <m:oMathParaPr>
                                <m:jc m:val="centerGroup"/>
                              </m:oMathParaPr>
                              <m:oMath xmlns:m="http://schemas.openxmlformats.org/officeDocument/2006/math">
                                <m:r>
                                  <a:rPr lang="en-US" sz="1400" dirty="0" smtClean="0">
                                    <a:latin typeface="Cambria Math"/>
                                  </a:rPr>
                                  <m:t>⋮</m:t>
                                </m:r>
                              </m:oMath>
                            </m:oMathPara>
                          </a14:m>
                          <a:endParaRPr lang="en-US" sz="1400" b="1" dirty="0"/>
                        </a:p>
                      </a:txBody>
                      <a:tcPr/>
                    </a:tc>
                    <a:tc>
                      <a:txBody>
                        <a:bodyPr/>
                        <a:lstStyle/>
                        <a:p>
                          <a:pPr algn="ctr"/>
                          <a14:m>
                            <m:oMathPara xmlns:m="http://schemas.openxmlformats.org/officeDocument/2006/math">
                              <m:oMathParaPr>
                                <m:jc m:val="centerGroup"/>
                              </m:oMathParaPr>
                              <m:oMath xmlns:m="http://schemas.openxmlformats.org/officeDocument/2006/math">
                                <m:r>
                                  <a:rPr lang="en-US" sz="1400" dirty="0" smtClean="0">
                                    <a:latin typeface="Cambria Math"/>
                                  </a:rPr>
                                  <m:t>⋮</m:t>
                                </m:r>
                              </m:oMath>
                            </m:oMathPara>
                          </a14:m>
                          <a:endParaRPr lang="en-US" sz="1400" b="1" dirty="0"/>
                        </a:p>
                      </a:txBody>
                      <a:tcPr/>
                    </a:tc>
                    <a:extLst>
                      <a:ext uri="{0D108BD9-81ED-4DB2-BD59-A6C34878D82A}">
                        <a16:rowId xmlns:a16="http://schemas.microsoft.com/office/drawing/2014/main" val="10001"/>
                      </a:ext>
                    </a:extLst>
                  </a:tr>
                  <a:tr h="279400">
                    <a:tc>
                      <a:txBody>
                        <a:bodyPr/>
                        <a:lstStyle/>
                        <a:p>
                          <a:pPr algn="ctr"/>
                          <a:r>
                            <a:rPr lang="en-US" sz="1400" dirty="0"/>
                            <a:t>888</a:t>
                          </a:r>
                          <a:endParaRPr lang="en-US" sz="1400" b="1" dirty="0"/>
                        </a:p>
                      </a:txBody>
                      <a:tcPr/>
                    </a:tc>
                    <a:tc>
                      <a:txBody>
                        <a:bodyPr/>
                        <a:lstStyle/>
                        <a:p>
                          <a:pPr algn="ctr"/>
                          <a:r>
                            <a:rPr lang="en-US" sz="1400" dirty="0"/>
                            <a:t>co2</a:t>
                          </a:r>
                          <a:endParaRPr lang="en-US" sz="1400" b="1" dirty="0"/>
                        </a:p>
                      </a:txBody>
                      <a:tcPr/>
                    </a:tc>
                    <a:tc>
                      <a:txBody>
                        <a:bodyPr/>
                        <a:lstStyle/>
                        <a:p>
                          <a:pPr algn="ctr"/>
                          <a:r>
                            <a:rPr lang="en-US" sz="1400" dirty="0"/>
                            <a:t>1</a:t>
                          </a:r>
                          <a:endParaRPr lang="en-US" sz="1400" b="1" dirty="0"/>
                        </a:p>
                      </a:txBody>
                      <a:tcPr/>
                    </a:tc>
                    <a:tc>
                      <a:txBody>
                        <a:bodyPr/>
                        <a:lstStyle/>
                        <a:p>
                          <a:pPr algn="ctr"/>
                          <a:r>
                            <a:rPr lang="en-US" sz="1400" dirty="0"/>
                            <a:t>87</a:t>
                          </a:r>
                          <a:endParaRPr lang="en-US" sz="1400" b="1" dirty="0"/>
                        </a:p>
                      </a:txBody>
                      <a:tcPr/>
                    </a:tc>
                    <a:extLst>
                      <a:ext uri="{0D108BD9-81ED-4DB2-BD59-A6C34878D82A}">
                        <a16:rowId xmlns:a16="http://schemas.microsoft.com/office/drawing/2014/main" val="10002"/>
                      </a:ext>
                    </a:extLst>
                  </a:tr>
                  <a:tr h="279400">
                    <a:tc>
                      <a:txBody>
                        <a:bodyPr/>
                        <a:lstStyle/>
                        <a:p>
                          <a:pPr algn="ctr"/>
                          <a:r>
                            <a:rPr lang="en-US" sz="1400" dirty="0"/>
                            <a:t>888</a:t>
                          </a:r>
                          <a:endParaRPr lang="en-US" sz="1400" b="1" dirty="0"/>
                        </a:p>
                      </a:txBody>
                      <a:tcPr/>
                    </a:tc>
                    <a:tc>
                      <a:txBody>
                        <a:bodyPr/>
                        <a:lstStyle/>
                        <a:p>
                          <a:pPr algn="ctr"/>
                          <a:r>
                            <a:rPr lang="en-US" sz="1400" dirty="0"/>
                            <a:t>co3</a:t>
                          </a:r>
                          <a:endParaRPr lang="en-US" sz="1400" b="1" dirty="0"/>
                        </a:p>
                      </a:txBody>
                      <a:tcPr/>
                    </a:tc>
                    <a:tc>
                      <a:txBody>
                        <a:bodyPr/>
                        <a:lstStyle/>
                        <a:p>
                          <a:pPr algn="ctr"/>
                          <a:r>
                            <a:rPr lang="en-US" sz="1400" b="0" dirty="0"/>
                            <a:t>1</a:t>
                          </a:r>
                        </a:p>
                      </a:txBody>
                      <a:tcPr/>
                    </a:tc>
                    <a:tc>
                      <a:txBody>
                        <a:bodyPr/>
                        <a:lstStyle/>
                        <a:p>
                          <a:pPr algn="ctr"/>
                          <a:r>
                            <a:rPr lang="en-US" sz="1400" dirty="0"/>
                            <a:t>87</a:t>
                          </a:r>
                          <a:endParaRPr lang="en-US" sz="1400" b="1" dirty="0"/>
                        </a:p>
                      </a:txBody>
                      <a:tcPr/>
                    </a:tc>
                    <a:extLst>
                      <a:ext uri="{0D108BD9-81ED-4DB2-BD59-A6C34878D82A}">
                        <a16:rowId xmlns:a16="http://schemas.microsoft.com/office/drawing/2014/main" val="10003"/>
                      </a:ext>
                    </a:extLst>
                  </a:tr>
                  <a:tr h="279400">
                    <a:tc>
                      <a:txBody>
                        <a:bodyPr/>
                        <a:lstStyle/>
                        <a:p>
                          <a:pPr algn="ctr"/>
                          <a:r>
                            <a:rPr lang="en-US" sz="1400" dirty="0"/>
                            <a:t>444</a:t>
                          </a:r>
                          <a:endParaRPr lang="en-US" sz="1400" b="1" dirty="0"/>
                        </a:p>
                      </a:txBody>
                      <a:tcPr/>
                    </a:tc>
                    <a:tc>
                      <a:txBody>
                        <a:bodyPr/>
                        <a:lstStyle/>
                        <a:p>
                          <a:pPr algn="ctr"/>
                          <a:r>
                            <a:rPr lang="en-US" sz="1400" dirty="0"/>
                            <a:t>co2</a:t>
                          </a:r>
                          <a:endParaRPr lang="en-US" sz="1400" b="1" dirty="0"/>
                        </a:p>
                      </a:txBody>
                      <a:tcPr/>
                    </a:tc>
                    <a:tc>
                      <a:txBody>
                        <a:bodyPr/>
                        <a:lstStyle/>
                        <a:p>
                          <a:pPr algn="ctr"/>
                          <a:r>
                            <a:rPr lang="en-US" sz="1400" dirty="0"/>
                            <a:t>1</a:t>
                          </a:r>
                          <a:endParaRPr lang="en-US" sz="1400" b="1" dirty="0"/>
                        </a:p>
                      </a:txBody>
                      <a:tcPr/>
                    </a:tc>
                    <a:tc>
                      <a:txBody>
                        <a:bodyPr/>
                        <a:lstStyle/>
                        <a:p>
                          <a:pPr algn="ctr"/>
                          <a:r>
                            <a:rPr lang="en-US" sz="1400" dirty="0"/>
                            <a:t>87</a:t>
                          </a:r>
                          <a:endParaRPr lang="en-US" sz="1400" b="1" dirty="0"/>
                        </a:p>
                      </a:txBody>
                      <a:tcPr/>
                    </a:tc>
                    <a:extLst>
                      <a:ext uri="{0D108BD9-81ED-4DB2-BD59-A6C34878D82A}">
                        <a16:rowId xmlns:a16="http://schemas.microsoft.com/office/drawing/2014/main" val="10004"/>
                      </a:ext>
                    </a:extLst>
                  </a:tr>
                </a:tbl>
              </a:graphicData>
            </a:graphic>
          </p:graphicFrame>
        </mc:Choice>
        <mc:Fallback xmlns="">
          <p:graphicFrame>
            <p:nvGraphicFramePr>
              <p:cNvPr id="49" name="Content Placeholder 3">
                <a:extLst>
                  <a:ext uri="{FF2B5EF4-FFF2-40B4-BE49-F238E27FC236}">
                    <a16:creationId xmlns:a16="http://schemas.microsoft.com/office/drawing/2014/main" id="{EC4EB996-B524-4B48-8D44-721E10EB5006}"/>
                  </a:ext>
                </a:extLst>
              </p:cNvPr>
              <p:cNvGraphicFramePr>
                <a:graphicFrameLocks/>
              </p:cNvGraphicFramePr>
              <p:nvPr>
                <p:extLst>
                  <p:ext uri="{D42A27DB-BD31-4B8C-83A1-F6EECF244321}">
                    <p14:modId xmlns:p14="http://schemas.microsoft.com/office/powerpoint/2010/main" val="749200687"/>
                  </p:ext>
                </p:extLst>
              </p:nvPr>
            </p:nvGraphicFramePr>
            <p:xfrm>
              <a:off x="3395191" y="4141332"/>
              <a:ext cx="5425440" cy="1651000"/>
            </p:xfrm>
            <a:graphic>
              <a:graphicData uri="http://schemas.openxmlformats.org/drawingml/2006/table">
                <a:tbl>
                  <a:tblPr firstRow="1" bandRow="1">
                    <a:tableStyleId>{BC89EF96-8CEA-46FF-86C4-4CE0E7609802}</a:tableStyleId>
                  </a:tblPr>
                  <a:tblGrid>
                    <a:gridCol w="1356360">
                      <a:extLst>
                        <a:ext uri="{9D8B030D-6E8A-4147-A177-3AD203B41FA5}">
                          <a16:colId xmlns:a16="http://schemas.microsoft.com/office/drawing/2014/main" val="20000"/>
                        </a:ext>
                      </a:extLst>
                    </a:gridCol>
                    <a:gridCol w="1551940">
                      <a:extLst>
                        <a:ext uri="{9D8B030D-6E8A-4147-A177-3AD203B41FA5}">
                          <a16:colId xmlns:a16="http://schemas.microsoft.com/office/drawing/2014/main" val="20001"/>
                        </a:ext>
                      </a:extLst>
                    </a:gridCol>
                    <a:gridCol w="1160780">
                      <a:extLst>
                        <a:ext uri="{9D8B030D-6E8A-4147-A177-3AD203B41FA5}">
                          <a16:colId xmlns:a16="http://schemas.microsoft.com/office/drawing/2014/main" val="20002"/>
                        </a:ext>
                      </a:extLst>
                    </a:gridCol>
                    <a:gridCol w="1356360">
                      <a:extLst>
                        <a:ext uri="{9D8B030D-6E8A-4147-A177-3AD203B41FA5}">
                          <a16:colId xmlns:a16="http://schemas.microsoft.com/office/drawing/2014/main" val="20003"/>
                        </a:ext>
                      </a:extLst>
                    </a:gridCol>
                  </a:tblGrid>
                  <a:tr h="431800">
                    <a:tc>
                      <a:txBody>
                        <a:bodyPr/>
                        <a:lstStyle/>
                        <a:p>
                          <a:pPr algn="ctr"/>
                          <a:r>
                            <a:rPr lang="en-US" sz="1400" dirty="0"/>
                            <a:t>STID</a:t>
                          </a:r>
                          <a:endParaRPr lang="en-US" sz="1400" b="1" dirty="0"/>
                        </a:p>
                      </a:txBody>
                      <a:tcPr/>
                    </a:tc>
                    <a:tc>
                      <a:txBody>
                        <a:bodyPr/>
                        <a:lstStyle/>
                        <a:p>
                          <a:pPr algn="ctr"/>
                          <a:r>
                            <a:rPr lang="en-US" sz="1400" dirty="0"/>
                            <a:t>COID</a:t>
                          </a:r>
                          <a:endParaRPr lang="en-US" sz="1400" b="1" dirty="0"/>
                        </a:p>
                      </a:txBody>
                      <a:tcPr/>
                    </a:tc>
                    <a:tc>
                      <a:txBody>
                        <a:bodyPr/>
                        <a:lstStyle/>
                        <a:p>
                          <a:pPr algn="ctr"/>
                          <a:r>
                            <a:rPr lang="en-US" sz="1400" dirty="0"/>
                            <a:t>TR</a:t>
                          </a:r>
                          <a:endParaRPr lang="en-US" sz="1400" b="1" dirty="0"/>
                        </a:p>
                      </a:txBody>
                      <a:tcPr/>
                    </a:tc>
                    <a:tc>
                      <a:txBody>
                        <a:bodyPr/>
                        <a:lstStyle/>
                        <a:p>
                          <a:pPr algn="ctr"/>
                          <a:r>
                            <a:rPr lang="en-US" sz="1400" dirty="0"/>
                            <a:t>YR</a:t>
                          </a:r>
                          <a:endParaRPr lang="en-US" sz="1400" b="1" dirty="0"/>
                        </a:p>
                      </a:txBody>
                      <a:tcPr/>
                    </a:tc>
                    <a:extLst>
                      <a:ext uri="{0D108BD9-81ED-4DB2-BD59-A6C34878D82A}">
                        <a16:rowId xmlns:a16="http://schemas.microsoft.com/office/drawing/2014/main" val="10000"/>
                      </a:ext>
                    </a:extLst>
                  </a:tr>
                  <a:tr h="304800">
                    <a:tc>
                      <a:txBody>
                        <a:bodyPr/>
                        <a:lstStyle/>
                        <a:p>
                          <a:endParaRPr lang="en-US"/>
                        </a:p>
                      </a:txBody>
                      <a:tcPr>
                        <a:blipFill>
                          <a:blip r:embed="rId14"/>
                          <a:stretch>
                            <a:fillRect l="-448" t="-144000" r="-301345" b="-322000"/>
                          </a:stretch>
                        </a:blipFill>
                      </a:tcPr>
                    </a:tc>
                    <a:tc>
                      <a:txBody>
                        <a:bodyPr/>
                        <a:lstStyle/>
                        <a:p>
                          <a:endParaRPr lang="en-US"/>
                        </a:p>
                      </a:txBody>
                      <a:tcPr>
                        <a:blipFill>
                          <a:blip r:embed="rId14"/>
                          <a:stretch>
                            <a:fillRect l="-87843" t="-144000" r="-163529" b="-322000"/>
                          </a:stretch>
                        </a:blipFill>
                      </a:tcPr>
                    </a:tc>
                    <a:tc>
                      <a:txBody>
                        <a:bodyPr/>
                        <a:lstStyle/>
                        <a:p>
                          <a:endParaRPr lang="en-US"/>
                        </a:p>
                      </a:txBody>
                      <a:tcPr>
                        <a:blipFill>
                          <a:blip r:embed="rId14"/>
                          <a:stretch>
                            <a:fillRect l="-252105" t="-144000" r="-119474" b="-322000"/>
                          </a:stretch>
                        </a:blipFill>
                      </a:tcPr>
                    </a:tc>
                    <a:tc>
                      <a:txBody>
                        <a:bodyPr/>
                        <a:lstStyle/>
                        <a:p>
                          <a:endParaRPr lang="en-US"/>
                        </a:p>
                      </a:txBody>
                      <a:tcPr>
                        <a:blipFill>
                          <a:blip r:embed="rId14"/>
                          <a:stretch>
                            <a:fillRect l="-300000" t="-144000" r="-1794" b="-322000"/>
                          </a:stretch>
                        </a:blipFill>
                      </a:tcPr>
                    </a:tc>
                    <a:extLst>
                      <a:ext uri="{0D108BD9-81ED-4DB2-BD59-A6C34878D82A}">
                        <a16:rowId xmlns:a16="http://schemas.microsoft.com/office/drawing/2014/main" val="10001"/>
                      </a:ext>
                    </a:extLst>
                  </a:tr>
                  <a:tr h="304800">
                    <a:tc>
                      <a:txBody>
                        <a:bodyPr/>
                        <a:lstStyle/>
                        <a:p>
                          <a:pPr algn="ctr"/>
                          <a:r>
                            <a:rPr lang="en-US" sz="1400" dirty="0"/>
                            <a:t>888</a:t>
                          </a:r>
                          <a:endParaRPr lang="en-US" sz="1400" b="1" dirty="0"/>
                        </a:p>
                      </a:txBody>
                      <a:tcPr/>
                    </a:tc>
                    <a:tc>
                      <a:txBody>
                        <a:bodyPr/>
                        <a:lstStyle/>
                        <a:p>
                          <a:pPr algn="ctr"/>
                          <a:r>
                            <a:rPr lang="en-US" sz="1400" dirty="0"/>
                            <a:t>co2</a:t>
                          </a:r>
                          <a:endParaRPr lang="en-US" sz="1400" b="1" dirty="0"/>
                        </a:p>
                      </a:txBody>
                      <a:tcPr/>
                    </a:tc>
                    <a:tc>
                      <a:txBody>
                        <a:bodyPr/>
                        <a:lstStyle/>
                        <a:p>
                          <a:pPr algn="ctr"/>
                          <a:r>
                            <a:rPr lang="en-US" sz="1400" dirty="0"/>
                            <a:t>1</a:t>
                          </a:r>
                          <a:endParaRPr lang="en-US" sz="1400" b="1" dirty="0"/>
                        </a:p>
                      </a:txBody>
                      <a:tcPr/>
                    </a:tc>
                    <a:tc>
                      <a:txBody>
                        <a:bodyPr/>
                        <a:lstStyle/>
                        <a:p>
                          <a:pPr algn="ctr"/>
                          <a:r>
                            <a:rPr lang="en-US" sz="1400" dirty="0"/>
                            <a:t>87</a:t>
                          </a:r>
                          <a:endParaRPr lang="en-US" sz="1400" b="1" dirty="0"/>
                        </a:p>
                      </a:txBody>
                      <a:tcPr/>
                    </a:tc>
                    <a:extLst>
                      <a:ext uri="{0D108BD9-81ED-4DB2-BD59-A6C34878D82A}">
                        <a16:rowId xmlns:a16="http://schemas.microsoft.com/office/drawing/2014/main" val="10002"/>
                      </a:ext>
                    </a:extLst>
                  </a:tr>
                  <a:tr h="304800">
                    <a:tc>
                      <a:txBody>
                        <a:bodyPr/>
                        <a:lstStyle/>
                        <a:p>
                          <a:pPr algn="ctr"/>
                          <a:r>
                            <a:rPr lang="en-US" sz="1400" dirty="0"/>
                            <a:t>888</a:t>
                          </a:r>
                          <a:endParaRPr lang="en-US" sz="1400" b="1" dirty="0"/>
                        </a:p>
                      </a:txBody>
                      <a:tcPr/>
                    </a:tc>
                    <a:tc>
                      <a:txBody>
                        <a:bodyPr/>
                        <a:lstStyle/>
                        <a:p>
                          <a:pPr algn="ctr"/>
                          <a:r>
                            <a:rPr lang="en-US" sz="1400" dirty="0"/>
                            <a:t>co3</a:t>
                          </a:r>
                          <a:endParaRPr lang="en-US" sz="1400" b="1" dirty="0"/>
                        </a:p>
                      </a:txBody>
                      <a:tcPr/>
                    </a:tc>
                    <a:tc>
                      <a:txBody>
                        <a:bodyPr/>
                        <a:lstStyle/>
                        <a:p>
                          <a:pPr algn="ctr"/>
                          <a:r>
                            <a:rPr lang="en-US" sz="1400" b="0" dirty="0"/>
                            <a:t>1</a:t>
                          </a:r>
                        </a:p>
                      </a:txBody>
                      <a:tcPr/>
                    </a:tc>
                    <a:tc>
                      <a:txBody>
                        <a:bodyPr/>
                        <a:lstStyle/>
                        <a:p>
                          <a:pPr algn="ctr"/>
                          <a:r>
                            <a:rPr lang="en-US" sz="1400" dirty="0"/>
                            <a:t>87</a:t>
                          </a:r>
                          <a:endParaRPr lang="en-US" sz="1400" b="1" dirty="0"/>
                        </a:p>
                      </a:txBody>
                      <a:tcPr/>
                    </a:tc>
                    <a:extLst>
                      <a:ext uri="{0D108BD9-81ED-4DB2-BD59-A6C34878D82A}">
                        <a16:rowId xmlns:a16="http://schemas.microsoft.com/office/drawing/2014/main" val="10003"/>
                      </a:ext>
                    </a:extLst>
                  </a:tr>
                  <a:tr h="304800">
                    <a:tc>
                      <a:txBody>
                        <a:bodyPr/>
                        <a:lstStyle/>
                        <a:p>
                          <a:pPr algn="ctr"/>
                          <a:r>
                            <a:rPr lang="en-US" sz="1400" dirty="0"/>
                            <a:t>444</a:t>
                          </a:r>
                          <a:endParaRPr lang="en-US" sz="1400" b="1" dirty="0"/>
                        </a:p>
                      </a:txBody>
                      <a:tcPr/>
                    </a:tc>
                    <a:tc>
                      <a:txBody>
                        <a:bodyPr/>
                        <a:lstStyle/>
                        <a:p>
                          <a:pPr algn="ctr"/>
                          <a:r>
                            <a:rPr lang="en-US" sz="1400" dirty="0"/>
                            <a:t>co2</a:t>
                          </a:r>
                          <a:endParaRPr lang="en-US" sz="1400" b="1" dirty="0"/>
                        </a:p>
                      </a:txBody>
                      <a:tcPr/>
                    </a:tc>
                    <a:tc>
                      <a:txBody>
                        <a:bodyPr/>
                        <a:lstStyle/>
                        <a:p>
                          <a:pPr algn="ctr"/>
                          <a:r>
                            <a:rPr lang="en-US" sz="1400" dirty="0"/>
                            <a:t>1</a:t>
                          </a:r>
                          <a:endParaRPr lang="en-US" sz="1400" b="1" dirty="0"/>
                        </a:p>
                      </a:txBody>
                      <a:tcPr/>
                    </a:tc>
                    <a:tc>
                      <a:txBody>
                        <a:bodyPr/>
                        <a:lstStyle/>
                        <a:p>
                          <a:pPr algn="ctr"/>
                          <a:r>
                            <a:rPr lang="en-US" sz="1400" dirty="0"/>
                            <a:t>87</a:t>
                          </a:r>
                          <a:endParaRPr lang="en-US" sz="1400" b="1" dirty="0"/>
                        </a:p>
                      </a:txBody>
                      <a:tcPr/>
                    </a:tc>
                    <a:extLst>
                      <a:ext uri="{0D108BD9-81ED-4DB2-BD59-A6C34878D82A}">
                        <a16:rowId xmlns:a16="http://schemas.microsoft.com/office/drawing/2014/main" val="10004"/>
                      </a:ext>
                    </a:extLst>
                  </a:tr>
                </a:tbl>
              </a:graphicData>
            </a:graphic>
          </p:graphicFrame>
        </mc:Fallback>
      </mc:AlternateContent>
      <p:cxnSp>
        <p:nvCxnSpPr>
          <p:cNvPr id="50" name="Straight Connector 49">
            <a:extLst>
              <a:ext uri="{FF2B5EF4-FFF2-40B4-BE49-F238E27FC236}">
                <a16:creationId xmlns:a16="http://schemas.microsoft.com/office/drawing/2014/main" id="{4F902CEE-FD72-40DA-B53D-F732ABD19BC8}"/>
              </a:ext>
            </a:extLst>
          </p:cNvPr>
          <p:cNvCxnSpPr/>
          <p:nvPr/>
        </p:nvCxnSpPr>
        <p:spPr>
          <a:xfrm>
            <a:off x="3753432" y="4490525"/>
            <a:ext cx="20865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39EA099-FA4F-4B32-AD64-27B1BF1B7774}"/>
              </a:ext>
            </a:extLst>
          </p:cNvPr>
          <p:cNvCxnSpPr/>
          <p:nvPr/>
        </p:nvCxnSpPr>
        <p:spPr>
          <a:xfrm flipV="1">
            <a:off x="5888876" y="4471543"/>
            <a:ext cx="2465696" cy="18982"/>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6C1EAA50-43D9-4541-8923-8B88DD292553}"/>
              </a:ext>
            </a:extLst>
          </p:cNvPr>
          <p:cNvCxnSpPr/>
          <p:nvPr/>
        </p:nvCxnSpPr>
        <p:spPr>
          <a:xfrm>
            <a:off x="3785112" y="4433307"/>
            <a:ext cx="572502"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D0D723B-8016-41EF-99F4-8306ECB9B71F}"/>
              </a:ext>
            </a:extLst>
          </p:cNvPr>
          <p:cNvCxnSpPr/>
          <p:nvPr/>
        </p:nvCxnSpPr>
        <p:spPr>
          <a:xfrm>
            <a:off x="5232912" y="4433307"/>
            <a:ext cx="572502"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4" name="Rounded Rectangle 4">
            <a:extLst>
              <a:ext uri="{FF2B5EF4-FFF2-40B4-BE49-F238E27FC236}">
                <a16:creationId xmlns:a16="http://schemas.microsoft.com/office/drawing/2014/main" id="{340B2E90-76BB-4949-ABE3-C702DF7E7FC3}"/>
              </a:ext>
            </a:extLst>
          </p:cNvPr>
          <p:cNvSpPr/>
          <p:nvPr/>
        </p:nvSpPr>
        <p:spPr>
          <a:xfrm>
            <a:off x="2400533" y="4081315"/>
            <a:ext cx="989297"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400" b="1" dirty="0">
                <a:solidFill>
                  <a:schemeClr val="tx1"/>
                </a:solidFill>
              </a:rPr>
              <a:t>STCOT</a:t>
            </a:r>
            <a:endParaRPr lang="fa-IR" sz="1200" b="1" dirty="0">
              <a:solidFill>
                <a:schemeClr val="tx1"/>
              </a:solidFill>
            </a:endParaRPr>
          </a:p>
        </p:txBody>
      </p:sp>
      <p:sp>
        <p:nvSpPr>
          <p:cNvPr id="55" name="Oval Callout 13">
            <a:extLst>
              <a:ext uri="{FF2B5EF4-FFF2-40B4-BE49-F238E27FC236}">
                <a16:creationId xmlns:a16="http://schemas.microsoft.com/office/drawing/2014/main" id="{0B554229-A9BF-4B10-A05E-F953E4AC4005}"/>
              </a:ext>
            </a:extLst>
          </p:cNvPr>
          <p:cNvSpPr/>
          <p:nvPr/>
        </p:nvSpPr>
        <p:spPr>
          <a:xfrm>
            <a:off x="596347" y="5019746"/>
            <a:ext cx="2237163" cy="592420"/>
          </a:xfrm>
          <a:prstGeom prst="wedgeEllipseCallout">
            <a:avLst>
              <a:gd name="adj1" fmla="val 88505"/>
              <a:gd name="adj2" fmla="val -146153"/>
            </a:avLst>
          </a:prstGeom>
        </p:spPr>
        <p:style>
          <a:lnRef idx="1">
            <a:schemeClr val="accent2"/>
          </a:lnRef>
          <a:fillRef idx="2">
            <a:schemeClr val="accent2"/>
          </a:fillRef>
          <a:effectRef idx="1">
            <a:schemeClr val="accent2"/>
          </a:effectRef>
          <a:fontRef idx="minor">
            <a:schemeClr val="dk1"/>
          </a:fontRef>
        </p:style>
        <p:txBody>
          <a:bodyPr rtlCol="0" anchor="ctr"/>
          <a:lstStyle/>
          <a:p>
            <a:pPr algn="ctr" rtl="1"/>
            <a:r>
              <a:rPr lang="fa-IR" sz="1400" b="1" dirty="0">
                <a:cs typeface="B Nazanin" pitchFamily="2" charset="-78"/>
              </a:rPr>
              <a:t>خط‌‌چین زیرین نمایانگر </a:t>
            </a:r>
            <a:r>
              <a:rPr lang="fa-IR" sz="1400" b="1" dirty="0">
                <a:solidFill>
                  <a:srgbClr val="0919AF"/>
                </a:solidFill>
                <a:cs typeface="B Nazanin" pitchFamily="2" charset="-78"/>
              </a:rPr>
              <a:t>کلید خارجی</a:t>
            </a:r>
            <a:endParaRPr lang="en-US" sz="1400" b="1" dirty="0">
              <a:solidFill>
                <a:srgbClr val="0919AF"/>
              </a:solidFill>
              <a:cs typeface="B Nazanin" pitchFamily="2" charset="-78"/>
            </a:endParaRPr>
          </a:p>
        </p:txBody>
      </p:sp>
    </p:spTree>
    <p:extLst>
      <p:ext uri="{BB962C8B-B14F-4D97-AF65-F5344CB8AC3E}">
        <p14:creationId xmlns:p14="http://schemas.microsoft.com/office/powerpoint/2010/main" val="1019803127"/>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250"/>
                                        <p:tgtEl>
                                          <p:spTgt spid="8"/>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250"/>
                                        <p:tgtEl>
                                          <p:spTgt spid="9"/>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50"/>
                                        <p:tgtEl>
                                          <p:spTgt spid="13"/>
                                        </p:tgtEl>
                                      </p:cBhvr>
                                    </p:animEffect>
                                  </p:childTnLst>
                                </p:cTn>
                              </p:par>
                            </p:childTnLst>
                          </p:cTn>
                        </p:par>
                        <p:par>
                          <p:cTn id="14" fill="hold">
                            <p:stCondLst>
                              <p:cond delay="250"/>
                            </p:stCondLst>
                            <p:childTnLst>
                              <p:par>
                                <p:cTn id="15" presetID="10"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750"/>
                            </p:stCondLst>
                            <p:childTnLst>
                              <p:par>
                                <p:cTn id="19" presetID="10" presetClass="entr" presetSubtype="0"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par>
                          <p:cTn id="22" fill="hold">
                            <p:stCondLst>
                              <p:cond delay="1250"/>
                            </p:stCondLst>
                            <p:childTnLst>
                              <p:par>
                                <p:cTn id="23" presetID="10" presetClass="entr" presetSubtype="0" fill="hold" nodeType="after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fade">
                                      <p:cBhvr>
                                        <p:cTn id="25" dur="500"/>
                                        <p:tgtEl>
                                          <p:spTgt spid="4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fade">
                                      <p:cBhvr>
                                        <p:cTn id="28" dur="500"/>
                                        <p:tgtEl>
                                          <p:spTgt spid="43"/>
                                        </p:tgtEl>
                                      </p:cBhvr>
                                    </p:animEffect>
                                  </p:childTnLst>
                                </p:cTn>
                              </p:par>
                              <p:par>
                                <p:cTn id="29" presetID="10" presetClass="entr" presetSubtype="0" fill="hold" nodeType="with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fade">
                                      <p:cBhvr>
                                        <p:cTn id="31" dur="500"/>
                                        <p:tgtEl>
                                          <p:spTgt spid="47"/>
                                        </p:tgtEl>
                                      </p:cBhvr>
                                    </p:animEffect>
                                  </p:childTnLst>
                                </p:cTn>
                              </p:par>
                            </p:childTnLst>
                          </p:cTn>
                        </p:par>
                        <p:par>
                          <p:cTn id="32" fill="hold">
                            <p:stCondLst>
                              <p:cond delay="1750"/>
                            </p:stCondLst>
                            <p:childTnLst>
                              <p:par>
                                <p:cTn id="33" presetID="10" presetClass="entr" presetSubtype="0" fill="hold" grpId="0" nodeType="after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fade">
                                      <p:cBhvr>
                                        <p:cTn id="35" dur="500"/>
                                        <p:tgtEl>
                                          <p:spTgt spid="46"/>
                                        </p:tgtEl>
                                      </p:cBhvr>
                                    </p:animEffect>
                                  </p:childTnLst>
                                </p:cTn>
                              </p:par>
                            </p:childTnLst>
                          </p:cTn>
                        </p:par>
                        <p:par>
                          <p:cTn id="36" fill="hold">
                            <p:stCondLst>
                              <p:cond delay="2250"/>
                            </p:stCondLst>
                            <p:childTnLst>
                              <p:par>
                                <p:cTn id="37" presetID="10" presetClass="entr" presetSubtype="0" fill="hold" nodeType="afterEffect">
                                  <p:stCondLst>
                                    <p:cond delay="0"/>
                                  </p:stCondLst>
                                  <p:childTnLst>
                                    <p:set>
                                      <p:cBhvr>
                                        <p:cTn id="38" dur="1" fill="hold">
                                          <p:stCondLst>
                                            <p:cond delay="0"/>
                                          </p:stCondLst>
                                        </p:cTn>
                                        <p:tgtEl>
                                          <p:spTgt spid="44"/>
                                        </p:tgtEl>
                                        <p:attrNameLst>
                                          <p:attrName>style.visibility</p:attrName>
                                        </p:attrNameLst>
                                      </p:cBhvr>
                                      <p:to>
                                        <p:strVal val="visible"/>
                                      </p:to>
                                    </p:set>
                                    <p:animEffect transition="in" filter="fade">
                                      <p:cBhvr>
                                        <p:cTn id="39" dur="500"/>
                                        <p:tgtEl>
                                          <p:spTgt spid="4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500"/>
                                        <p:tgtEl>
                                          <p:spTgt spid="45"/>
                                        </p:tgtEl>
                                      </p:cBhvr>
                                    </p:animEffect>
                                  </p:childTnLst>
                                </p:cTn>
                              </p:par>
                              <p:par>
                                <p:cTn id="43" presetID="10" presetClass="entr" presetSubtype="0" fill="hold" nodeType="withEffect">
                                  <p:stCondLst>
                                    <p:cond delay="0"/>
                                  </p:stCondLst>
                                  <p:childTnLst>
                                    <p:set>
                                      <p:cBhvr>
                                        <p:cTn id="44" dur="1" fill="hold">
                                          <p:stCondLst>
                                            <p:cond delay="0"/>
                                          </p:stCondLst>
                                        </p:cTn>
                                        <p:tgtEl>
                                          <p:spTgt spid="48"/>
                                        </p:tgtEl>
                                        <p:attrNameLst>
                                          <p:attrName>style.visibility</p:attrName>
                                        </p:attrNameLst>
                                      </p:cBhvr>
                                      <p:to>
                                        <p:strVal val="visible"/>
                                      </p:to>
                                    </p:set>
                                    <p:animEffect transition="in" filter="fade">
                                      <p:cBhvr>
                                        <p:cTn id="45" dur="500"/>
                                        <p:tgtEl>
                                          <p:spTgt spid="48"/>
                                        </p:tgtEl>
                                      </p:cBhvr>
                                    </p:animEffect>
                                  </p:childTnLst>
                                </p:cTn>
                              </p:par>
                            </p:childTnLst>
                          </p:cTn>
                        </p:par>
                        <p:par>
                          <p:cTn id="46" fill="hold">
                            <p:stCondLst>
                              <p:cond delay="2750"/>
                            </p:stCondLst>
                            <p:childTnLst>
                              <p:par>
                                <p:cTn id="47" presetID="10" presetClass="entr" presetSubtype="0" fill="hold" nodeType="afterEffect">
                                  <p:stCondLst>
                                    <p:cond delay="0"/>
                                  </p:stCondLst>
                                  <p:childTnLst>
                                    <p:set>
                                      <p:cBhvr>
                                        <p:cTn id="48" dur="1" fill="hold">
                                          <p:stCondLst>
                                            <p:cond delay="0"/>
                                          </p:stCondLst>
                                        </p:cTn>
                                        <p:tgtEl>
                                          <p:spTgt spid="49"/>
                                        </p:tgtEl>
                                        <p:attrNameLst>
                                          <p:attrName>style.visibility</p:attrName>
                                        </p:attrNameLst>
                                      </p:cBhvr>
                                      <p:to>
                                        <p:strVal val="visible"/>
                                      </p:to>
                                    </p:set>
                                    <p:animEffect transition="in" filter="fade">
                                      <p:cBhvr>
                                        <p:cTn id="49" dur="500"/>
                                        <p:tgtEl>
                                          <p:spTgt spid="49"/>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4"/>
                                        </p:tgtEl>
                                        <p:attrNameLst>
                                          <p:attrName>style.visibility</p:attrName>
                                        </p:attrNameLst>
                                      </p:cBhvr>
                                      <p:to>
                                        <p:strVal val="visible"/>
                                      </p:to>
                                    </p:set>
                                    <p:animEffect transition="in" filter="fade">
                                      <p:cBhvr>
                                        <p:cTn id="52" dur="500"/>
                                        <p:tgtEl>
                                          <p:spTgt spid="54"/>
                                        </p:tgtEl>
                                      </p:cBhvr>
                                    </p:animEffect>
                                  </p:childTnLst>
                                </p:cTn>
                              </p:par>
                              <p:par>
                                <p:cTn id="53" presetID="10" presetClass="entr" presetSubtype="0" fill="hold" nodeType="withEffect">
                                  <p:stCondLst>
                                    <p:cond delay="0"/>
                                  </p:stCondLst>
                                  <p:childTnLst>
                                    <p:set>
                                      <p:cBhvr>
                                        <p:cTn id="54" dur="1" fill="hold">
                                          <p:stCondLst>
                                            <p:cond delay="0"/>
                                          </p:stCondLst>
                                        </p:cTn>
                                        <p:tgtEl>
                                          <p:spTgt spid="50"/>
                                        </p:tgtEl>
                                        <p:attrNameLst>
                                          <p:attrName>style.visibility</p:attrName>
                                        </p:attrNameLst>
                                      </p:cBhvr>
                                      <p:to>
                                        <p:strVal val="visible"/>
                                      </p:to>
                                    </p:set>
                                    <p:animEffect transition="in" filter="fade">
                                      <p:cBhvr>
                                        <p:cTn id="55" dur="500"/>
                                        <p:tgtEl>
                                          <p:spTgt spid="50"/>
                                        </p:tgtEl>
                                      </p:cBhvr>
                                    </p:animEffect>
                                  </p:childTnLst>
                                </p:cTn>
                              </p:par>
                              <p:par>
                                <p:cTn id="56" presetID="10" presetClass="entr" presetSubtype="0" fill="hold" nodeType="withEffect">
                                  <p:stCondLst>
                                    <p:cond delay="0"/>
                                  </p:stCondLst>
                                  <p:childTnLst>
                                    <p:set>
                                      <p:cBhvr>
                                        <p:cTn id="57" dur="1" fill="hold">
                                          <p:stCondLst>
                                            <p:cond delay="0"/>
                                          </p:stCondLst>
                                        </p:cTn>
                                        <p:tgtEl>
                                          <p:spTgt spid="53"/>
                                        </p:tgtEl>
                                        <p:attrNameLst>
                                          <p:attrName>style.visibility</p:attrName>
                                        </p:attrNameLst>
                                      </p:cBhvr>
                                      <p:to>
                                        <p:strVal val="visible"/>
                                      </p:to>
                                    </p:set>
                                    <p:animEffect transition="in" filter="fade">
                                      <p:cBhvr>
                                        <p:cTn id="58" dur="500"/>
                                        <p:tgtEl>
                                          <p:spTgt spid="53"/>
                                        </p:tgtEl>
                                      </p:cBhvr>
                                    </p:animEffect>
                                  </p:childTnLst>
                                </p:cTn>
                              </p:par>
                              <p:par>
                                <p:cTn id="59" presetID="10" presetClass="entr" presetSubtype="0" fill="hold" nodeType="withEffect">
                                  <p:stCondLst>
                                    <p:cond delay="0"/>
                                  </p:stCondLst>
                                  <p:childTnLst>
                                    <p:set>
                                      <p:cBhvr>
                                        <p:cTn id="60" dur="1" fill="hold">
                                          <p:stCondLst>
                                            <p:cond delay="0"/>
                                          </p:stCondLst>
                                        </p:cTn>
                                        <p:tgtEl>
                                          <p:spTgt spid="52"/>
                                        </p:tgtEl>
                                        <p:attrNameLst>
                                          <p:attrName>style.visibility</p:attrName>
                                        </p:attrNameLst>
                                      </p:cBhvr>
                                      <p:to>
                                        <p:strVal val="visible"/>
                                      </p:to>
                                    </p:set>
                                    <p:animEffect transition="in" filter="fade">
                                      <p:cBhvr>
                                        <p:cTn id="61" dur="500"/>
                                        <p:tgtEl>
                                          <p:spTgt spid="52"/>
                                        </p:tgtEl>
                                      </p:cBhvr>
                                    </p:animEffect>
                                  </p:childTnLst>
                                </p:cTn>
                              </p:par>
                              <p:par>
                                <p:cTn id="62" presetID="10" presetClass="entr" presetSubtype="0" fill="hold" nodeType="withEffect">
                                  <p:stCondLst>
                                    <p:cond delay="0"/>
                                  </p:stCondLst>
                                  <p:childTnLst>
                                    <p:set>
                                      <p:cBhvr>
                                        <p:cTn id="63" dur="1" fill="hold">
                                          <p:stCondLst>
                                            <p:cond delay="0"/>
                                          </p:stCondLst>
                                        </p:cTn>
                                        <p:tgtEl>
                                          <p:spTgt spid="51"/>
                                        </p:tgtEl>
                                        <p:attrNameLst>
                                          <p:attrName>style.visibility</p:attrName>
                                        </p:attrNameLst>
                                      </p:cBhvr>
                                      <p:to>
                                        <p:strVal val="visible"/>
                                      </p:to>
                                    </p:set>
                                    <p:animEffect transition="in" filter="fade">
                                      <p:cBhvr>
                                        <p:cTn id="64" dur="500"/>
                                        <p:tgtEl>
                                          <p:spTgt spid="51"/>
                                        </p:tgtEl>
                                      </p:cBhvr>
                                    </p:animEffect>
                                  </p:childTnLst>
                                </p:cTn>
                              </p:par>
                            </p:childTnLst>
                          </p:cTn>
                        </p:par>
                        <p:par>
                          <p:cTn id="65" fill="hold">
                            <p:stCondLst>
                              <p:cond delay="3250"/>
                            </p:stCondLst>
                            <p:childTnLst>
                              <p:par>
                                <p:cTn id="66" presetID="10" presetClass="entr" presetSubtype="0" fill="hold" grpId="0" nodeType="afterEffect">
                                  <p:stCondLst>
                                    <p:cond delay="0"/>
                                  </p:stCondLst>
                                  <p:childTnLst>
                                    <p:set>
                                      <p:cBhvr>
                                        <p:cTn id="67" dur="1" fill="hold">
                                          <p:stCondLst>
                                            <p:cond delay="0"/>
                                          </p:stCondLst>
                                        </p:cTn>
                                        <p:tgtEl>
                                          <p:spTgt spid="55"/>
                                        </p:tgtEl>
                                        <p:attrNameLst>
                                          <p:attrName>style.visibility</p:attrName>
                                        </p:attrNameLst>
                                      </p:cBhvr>
                                      <p:to>
                                        <p:strVal val="visible"/>
                                      </p:to>
                                    </p:set>
                                    <p:animEffect transition="in" filter="fade">
                                      <p:cBhvr>
                                        <p:cTn id="6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3" grpId="0"/>
      <p:bldP spid="45" grpId="0"/>
      <p:bldP spid="46" grpId="0" animBg="1"/>
      <p:bldP spid="54" grpId="0"/>
      <p:bldP spid="5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3057" cy="78818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0" y="5462000"/>
            <a:ext cx="12192000" cy="1396000"/>
          </a:xfrm>
          <a:prstGeom prst="rect">
            <a:avLst/>
          </a:prstGeom>
          <a:solidFill>
            <a:srgbClr val="B4DCF5">
              <a:lumMod val="10000"/>
            </a:srgbClr>
          </a:solidFill>
        </p:spPr>
      </p:pic>
      <p:pic>
        <p:nvPicPr>
          <p:cNvPr id="6" name="Picture 5"/>
          <p:cNvPicPr>
            <a:picLocks noChangeAspect="1"/>
          </p:cNvPicPr>
          <p:nvPr/>
        </p:nvPicPr>
        <p:blipFill>
          <a:blip r:embed="rId4"/>
          <a:stretch>
            <a:fillRect/>
          </a:stretch>
        </p:blipFill>
        <p:spPr>
          <a:xfrm>
            <a:off x="-128789" y="4290646"/>
            <a:ext cx="12518265" cy="1968485"/>
          </a:xfrm>
          <a:prstGeom prst="rect">
            <a:avLst/>
          </a:prstGeom>
        </p:spPr>
      </p:pic>
      <p:pic>
        <p:nvPicPr>
          <p:cNvPr id="8" name="Picture 7">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7" y="5841596"/>
            <a:ext cx="980576" cy="980576"/>
          </a:xfrm>
          <a:prstGeom prst="rect">
            <a:avLst/>
          </a:prstGeom>
        </p:spPr>
      </p:pic>
      <p:pic>
        <p:nvPicPr>
          <p:cNvPr id="9" name="Picture 8">
            <a:hlinkClick r:id="rId7" action="ppaction://hlinksldjump"/>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27059" y="6278639"/>
            <a:ext cx="1206566" cy="588599"/>
          </a:xfrm>
          <a:prstGeom prst="rect">
            <a:avLst/>
          </a:prstGeom>
        </p:spPr>
      </p:pic>
      <p:sp>
        <p:nvSpPr>
          <p:cNvPr id="3" name="Rectangle 2"/>
          <p:cNvSpPr/>
          <p:nvPr/>
        </p:nvSpPr>
        <p:spPr>
          <a:xfrm>
            <a:off x="596347" y="159334"/>
            <a:ext cx="11039061" cy="461665"/>
          </a:xfrm>
          <a:prstGeom prst="rect">
            <a:avLst/>
          </a:prstGeom>
          <a:gradFill flip="none" rotWithShape="1">
            <a:gsLst>
              <a:gs pos="63000">
                <a:schemeClr val="bg1"/>
              </a:gs>
              <a:gs pos="91000">
                <a:schemeClr val="accent1">
                  <a:lumMod val="50000"/>
                </a:schemeClr>
              </a:gs>
              <a:gs pos="94000">
                <a:schemeClr val="bg1"/>
              </a:gs>
              <a:gs pos="99000">
                <a:schemeClr val="tx1">
                  <a:lumMod val="95000"/>
                  <a:lumOff val="5000"/>
                </a:schemeClr>
              </a:gs>
            </a:gsLst>
            <a:path path="rect">
              <a:fillToRect l="50000" t="50000" r="50000" b="50000"/>
            </a:path>
            <a:tileRect/>
          </a:gradFill>
        </p:spPr>
        <p:txBody>
          <a:bodyPr wrap="square" lIns="91440" tIns="45720" rIns="91440" bIns="45720">
            <a:spAutoFit/>
          </a:bodyPr>
          <a:lstStyle/>
          <a:p>
            <a:pPr algn="ctr" rtl="1"/>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طراحی ارتباط خود ارجاع یک به یک</a:t>
            </a:r>
          </a:p>
        </p:txBody>
      </p:sp>
      <p:pic>
        <p:nvPicPr>
          <p:cNvPr id="13" name="Picture 12">
            <a:hlinkClick r:id="rId9" action="ppaction://hlinksldjump"/>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175595" y="5841596"/>
            <a:ext cx="1016405" cy="1016405"/>
          </a:xfrm>
          <a:prstGeom prst="rect">
            <a:avLst/>
          </a:prstGeom>
        </p:spPr>
      </p:pic>
      <p:sp>
        <p:nvSpPr>
          <p:cNvPr id="10" name="Content Placeholder 2">
            <a:extLst>
              <a:ext uri="{FF2B5EF4-FFF2-40B4-BE49-F238E27FC236}">
                <a16:creationId xmlns:a16="http://schemas.microsoft.com/office/drawing/2014/main" id="{061C89E8-F254-4496-B329-C208D86F8609}"/>
              </a:ext>
            </a:extLst>
          </p:cNvPr>
          <p:cNvSpPr>
            <a:spLocks noGrp="1"/>
          </p:cNvSpPr>
          <p:nvPr>
            <p:ph idx="1"/>
          </p:nvPr>
        </p:nvSpPr>
        <p:spPr>
          <a:xfrm>
            <a:off x="596347" y="703448"/>
            <a:ext cx="11039061" cy="1170508"/>
          </a:xfrm>
        </p:spPr>
        <p:txBody>
          <a:bodyPr>
            <a:normAutofit/>
          </a:bodyPr>
          <a:lstStyle/>
          <a:p>
            <a:pPr algn="r" rtl="1">
              <a:lnSpc>
                <a:spcPct val="100000"/>
              </a:lnSpc>
              <a:buFont typeface="Wingdings" panose="05000000000000000000" pitchFamily="2" charset="2"/>
              <a:buChar char="§"/>
            </a:pPr>
            <a:r>
              <a:rPr lang="fa-IR" sz="1600" dirty="0">
                <a:cs typeface="B Nazanin" panose="00000400000000000000" pitchFamily="2" charset="-78"/>
              </a:rPr>
              <a:t>در این حالت به دوصورت می‌توان عمل کرد :</a:t>
            </a:r>
          </a:p>
          <a:p>
            <a:pPr lvl="1" algn="r" rtl="1">
              <a:lnSpc>
                <a:spcPct val="100000"/>
              </a:lnSpc>
            </a:pPr>
            <a:r>
              <a:rPr lang="fa-IR" sz="1600" dirty="0">
                <a:cs typeface="B Nazanin" panose="00000400000000000000" pitchFamily="2" charset="-78"/>
              </a:rPr>
              <a:t> 1 - استفاده از یک جدول</a:t>
            </a:r>
          </a:p>
          <a:p>
            <a:pPr lvl="1" algn="r" rtl="1">
              <a:lnSpc>
                <a:spcPct val="100000"/>
              </a:lnSpc>
            </a:pPr>
            <a:r>
              <a:rPr lang="fa-IR" sz="1600" dirty="0">
                <a:cs typeface="B Nazanin" panose="00000400000000000000" pitchFamily="2" charset="-78"/>
              </a:rPr>
              <a:t> 2 – استفاده از دو جدول</a:t>
            </a:r>
          </a:p>
        </p:txBody>
      </p:sp>
      <p:grpSp>
        <p:nvGrpSpPr>
          <p:cNvPr id="11" name="Group 10">
            <a:extLst>
              <a:ext uri="{FF2B5EF4-FFF2-40B4-BE49-F238E27FC236}">
                <a16:creationId xmlns:a16="http://schemas.microsoft.com/office/drawing/2014/main" id="{2DAA04D1-48FC-483C-9180-3A6D85566283}"/>
              </a:ext>
            </a:extLst>
          </p:cNvPr>
          <p:cNvGrpSpPr/>
          <p:nvPr/>
        </p:nvGrpSpPr>
        <p:grpSpPr>
          <a:xfrm>
            <a:off x="9233453" y="1717057"/>
            <a:ext cx="2362200" cy="1601470"/>
            <a:chOff x="1033105" y="3383301"/>
            <a:chExt cx="2362200" cy="1601470"/>
          </a:xfrm>
        </p:grpSpPr>
        <p:grpSp>
          <p:nvGrpSpPr>
            <p:cNvPr id="12" name="Group 11">
              <a:extLst>
                <a:ext uri="{FF2B5EF4-FFF2-40B4-BE49-F238E27FC236}">
                  <a16:creationId xmlns:a16="http://schemas.microsoft.com/office/drawing/2014/main" id="{04652041-131E-4F4E-AF5F-8C58897C7B39}"/>
                </a:ext>
              </a:extLst>
            </p:cNvPr>
            <p:cNvGrpSpPr/>
            <p:nvPr/>
          </p:nvGrpSpPr>
          <p:grpSpPr>
            <a:xfrm>
              <a:off x="1033105" y="3383301"/>
              <a:ext cx="2362200" cy="1601470"/>
              <a:chOff x="3301627" y="3644363"/>
              <a:chExt cx="2362200" cy="1601470"/>
            </a:xfrm>
          </p:grpSpPr>
          <p:grpSp>
            <p:nvGrpSpPr>
              <p:cNvPr id="15" name="Group 14">
                <a:extLst>
                  <a:ext uri="{FF2B5EF4-FFF2-40B4-BE49-F238E27FC236}">
                    <a16:creationId xmlns:a16="http://schemas.microsoft.com/office/drawing/2014/main" id="{6413822B-CF7B-4C35-861B-0873F1E524E2}"/>
                  </a:ext>
                </a:extLst>
              </p:cNvPr>
              <p:cNvGrpSpPr/>
              <p:nvPr/>
            </p:nvGrpSpPr>
            <p:grpSpPr>
              <a:xfrm>
                <a:off x="3301627" y="3962400"/>
                <a:ext cx="1877331" cy="1283433"/>
                <a:chOff x="5467581" y="2145567"/>
                <a:chExt cx="1877331" cy="1283433"/>
              </a:xfrm>
            </p:grpSpPr>
            <p:sp>
              <p:nvSpPr>
                <p:cNvPr id="19" name="Rounded Rectangle 39">
                  <a:extLst>
                    <a:ext uri="{FF2B5EF4-FFF2-40B4-BE49-F238E27FC236}">
                      <a16:creationId xmlns:a16="http://schemas.microsoft.com/office/drawing/2014/main" id="{8F03E28B-AEBB-41D8-A3F2-8CD48BD0F263}"/>
                    </a:ext>
                  </a:extLst>
                </p:cNvPr>
                <p:cNvSpPr/>
                <p:nvPr/>
              </p:nvSpPr>
              <p:spPr>
                <a:xfrm>
                  <a:off x="6000981" y="2145567"/>
                  <a:ext cx="762000" cy="34236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600" b="1" dirty="0">
                      <a:solidFill>
                        <a:sysClr val="windowText" lastClr="000000"/>
                      </a:solidFill>
                      <a:cs typeface="B Nazanin" pitchFamily="2" charset="-78"/>
                    </a:rPr>
                    <a:t>دانشجو</a:t>
                  </a:r>
                  <a:endParaRPr lang="en-US" sz="1600" b="1" dirty="0">
                    <a:solidFill>
                      <a:sysClr val="windowText" lastClr="000000"/>
                    </a:solidFill>
                    <a:cs typeface="B Nazanin" pitchFamily="2" charset="-78"/>
                  </a:endParaRPr>
                </a:p>
              </p:txBody>
            </p:sp>
            <p:sp>
              <p:nvSpPr>
                <p:cNvPr id="20" name="Flowchart: Decision 19">
                  <a:extLst>
                    <a:ext uri="{FF2B5EF4-FFF2-40B4-BE49-F238E27FC236}">
                      <a16:creationId xmlns:a16="http://schemas.microsoft.com/office/drawing/2014/main" id="{74A56527-57FE-4D65-B132-584D85AE3470}"/>
                    </a:ext>
                  </a:extLst>
                </p:cNvPr>
                <p:cNvSpPr/>
                <p:nvPr/>
              </p:nvSpPr>
              <p:spPr>
                <a:xfrm>
                  <a:off x="5467581" y="2842260"/>
                  <a:ext cx="1790701" cy="586740"/>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600" b="1" dirty="0">
                      <a:solidFill>
                        <a:schemeClr val="tx1"/>
                      </a:solidFill>
                      <a:cs typeface="B Nazanin" pitchFamily="2" charset="-78"/>
                    </a:rPr>
                    <a:t>هم‏گروهی</a:t>
                  </a:r>
                  <a:endParaRPr lang="en-US" sz="1600" b="1" dirty="0">
                    <a:solidFill>
                      <a:schemeClr val="tx1"/>
                    </a:solidFill>
                    <a:cs typeface="B Nazanin" pitchFamily="2" charset="-78"/>
                  </a:endParaRPr>
                </a:p>
              </p:txBody>
            </p:sp>
            <p:cxnSp>
              <p:nvCxnSpPr>
                <p:cNvPr id="21" name="Straight Connector 20">
                  <a:extLst>
                    <a:ext uri="{FF2B5EF4-FFF2-40B4-BE49-F238E27FC236}">
                      <a16:creationId xmlns:a16="http://schemas.microsoft.com/office/drawing/2014/main" id="{51B0D919-FB99-4636-A68A-E148BB8C5D75}"/>
                    </a:ext>
                  </a:extLst>
                </p:cNvPr>
                <p:cNvCxnSpPr>
                  <a:stCxn id="20" idx="1"/>
                  <a:endCxn id="19" idx="1"/>
                </p:cNvCxnSpPr>
                <p:nvPr/>
              </p:nvCxnSpPr>
              <p:spPr>
                <a:xfrm flipV="1">
                  <a:off x="5467581" y="2316749"/>
                  <a:ext cx="533400" cy="818881"/>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5B8067E-A626-406B-850B-56CCF36AE58A}"/>
                    </a:ext>
                  </a:extLst>
                </p:cNvPr>
                <p:cNvCxnSpPr>
                  <a:stCxn id="20" idx="3"/>
                  <a:endCxn id="19" idx="3"/>
                </p:cNvCxnSpPr>
                <p:nvPr/>
              </p:nvCxnSpPr>
              <p:spPr>
                <a:xfrm flipH="1" flipV="1">
                  <a:off x="6762981" y="2316749"/>
                  <a:ext cx="495301" cy="818881"/>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2746BA0-778A-41C8-97F0-A2E3402797FE}"/>
                    </a:ext>
                  </a:extLst>
                </p:cNvPr>
                <p:cNvSpPr txBox="1"/>
                <p:nvPr/>
              </p:nvSpPr>
              <p:spPr>
                <a:xfrm>
                  <a:off x="5497947" y="2511623"/>
                  <a:ext cx="274434" cy="307777"/>
                </a:xfrm>
                <a:prstGeom prst="rect">
                  <a:avLst/>
                </a:prstGeom>
                <a:noFill/>
              </p:spPr>
              <p:txBody>
                <a:bodyPr wrap="none" rtlCol="0">
                  <a:spAutoFit/>
                </a:bodyPr>
                <a:lstStyle/>
                <a:p>
                  <a:r>
                    <a:rPr lang="en-US" sz="1400" dirty="0"/>
                    <a:t>1</a:t>
                  </a:r>
                </a:p>
              </p:txBody>
            </p:sp>
            <p:sp>
              <p:nvSpPr>
                <p:cNvPr id="24" name="TextBox 23">
                  <a:extLst>
                    <a:ext uri="{FF2B5EF4-FFF2-40B4-BE49-F238E27FC236}">
                      <a16:creationId xmlns:a16="http://schemas.microsoft.com/office/drawing/2014/main" id="{1A2B7060-E81E-4628-BDEB-1D6D00F11E3E}"/>
                    </a:ext>
                  </a:extLst>
                </p:cNvPr>
                <p:cNvSpPr txBox="1"/>
                <p:nvPr/>
              </p:nvSpPr>
              <p:spPr>
                <a:xfrm>
                  <a:off x="7070478" y="2640330"/>
                  <a:ext cx="274434" cy="307777"/>
                </a:xfrm>
                <a:prstGeom prst="rect">
                  <a:avLst/>
                </a:prstGeom>
                <a:noFill/>
              </p:spPr>
              <p:txBody>
                <a:bodyPr wrap="none" rtlCol="0">
                  <a:spAutoFit/>
                </a:bodyPr>
                <a:lstStyle/>
                <a:p>
                  <a:r>
                    <a:rPr lang="en-US" sz="1400" dirty="0"/>
                    <a:t>1</a:t>
                  </a:r>
                  <a:endParaRPr lang="en-US" sz="1200" dirty="0"/>
                </a:p>
              </p:txBody>
            </p:sp>
          </p:grpSp>
          <p:sp>
            <p:nvSpPr>
              <p:cNvPr id="16" name="Oval 15">
                <a:extLst>
                  <a:ext uri="{FF2B5EF4-FFF2-40B4-BE49-F238E27FC236}">
                    <a16:creationId xmlns:a16="http://schemas.microsoft.com/office/drawing/2014/main" id="{C0FB65CC-3656-4660-BF23-E8592C4F247B}"/>
                  </a:ext>
                </a:extLst>
              </p:cNvPr>
              <p:cNvSpPr/>
              <p:nvPr/>
            </p:nvSpPr>
            <p:spPr>
              <a:xfrm flipH="1">
                <a:off x="4828958" y="3644363"/>
                <a:ext cx="834869" cy="3715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b="1" dirty="0">
                    <a:solidFill>
                      <a:sysClr val="windowText" lastClr="000000"/>
                    </a:solidFill>
                    <a:cs typeface="B Nazanin" pitchFamily="2" charset="-78"/>
                  </a:rPr>
                  <a:t>شماره</a:t>
                </a:r>
                <a:endParaRPr lang="en-US" sz="1400" b="1" dirty="0">
                  <a:solidFill>
                    <a:sysClr val="windowText" lastClr="000000"/>
                  </a:solidFill>
                  <a:cs typeface="B Nazanin" pitchFamily="2" charset="-78"/>
                </a:endParaRPr>
              </a:p>
            </p:txBody>
          </p:sp>
          <p:cxnSp>
            <p:nvCxnSpPr>
              <p:cNvPr id="17" name="Straight Connector 16">
                <a:extLst>
                  <a:ext uri="{FF2B5EF4-FFF2-40B4-BE49-F238E27FC236}">
                    <a16:creationId xmlns:a16="http://schemas.microsoft.com/office/drawing/2014/main" id="{0D5D769F-CFDC-459F-B8C2-D777437FB415}"/>
                  </a:ext>
                </a:extLst>
              </p:cNvPr>
              <p:cNvCxnSpPr>
                <a:endCxn id="16" idx="6"/>
              </p:cNvCxnSpPr>
              <p:nvPr/>
            </p:nvCxnSpPr>
            <p:spPr>
              <a:xfrm flipV="1">
                <a:off x="4558928" y="3830129"/>
                <a:ext cx="270030" cy="132271"/>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A2691058-DDAE-4A41-9900-FDC338B4CD8F}"/>
                      </a:ext>
                    </a:extLst>
                  </p:cNvPr>
                  <p:cNvSpPr txBox="1"/>
                  <p:nvPr/>
                </p:nvSpPr>
                <p:spPr>
                  <a:xfrm flipH="1">
                    <a:off x="5092328" y="4090145"/>
                    <a:ext cx="271228"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i="1" dirty="0" smtClean="0">
                              <a:latin typeface="Cambria Math"/>
                            </a:rPr>
                            <m:t>⋮</m:t>
                          </m:r>
                        </m:oMath>
                      </m:oMathPara>
                    </a14:m>
                    <a:endParaRPr lang="en-US" sz="1200" dirty="0">
                      <a:cs typeface="B Nazanin" pitchFamily="2" charset="-78"/>
                    </a:endParaRPr>
                  </a:p>
                </p:txBody>
              </p:sp>
            </mc:Choice>
            <mc:Fallback xmlns="">
              <p:sp>
                <p:nvSpPr>
                  <p:cNvPr id="52" name="TextBox 51"/>
                  <p:cNvSpPr txBox="1">
                    <a:spLocks noRot="1" noChangeAspect="1" noMove="1" noResize="1" noEditPoints="1" noAdjustHandles="1" noChangeArrowheads="1" noChangeShapeType="1" noTextEdit="1"/>
                  </p:cNvSpPr>
                  <p:nvPr/>
                </p:nvSpPr>
                <p:spPr>
                  <a:xfrm flipH="1">
                    <a:off x="5092328" y="4090145"/>
                    <a:ext cx="271228" cy="276999"/>
                  </a:xfrm>
                  <a:prstGeom prst="rect">
                    <a:avLst/>
                  </a:prstGeom>
                  <a:blipFill rotWithShape="1">
                    <a:blip r:embed="rId11"/>
                    <a:stretch>
                      <a:fillRect/>
                    </a:stretch>
                  </a:blipFill>
                </p:spPr>
                <p:txBody>
                  <a:bodyPr/>
                  <a:lstStyle/>
                  <a:p>
                    <a:r>
                      <a:rPr lang="en-US">
                        <a:noFill/>
                      </a:rPr>
                      <a:t> </a:t>
                    </a:r>
                  </a:p>
                </p:txBody>
              </p:sp>
            </mc:Fallback>
          </mc:AlternateContent>
        </p:grpSp>
        <p:cxnSp>
          <p:nvCxnSpPr>
            <p:cNvPr id="14" name="Straight Connector 13">
              <a:extLst>
                <a:ext uri="{FF2B5EF4-FFF2-40B4-BE49-F238E27FC236}">
                  <a16:creationId xmlns:a16="http://schemas.microsoft.com/office/drawing/2014/main" id="{55F75928-272D-4A46-A2FD-BBBD9B79F890}"/>
                </a:ext>
              </a:extLst>
            </p:cNvPr>
            <p:cNvCxnSpPr/>
            <p:nvPr/>
          </p:nvCxnSpPr>
          <p:spPr>
            <a:xfrm>
              <a:off x="2808040" y="3659297"/>
              <a:ext cx="361660" cy="0"/>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1F027391-3F1B-4582-B179-E20E9A4AEFCD}"/>
              </a:ext>
            </a:extLst>
          </p:cNvPr>
          <p:cNvGrpSpPr/>
          <p:nvPr/>
        </p:nvGrpSpPr>
        <p:grpSpPr>
          <a:xfrm>
            <a:off x="546653" y="794340"/>
            <a:ext cx="5501640" cy="1914587"/>
            <a:chOff x="354303" y="3091934"/>
            <a:chExt cx="5501640" cy="1914587"/>
          </a:xfrm>
        </p:grpSpPr>
        <mc:AlternateContent xmlns:mc="http://schemas.openxmlformats.org/markup-compatibility/2006" xmlns:a14="http://schemas.microsoft.com/office/drawing/2010/main">
          <mc:Choice Requires="a14">
            <p:graphicFrame>
              <p:nvGraphicFramePr>
                <p:cNvPr id="26" name="Content Placeholder 3">
                  <a:extLst>
                    <a:ext uri="{FF2B5EF4-FFF2-40B4-BE49-F238E27FC236}">
                      <a16:creationId xmlns:a16="http://schemas.microsoft.com/office/drawing/2014/main" id="{5149B270-2148-4F81-8C27-709A5301169F}"/>
                    </a:ext>
                  </a:extLst>
                </p:cNvPr>
                <p:cNvGraphicFramePr>
                  <a:graphicFrameLocks/>
                </p:cNvGraphicFramePr>
                <p:nvPr>
                  <p:extLst>
                    <p:ext uri="{D42A27DB-BD31-4B8C-83A1-F6EECF244321}">
                      <p14:modId xmlns:p14="http://schemas.microsoft.com/office/powerpoint/2010/main" val="3988752282"/>
                    </p:ext>
                  </p:extLst>
                </p:nvPr>
              </p:nvGraphicFramePr>
              <p:xfrm>
                <a:off x="430503" y="3452041"/>
                <a:ext cx="5425440" cy="1554480"/>
              </p:xfrm>
              <a:graphic>
                <a:graphicData uri="http://schemas.openxmlformats.org/drawingml/2006/table">
                  <a:tbl>
                    <a:tblPr firstRow="1" bandRow="1">
                      <a:tableStyleId>{3B4B98B0-60AC-42C2-AFA5-B58CD77FA1E5}</a:tableStyleId>
                    </a:tblPr>
                    <a:tblGrid>
                      <a:gridCol w="1356360">
                        <a:extLst>
                          <a:ext uri="{9D8B030D-6E8A-4147-A177-3AD203B41FA5}">
                            <a16:colId xmlns:a16="http://schemas.microsoft.com/office/drawing/2014/main" val="20000"/>
                          </a:ext>
                        </a:extLst>
                      </a:gridCol>
                      <a:gridCol w="155194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145540">
                        <a:extLst>
                          <a:ext uri="{9D8B030D-6E8A-4147-A177-3AD203B41FA5}">
                            <a16:colId xmlns:a16="http://schemas.microsoft.com/office/drawing/2014/main" val="20003"/>
                          </a:ext>
                        </a:extLst>
                      </a:gridCol>
                    </a:tblGrid>
                    <a:tr h="279400">
                      <a:tc>
                        <a:txBody>
                          <a:bodyPr/>
                          <a:lstStyle/>
                          <a:p>
                            <a:pPr algn="ctr"/>
                            <a:r>
                              <a:rPr lang="en-US" sz="1600" dirty="0"/>
                              <a:t>STID</a:t>
                            </a:r>
                            <a:endParaRPr lang="en-US" sz="1600" b="1" dirty="0"/>
                          </a:p>
                        </a:txBody>
                        <a:tcPr/>
                      </a:tc>
                      <a:tc>
                        <a:txBody>
                          <a:bodyPr/>
                          <a:lstStyle/>
                          <a:p>
                            <a:pPr algn="ctr"/>
                            <a:r>
                              <a:rPr lang="en-US" sz="1600" dirty="0"/>
                              <a:t>STNAME</a:t>
                            </a:r>
                            <a:endParaRPr lang="en-US" sz="1600" b="1" dirty="0"/>
                          </a:p>
                        </a:txBody>
                        <a:tcPr/>
                      </a:tc>
                      <a:tc>
                        <a:txBody>
                          <a:bodyPr/>
                          <a:lstStyle/>
                          <a:p>
                            <a:pPr algn="ctr"/>
                            <a:r>
                              <a:rPr lang="en-US" sz="1600" dirty="0"/>
                              <a:t>…</a:t>
                            </a:r>
                            <a:endParaRPr lang="en-US" sz="1600" b="1" dirty="0"/>
                          </a:p>
                        </a:txBody>
                        <a:tcPr/>
                      </a:tc>
                      <a:tc>
                        <a:txBody>
                          <a:bodyPr/>
                          <a:lstStyle/>
                          <a:p>
                            <a:pPr algn="ctr"/>
                            <a:r>
                              <a:rPr lang="en-US" sz="1600" dirty="0"/>
                              <a:t>JSTID</a:t>
                            </a:r>
                          </a:p>
                          <a:p>
                            <a:pPr algn="ctr"/>
                            <a:endParaRPr lang="en-US" sz="800" b="1" dirty="0"/>
                          </a:p>
                        </a:txBody>
                        <a:tcPr/>
                      </a:tc>
                      <a:extLst>
                        <a:ext uri="{0D108BD9-81ED-4DB2-BD59-A6C34878D82A}">
                          <a16:rowId xmlns:a16="http://schemas.microsoft.com/office/drawing/2014/main" val="10000"/>
                        </a:ext>
                      </a:extLst>
                    </a:tr>
                    <a:tr h="279400">
                      <a:tc>
                        <a:txBody>
                          <a:bodyPr/>
                          <a:lstStyle/>
                          <a:p>
                            <a:pPr algn="ctr"/>
                            <a14:m>
                              <m:oMathPara xmlns:m="http://schemas.openxmlformats.org/officeDocument/2006/math">
                                <m:oMathParaPr>
                                  <m:jc m:val="centerGroup"/>
                                </m:oMathParaPr>
                                <m:oMath xmlns:m="http://schemas.openxmlformats.org/officeDocument/2006/math">
                                  <m:r>
                                    <a:rPr lang="en-US" dirty="0" smtClean="0">
                                      <a:latin typeface="Cambria Math"/>
                                    </a:rPr>
                                    <m:t>⋮</m:t>
                                  </m:r>
                                </m:oMath>
                              </m:oMathPara>
                            </a14:m>
                            <a:endParaRPr lang="en-US" b="1" dirty="0"/>
                          </a:p>
                        </a:txBody>
                        <a:tcPr/>
                      </a:tc>
                      <a:tc>
                        <a:txBody>
                          <a:bodyPr/>
                          <a:lstStyle/>
                          <a:p>
                            <a:pPr algn="ctr"/>
                            <a14:m>
                              <m:oMathPara xmlns:m="http://schemas.openxmlformats.org/officeDocument/2006/math">
                                <m:oMathParaPr>
                                  <m:jc m:val="centerGroup"/>
                                </m:oMathParaPr>
                                <m:oMath xmlns:m="http://schemas.openxmlformats.org/officeDocument/2006/math">
                                  <m:r>
                                    <a:rPr lang="en-US" dirty="0" smtClean="0">
                                      <a:latin typeface="Cambria Math"/>
                                    </a:rPr>
                                    <m:t>⋮</m:t>
                                  </m:r>
                                </m:oMath>
                              </m:oMathPara>
                            </a14:m>
                            <a:endParaRPr lang="en-US" b="1" dirty="0"/>
                          </a:p>
                        </a:txBody>
                        <a:tcPr/>
                      </a:tc>
                      <a:tc>
                        <a:txBody>
                          <a:bodyPr/>
                          <a:lstStyle/>
                          <a:p>
                            <a:pPr algn="ctr"/>
                            <a14:m>
                              <m:oMathPara xmlns:m="http://schemas.openxmlformats.org/officeDocument/2006/math">
                                <m:oMathParaPr>
                                  <m:jc m:val="centerGroup"/>
                                </m:oMathParaPr>
                                <m:oMath xmlns:m="http://schemas.openxmlformats.org/officeDocument/2006/math">
                                  <m:r>
                                    <a:rPr lang="en-US" dirty="0" smtClean="0">
                                      <a:latin typeface="Cambria Math"/>
                                    </a:rPr>
                                    <m:t>⋮</m:t>
                                  </m:r>
                                </m:oMath>
                              </m:oMathPara>
                            </a14:m>
                            <a:endParaRPr lang="en-US" b="1" dirty="0"/>
                          </a:p>
                        </a:txBody>
                        <a:tcPr/>
                      </a:tc>
                      <a:tc>
                        <a:txBody>
                          <a:bodyPr/>
                          <a:lstStyle/>
                          <a:p>
                            <a:pPr algn="ctr"/>
                            <a14:m>
                              <m:oMathPara xmlns:m="http://schemas.openxmlformats.org/officeDocument/2006/math">
                                <m:oMathParaPr>
                                  <m:jc m:val="centerGroup"/>
                                </m:oMathParaPr>
                                <m:oMath xmlns:m="http://schemas.openxmlformats.org/officeDocument/2006/math">
                                  <m:r>
                                    <a:rPr lang="en-US" dirty="0" smtClean="0">
                                      <a:latin typeface="Cambria Math"/>
                                    </a:rPr>
                                    <m:t>⋮</m:t>
                                  </m:r>
                                </m:oMath>
                              </m:oMathPara>
                            </a14:m>
                            <a:endParaRPr lang="en-US" b="1" dirty="0"/>
                          </a:p>
                        </a:txBody>
                        <a:tcPr/>
                      </a:tc>
                      <a:extLst>
                        <a:ext uri="{0D108BD9-81ED-4DB2-BD59-A6C34878D82A}">
                          <a16:rowId xmlns:a16="http://schemas.microsoft.com/office/drawing/2014/main" val="10001"/>
                        </a:ext>
                      </a:extLst>
                    </a:tr>
                    <a:tr h="279400">
                      <a:tc>
                        <a:txBody>
                          <a:bodyPr/>
                          <a:lstStyle/>
                          <a:p>
                            <a:pPr algn="ctr"/>
                            <a:r>
                              <a:rPr lang="en-US" dirty="0"/>
                              <a:t>st1</a:t>
                            </a:r>
                            <a:endParaRPr lang="en-US" b="1" dirty="0"/>
                          </a:p>
                        </a:txBody>
                        <a:tcPr/>
                      </a:tc>
                      <a:tc>
                        <a:txBody>
                          <a:bodyPr/>
                          <a:lstStyle/>
                          <a:p>
                            <a:pPr algn="ctr"/>
                            <a:r>
                              <a:rPr lang="en-US" dirty="0"/>
                              <a:t>moradi</a:t>
                            </a:r>
                            <a:endParaRPr lang="en-US" b="1" dirty="0"/>
                          </a:p>
                        </a:txBody>
                        <a:tcPr/>
                      </a:tc>
                      <a:tc>
                        <a:txBody>
                          <a:bodyPr/>
                          <a:lstStyle/>
                          <a:p>
                            <a:pPr algn="ctr"/>
                            <a:r>
                              <a:rPr lang="en-US" dirty="0"/>
                              <a:t>…</a:t>
                            </a:r>
                            <a:endParaRPr lang="en-US" b="1" dirty="0"/>
                          </a:p>
                        </a:txBody>
                        <a:tcPr/>
                      </a:tc>
                      <a:tc>
                        <a:txBody>
                          <a:bodyPr/>
                          <a:lstStyle/>
                          <a:p>
                            <a:pPr algn="ctr"/>
                            <a:r>
                              <a:rPr lang="en-US" b="0" dirty="0"/>
                              <a:t>j15</a:t>
                            </a:r>
                            <a:endParaRPr lang="en-US" b="1" dirty="0"/>
                          </a:p>
                        </a:txBody>
                        <a:tcPr/>
                      </a:tc>
                      <a:extLst>
                        <a:ext uri="{0D108BD9-81ED-4DB2-BD59-A6C34878D82A}">
                          <a16:rowId xmlns:a16="http://schemas.microsoft.com/office/drawing/2014/main" val="10002"/>
                        </a:ext>
                      </a:extLst>
                    </a:tr>
                    <a:tr h="279400">
                      <a:tc>
                        <a:txBody>
                          <a:bodyPr/>
                          <a:lstStyle/>
                          <a:p>
                            <a:pPr algn="ctr"/>
                            <a14:m>
                              <m:oMathPara xmlns:m="http://schemas.openxmlformats.org/officeDocument/2006/math">
                                <m:oMathParaPr>
                                  <m:jc m:val="centerGroup"/>
                                </m:oMathParaPr>
                                <m:oMath xmlns:m="http://schemas.openxmlformats.org/officeDocument/2006/math">
                                  <m:r>
                                    <a:rPr lang="en-US" dirty="0" smtClean="0">
                                      <a:latin typeface="Cambria Math"/>
                                    </a:rPr>
                                    <m:t>⋮</m:t>
                                  </m:r>
                                </m:oMath>
                              </m:oMathPara>
                            </a14:m>
                            <a:endParaRPr lang="en-US" b="1" dirty="0"/>
                          </a:p>
                        </a:txBody>
                        <a:tcPr/>
                      </a:tc>
                      <a:tc>
                        <a:txBody>
                          <a:bodyPr/>
                          <a:lstStyle/>
                          <a:p>
                            <a:pPr algn="ctr"/>
                            <a14:m>
                              <m:oMathPara xmlns:m="http://schemas.openxmlformats.org/officeDocument/2006/math">
                                <m:oMathParaPr>
                                  <m:jc m:val="centerGroup"/>
                                </m:oMathParaPr>
                                <m:oMath xmlns:m="http://schemas.openxmlformats.org/officeDocument/2006/math">
                                  <m:r>
                                    <a:rPr lang="en-US" dirty="0" smtClean="0">
                                      <a:latin typeface="Cambria Math"/>
                                    </a:rPr>
                                    <m:t>⋮</m:t>
                                  </m:r>
                                </m:oMath>
                              </m:oMathPara>
                            </a14:m>
                            <a:endParaRPr lang="en-US" b="1" dirty="0"/>
                          </a:p>
                        </a:txBody>
                        <a:tcPr/>
                      </a:tc>
                      <a:tc>
                        <a:txBody>
                          <a:bodyPr/>
                          <a:lstStyle/>
                          <a:p>
                            <a:pPr algn="ctr"/>
                            <a14:m>
                              <m:oMathPara xmlns:m="http://schemas.openxmlformats.org/officeDocument/2006/math">
                                <m:oMathParaPr>
                                  <m:jc m:val="centerGroup"/>
                                </m:oMathParaPr>
                                <m:oMath xmlns:m="http://schemas.openxmlformats.org/officeDocument/2006/math">
                                  <m:r>
                                    <a:rPr lang="en-US" dirty="0" smtClean="0">
                                      <a:latin typeface="Cambria Math"/>
                                    </a:rPr>
                                    <m:t>⋮</m:t>
                                  </m:r>
                                </m:oMath>
                              </m:oMathPara>
                            </a14:m>
                            <a:endParaRPr lang="en-US" b="1" dirty="0"/>
                          </a:p>
                        </a:txBody>
                        <a:tcPr/>
                      </a:tc>
                      <a:tc>
                        <a:txBody>
                          <a:bodyPr/>
                          <a:lstStyle/>
                          <a:p>
                            <a:pPr algn="ctr"/>
                            <a14:m>
                              <m:oMathPara xmlns:m="http://schemas.openxmlformats.org/officeDocument/2006/math">
                                <m:oMathParaPr>
                                  <m:jc m:val="centerGroup"/>
                                </m:oMathParaPr>
                                <m:oMath xmlns:m="http://schemas.openxmlformats.org/officeDocument/2006/math">
                                  <m:r>
                                    <a:rPr lang="en-US" dirty="0" smtClean="0">
                                      <a:latin typeface="Cambria Math"/>
                                    </a:rPr>
                                    <m:t>⋮</m:t>
                                  </m:r>
                                </m:oMath>
                              </m:oMathPara>
                            </a14:m>
                            <a:endParaRPr lang="en-US" b="1" dirty="0"/>
                          </a:p>
                        </a:txBody>
                        <a:tcPr/>
                      </a:tc>
                      <a:extLst>
                        <a:ext uri="{0D108BD9-81ED-4DB2-BD59-A6C34878D82A}">
                          <a16:rowId xmlns:a16="http://schemas.microsoft.com/office/drawing/2014/main" val="10003"/>
                        </a:ext>
                      </a:extLst>
                    </a:tr>
                  </a:tbl>
                </a:graphicData>
              </a:graphic>
            </p:graphicFrame>
          </mc:Choice>
          <mc:Fallback xmlns="">
            <p:graphicFrame>
              <p:nvGraphicFramePr>
                <p:cNvPr id="36" name="Content Placeholder 3"/>
                <p:cNvGraphicFramePr>
                  <a:graphicFrameLocks/>
                </p:cNvGraphicFramePr>
                <p:nvPr>
                  <p:extLst>
                    <p:ext uri="{D42A27DB-BD31-4B8C-83A1-F6EECF244321}">
                      <p14:modId xmlns:p14="http://schemas.microsoft.com/office/powerpoint/2010/main" val="2989697284"/>
                    </p:ext>
                  </p:extLst>
                </p:nvPr>
              </p:nvGraphicFramePr>
              <p:xfrm>
                <a:off x="430503" y="3452041"/>
                <a:ext cx="5425440" cy="1554480"/>
              </p:xfrm>
              <a:graphic>
                <a:graphicData uri="http://schemas.openxmlformats.org/drawingml/2006/table">
                  <a:tbl>
                    <a:tblPr firstRow="1" bandRow="1">
                      <a:tableStyleId>{3B4B98B0-60AC-42C2-AFA5-B58CD77FA1E5}</a:tableStyleId>
                    </a:tblPr>
                    <a:tblGrid>
                      <a:gridCol w="1356360"/>
                      <a:gridCol w="1551940"/>
                      <a:gridCol w="1371600"/>
                      <a:gridCol w="1145540"/>
                    </a:tblGrid>
                    <a:tr h="457200">
                      <a:tc>
                        <a:txBody>
                          <a:bodyPr/>
                          <a:lstStyle/>
                          <a:p>
                            <a:pPr algn="ctr"/>
                            <a:r>
                              <a:rPr lang="en-US" sz="1600" dirty="0" smtClean="0"/>
                              <a:t>STID</a:t>
                            </a:r>
                            <a:endParaRPr lang="en-US" sz="1600" b="1" dirty="0"/>
                          </a:p>
                        </a:txBody>
                        <a:tcPr/>
                      </a:tc>
                      <a:tc>
                        <a:txBody>
                          <a:bodyPr/>
                          <a:lstStyle/>
                          <a:p>
                            <a:pPr algn="ctr"/>
                            <a:r>
                              <a:rPr lang="en-US" sz="1600" dirty="0" smtClean="0"/>
                              <a:t>STNAME</a:t>
                            </a:r>
                            <a:endParaRPr lang="en-US" sz="1600" b="1" dirty="0"/>
                          </a:p>
                        </a:txBody>
                        <a:tcPr/>
                      </a:tc>
                      <a:tc>
                        <a:txBody>
                          <a:bodyPr/>
                          <a:lstStyle/>
                          <a:p>
                            <a:pPr algn="ctr"/>
                            <a:r>
                              <a:rPr lang="en-US" sz="1600" dirty="0" smtClean="0"/>
                              <a:t>…</a:t>
                            </a:r>
                            <a:endParaRPr lang="en-US" sz="1600" b="1" dirty="0"/>
                          </a:p>
                        </a:txBody>
                        <a:tcPr/>
                      </a:tc>
                      <a:tc>
                        <a:txBody>
                          <a:bodyPr/>
                          <a:lstStyle/>
                          <a:p>
                            <a:pPr algn="ctr"/>
                            <a:r>
                              <a:rPr lang="en-US" sz="1600" dirty="0" smtClean="0"/>
                              <a:t>JSTID</a:t>
                            </a:r>
                          </a:p>
                          <a:p>
                            <a:pPr algn="ctr"/>
                            <a:endParaRPr lang="en-US" sz="800" b="1" dirty="0"/>
                          </a:p>
                        </a:txBody>
                        <a:tcPr/>
                      </a:tc>
                    </a:tr>
                    <a:tr h="365760">
                      <a:tc>
                        <a:txBody>
                          <a:bodyPr/>
                          <a:lstStyle/>
                          <a:p>
                            <a:endParaRPr lang="en-US"/>
                          </a:p>
                        </a:txBody>
                        <a:tcPr>
                          <a:blipFill rotWithShape="1">
                            <a:blip r:embed="rId12"/>
                            <a:stretch>
                              <a:fillRect t="-130000" r="-299103" b="-201667"/>
                            </a:stretch>
                          </a:blipFill>
                        </a:tcPr>
                      </a:tc>
                      <a:tc>
                        <a:txBody>
                          <a:bodyPr/>
                          <a:lstStyle/>
                          <a:p>
                            <a:endParaRPr lang="en-US"/>
                          </a:p>
                        </a:txBody>
                        <a:tcPr>
                          <a:blipFill rotWithShape="1">
                            <a:blip r:embed="rId12"/>
                            <a:stretch>
                              <a:fillRect l="-87795" t="-130000" r="-162598" b="-201667"/>
                            </a:stretch>
                          </a:blipFill>
                        </a:tcPr>
                      </a:tc>
                      <a:tc>
                        <a:txBody>
                          <a:bodyPr/>
                          <a:lstStyle/>
                          <a:p>
                            <a:endParaRPr lang="en-US"/>
                          </a:p>
                        </a:txBody>
                        <a:tcPr>
                          <a:blipFill rotWithShape="1">
                            <a:blip r:embed="rId12"/>
                            <a:stretch>
                              <a:fillRect l="-212000" t="-130000" r="-83556" b="-201667"/>
                            </a:stretch>
                          </a:blipFill>
                        </a:tcPr>
                      </a:tc>
                      <a:tc>
                        <a:txBody>
                          <a:bodyPr/>
                          <a:lstStyle/>
                          <a:p>
                            <a:endParaRPr lang="en-US"/>
                          </a:p>
                        </a:txBody>
                        <a:tcPr>
                          <a:blipFill rotWithShape="1">
                            <a:blip r:embed="rId12"/>
                            <a:stretch>
                              <a:fillRect l="-373404" t="-130000" b="-201667"/>
                            </a:stretch>
                          </a:blipFill>
                        </a:tcPr>
                      </a:tc>
                    </a:tr>
                    <a:tr h="365760">
                      <a:tc>
                        <a:txBody>
                          <a:bodyPr/>
                          <a:lstStyle/>
                          <a:p>
                            <a:pPr algn="ctr"/>
                            <a:r>
                              <a:rPr lang="en-US" dirty="0" smtClean="0"/>
                              <a:t>st1</a:t>
                            </a:r>
                            <a:endParaRPr lang="en-US" b="1" dirty="0"/>
                          </a:p>
                        </a:txBody>
                        <a:tcPr/>
                      </a:tc>
                      <a:tc>
                        <a:txBody>
                          <a:bodyPr/>
                          <a:lstStyle/>
                          <a:p>
                            <a:pPr algn="ctr"/>
                            <a:r>
                              <a:rPr lang="en-US" dirty="0" err="1" smtClean="0"/>
                              <a:t>moradi</a:t>
                            </a:r>
                            <a:endParaRPr lang="en-US" b="1" dirty="0"/>
                          </a:p>
                        </a:txBody>
                        <a:tcPr/>
                      </a:tc>
                      <a:tc>
                        <a:txBody>
                          <a:bodyPr/>
                          <a:lstStyle/>
                          <a:p>
                            <a:pPr algn="ctr"/>
                            <a:r>
                              <a:rPr lang="en-US" dirty="0" smtClean="0"/>
                              <a:t>…</a:t>
                            </a:r>
                            <a:endParaRPr lang="en-US" b="1" dirty="0"/>
                          </a:p>
                        </a:txBody>
                        <a:tcPr/>
                      </a:tc>
                      <a:tc>
                        <a:txBody>
                          <a:bodyPr/>
                          <a:lstStyle/>
                          <a:p>
                            <a:pPr algn="ctr"/>
                            <a:r>
                              <a:rPr lang="en-US" b="0" dirty="0" smtClean="0"/>
                              <a:t>j15</a:t>
                            </a:r>
                            <a:endParaRPr lang="en-US" b="1" dirty="0"/>
                          </a:p>
                        </a:txBody>
                        <a:tcPr/>
                      </a:tc>
                    </a:tr>
                    <a:tr h="365760">
                      <a:tc>
                        <a:txBody>
                          <a:bodyPr/>
                          <a:lstStyle/>
                          <a:p>
                            <a:endParaRPr lang="en-US"/>
                          </a:p>
                        </a:txBody>
                        <a:tcPr>
                          <a:blipFill rotWithShape="1">
                            <a:blip r:embed="rId12"/>
                            <a:stretch>
                              <a:fillRect t="-330000" r="-299103" b="-1667"/>
                            </a:stretch>
                          </a:blipFill>
                        </a:tcPr>
                      </a:tc>
                      <a:tc>
                        <a:txBody>
                          <a:bodyPr/>
                          <a:lstStyle/>
                          <a:p>
                            <a:endParaRPr lang="en-US"/>
                          </a:p>
                        </a:txBody>
                        <a:tcPr>
                          <a:blipFill rotWithShape="1">
                            <a:blip r:embed="rId12"/>
                            <a:stretch>
                              <a:fillRect l="-87795" t="-330000" r="-162598" b="-1667"/>
                            </a:stretch>
                          </a:blipFill>
                        </a:tcPr>
                      </a:tc>
                      <a:tc>
                        <a:txBody>
                          <a:bodyPr/>
                          <a:lstStyle/>
                          <a:p>
                            <a:endParaRPr lang="en-US"/>
                          </a:p>
                        </a:txBody>
                        <a:tcPr>
                          <a:blipFill rotWithShape="1">
                            <a:blip r:embed="rId12"/>
                            <a:stretch>
                              <a:fillRect l="-212000" t="-330000" r="-83556" b="-1667"/>
                            </a:stretch>
                          </a:blipFill>
                        </a:tcPr>
                      </a:tc>
                      <a:tc>
                        <a:txBody>
                          <a:bodyPr/>
                          <a:lstStyle/>
                          <a:p>
                            <a:endParaRPr lang="en-US"/>
                          </a:p>
                        </a:txBody>
                        <a:tcPr>
                          <a:blipFill rotWithShape="1">
                            <a:blip r:embed="rId12"/>
                            <a:stretch>
                              <a:fillRect l="-373404" t="-330000" b="-1667"/>
                            </a:stretch>
                          </a:blipFill>
                        </a:tcPr>
                      </a:tc>
                    </a:tr>
                  </a:tbl>
                </a:graphicData>
              </a:graphic>
            </p:graphicFrame>
          </mc:Fallback>
        </mc:AlternateContent>
        <p:cxnSp>
          <p:nvCxnSpPr>
            <p:cNvPr id="27" name="Straight Connector 26">
              <a:extLst>
                <a:ext uri="{FF2B5EF4-FFF2-40B4-BE49-F238E27FC236}">
                  <a16:creationId xmlns:a16="http://schemas.microsoft.com/office/drawing/2014/main" id="{4E3903E5-BF8A-475C-A19C-578DA4EE18C6}"/>
                </a:ext>
              </a:extLst>
            </p:cNvPr>
            <p:cNvCxnSpPr/>
            <p:nvPr/>
          </p:nvCxnSpPr>
          <p:spPr>
            <a:xfrm>
              <a:off x="867057" y="3733800"/>
              <a:ext cx="5324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66BE5472-CFD9-4B78-8235-6E8D11EBD58E}"/>
                </a:ext>
              </a:extLst>
            </p:cNvPr>
            <p:cNvSpPr/>
            <p:nvPr/>
          </p:nvSpPr>
          <p:spPr>
            <a:xfrm>
              <a:off x="354303" y="3091934"/>
              <a:ext cx="902298" cy="307777"/>
            </a:xfrm>
            <a:prstGeom prst="rect">
              <a:avLst/>
            </a:prstGeom>
          </p:spPr>
          <p:txBody>
            <a:bodyPr wrap="none">
              <a:spAutoFit/>
            </a:bodyPr>
            <a:lstStyle/>
            <a:p>
              <a:r>
                <a:rPr lang="en-US" sz="1400" b="1" dirty="0">
                  <a:cs typeface="B Nazanin" pitchFamily="2" charset="-78"/>
                </a:rPr>
                <a:t>STPROJST</a:t>
              </a:r>
              <a:endParaRPr lang="en-US" sz="1400" dirty="0"/>
            </a:p>
          </p:txBody>
        </p:sp>
      </p:grpSp>
      <p:sp>
        <p:nvSpPr>
          <p:cNvPr id="29" name="Rounded Rectangular Callout 18">
            <a:extLst>
              <a:ext uri="{FF2B5EF4-FFF2-40B4-BE49-F238E27FC236}">
                <a16:creationId xmlns:a16="http://schemas.microsoft.com/office/drawing/2014/main" id="{3AA528E5-D344-427D-8D12-C0067EC30F12}"/>
              </a:ext>
            </a:extLst>
          </p:cNvPr>
          <p:cNvSpPr/>
          <p:nvPr/>
        </p:nvSpPr>
        <p:spPr>
          <a:xfrm>
            <a:off x="6414053" y="1498942"/>
            <a:ext cx="2057400" cy="972865"/>
          </a:xfrm>
          <a:prstGeom prst="wedgeRoundRectCallout">
            <a:avLst>
              <a:gd name="adj1" fmla="val -81182"/>
              <a:gd name="adj2" fmla="val -44917"/>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rtl="1"/>
            <a:r>
              <a:rPr lang="fa-IR" sz="1400" dirty="0">
                <a:cs typeface="B Nazanin" panose="00000400000000000000" pitchFamily="2" charset="-78"/>
              </a:rPr>
              <a:t>صفت </a:t>
            </a:r>
            <a:r>
              <a:rPr lang="en-US" sz="1400" dirty="0">
                <a:cs typeface="B Nazanin" panose="00000400000000000000" pitchFamily="2" charset="-78"/>
              </a:rPr>
              <a:t>STID</a:t>
            </a:r>
            <a:r>
              <a:rPr lang="fa-IR" sz="1400" dirty="0">
                <a:cs typeface="B Nazanin" panose="00000400000000000000" pitchFamily="2" charset="-78"/>
              </a:rPr>
              <a:t> کلید اصلی و </a:t>
            </a:r>
            <a:r>
              <a:rPr lang="en-US" sz="1400" dirty="0">
                <a:cs typeface="B Nazanin" panose="00000400000000000000" pitchFamily="2" charset="-78"/>
              </a:rPr>
              <a:t>JSTID</a:t>
            </a:r>
            <a:r>
              <a:rPr lang="fa-IR" sz="1400" dirty="0">
                <a:cs typeface="B Nazanin" panose="00000400000000000000" pitchFamily="2" charset="-78"/>
              </a:rPr>
              <a:t> کلید است و یکتا بودن آن با </a:t>
            </a:r>
            <a:r>
              <a:rPr lang="en-US" sz="1400" dirty="0">
                <a:cs typeface="B Nazanin" panose="00000400000000000000" pitchFamily="2" charset="-78"/>
              </a:rPr>
              <a:t>Unique</a:t>
            </a:r>
            <a:r>
              <a:rPr lang="fa-IR" sz="1400" dirty="0">
                <a:cs typeface="B Nazanin" panose="00000400000000000000" pitchFamily="2" charset="-78"/>
              </a:rPr>
              <a:t> تعریف می‌شود.</a:t>
            </a:r>
            <a:endParaRPr lang="en-US" sz="1400" dirty="0">
              <a:cs typeface="B Nazanin" panose="00000400000000000000" pitchFamily="2" charset="-78"/>
            </a:endParaRPr>
          </a:p>
        </p:txBody>
      </p:sp>
      <p:cxnSp>
        <p:nvCxnSpPr>
          <p:cNvPr id="30" name="Straight Connector 29">
            <a:extLst>
              <a:ext uri="{FF2B5EF4-FFF2-40B4-BE49-F238E27FC236}">
                <a16:creationId xmlns:a16="http://schemas.microsoft.com/office/drawing/2014/main" id="{640D5866-BF42-47B9-8BE0-A0F6C8B8C077}"/>
              </a:ext>
            </a:extLst>
          </p:cNvPr>
          <p:cNvCxnSpPr/>
          <p:nvPr/>
        </p:nvCxnSpPr>
        <p:spPr>
          <a:xfrm>
            <a:off x="5219290" y="1496143"/>
            <a:ext cx="60960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2708B67-816B-48C4-B2D7-91BD97A65D61}"/>
              </a:ext>
            </a:extLst>
          </p:cNvPr>
          <p:cNvCxnSpPr/>
          <p:nvPr/>
        </p:nvCxnSpPr>
        <p:spPr>
          <a:xfrm flipV="1">
            <a:off x="5225228" y="1444696"/>
            <a:ext cx="603662" cy="4351"/>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id="{3C7FBA48-5704-4770-A222-2DA452B9F1EA}"/>
              </a:ext>
            </a:extLst>
          </p:cNvPr>
          <p:cNvGrpSpPr/>
          <p:nvPr/>
        </p:nvGrpSpPr>
        <p:grpSpPr>
          <a:xfrm>
            <a:off x="727917" y="3428900"/>
            <a:ext cx="4356100" cy="1914587"/>
            <a:chOff x="354303" y="3091934"/>
            <a:chExt cx="4356100" cy="1914587"/>
          </a:xfrm>
        </p:grpSpPr>
        <mc:AlternateContent xmlns:mc="http://schemas.openxmlformats.org/markup-compatibility/2006" xmlns:a14="http://schemas.microsoft.com/office/drawing/2010/main">
          <mc:Choice Requires="a14">
            <p:graphicFrame>
              <p:nvGraphicFramePr>
                <p:cNvPr id="33" name="Content Placeholder 3">
                  <a:extLst>
                    <a:ext uri="{FF2B5EF4-FFF2-40B4-BE49-F238E27FC236}">
                      <a16:creationId xmlns:a16="http://schemas.microsoft.com/office/drawing/2014/main" id="{2323217F-69F2-4922-94A2-E0FEE1BF870E}"/>
                    </a:ext>
                  </a:extLst>
                </p:cNvPr>
                <p:cNvGraphicFramePr>
                  <a:graphicFrameLocks/>
                </p:cNvGraphicFramePr>
                <p:nvPr>
                  <p:extLst>
                    <p:ext uri="{D42A27DB-BD31-4B8C-83A1-F6EECF244321}">
                      <p14:modId xmlns:p14="http://schemas.microsoft.com/office/powerpoint/2010/main" val="3459543422"/>
                    </p:ext>
                  </p:extLst>
                </p:nvPr>
              </p:nvGraphicFramePr>
              <p:xfrm>
                <a:off x="430503" y="3452041"/>
                <a:ext cx="4279900" cy="1554480"/>
              </p:xfrm>
              <a:graphic>
                <a:graphicData uri="http://schemas.openxmlformats.org/drawingml/2006/table">
                  <a:tbl>
                    <a:tblPr firstRow="1" bandRow="1">
                      <a:tableStyleId>{3B4B98B0-60AC-42C2-AFA5-B58CD77FA1E5}</a:tableStyleId>
                    </a:tblPr>
                    <a:tblGrid>
                      <a:gridCol w="1356360">
                        <a:extLst>
                          <a:ext uri="{9D8B030D-6E8A-4147-A177-3AD203B41FA5}">
                            <a16:colId xmlns:a16="http://schemas.microsoft.com/office/drawing/2014/main" val="20000"/>
                          </a:ext>
                        </a:extLst>
                      </a:gridCol>
                      <a:gridCol w="155194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tblGrid>
                    <a:tr h="279400">
                      <a:tc>
                        <a:txBody>
                          <a:bodyPr/>
                          <a:lstStyle/>
                          <a:p>
                            <a:pPr algn="ctr"/>
                            <a:r>
                              <a:rPr lang="en-US" sz="1600" dirty="0"/>
                              <a:t>STID</a:t>
                            </a:r>
                            <a:endParaRPr lang="en-US" sz="1600" b="1" dirty="0"/>
                          </a:p>
                        </a:txBody>
                        <a:tcPr/>
                      </a:tc>
                      <a:tc>
                        <a:txBody>
                          <a:bodyPr/>
                          <a:lstStyle/>
                          <a:p>
                            <a:pPr algn="ctr"/>
                            <a:r>
                              <a:rPr lang="en-US" sz="1600" dirty="0"/>
                              <a:t>STNAME</a:t>
                            </a:r>
                            <a:endParaRPr lang="en-US" sz="1600" b="1" dirty="0"/>
                          </a:p>
                        </a:txBody>
                        <a:tcPr/>
                      </a:tc>
                      <a:tc>
                        <a:txBody>
                          <a:bodyPr/>
                          <a:lstStyle/>
                          <a:p>
                            <a:pPr algn="ctr"/>
                            <a:r>
                              <a:rPr lang="en-US" sz="1600" dirty="0"/>
                              <a:t>…</a:t>
                            </a:r>
                          </a:p>
                          <a:p>
                            <a:pPr algn="ctr"/>
                            <a:endParaRPr lang="en-US" sz="800" b="1" dirty="0"/>
                          </a:p>
                        </a:txBody>
                        <a:tcPr/>
                      </a:tc>
                      <a:extLst>
                        <a:ext uri="{0D108BD9-81ED-4DB2-BD59-A6C34878D82A}">
                          <a16:rowId xmlns:a16="http://schemas.microsoft.com/office/drawing/2014/main" val="10000"/>
                        </a:ext>
                      </a:extLst>
                    </a:tr>
                    <a:tr h="279400">
                      <a:tc>
                        <a:txBody>
                          <a:bodyPr/>
                          <a:lstStyle/>
                          <a:p>
                            <a:pPr algn="ctr"/>
                            <a14:m>
                              <m:oMathPara xmlns:m="http://schemas.openxmlformats.org/officeDocument/2006/math">
                                <m:oMathParaPr>
                                  <m:jc m:val="centerGroup"/>
                                </m:oMathParaPr>
                                <m:oMath xmlns:m="http://schemas.openxmlformats.org/officeDocument/2006/math">
                                  <m:r>
                                    <a:rPr lang="en-US" dirty="0" smtClean="0">
                                      <a:latin typeface="Cambria Math"/>
                                    </a:rPr>
                                    <m:t>⋮</m:t>
                                  </m:r>
                                </m:oMath>
                              </m:oMathPara>
                            </a14:m>
                            <a:endParaRPr lang="en-US" b="1" dirty="0"/>
                          </a:p>
                        </a:txBody>
                        <a:tcPr/>
                      </a:tc>
                      <a:tc>
                        <a:txBody>
                          <a:bodyPr/>
                          <a:lstStyle/>
                          <a:p>
                            <a:pPr algn="ctr"/>
                            <a14:m>
                              <m:oMathPara xmlns:m="http://schemas.openxmlformats.org/officeDocument/2006/math">
                                <m:oMathParaPr>
                                  <m:jc m:val="centerGroup"/>
                                </m:oMathParaPr>
                                <m:oMath xmlns:m="http://schemas.openxmlformats.org/officeDocument/2006/math">
                                  <m:r>
                                    <a:rPr lang="en-US" dirty="0" smtClean="0">
                                      <a:latin typeface="Cambria Math"/>
                                    </a:rPr>
                                    <m:t>⋮</m:t>
                                  </m:r>
                                </m:oMath>
                              </m:oMathPara>
                            </a14:m>
                            <a:endParaRPr lang="en-US" b="1" dirty="0"/>
                          </a:p>
                        </a:txBody>
                        <a:tcPr/>
                      </a:tc>
                      <a:tc>
                        <a:txBody>
                          <a:bodyPr/>
                          <a:lstStyle/>
                          <a:p>
                            <a:pPr algn="ctr"/>
                            <a14:m>
                              <m:oMathPara xmlns:m="http://schemas.openxmlformats.org/officeDocument/2006/math">
                                <m:oMathParaPr>
                                  <m:jc m:val="centerGroup"/>
                                </m:oMathParaPr>
                                <m:oMath xmlns:m="http://schemas.openxmlformats.org/officeDocument/2006/math">
                                  <m:r>
                                    <a:rPr lang="en-US" dirty="0" smtClean="0">
                                      <a:latin typeface="Cambria Math"/>
                                    </a:rPr>
                                    <m:t>⋮</m:t>
                                  </m:r>
                                </m:oMath>
                              </m:oMathPara>
                            </a14:m>
                            <a:endParaRPr lang="en-US" b="1" dirty="0"/>
                          </a:p>
                        </a:txBody>
                        <a:tcPr/>
                      </a:tc>
                      <a:extLst>
                        <a:ext uri="{0D108BD9-81ED-4DB2-BD59-A6C34878D82A}">
                          <a16:rowId xmlns:a16="http://schemas.microsoft.com/office/drawing/2014/main" val="10001"/>
                        </a:ext>
                      </a:extLst>
                    </a:tr>
                    <a:tr h="279400">
                      <a:tc>
                        <a:txBody>
                          <a:bodyPr/>
                          <a:lstStyle/>
                          <a:p>
                            <a:pPr algn="ctr"/>
                            <a:r>
                              <a:rPr lang="en-US" dirty="0"/>
                              <a:t>st1</a:t>
                            </a:r>
                            <a:endParaRPr lang="en-US" b="1" dirty="0"/>
                          </a:p>
                        </a:txBody>
                        <a:tcPr/>
                      </a:tc>
                      <a:tc>
                        <a:txBody>
                          <a:bodyPr/>
                          <a:lstStyle/>
                          <a:p>
                            <a:pPr algn="ctr"/>
                            <a:r>
                              <a:rPr lang="en-US" dirty="0"/>
                              <a:t>moradi</a:t>
                            </a:r>
                            <a:endParaRPr lang="en-US" b="1" dirty="0"/>
                          </a:p>
                        </a:txBody>
                        <a:tcPr/>
                      </a:tc>
                      <a:tc>
                        <a:txBody>
                          <a:bodyPr/>
                          <a:lstStyle/>
                          <a:p>
                            <a:pPr algn="ctr"/>
                            <a:r>
                              <a:rPr lang="en-US" dirty="0"/>
                              <a:t>…</a:t>
                            </a:r>
                            <a:endParaRPr lang="en-US" b="1" dirty="0"/>
                          </a:p>
                        </a:txBody>
                        <a:tcPr/>
                      </a:tc>
                      <a:extLst>
                        <a:ext uri="{0D108BD9-81ED-4DB2-BD59-A6C34878D82A}">
                          <a16:rowId xmlns:a16="http://schemas.microsoft.com/office/drawing/2014/main" val="10002"/>
                        </a:ext>
                      </a:extLst>
                    </a:tr>
                    <a:tr h="279400">
                      <a:tc>
                        <a:txBody>
                          <a:bodyPr/>
                          <a:lstStyle/>
                          <a:p>
                            <a:pPr algn="ctr"/>
                            <a14:m>
                              <m:oMathPara xmlns:m="http://schemas.openxmlformats.org/officeDocument/2006/math">
                                <m:oMathParaPr>
                                  <m:jc m:val="centerGroup"/>
                                </m:oMathParaPr>
                                <m:oMath xmlns:m="http://schemas.openxmlformats.org/officeDocument/2006/math">
                                  <m:r>
                                    <a:rPr lang="en-US" dirty="0" smtClean="0">
                                      <a:latin typeface="Cambria Math"/>
                                    </a:rPr>
                                    <m:t>⋮</m:t>
                                  </m:r>
                                </m:oMath>
                              </m:oMathPara>
                            </a14:m>
                            <a:endParaRPr lang="en-US" b="1" dirty="0"/>
                          </a:p>
                        </a:txBody>
                        <a:tcPr/>
                      </a:tc>
                      <a:tc>
                        <a:txBody>
                          <a:bodyPr/>
                          <a:lstStyle/>
                          <a:p>
                            <a:pPr algn="ctr"/>
                            <a14:m>
                              <m:oMathPara xmlns:m="http://schemas.openxmlformats.org/officeDocument/2006/math">
                                <m:oMathParaPr>
                                  <m:jc m:val="centerGroup"/>
                                </m:oMathParaPr>
                                <m:oMath xmlns:m="http://schemas.openxmlformats.org/officeDocument/2006/math">
                                  <m:r>
                                    <a:rPr lang="en-US" dirty="0" smtClean="0">
                                      <a:latin typeface="Cambria Math"/>
                                    </a:rPr>
                                    <m:t>⋮</m:t>
                                  </m:r>
                                </m:oMath>
                              </m:oMathPara>
                            </a14:m>
                            <a:endParaRPr lang="en-US" b="1" dirty="0"/>
                          </a:p>
                        </a:txBody>
                        <a:tcPr/>
                      </a:tc>
                      <a:tc>
                        <a:txBody>
                          <a:bodyPr/>
                          <a:lstStyle/>
                          <a:p>
                            <a:pPr algn="ctr"/>
                            <a14:m>
                              <m:oMathPara xmlns:m="http://schemas.openxmlformats.org/officeDocument/2006/math">
                                <m:oMathParaPr>
                                  <m:jc m:val="centerGroup"/>
                                </m:oMathParaPr>
                                <m:oMath xmlns:m="http://schemas.openxmlformats.org/officeDocument/2006/math">
                                  <m:r>
                                    <a:rPr lang="en-US" dirty="0" smtClean="0">
                                      <a:latin typeface="Cambria Math"/>
                                    </a:rPr>
                                    <m:t>⋮</m:t>
                                  </m:r>
                                </m:oMath>
                              </m:oMathPara>
                            </a14:m>
                            <a:endParaRPr lang="en-US" b="1" dirty="0"/>
                          </a:p>
                        </a:txBody>
                        <a:tcPr/>
                      </a:tc>
                      <a:extLst>
                        <a:ext uri="{0D108BD9-81ED-4DB2-BD59-A6C34878D82A}">
                          <a16:rowId xmlns:a16="http://schemas.microsoft.com/office/drawing/2014/main" val="10003"/>
                        </a:ext>
                      </a:extLst>
                    </a:tr>
                  </a:tbl>
                </a:graphicData>
              </a:graphic>
            </p:graphicFrame>
          </mc:Choice>
          <mc:Fallback xmlns="">
            <p:graphicFrame>
              <p:nvGraphicFramePr>
                <p:cNvPr id="61" name="Content Placeholder 3"/>
                <p:cNvGraphicFramePr>
                  <a:graphicFrameLocks/>
                </p:cNvGraphicFramePr>
                <p:nvPr>
                  <p:extLst>
                    <p:ext uri="{D42A27DB-BD31-4B8C-83A1-F6EECF244321}">
                      <p14:modId xmlns:p14="http://schemas.microsoft.com/office/powerpoint/2010/main" val="854141084"/>
                    </p:ext>
                  </p:extLst>
                </p:nvPr>
              </p:nvGraphicFramePr>
              <p:xfrm>
                <a:off x="430503" y="3452041"/>
                <a:ext cx="4279900" cy="1554480"/>
              </p:xfrm>
              <a:graphic>
                <a:graphicData uri="http://schemas.openxmlformats.org/drawingml/2006/table">
                  <a:tbl>
                    <a:tblPr firstRow="1" bandRow="1">
                      <a:tableStyleId>{3B4B98B0-60AC-42C2-AFA5-B58CD77FA1E5}</a:tableStyleId>
                    </a:tblPr>
                    <a:tblGrid>
                      <a:gridCol w="1356360"/>
                      <a:gridCol w="1551940"/>
                      <a:gridCol w="1371600"/>
                    </a:tblGrid>
                    <a:tr h="457200">
                      <a:tc>
                        <a:txBody>
                          <a:bodyPr/>
                          <a:lstStyle/>
                          <a:p>
                            <a:pPr algn="ctr"/>
                            <a:r>
                              <a:rPr lang="en-US" sz="1600" dirty="0" smtClean="0"/>
                              <a:t>STID</a:t>
                            </a:r>
                            <a:endParaRPr lang="en-US" sz="1600" b="1" dirty="0"/>
                          </a:p>
                        </a:txBody>
                        <a:tcPr/>
                      </a:tc>
                      <a:tc>
                        <a:txBody>
                          <a:bodyPr/>
                          <a:lstStyle/>
                          <a:p>
                            <a:pPr algn="ctr"/>
                            <a:r>
                              <a:rPr lang="en-US" sz="1600" dirty="0" smtClean="0"/>
                              <a:t>STNAME</a:t>
                            </a:r>
                            <a:endParaRPr lang="en-US" sz="1600" b="1" dirty="0"/>
                          </a:p>
                        </a:txBody>
                        <a:tcPr/>
                      </a:tc>
                      <a:tc>
                        <a:txBody>
                          <a:bodyPr/>
                          <a:lstStyle/>
                          <a:p>
                            <a:pPr algn="ctr"/>
                            <a:r>
                              <a:rPr lang="en-US" sz="1600" dirty="0" smtClean="0"/>
                              <a:t>…</a:t>
                            </a:r>
                          </a:p>
                          <a:p>
                            <a:pPr algn="ctr"/>
                            <a:endParaRPr lang="en-US" sz="800" b="1" dirty="0"/>
                          </a:p>
                        </a:txBody>
                        <a:tcPr/>
                      </a:tc>
                    </a:tr>
                    <a:tr h="365760">
                      <a:tc>
                        <a:txBody>
                          <a:bodyPr/>
                          <a:lstStyle/>
                          <a:p>
                            <a:endParaRPr lang="en-US"/>
                          </a:p>
                        </a:txBody>
                        <a:tcPr>
                          <a:blipFill rotWithShape="1">
                            <a:blip r:embed="rId13"/>
                            <a:stretch>
                              <a:fillRect t="-130000" r="-215247" b="-200000"/>
                            </a:stretch>
                          </a:blipFill>
                        </a:tcPr>
                      </a:tc>
                      <a:tc>
                        <a:txBody>
                          <a:bodyPr/>
                          <a:lstStyle/>
                          <a:p>
                            <a:endParaRPr lang="en-US"/>
                          </a:p>
                        </a:txBody>
                        <a:tcPr>
                          <a:blipFill rotWithShape="1">
                            <a:blip r:embed="rId13"/>
                            <a:stretch>
                              <a:fillRect l="-87451" t="-130000" r="-88235" b="-200000"/>
                            </a:stretch>
                          </a:blipFill>
                        </a:tcPr>
                      </a:tc>
                      <a:tc>
                        <a:txBody>
                          <a:bodyPr/>
                          <a:lstStyle/>
                          <a:p>
                            <a:endParaRPr lang="en-US"/>
                          </a:p>
                        </a:txBody>
                        <a:tcPr>
                          <a:blipFill rotWithShape="1">
                            <a:blip r:embed="rId13"/>
                            <a:stretch>
                              <a:fillRect l="-212444" t="-130000" b="-200000"/>
                            </a:stretch>
                          </a:blipFill>
                        </a:tcPr>
                      </a:tc>
                    </a:tr>
                    <a:tr h="365760">
                      <a:tc>
                        <a:txBody>
                          <a:bodyPr/>
                          <a:lstStyle/>
                          <a:p>
                            <a:pPr algn="ctr"/>
                            <a:r>
                              <a:rPr lang="en-US" dirty="0" smtClean="0"/>
                              <a:t>st1</a:t>
                            </a:r>
                            <a:endParaRPr lang="en-US" b="1" dirty="0"/>
                          </a:p>
                        </a:txBody>
                        <a:tcPr/>
                      </a:tc>
                      <a:tc>
                        <a:txBody>
                          <a:bodyPr/>
                          <a:lstStyle/>
                          <a:p>
                            <a:pPr algn="ctr"/>
                            <a:r>
                              <a:rPr lang="en-US" dirty="0" err="1" smtClean="0"/>
                              <a:t>moradi</a:t>
                            </a:r>
                            <a:endParaRPr lang="en-US" b="1" dirty="0"/>
                          </a:p>
                        </a:txBody>
                        <a:tcPr/>
                      </a:tc>
                      <a:tc>
                        <a:txBody>
                          <a:bodyPr/>
                          <a:lstStyle/>
                          <a:p>
                            <a:pPr algn="ctr"/>
                            <a:r>
                              <a:rPr lang="en-US" dirty="0" smtClean="0"/>
                              <a:t>…</a:t>
                            </a:r>
                            <a:endParaRPr lang="en-US" b="1" dirty="0"/>
                          </a:p>
                        </a:txBody>
                        <a:tcPr/>
                      </a:tc>
                    </a:tr>
                    <a:tr h="365760">
                      <a:tc>
                        <a:txBody>
                          <a:bodyPr/>
                          <a:lstStyle/>
                          <a:p>
                            <a:endParaRPr lang="en-US"/>
                          </a:p>
                        </a:txBody>
                        <a:tcPr>
                          <a:blipFill rotWithShape="1">
                            <a:blip r:embed="rId13"/>
                            <a:stretch>
                              <a:fillRect t="-330000" r="-215247"/>
                            </a:stretch>
                          </a:blipFill>
                        </a:tcPr>
                      </a:tc>
                      <a:tc>
                        <a:txBody>
                          <a:bodyPr/>
                          <a:lstStyle/>
                          <a:p>
                            <a:endParaRPr lang="en-US"/>
                          </a:p>
                        </a:txBody>
                        <a:tcPr>
                          <a:blipFill rotWithShape="1">
                            <a:blip r:embed="rId13"/>
                            <a:stretch>
                              <a:fillRect l="-87451" t="-330000" r="-88235"/>
                            </a:stretch>
                          </a:blipFill>
                        </a:tcPr>
                      </a:tc>
                      <a:tc>
                        <a:txBody>
                          <a:bodyPr/>
                          <a:lstStyle/>
                          <a:p>
                            <a:endParaRPr lang="en-US"/>
                          </a:p>
                        </a:txBody>
                        <a:tcPr>
                          <a:blipFill rotWithShape="1">
                            <a:blip r:embed="rId13"/>
                            <a:stretch>
                              <a:fillRect l="-212444" t="-330000"/>
                            </a:stretch>
                          </a:blipFill>
                        </a:tcPr>
                      </a:tc>
                    </a:tr>
                  </a:tbl>
                </a:graphicData>
              </a:graphic>
            </p:graphicFrame>
          </mc:Fallback>
        </mc:AlternateContent>
        <p:cxnSp>
          <p:nvCxnSpPr>
            <p:cNvPr id="34" name="Straight Connector 33">
              <a:extLst>
                <a:ext uri="{FF2B5EF4-FFF2-40B4-BE49-F238E27FC236}">
                  <a16:creationId xmlns:a16="http://schemas.microsoft.com/office/drawing/2014/main" id="{FD7A6A12-3A77-4DD8-AF8C-CE1DCE20149E}"/>
                </a:ext>
              </a:extLst>
            </p:cNvPr>
            <p:cNvCxnSpPr/>
            <p:nvPr/>
          </p:nvCxnSpPr>
          <p:spPr>
            <a:xfrm>
              <a:off x="867057" y="3733800"/>
              <a:ext cx="5324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0AFFC521-A1DB-4937-A1ED-A9F262168189}"/>
                </a:ext>
              </a:extLst>
            </p:cNvPr>
            <p:cNvSpPr/>
            <p:nvPr/>
          </p:nvSpPr>
          <p:spPr>
            <a:xfrm>
              <a:off x="354303" y="3091934"/>
              <a:ext cx="645946" cy="338554"/>
            </a:xfrm>
            <a:prstGeom prst="rect">
              <a:avLst/>
            </a:prstGeom>
          </p:spPr>
          <p:txBody>
            <a:bodyPr wrap="none">
              <a:spAutoFit/>
            </a:bodyPr>
            <a:lstStyle/>
            <a:p>
              <a:r>
                <a:rPr lang="en-US" sz="1600" b="1" dirty="0">
                  <a:cs typeface="B Nazanin" pitchFamily="2" charset="-78"/>
                </a:rPr>
                <a:t>STUD</a:t>
              </a:r>
              <a:endParaRPr lang="en-US" sz="1600" dirty="0"/>
            </a:p>
          </p:txBody>
        </p:sp>
      </p:grpSp>
      <p:grpSp>
        <p:nvGrpSpPr>
          <p:cNvPr id="36" name="Group 35">
            <a:extLst>
              <a:ext uri="{FF2B5EF4-FFF2-40B4-BE49-F238E27FC236}">
                <a16:creationId xmlns:a16="http://schemas.microsoft.com/office/drawing/2014/main" id="{75BD591A-30FF-463B-8783-2EAA3098B634}"/>
              </a:ext>
            </a:extLst>
          </p:cNvPr>
          <p:cNvGrpSpPr/>
          <p:nvPr/>
        </p:nvGrpSpPr>
        <p:grpSpPr>
          <a:xfrm>
            <a:off x="5452317" y="3419313"/>
            <a:ext cx="2984500" cy="1914587"/>
            <a:chOff x="5245100" y="4486213"/>
            <a:chExt cx="2984500" cy="1914587"/>
          </a:xfrm>
        </p:grpSpPr>
        <p:grpSp>
          <p:nvGrpSpPr>
            <p:cNvPr id="37" name="Group 36">
              <a:extLst>
                <a:ext uri="{FF2B5EF4-FFF2-40B4-BE49-F238E27FC236}">
                  <a16:creationId xmlns:a16="http://schemas.microsoft.com/office/drawing/2014/main" id="{9F154A55-63DF-46BC-A471-1F53273A31F5}"/>
                </a:ext>
              </a:extLst>
            </p:cNvPr>
            <p:cNvGrpSpPr/>
            <p:nvPr/>
          </p:nvGrpSpPr>
          <p:grpSpPr>
            <a:xfrm>
              <a:off x="5245100" y="4486213"/>
              <a:ext cx="2984500" cy="1914587"/>
              <a:chOff x="354303" y="3091934"/>
              <a:chExt cx="2984500" cy="1914587"/>
            </a:xfrm>
          </p:grpSpPr>
          <mc:AlternateContent xmlns:mc="http://schemas.openxmlformats.org/markup-compatibility/2006" xmlns:a14="http://schemas.microsoft.com/office/drawing/2010/main">
            <mc:Choice Requires="a14">
              <p:graphicFrame>
                <p:nvGraphicFramePr>
                  <p:cNvPr id="41" name="Content Placeholder 3">
                    <a:extLst>
                      <a:ext uri="{FF2B5EF4-FFF2-40B4-BE49-F238E27FC236}">
                        <a16:creationId xmlns:a16="http://schemas.microsoft.com/office/drawing/2014/main" id="{01D0BFE5-7B8F-43A1-AF2F-DDE14E894C80}"/>
                      </a:ext>
                    </a:extLst>
                  </p:cNvPr>
                  <p:cNvGraphicFramePr>
                    <a:graphicFrameLocks/>
                  </p:cNvGraphicFramePr>
                  <p:nvPr>
                    <p:extLst>
                      <p:ext uri="{D42A27DB-BD31-4B8C-83A1-F6EECF244321}">
                        <p14:modId xmlns:p14="http://schemas.microsoft.com/office/powerpoint/2010/main" val="1041582489"/>
                      </p:ext>
                    </p:extLst>
                  </p:nvPr>
                </p:nvGraphicFramePr>
                <p:xfrm>
                  <a:off x="430503" y="3452041"/>
                  <a:ext cx="2908300" cy="1554480"/>
                </p:xfrm>
                <a:graphic>
                  <a:graphicData uri="http://schemas.openxmlformats.org/drawingml/2006/table">
                    <a:tbl>
                      <a:tblPr firstRow="1" bandRow="1">
                        <a:tableStyleId>{3B4B98B0-60AC-42C2-AFA5-B58CD77FA1E5}</a:tableStyleId>
                      </a:tblPr>
                      <a:tblGrid>
                        <a:gridCol w="1356360">
                          <a:extLst>
                            <a:ext uri="{9D8B030D-6E8A-4147-A177-3AD203B41FA5}">
                              <a16:colId xmlns:a16="http://schemas.microsoft.com/office/drawing/2014/main" val="20000"/>
                            </a:ext>
                          </a:extLst>
                        </a:gridCol>
                        <a:gridCol w="1551940">
                          <a:extLst>
                            <a:ext uri="{9D8B030D-6E8A-4147-A177-3AD203B41FA5}">
                              <a16:colId xmlns:a16="http://schemas.microsoft.com/office/drawing/2014/main" val="20001"/>
                            </a:ext>
                          </a:extLst>
                        </a:gridCol>
                      </a:tblGrid>
                      <a:tr h="279400">
                        <a:tc>
                          <a:txBody>
                            <a:bodyPr/>
                            <a:lstStyle/>
                            <a:p>
                              <a:pPr algn="ctr"/>
                              <a:r>
                                <a:rPr lang="en-US" sz="1600" dirty="0"/>
                                <a:t>STID</a:t>
                              </a:r>
                              <a:endParaRPr lang="en-US" sz="1600" b="1" dirty="0"/>
                            </a:p>
                          </a:txBody>
                          <a:tcPr/>
                        </a:tc>
                        <a:tc>
                          <a:txBody>
                            <a:bodyPr/>
                            <a:lstStyle/>
                            <a:p>
                              <a:pPr algn="ctr"/>
                              <a:r>
                                <a:rPr lang="en-US" sz="1600" dirty="0"/>
                                <a:t>JSTID</a:t>
                              </a:r>
                            </a:p>
                            <a:p>
                              <a:pPr algn="ctr"/>
                              <a:endParaRPr lang="en-US" sz="800" b="1" dirty="0"/>
                            </a:p>
                          </a:txBody>
                          <a:tcPr/>
                        </a:tc>
                        <a:extLst>
                          <a:ext uri="{0D108BD9-81ED-4DB2-BD59-A6C34878D82A}">
                            <a16:rowId xmlns:a16="http://schemas.microsoft.com/office/drawing/2014/main" val="10000"/>
                          </a:ext>
                        </a:extLst>
                      </a:tr>
                      <a:tr h="279400">
                        <a:tc>
                          <a:txBody>
                            <a:bodyPr/>
                            <a:lstStyle/>
                            <a:p>
                              <a:pPr algn="ctr"/>
                              <a14:m>
                                <m:oMathPara xmlns:m="http://schemas.openxmlformats.org/officeDocument/2006/math">
                                  <m:oMathParaPr>
                                    <m:jc m:val="centerGroup"/>
                                  </m:oMathParaPr>
                                  <m:oMath xmlns:m="http://schemas.openxmlformats.org/officeDocument/2006/math">
                                    <m:r>
                                      <a:rPr lang="en-US" dirty="0" smtClean="0">
                                        <a:latin typeface="Cambria Math"/>
                                      </a:rPr>
                                      <m:t>⋮</m:t>
                                    </m:r>
                                  </m:oMath>
                                </m:oMathPara>
                              </a14:m>
                              <a:endParaRPr lang="en-US" b="1" dirty="0"/>
                            </a:p>
                          </a:txBody>
                          <a:tcPr/>
                        </a:tc>
                        <a:tc>
                          <a:txBody>
                            <a:bodyPr/>
                            <a:lstStyle/>
                            <a:p>
                              <a:pPr algn="ctr"/>
                              <a14:m>
                                <m:oMathPara xmlns:m="http://schemas.openxmlformats.org/officeDocument/2006/math">
                                  <m:oMathParaPr>
                                    <m:jc m:val="centerGroup"/>
                                  </m:oMathParaPr>
                                  <m:oMath xmlns:m="http://schemas.openxmlformats.org/officeDocument/2006/math">
                                    <m:r>
                                      <a:rPr lang="en-US" dirty="0" smtClean="0">
                                        <a:latin typeface="Cambria Math"/>
                                      </a:rPr>
                                      <m:t>⋮</m:t>
                                    </m:r>
                                  </m:oMath>
                                </m:oMathPara>
                              </a14:m>
                              <a:endParaRPr lang="en-US" b="1" dirty="0"/>
                            </a:p>
                          </a:txBody>
                          <a:tcPr/>
                        </a:tc>
                        <a:extLst>
                          <a:ext uri="{0D108BD9-81ED-4DB2-BD59-A6C34878D82A}">
                            <a16:rowId xmlns:a16="http://schemas.microsoft.com/office/drawing/2014/main" val="10001"/>
                          </a:ext>
                        </a:extLst>
                      </a:tr>
                      <a:tr h="279400">
                        <a:tc>
                          <a:txBody>
                            <a:bodyPr/>
                            <a:lstStyle/>
                            <a:p>
                              <a:pPr algn="ctr"/>
                              <a:r>
                                <a:rPr lang="en-US" dirty="0"/>
                                <a:t>st1</a:t>
                              </a:r>
                              <a:endParaRPr lang="en-US" b="1" dirty="0"/>
                            </a:p>
                          </a:txBody>
                          <a:tcPr/>
                        </a:tc>
                        <a:tc>
                          <a:txBody>
                            <a:bodyPr/>
                            <a:lstStyle/>
                            <a:p>
                              <a:pPr algn="ctr"/>
                              <a:r>
                                <a:rPr lang="en-US" dirty="0"/>
                                <a:t>moradi</a:t>
                              </a:r>
                              <a:endParaRPr lang="en-US" b="1" dirty="0"/>
                            </a:p>
                          </a:txBody>
                          <a:tcPr/>
                        </a:tc>
                        <a:extLst>
                          <a:ext uri="{0D108BD9-81ED-4DB2-BD59-A6C34878D82A}">
                            <a16:rowId xmlns:a16="http://schemas.microsoft.com/office/drawing/2014/main" val="10002"/>
                          </a:ext>
                        </a:extLst>
                      </a:tr>
                      <a:tr h="279400">
                        <a:tc>
                          <a:txBody>
                            <a:bodyPr/>
                            <a:lstStyle/>
                            <a:p>
                              <a:pPr algn="ctr"/>
                              <a14:m>
                                <m:oMathPara xmlns:m="http://schemas.openxmlformats.org/officeDocument/2006/math">
                                  <m:oMathParaPr>
                                    <m:jc m:val="centerGroup"/>
                                  </m:oMathParaPr>
                                  <m:oMath xmlns:m="http://schemas.openxmlformats.org/officeDocument/2006/math">
                                    <m:r>
                                      <a:rPr lang="en-US" dirty="0" smtClean="0">
                                        <a:latin typeface="Cambria Math"/>
                                      </a:rPr>
                                      <m:t>⋮</m:t>
                                    </m:r>
                                  </m:oMath>
                                </m:oMathPara>
                              </a14:m>
                              <a:endParaRPr lang="en-US" b="1" dirty="0"/>
                            </a:p>
                          </a:txBody>
                          <a:tcPr/>
                        </a:tc>
                        <a:tc>
                          <a:txBody>
                            <a:bodyPr/>
                            <a:lstStyle/>
                            <a:p>
                              <a:pPr algn="ctr"/>
                              <a14:m>
                                <m:oMathPara xmlns:m="http://schemas.openxmlformats.org/officeDocument/2006/math">
                                  <m:oMathParaPr>
                                    <m:jc m:val="centerGroup"/>
                                  </m:oMathParaPr>
                                  <m:oMath xmlns:m="http://schemas.openxmlformats.org/officeDocument/2006/math">
                                    <m:r>
                                      <a:rPr lang="en-US" dirty="0" smtClean="0">
                                        <a:latin typeface="Cambria Math"/>
                                      </a:rPr>
                                      <m:t>⋮</m:t>
                                    </m:r>
                                  </m:oMath>
                                </m:oMathPara>
                              </a14:m>
                              <a:endParaRPr lang="en-US" b="1" dirty="0"/>
                            </a:p>
                          </a:txBody>
                          <a:tcPr/>
                        </a:tc>
                        <a:extLst>
                          <a:ext uri="{0D108BD9-81ED-4DB2-BD59-A6C34878D82A}">
                            <a16:rowId xmlns:a16="http://schemas.microsoft.com/office/drawing/2014/main" val="10003"/>
                          </a:ext>
                        </a:extLst>
                      </a:tr>
                    </a:tbl>
                  </a:graphicData>
                </a:graphic>
              </p:graphicFrame>
            </mc:Choice>
            <mc:Fallback xmlns="">
              <p:graphicFrame>
                <p:nvGraphicFramePr>
                  <p:cNvPr id="69" name="Content Placeholder 3"/>
                  <p:cNvGraphicFramePr>
                    <a:graphicFrameLocks/>
                  </p:cNvGraphicFramePr>
                  <p:nvPr>
                    <p:extLst>
                      <p:ext uri="{D42A27DB-BD31-4B8C-83A1-F6EECF244321}">
                        <p14:modId xmlns:p14="http://schemas.microsoft.com/office/powerpoint/2010/main" val="1133914674"/>
                      </p:ext>
                    </p:extLst>
                  </p:nvPr>
                </p:nvGraphicFramePr>
                <p:xfrm>
                  <a:off x="430503" y="3452041"/>
                  <a:ext cx="2908300" cy="1554480"/>
                </p:xfrm>
                <a:graphic>
                  <a:graphicData uri="http://schemas.openxmlformats.org/drawingml/2006/table">
                    <a:tbl>
                      <a:tblPr firstRow="1" bandRow="1">
                        <a:tableStyleId>{3B4B98B0-60AC-42C2-AFA5-B58CD77FA1E5}</a:tableStyleId>
                      </a:tblPr>
                      <a:tblGrid>
                        <a:gridCol w="1356360"/>
                        <a:gridCol w="1551940"/>
                      </a:tblGrid>
                      <a:tr h="457200">
                        <a:tc>
                          <a:txBody>
                            <a:bodyPr/>
                            <a:lstStyle/>
                            <a:p>
                              <a:pPr algn="ctr"/>
                              <a:r>
                                <a:rPr lang="en-US" sz="1600" dirty="0" smtClean="0"/>
                                <a:t>STID</a:t>
                              </a:r>
                              <a:endParaRPr lang="en-US" sz="1600" b="1" dirty="0"/>
                            </a:p>
                          </a:txBody>
                          <a:tcPr/>
                        </a:tc>
                        <a:tc>
                          <a:txBody>
                            <a:bodyPr/>
                            <a:lstStyle/>
                            <a:p>
                              <a:pPr algn="ctr"/>
                              <a:r>
                                <a:rPr lang="en-US" sz="1600" dirty="0" smtClean="0"/>
                                <a:t>JSTID</a:t>
                              </a:r>
                            </a:p>
                            <a:p>
                              <a:pPr algn="ctr"/>
                              <a:endParaRPr lang="en-US" sz="800" b="1" dirty="0"/>
                            </a:p>
                          </a:txBody>
                          <a:tcPr/>
                        </a:tc>
                      </a:tr>
                      <a:tr h="365760">
                        <a:tc>
                          <a:txBody>
                            <a:bodyPr/>
                            <a:lstStyle/>
                            <a:p>
                              <a:endParaRPr lang="en-US"/>
                            </a:p>
                          </a:txBody>
                          <a:tcPr>
                            <a:blipFill rotWithShape="1">
                              <a:blip r:embed="rId14"/>
                              <a:stretch>
                                <a:fillRect t="-130000" r="-114350" b="-201667"/>
                              </a:stretch>
                            </a:blipFill>
                          </a:tcPr>
                        </a:tc>
                        <a:tc>
                          <a:txBody>
                            <a:bodyPr/>
                            <a:lstStyle/>
                            <a:p>
                              <a:endParaRPr lang="en-US"/>
                            </a:p>
                          </a:txBody>
                          <a:tcPr>
                            <a:blipFill rotWithShape="1">
                              <a:blip r:embed="rId14"/>
                              <a:stretch>
                                <a:fillRect l="-87451" t="-130000" b="-201667"/>
                              </a:stretch>
                            </a:blipFill>
                          </a:tcPr>
                        </a:tc>
                      </a:tr>
                      <a:tr h="365760">
                        <a:tc>
                          <a:txBody>
                            <a:bodyPr/>
                            <a:lstStyle/>
                            <a:p>
                              <a:pPr algn="ctr"/>
                              <a:r>
                                <a:rPr lang="en-US" dirty="0" smtClean="0"/>
                                <a:t>st1</a:t>
                              </a:r>
                              <a:endParaRPr lang="en-US" b="1" dirty="0"/>
                            </a:p>
                          </a:txBody>
                          <a:tcPr/>
                        </a:tc>
                        <a:tc>
                          <a:txBody>
                            <a:bodyPr/>
                            <a:lstStyle/>
                            <a:p>
                              <a:pPr algn="ctr"/>
                              <a:r>
                                <a:rPr lang="en-US" dirty="0" err="1" smtClean="0"/>
                                <a:t>moradi</a:t>
                              </a:r>
                              <a:endParaRPr lang="en-US" b="1" dirty="0"/>
                            </a:p>
                          </a:txBody>
                          <a:tcPr/>
                        </a:tc>
                      </a:tr>
                      <a:tr h="365760">
                        <a:tc>
                          <a:txBody>
                            <a:bodyPr/>
                            <a:lstStyle/>
                            <a:p>
                              <a:endParaRPr lang="en-US"/>
                            </a:p>
                          </a:txBody>
                          <a:tcPr>
                            <a:blipFill rotWithShape="1">
                              <a:blip r:embed="rId14"/>
                              <a:stretch>
                                <a:fillRect t="-330000" r="-114350" b="-1667"/>
                              </a:stretch>
                            </a:blipFill>
                          </a:tcPr>
                        </a:tc>
                        <a:tc>
                          <a:txBody>
                            <a:bodyPr/>
                            <a:lstStyle/>
                            <a:p>
                              <a:endParaRPr lang="en-US"/>
                            </a:p>
                          </a:txBody>
                          <a:tcPr>
                            <a:blipFill rotWithShape="1">
                              <a:blip r:embed="rId14"/>
                              <a:stretch>
                                <a:fillRect l="-87451" t="-330000" b="-1667"/>
                              </a:stretch>
                            </a:blipFill>
                          </a:tcPr>
                        </a:tc>
                      </a:tr>
                    </a:tbl>
                  </a:graphicData>
                </a:graphic>
              </p:graphicFrame>
            </mc:Fallback>
          </mc:AlternateContent>
          <p:cxnSp>
            <p:nvCxnSpPr>
              <p:cNvPr id="42" name="Straight Connector 41">
                <a:extLst>
                  <a:ext uri="{FF2B5EF4-FFF2-40B4-BE49-F238E27FC236}">
                    <a16:creationId xmlns:a16="http://schemas.microsoft.com/office/drawing/2014/main" id="{F9F6AABB-BF91-445D-853D-2342CADAA10A}"/>
                  </a:ext>
                </a:extLst>
              </p:cNvPr>
              <p:cNvCxnSpPr/>
              <p:nvPr/>
            </p:nvCxnSpPr>
            <p:spPr>
              <a:xfrm>
                <a:off x="867057" y="3787321"/>
                <a:ext cx="53243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AEE1D4DD-5B21-433F-A198-07CC9FDFE9D2}"/>
                  </a:ext>
                </a:extLst>
              </p:cNvPr>
              <p:cNvSpPr/>
              <p:nvPr/>
            </p:nvSpPr>
            <p:spPr>
              <a:xfrm>
                <a:off x="354303" y="3091934"/>
                <a:ext cx="638252" cy="338554"/>
              </a:xfrm>
              <a:prstGeom prst="rect">
                <a:avLst/>
              </a:prstGeom>
            </p:spPr>
            <p:txBody>
              <a:bodyPr wrap="none">
                <a:spAutoFit/>
              </a:bodyPr>
              <a:lstStyle/>
              <a:p>
                <a:r>
                  <a:rPr lang="en-US" sz="1600" b="1" dirty="0">
                    <a:cs typeface="B Nazanin" pitchFamily="2" charset="-78"/>
                  </a:rPr>
                  <a:t>STJST</a:t>
                </a:r>
                <a:endParaRPr lang="en-US" sz="1600" dirty="0"/>
              </a:p>
            </p:txBody>
          </p:sp>
        </p:grpSp>
        <p:cxnSp>
          <p:nvCxnSpPr>
            <p:cNvPr id="38" name="Straight Connector 37">
              <a:extLst>
                <a:ext uri="{FF2B5EF4-FFF2-40B4-BE49-F238E27FC236}">
                  <a16:creationId xmlns:a16="http://schemas.microsoft.com/office/drawing/2014/main" id="{C3ACFF3D-05C0-4BFA-B125-B41F1D77B800}"/>
                </a:ext>
              </a:extLst>
            </p:cNvPr>
            <p:cNvCxnSpPr/>
            <p:nvPr/>
          </p:nvCxnSpPr>
          <p:spPr>
            <a:xfrm>
              <a:off x="7162800" y="5181600"/>
              <a:ext cx="60960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3A3B9A0-4B62-4529-BE20-6645E0664E8A}"/>
                </a:ext>
              </a:extLst>
            </p:cNvPr>
            <p:cNvCxnSpPr/>
            <p:nvPr/>
          </p:nvCxnSpPr>
          <p:spPr>
            <a:xfrm flipV="1">
              <a:off x="5757854" y="5118864"/>
              <a:ext cx="532439" cy="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C3CF6B5-591D-4486-BEB6-B6715274B680}"/>
                </a:ext>
              </a:extLst>
            </p:cNvPr>
            <p:cNvCxnSpPr/>
            <p:nvPr/>
          </p:nvCxnSpPr>
          <p:spPr>
            <a:xfrm flipV="1">
              <a:off x="7168738" y="5118864"/>
              <a:ext cx="603662" cy="4351"/>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93978270"/>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250"/>
                                        <p:tgtEl>
                                          <p:spTgt spid="8"/>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250"/>
                                        <p:tgtEl>
                                          <p:spTgt spid="9"/>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50"/>
                                        <p:tgtEl>
                                          <p:spTgt spid="13"/>
                                        </p:tgtEl>
                                      </p:cBhvr>
                                    </p:animEffect>
                                  </p:childTnLst>
                                </p:cTn>
                              </p:par>
                            </p:childTnLst>
                          </p:cTn>
                        </p:par>
                        <p:par>
                          <p:cTn id="14" fill="hold">
                            <p:stCondLst>
                              <p:cond delay="250"/>
                            </p:stCondLst>
                            <p:childTnLst>
                              <p:par>
                                <p:cTn id="15" presetID="10"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750"/>
                            </p:stCondLst>
                            <p:childTnLst>
                              <p:par>
                                <p:cTn id="19" presetID="42" presetClass="entr" presetSubtype="0" fill="hold" grpId="0" nodeType="after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anim calcmode="lin" valueType="num">
                                      <p:cBhvr>
                                        <p:cTn id="22"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500" fill="hold"/>
                                        <p:tgtEl>
                                          <p:spTgt spid="10">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10">
                                            <p:txEl>
                                              <p:pRg st="1" end="1"/>
                                            </p:txEl>
                                          </p:spTgt>
                                        </p:tgtEl>
                                        <p:attrNameLst>
                                          <p:attrName>style.visibility</p:attrName>
                                        </p:attrNameLst>
                                      </p:cBhvr>
                                      <p:to>
                                        <p:strVal val="visible"/>
                                      </p:to>
                                    </p:set>
                                    <p:animEffect transition="in" filter="fade">
                                      <p:cBhvr>
                                        <p:cTn id="26" dur="500"/>
                                        <p:tgtEl>
                                          <p:spTgt spid="10">
                                            <p:txEl>
                                              <p:pRg st="1" end="1"/>
                                            </p:txEl>
                                          </p:spTgt>
                                        </p:tgtEl>
                                      </p:cBhvr>
                                    </p:animEffect>
                                    <p:anim calcmode="lin" valueType="num">
                                      <p:cBhvr>
                                        <p:cTn id="27"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28" dur="500" fill="hold"/>
                                        <p:tgtEl>
                                          <p:spTgt spid="10">
                                            <p:txEl>
                                              <p:pRg st="1" end="1"/>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0">
                                            <p:txEl>
                                              <p:pRg st="2" end="2"/>
                                            </p:txEl>
                                          </p:spTgt>
                                        </p:tgtEl>
                                        <p:attrNameLst>
                                          <p:attrName>style.visibility</p:attrName>
                                        </p:attrNameLst>
                                      </p:cBhvr>
                                      <p:to>
                                        <p:strVal val="visible"/>
                                      </p:to>
                                    </p:set>
                                    <p:animEffect transition="in" filter="fade">
                                      <p:cBhvr>
                                        <p:cTn id="31" dur="500"/>
                                        <p:tgtEl>
                                          <p:spTgt spid="10">
                                            <p:txEl>
                                              <p:pRg st="2" end="2"/>
                                            </p:txEl>
                                          </p:spTgt>
                                        </p:tgtEl>
                                      </p:cBhvr>
                                    </p:animEffect>
                                    <p:anim calcmode="lin" valueType="num">
                                      <p:cBhvr>
                                        <p:cTn id="32"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33" dur="5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par>
                          <p:cTn id="34" fill="hold">
                            <p:stCondLst>
                              <p:cond delay="1250"/>
                            </p:stCondLst>
                            <p:childTnLst>
                              <p:par>
                                <p:cTn id="35" presetID="10" presetClass="entr" presetSubtype="0" fill="hold"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par>
                          <p:cTn id="38" fill="hold">
                            <p:stCondLst>
                              <p:cond delay="1750"/>
                            </p:stCondLst>
                            <p:childTnLst>
                              <p:par>
                                <p:cTn id="39" presetID="10" presetClass="entr" presetSubtype="0" fill="hold" nodeType="after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fade">
                                      <p:cBhvr>
                                        <p:cTn id="41" dur="500"/>
                                        <p:tgtEl>
                                          <p:spTgt spid="25"/>
                                        </p:tgtEl>
                                      </p:cBhvr>
                                    </p:animEffect>
                                  </p:childTnLst>
                                </p:cTn>
                              </p:par>
                              <p:par>
                                <p:cTn id="42" presetID="10" presetClass="entr" presetSubtype="0" fill="hold" nodeType="with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500"/>
                                        <p:tgtEl>
                                          <p:spTgt spid="31"/>
                                        </p:tgtEl>
                                      </p:cBhvr>
                                    </p:animEffect>
                                  </p:childTnLst>
                                </p:cTn>
                              </p:par>
                              <p:par>
                                <p:cTn id="45" presetID="10" presetClass="entr" presetSubtype="0" fill="hold" nodeType="with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500"/>
                                        <p:tgtEl>
                                          <p:spTgt spid="30"/>
                                        </p:tgtEl>
                                      </p:cBhvr>
                                    </p:animEffect>
                                  </p:childTnLst>
                                </p:cTn>
                              </p:par>
                            </p:childTnLst>
                          </p:cTn>
                        </p:par>
                        <p:par>
                          <p:cTn id="48" fill="hold">
                            <p:stCondLst>
                              <p:cond delay="2250"/>
                            </p:stCondLst>
                            <p:childTnLst>
                              <p:par>
                                <p:cTn id="49" presetID="10" presetClass="entr" presetSubtype="0" fill="hold" grpId="0" nodeType="after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fade">
                                      <p:cBhvr>
                                        <p:cTn id="51" dur="500"/>
                                        <p:tgtEl>
                                          <p:spTgt spid="29"/>
                                        </p:tgtEl>
                                      </p:cBhvr>
                                    </p:animEffect>
                                  </p:childTnLst>
                                </p:cTn>
                              </p:par>
                            </p:childTnLst>
                          </p:cTn>
                        </p:par>
                        <p:par>
                          <p:cTn id="52" fill="hold">
                            <p:stCondLst>
                              <p:cond delay="2750"/>
                            </p:stCondLst>
                            <p:childTnLst>
                              <p:par>
                                <p:cTn id="53" presetID="10" presetClass="entr" presetSubtype="0" fill="hold" nodeType="after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fade">
                                      <p:cBhvr>
                                        <p:cTn id="55" dur="500"/>
                                        <p:tgtEl>
                                          <p:spTgt spid="32"/>
                                        </p:tgtEl>
                                      </p:cBhvr>
                                    </p:animEffect>
                                  </p:childTnLst>
                                </p:cTn>
                              </p:par>
                            </p:childTnLst>
                          </p:cTn>
                        </p:par>
                        <p:par>
                          <p:cTn id="56" fill="hold">
                            <p:stCondLst>
                              <p:cond delay="3250"/>
                            </p:stCondLst>
                            <p:childTnLst>
                              <p:par>
                                <p:cTn id="57" presetID="10" presetClass="entr" presetSubtype="0" fill="hold" nodeType="after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fade">
                                      <p:cBhvr>
                                        <p:cTn id="5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build="p"/>
      <p:bldP spid="2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3057" cy="78818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0" y="5462000"/>
            <a:ext cx="12192000" cy="1396000"/>
          </a:xfrm>
          <a:prstGeom prst="rect">
            <a:avLst/>
          </a:prstGeom>
          <a:solidFill>
            <a:srgbClr val="B4DCF5">
              <a:lumMod val="10000"/>
            </a:srgbClr>
          </a:solidFill>
        </p:spPr>
      </p:pic>
      <p:pic>
        <p:nvPicPr>
          <p:cNvPr id="6" name="Picture 5"/>
          <p:cNvPicPr>
            <a:picLocks noChangeAspect="1"/>
          </p:cNvPicPr>
          <p:nvPr/>
        </p:nvPicPr>
        <p:blipFill>
          <a:blip r:embed="rId4"/>
          <a:stretch>
            <a:fillRect/>
          </a:stretch>
        </p:blipFill>
        <p:spPr>
          <a:xfrm>
            <a:off x="-128789" y="4290646"/>
            <a:ext cx="12518265" cy="1968485"/>
          </a:xfrm>
          <a:prstGeom prst="rect">
            <a:avLst/>
          </a:prstGeom>
        </p:spPr>
      </p:pic>
      <p:pic>
        <p:nvPicPr>
          <p:cNvPr id="8" name="Picture 7">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7" y="5841596"/>
            <a:ext cx="980576" cy="980576"/>
          </a:xfrm>
          <a:prstGeom prst="rect">
            <a:avLst/>
          </a:prstGeom>
        </p:spPr>
      </p:pic>
      <p:pic>
        <p:nvPicPr>
          <p:cNvPr id="9" name="Picture 8">
            <a:hlinkClick r:id="rId7" action="ppaction://hlinksldjump"/>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27059" y="6278639"/>
            <a:ext cx="1206566" cy="588599"/>
          </a:xfrm>
          <a:prstGeom prst="rect">
            <a:avLst/>
          </a:prstGeom>
        </p:spPr>
      </p:pic>
      <p:sp>
        <p:nvSpPr>
          <p:cNvPr id="3" name="Rectangle 2"/>
          <p:cNvSpPr/>
          <p:nvPr/>
        </p:nvSpPr>
        <p:spPr>
          <a:xfrm>
            <a:off x="596347" y="159334"/>
            <a:ext cx="11039061" cy="461665"/>
          </a:xfrm>
          <a:prstGeom prst="rect">
            <a:avLst/>
          </a:prstGeom>
          <a:gradFill flip="none" rotWithShape="1">
            <a:gsLst>
              <a:gs pos="63000">
                <a:schemeClr val="bg1"/>
              </a:gs>
              <a:gs pos="91000">
                <a:schemeClr val="accent1">
                  <a:lumMod val="50000"/>
                </a:schemeClr>
              </a:gs>
              <a:gs pos="94000">
                <a:schemeClr val="bg1"/>
              </a:gs>
              <a:gs pos="99000">
                <a:schemeClr val="tx1">
                  <a:lumMod val="95000"/>
                  <a:lumOff val="5000"/>
                </a:schemeClr>
              </a:gs>
            </a:gsLst>
            <a:path path="rect">
              <a:fillToRect l="50000" t="50000" r="50000" b="50000"/>
            </a:path>
            <a:tileRect/>
          </a:gradFill>
        </p:spPr>
        <p:txBody>
          <a:bodyPr wrap="square" lIns="91440" tIns="45720" rIns="91440" bIns="45720">
            <a:spAutoFit/>
          </a:bodyPr>
          <a:lstStyle/>
          <a:p>
            <a:pPr algn="ctr" rtl="1"/>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طراحی ارتباط خود ارجاع یک به چند</a:t>
            </a:r>
          </a:p>
        </p:txBody>
      </p:sp>
      <p:pic>
        <p:nvPicPr>
          <p:cNvPr id="13" name="Picture 12">
            <a:hlinkClick r:id="rId9" action="ppaction://hlinksldjump"/>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175595" y="5841596"/>
            <a:ext cx="1016405" cy="1016405"/>
          </a:xfrm>
          <a:prstGeom prst="rect">
            <a:avLst/>
          </a:prstGeom>
        </p:spPr>
      </p:pic>
      <p:sp>
        <p:nvSpPr>
          <p:cNvPr id="10" name="Content Placeholder 2">
            <a:extLst>
              <a:ext uri="{FF2B5EF4-FFF2-40B4-BE49-F238E27FC236}">
                <a16:creationId xmlns:a16="http://schemas.microsoft.com/office/drawing/2014/main" id="{0BC9CD36-423C-4819-8704-DFB362531135}"/>
              </a:ext>
            </a:extLst>
          </p:cNvPr>
          <p:cNvSpPr>
            <a:spLocks noGrp="1"/>
          </p:cNvSpPr>
          <p:nvPr>
            <p:ph idx="1"/>
          </p:nvPr>
        </p:nvSpPr>
        <p:spPr>
          <a:xfrm>
            <a:off x="596347" y="703448"/>
            <a:ext cx="11039061" cy="461665"/>
          </a:xfrm>
        </p:spPr>
        <p:txBody>
          <a:bodyPr>
            <a:normAutofit/>
          </a:bodyPr>
          <a:lstStyle/>
          <a:p>
            <a:pPr algn="r" rtl="1">
              <a:lnSpc>
                <a:spcPct val="100000"/>
              </a:lnSpc>
              <a:buFont typeface="Wingdings" panose="05000000000000000000" pitchFamily="2" charset="2"/>
              <a:buChar char="§"/>
            </a:pPr>
            <a:r>
              <a:rPr lang="fa-IR" sz="1600" dirty="0">
                <a:cs typeface="B Nazanin" panose="00000400000000000000" pitchFamily="2" charset="-78"/>
              </a:rPr>
              <a:t>در این حالت به دو جدول نیاز داریم : </a:t>
            </a:r>
          </a:p>
        </p:txBody>
      </p:sp>
      <p:grpSp>
        <p:nvGrpSpPr>
          <p:cNvPr id="11" name="Group 10">
            <a:extLst>
              <a:ext uri="{FF2B5EF4-FFF2-40B4-BE49-F238E27FC236}">
                <a16:creationId xmlns:a16="http://schemas.microsoft.com/office/drawing/2014/main" id="{5D240FFF-539D-4F84-BAE1-D8ED98D23AA4}"/>
              </a:ext>
            </a:extLst>
          </p:cNvPr>
          <p:cNvGrpSpPr/>
          <p:nvPr/>
        </p:nvGrpSpPr>
        <p:grpSpPr>
          <a:xfrm>
            <a:off x="1888066" y="1066436"/>
            <a:ext cx="2209800" cy="1601470"/>
            <a:chOff x="1185505" y="3383301"/>
            <a:chExt cx="2209800" cy="1601470"/>
          </a:xfrm>
        </p:grpSpPr>
        <p:grpSp>
          <p:nvGrpSpPr>
            <p:cNvPr id="12" name="Group 11">
              <a:extLst>
                <a:ext uri="{FF2B5EF4-FFF2-40B4-BE49-F238E27FC236}">
                  <a16:creationId xmlns:a16="http://schemas.microsoft.com/office/drawing/2014/main" id="{E92C1ED7-90F5-4AFD-AD14-BF20E9989DBF}"/>
                </a:ext>
              </a:extLst>
            </p:cNvPr>
            <p:cNvGrpSpPr/>
            <p:nvPr/>
          </p:nvGrpSpPr>
          <p:grpSpPr>
            <a:xfrm>
              <a:off x="1185505" y="3383301"/>
              <a:ext cx="2209800" cy="1601470"/>
              <a:chOff x="3454027" y="3644363"/>
              <a:chExt cx="2209800" cy="1601470"/>
            </a:xfrm>
          </p:grpSpPr>
          <p:grpSp>
            <p:nvGrpSpPr>
              <p:cNvPr id="15" name="Group 14">
                <a:extLst>
                  <a:ext uri="{FF2B5EF4-FFF2-40B4-BE49-F238E27FC236}">
                    <a16:creationId xmlns:a16="http://schemas.microsoft.com/office/drawing/2014/main" id="{B520B130-8257-4B3D-A5A4-FA1112BCDC48}"/>
                  </a:ext>
                </a:extLst>
              </p:cNvPr>
              <p:cNvGrpSpPr/>
              <p:nvPr/>
            </p:nvGrpSpPr>
            <p:grpSpPr>
              <a:xfrm>
                <a:off x="3454027" y="3962400"/>
                <a:ext cx="1765007" cy="1283433"/>
                <a:chOff x="5619981" y="2145567"/>
                <a:chExt cx="1765007" cy="1283433"/>
              </a:xfrm>
            </p:grpSpPr>
            <p:sp>
              <p:nvSpPr>
                <p:cNvPr id="19" name="Rounded Rectangle 39">
                  <a:extLst>
                    <a:ext uri="{FF2B5EF4-FFF2-40B4-BE49-F238E27FC236}">
                      <a16:creationId xmlns:a16="http://schemas.microsoft.com/office/drawing/2014/main" id="{EA1D35B3-B8B5-4818-B74F-455ABFE3AD7F}"/>
                    </a:ext>
                  </a:extLst>
                </p:cNvPr>
                <p:cNvSpPr/>
                <p:nvPr/>
              </p:nvSpPr>
              <p:spPr>
                <a:xfrm>
                  <a:off x="6079878" y="2145567"/>
                  <a:ext cx="762000" cy="34236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600" b="1" dirty="0">
                      <a:solidFill>
                        <a:sysClr val="windowText" lastClr="000000"/>
                      </a:solidFill>
                      <a:cs typeface="B Nazanin" pitchFamily="2" charset="-78"/>
                    </a:rPr>
                    <a:t>کارمند</a:t>
                  </a:r>
                  <a:endParaRPr lang="en-US" sz="1600" b="1" dirty="0">
                    <a:solidFill>
                      <a:sysClr val="windowText" lastClr="000000"/>
                    </a:solidFill>
                    <a:cs typeface="B Nazanin" pitchFamily="2" charset="-78"/>
                  </a:endParaRPr>
                </a:p>
              </p:txBody>
            </p:sp>
            <p:sp>
              <p:nvSpPr>
                <p:cNvPr id="20" name="Flowchart: Decision 19">
                  <a:extLst>
                    <a:ext uri="{FF2B5EF4-FFF2-40B4-BE49-F238E27FC236}">
                      <a16:creationId xmlns:a16="http://schemas.microsoft.com/office/drawing/2014/main" id="{84522FF3-5BBE-4AF5-BA97-9E542019814F}"/>
                    </a:ext>
                  </a:extLst>
                </p:cNvPr>
                <p:cNvSpPr/>
                <p:nvPr/>
              </p:nvSpPr>
              <p:spPr>
                <a:xfrm>
                  <a:off x="5697608" y="2842260"/>
                  <a:ext cx="1560673" cy="586740"/>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600" b="1" dirty="0">
                      <a:solidFill>
                        <a:schemeClr val="tx1"/>
                      </a:solidFill>
                      <a:cs typeface="B Nazanin" pitchFamily="2" charset="-78"/>
                    </a:rPr>
                    <a:t>مدیریت</a:t>
                  </a:r>
                  <a:endParaRPr lang="en-US" sz="1600" b="1" dirty="0">
                    <a:solidFill>
                      <a:schemeClr val="tx1"/>
                    </a:solidFill>
                    <a:cs typeface="B Nazanin" pitchFamily="2" charset="-78"/>
                  </a:endParaRPr>
                </a:p>
              </p:txBody>
            </p:sp>
            <p:cxnSp>
              <p:nvCxnSpPr>
                <p:cNvPr id="21" name="Straight Connector 20">
                  <a:extLst>
                    <a:ext uri="{FF2B5EF4-FFF2-40B4-BE49-F238E27FC236}">
                      <a16:creationId xmlns:a16="http://schemas.microsoft.com/office/drawing/2014/main" id="{E9C40382-754C-4DD9-BC67-86F092C551DE}"/>
                    </a:ext>
                  </a:extLst>
                </p:cNvPr>
                <p:cNvCxnSpPr>
                  <a:stCxn id="20" idx="1"/>
                  <a:endCxn id="19" idx="1"/>
                </p:cNvCxnSpPr>
                <p:nvPr/>
              </p:nvCxnSpPr>
              <p:spPr>
                <a:xfrm flipV="1">
                  <a:off x="5697608" y="2316749"/>
                  <a:ext cx="382270" cy="818881"/>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E89DE35-3911-498A-B8DC-A788D41C2E40}"/>
                    </a:ext>
                  </a:extLst>
                </p:cNvPr>
                <p:cNvCxnSpPr>
                  <a:stCxn id="20" idx="3"/>
                  <a:endCxn id="19" idx="3"/>
                </p:cNvCxnSpPr>
                <p:nvPr/>
              </p:nvCxnSpPr>
              <p:spPr>
                <a:xfrm flipH="1" flipV="1">
                  <a:off x="6841878" y="2316749"/>
                  <a:ext cx="416403" cy="818881"/>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7193929-BD03-4ECA-8AB0-C6E01FE0FF58}"/>
                    </a:ext>
                  </a:extLst>
                </p:cNvPr>
                <p:cNvSpPr txBox="1"/>
                <p:nvPr/>
              </p:nvSpPr>
              <p:spPr>
                <a:xfrm>
                  <a:off x="5619981" y="2590800"/>
                  <a:ext cx="274434" cy="307777"/>
                </a:xfrm>
                <a:prstGeom prst="rect">
                  <a:avLst/>
                </a:prstGeom>
                <a:noFill/>
              </p:spPr>
              <p:txBody>
                <a:bodyPr wrap="none" rtlCol="0">
                  <a:spAutoFit/>
                </a:bodyPr>
                <a:lstStyle/>
                <a:p>
                  <a:r>
                    <a:rPr lang="en-US" sz="1400" dirty="0"/>
                    <a:t>1</a:t>
                  </a:r>
                </a:p>
              </p:txBody>
            </p:sp>
            <p:sp>
              <p:nvSpPr>
                <p:cNvPr id="24" name="TextBox 23">
                  <a:extLst>
                    <a:ext uri="{FF2B5EF4-FFF2-40B4-BE49-F238E27FC236}">
                      <a16:creationId xmlns:a16="http://schemas.microsoft.com/office/drawing/2014/main" id="{63DC52EC-ACDE-49AA-86C9-8CAEF46DFC8A}"/>
                    </a:ext>
                  </a:extLst>
                </p:cNvPr>
                <p:cNvSpPr txBox="1"/>
                <p:nvPr/>
              </p:nvSpPr>
              <p:spPr>
                <a:xfrm>
                  <a:off x="7070478" y="2640330"/>
                  <a:ext cx="314510" cy="307777"/>
                </a:xfrm>
                <a:prstGeom prst="rect">
                  <a:avLst/>
                </a:prstGeom>
                <a:noFill/>
              </p:spPr>
              <p:txBody>
                <a:bodyPr wrap="none" rtlCol="0">
                  <a:spAutoFit/>
                </a:bodyPr>
                <a:lstStyle/>
                <a:p>
                  <a:r>
                    <a:rPr lang="en-US" sz="1400" dirty="0"/>
                    <a:t>N</a:t>
                  </a:r>
                  <a:endParaRPr lang="en-US" sz="1200" dirty="0"/>
                </a:p>
              </p:txBody>
            </p:sp>
          </p:grpSp>
          <p:sp>
            <p:nvSpPr>
              <p:cNvPr id="16" name="Oval 15">
                <a:extLst>
                  <a:ext uri="{FF2B5EF4-FFF2-40B4-BE49-F238E27FC236}">
                    <a16:creationId xmlns:a16="http://schemas.microsoft.com/office/drawing/2014/main" id="{BBBD2073-B521-4B80-8F3C-0BF16ECA97EC}"/>
                  </a:ext>
                </a:extLst>
              </p:cNvPr>
              <p:cNvSpPr/>
              <p:nvPr/>
            </p:nvSpPr>
            <p:spPr>
              <a:xfrm flipH="1">
                <a:off x="4828958" y="3644363"/>
                <a:ext cx="834869" cy="3715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b="1" dirty="0">
                    <a:solidFill>
                      <a:sysClr val="windowText" lastClr="000000"/>
                    </a:solidFill>
                    <a:cs typeface="B Nazanin" pitchFamily="2" charset="-78"/>
                  </a:rPr>
                  <a:t>شماره</a:t>
                </a:r>
                <a:endParaRPr lang="en-US" sz="1400" b="1" dirty="0">
                  <a:solidFill>
                    <a:sysClr val="windowText" lastClr="000000"/>
                  </a:solidFill>
                  <a:cs typeface="B Nazanin" pitchFamily="2" charset="-78"/>
                </a:endParaRPr>
              </a:p>
            </p:txBody>
          </p:sp>
          <p:cxnSp>
            <p:nvCxnSpPr>
              <p:cNvPr id="17" name="Straight Connector 16">
                <a:extLst>
                  <a:ext uri="{FF2B5EF4-FFF2-40B4-BE49-F238E27FC236}">
                    <a16:creationId xmlns:a16="http://schemas.microsoft.com/office/drawing/2014/main" id="{22E03A40-CFCA-44EF-A68B-753F12B60E2E}"/>
                  </a:ext>
                </a:extLst>
              </p:cNvPr>
              <p:cNvCxnSpPr>
                <a:endCxn id="16" idx="6"/>
              </p:cNvCxnSpPr>
              <p:nvPr/>
            </p:nvCxnSpPr>
            <p:spPr>
              <a:xfrm flipV="1">
                <a:off x="4558928" y="3830129"/>
                <a:ext cx="270030" cy="132271"/>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F4ADA5A1-EEAB-4AE4-A12A-E9D17C15B649}"/>
                      </a:ext>
                    </a:extLst>
                  </p:cNvPr>
                  <p:cNvSpPr txBox="1"/>
                  <p:nvPr/>
                </p:nvSpPr>
                <p:spPr>
                  <a:xfrm flipH="1">
                    <a:off x="5092328" y="4090145"/>
                    <a:ext cx="271228"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i="1" dirty="0" smtClean="0">
                              <a:latin typeface="Cambria Math"/>
                            </a:rPr>
                            <m:t>⋮</m:t>
                          </m:r>
                        </m:oMath>
                      </m:oMathPara>
                    </a14:m>
                    <a:endParaRPr lang="en-US" sz="1200" dirty="0">
                      <a:cs typeface="B Nazanin" pitchFamily="2" charset="-78"/>
                    </a:endParaRPr>
                  </a:p>
                </p:txBody>
              </p:sp>
            </mc:Choice>
            <mc:Fallback xmlns="">
              <p:sp>
                <p:nvSpPr>
                  <p:cNvPr id="52" name="TextBox 51"/>
                  <p:cNvSpPr txBox="1">
                    <a:spLocks noRot="1" noChangeAspect="1" noMove="1" noResize="1" noEditPoints="1" noAdjustHandles="1" noChangeArrowheads="1" noChangeShapeType="1" noTextEdit="1"/>
                  </p:cNvSpPr>
                  <p:nvPr/>
                </p:nvSpPr>
                <p:spPr>
                  <a:xfrm flipH="1">
                    <a:off x="5092328" y="4090145"/>
                    <a:ext cx="271228" cy="276999"/>
                  </a:xfrm>
                  <a:prstGeom prst="rect">
                    <a:avLst/>
                  </a:prstGeom>
                  <a:blipFill rotWithShape="1">
                    <a:blip r:embed="rId11"/>
                    <a:stretch>
                      <a:fillRect/>
                    </a:stretch>
                  </a:blipFill>
                </p:spPr>
                <p:txBody>
                  <a:bodyPr/>
                  <a:lstStyle/>
                  <a:p>
                    <a:r>
                      <a:rPr lang="en-US">
                        <a:noFill/>
                      </a:rPr>
                      <a:t> </a:t>
                    </a:r>
                  </a:p>
                </p:txBody>
              </p:sp>
            </mc:Fallback>
          </mc:AlternateContent>
        </p:grpSp>
        <p:cxnSp>
          <p:nvCxnSpPr>
            <p:cNvPr id="14" name="Straight Connector 13">
              <a:extLst>
                <a:ext uri="{FF2B5EF4-FFF2-40B4-BE49-F238E27FC236}">
                  <a16:creationId xmlns:a16="http://schemas.microsoft.com/office/drawing/2014/main" id="{DCE363A7-3FDE-4273-A0B5-62B29D7C77BE}"/>
                </a:ext>
              </a:extLst>
            </p:cNvPr>
            <p:cNvCxnSpPr/>
            <p:nvPr/>
          </p:nvCxnSpPr>
          <p:spPr>
            <a:xfrm>
              <a:off x="2808040" y="3659297"/>
              <a:ext cx="361660" cy="0"/>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graphicFrame>
            <p:nvGraphicFramePr>
              <p:cNvPr id="25" name="Content Placeholder 3">
                <a:extLst>
                  <a:ext uri="{FF2B5EF4-FFF2-40B4-BE49-F238E27FC236}">
                    <a16:creationId xmlns:a16="http://schemas.microsoft.com/office/drawing/2014/main" id="{709B1239-578C-4D8D-8858-B5BFE70F648D}"/>
                  </a:ext>
                </a:extLst>
              </p:cNvPr>
              <p:cNvGraphicFramePr>
                <a:graphicFrameLocks/>
              </p:cNvGraphicFramePr>
              <p:nvPr>
                <p:extLst>
                  <p:ext uri="{D42A27DB-BD31-4B8C-83A1-F6EECF244321}">
                    <p14:modId xmlns:p14="http://schemas.microsoft.com/office/powerpoint/2010/main" val="203988696"/>
                  </p:ext>
                </p:extLst>
              </p:nvPr>
            </p:nvGraphicFramePr>
            <p:xfrm>
              <a:off x="3338563" y="3545890"/>
              <a:ext cx="5425440" cy="1554480"/>
            </p:xfrm>
            <a:graphic>
              <a:graphicData uri="http://schemas.openxmlformats.org/drawingml/2006/table">
                <a:tbl>
                  <a:tblPr firstRow="1" bandRow="1">
                    <a:tableStyleId>{3B4B98B0-60AC-42C2-AFA5-B58CD77FA1E5}</a:tableStyleId>
                  </a:tblPr>
                  <a:tblGrid>
                    <a:gridCol w="1356360">
                      <a:extLst>
                        <a:ext uri="{9D8B030D-6E8A-4147-A177-3AD203B41FA5}">
                          <a16:colId xmlns:a16="http://schemas.microsoft.com/office/drawing/2014/main" val="20000"/>
                        </a:ext>
                      </a:extLst>
                    </a:gridCol>
                    <a:gridCol w="155194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145540">
                      <a:extLst>
                        <a:ext uri="{9D8B030D-6E8A-4147-A177-3AD203B41FA5}">
                          <a16:colId xmlns:a16="http://schemas.microsoft.com/office/drawing/2014/main" val="20003"/>
                        </a:ext>
                      </a:extLst>
                    </a:gridCol>
                  </a:tblGrid>
                  <a:tr h="279400">
                    <a:tc>
                      <a:txBody>
                        <a:bodyPr/>
                        <a:lstStyle/>
                        <a:p>
                          <a:pPr algn="ctr"/>
                          <a:r>
                            <a:rPr lang="en-US" sz="1600" dirty="0"/>
                            <a:t>EMID</a:t>
                          </a:r>
                          <a:endParaRPr lang="en-US" sz="1600" b="1" dirty="0"/>
                        </a:p>
                      </a:txBody>
                      <a:tcPr/>
                    </a:tc>
                    <a:tc>
                      <a:txBody>
                        <a:bodyPr/>
                        <a:lstStyle/>
                        <a:p>
                          <a:pPr algn="ctr"/>
                          <a:r>
                            <a:rPr lang="en-US" sz="1600" dirty="0"/>
                            <a:t>ENAME</a:t>
                          </a:r>
                          <a:endParaRPr lang="en-US" sz="1600" b="1" dirty="0"/>
                        </a:p>
                      </a:txBody>
                      <a:tcPr/>
                    </a:tc>
                    <a:tc>
                      <a:txBody>
                        <a:bodyPr/>
                        <a:lstStyle/>
                        <a:p>
                          <a:pPr algn="ctr"/>
                          <a:r>
                            <a:rPr lang="en-US" sz="1600" dirty="0"/>
                            <a:t>EPHONE</a:t>
                          </a:r>
                          <a:endParaRPr lang="en-US" sz="1600" b="1" dirty="0"/>
                        </a:p>
                      </a:txBody>
                      <a:tcPr/>
                    </a:tc>
                    <a:tc>
                      <a:txBody>
                        <a:bodyPr/>
                        <a:lstStyle/>
                        <a:p>
                          <a:pPr algn="ctr"/>
                          <a:r>
                            <a:rPr lang="en-US" sz="1600" dirty="0"/>
                            <a:t>EMGRID</a:t>
                          </a:r>
                        </a:p>
                        <a:p>
                          <a:pPr algn="ctr"/>
                          <a:endParaRPr lang="en-US" sz="800" b="1" dirty="0"/>
                        </a:p>
                      </a:txBody>
                      <a:tcPr/>
                    </a:tc>
                    <a:extLst>
                      <a:ext uri="{0D108BD9-81ED-4DB2-BD59-A6C34878D82A}">
                        <a16:rowId xmlns:a16="http://schemas.microsoft.com/office/drawing/2014/main" val="10000"/>
                      </a:ext>
                    </a:extLst>
                  </a:tr>
                  <a:tr h="279400">
                    <a:tc>
                      <a:txBody>
                        <a:bodyPr/>
                        <a:lstStyle/>
                        <a:p>
                          <a:pPr algn="ctr"/>
                          <a14:m>
                            <m:oMathPara xmlns:m="http://schemas.openxmlformats.org/officeDocument/2006/math">
                              <m:oMathParaPr>
                                <m:jc m:val="centerGroup"/>
                              </m:oMathParaPr>
                              <m:oMath xmlns:m="http://schemas.openxmlformats.org/officeDocument/2006/math">
                                <m:r>
                                  <a:rPr lang="en-US" dirty="0" smtClean="0">
                                    <a:latin typeface="Cambria Math"/>
                                  </a:rPr>
                                  <m:t>⋮</m:t>
                                </m:r>
                              </m:oMath>
                            </m:oMathPara>
                          </a14:m>
                          <a:endParaRPr lang="en-US" b="1" dirty="0"/>
                        </a:p>
                      </a:txBody>
                      <a:tcPr/>
                    </a:tc>
                    <a:tc>
                      <a:txBody>
                        <a:bodyPr/>
                        <a:lstStyle/>
                        <a:p>
                          <a:pPr algn="ctr"/>
                          <a14:m>
                            <m:oMathPara xmlns:m="http://schemas.openxmlformats.org/officeDocument/2006/math">
                              <m:oMathParaPr>
                                <m:jc m:val="centerGroup"/>
                              </m:oMathParaPr>
                              <m:oMath xmlns:m="http://schemas.openxmlformats.org/officeDocument/2006/math">
                                <m:r>
                                  <a:rPr lang="en-US" dirty="0" smtClean="0">
                                    <a:latin typeface="Cambria Math"/>
                                  </a:rPr>
                                  <m:t>⋮</m:t>
                                </m:r>
                              </m:oMath>
                            </m:oMathPara>
                          </a14:m>
                          <a:endParaRPr lang="en-US" b="1" dirty="0"/>
                        </a:p>
                      </a:txBody>
                      <a:tcPr/>
                    </a:tc>
                    <a:tc>
                      <a:txBody>
                        <a:bodyPr/>
                        <a:lstStyle/>
                        <a:p>
                          <a:pPr algn="ctr"/>
                          <a14:m>
                            <m:oMathPara xmlns:m="http://schemas.openxmlformats.org/officeDocument/2006/math">
                              <m:oMathParaPr>
                                <m:jc m:val="centerGroup"/>
                              </m:oMathParaPr>
                              <m:oMath xmlns:m="http://schemas.openxmlformats.org/officeDocument/2006/math">
                                <m:r>
                                  <a:rPr lang="en-US" dirty="0" smtClean="0">
                                    <a:latin typeface="Cambria Math"/>
                                  </a:rPr>
                                  <m:t>⋮</m:t>
                                </m:r>
                              </m:oMath>
                            </m:oMathPara>
                          </a14:m>
                          <a:endParaRPr lang="en-US" b="1" dirty="0"/>
                        </a:p>
                      </a:txBody>
                      <a:tcPr/>
                    </a:tc>
                    <a:tc>
                      <a:txBody>
                        <a:bodyPr/>
                        <a:lstStyle/>
                        <a:p>
                          <a:pPr algn="ctr"/>
                          <a14:m>
                            <m:oMathPara xmlns:m="http://schemas.openxmlformats.org/officeDocument/2006/math">
                              <m:oMathParaPr>
                                <m:jc m:val="centerGroup"/>
                              </m:oMathParaPr>
                              <m:oMath xmlns:m="http://schemas.openxmlformats.org/officeDocument/2006/math">
                                <m:r>
                                  <a:rPr lang="en-US" dirty="0" smtClean="0">
                                    <a:latin typeface="Cambria Math"/>
                                  </a:rPr>
                                  <m:t>⋮</m:t>
                                </m:r>
                              </m:oMath>
                            </m:oMathPara>
                          </a14:m>
                          <a:endParaRPr lang="en-US" b="1" dirty="0"/>
                        </a:p>
                      </a:txBody>
                      <a:tcPr/>
                    </a:tc>
                    <a:extLst>
                      <a:ext uri="{0D108BD9-81ED-4DB2-BD59-A6C34878D82A}">
                        <a16:rowId xmlns:a16="http://schemas.microsoft.com/office/drawing/2014/main" val="10001"/>
                      </a:ext>
                    </a:extLst>
                  </a:tr>
                  <a:tr h="279400">
                    <a:tc>
                      <a:txBody>
                        <a:bodyPr/>
                        <a:lstStyle/>
                        <a:p>
                          <a:pPr algn="ctr"/>
                          <a:r>
                            <a:rPr lang="en-US" dirty="0"/>
                            <a:t>e1</a:t>
                          </a:r>
                          <a:endParaRPr lang="en-US" b="1" dirty="0"/>
                        </a:p>
                      </a:txBody>
                      <a:tcPr/>
                    </a:tc>
                    <a:tc>
                      <a:txBody>
                        <a:bodyPr/>
                        <a:lstStyle/>
                        <a:p>
                          <a:pPr algn="ctr"/>
                          <a:r>
                            <a:rPr lang="en-US" dirty="0"/>
                            <a:t>ahmadi</a:t>
                          </a:r>
                          <a:endParaRPr lang="en-US" b="1" dirty="0"/>
                        </a:p>
                      </a:txBody>
                      <a:tcPr/>
                    </a:tc>
                    <a:tc>
                      <a:txBody>
                        <a:bodyPr/>
                        <a:lstStyle/>
                        <a:p>
                          <a:pPr algn="ctr"/>
                          <a:r>
                            <a:rPr lang="en-US" dirty="0"/>
                            <a:t>091276983</a:t>
                          </a:r>
                          <a:endParaRPr lang="en-US" b="1" dirty="0"/>
                        </a:p>
                      </a:txBody>
                      <a:tcPr/>
                    </a:tc>
                    <a:tc>
                      <a:txBody>
                        <a:bodyPr/>
                        <a:lstStyle/>
                        <a:p>
                          <a:pPr algn="ctr"/>
                          <a:r>
                            <a:rPr lang="en-US" dirty="0"/>
                            <a:t>e10</a:t>
                          </a:r>
                          <a:endParaRPr lang="en-US" b="1" dirty="0"/>
                        </a:p>
                      </a:txBody>
                      <a:tcPr/>
                    </a:tc>
                    <a:extLst>
                      <a:ext uri="{0D108BD9-81ED-4DB2-BD59-A6C34878D82A}">
                        <a16:rowId xmlns:a16="http://schemas.microsoft.com/office/drawing/2014/main" val="10002"/>
                      </a:ext>
                    </a:extLst>
                  </a:tr>
                  <a:tr h="279400">
                    <a:tc>
                      <a:txBody>
                        <a:bodyPr/>
                        <a:lstStyle/>
                        <a:p>
                          <a:pPr algn="ctr"/>
                          <a14:m>
                            <m:oMathPara xmlns:m="http://schemas.openxmlformats.org/officeDocument/2006/math">
                              <m:oMathParaPr>
                                <m:jc m:val="centerGroup"/>
                              </m:oMathParaPr>
                              <m:oMath xmlns:m="http://schemas.openxmlformats.org/officeDocument/2006/math">
                                <m:r>
                                  <a:rPr lang="en-US" dirty="0" smtClean="0">
                                    <a:latin typeface="Cambria Math"/>
                                  </a:rPr>
                                  <m:t>⋮</m:t>
                                </m:r>
                              </m:oMath>
                            </m:oMathPara>
                          </a14:m>
                          <a:endParaRPr lang="en-US" b="1" dirty="0"/>
                        </a:p>
                      </a:txBody>
                      <a:tcPr/>
                    </a:tc>
                    <a:tc>
                      <a:txBody>
                        <a:bodyPr/>
                        <a:lstStyle/>
                        <a:p>
                          <a:pPr algn="ctr"/>
                          <a14:m>
                            <m:oMathPara xmlns:m="http://schemas.openxmlformats.org/officeDocument/2006/math">
                              <m:oMathParaPr>
                                <m:jc m:val="centerGroup"/>
                              </m:oMathParaPr>
                              <m:oMath xmlns:m="http://schemas.openxmlformats.org/officeDocument/2006/math">
                                <m:r>
                                  <a:rPr lang="en-US" dirty="0" smtClean="0">
                                    <a:latin typeface="Cambria Math"/>
                                  </a:rPr>
                                  <m:t>⋮</m:t>
                                </m:r>
                              </m:oMath>
                            </m:oMathPara>
                          </a14:m>
                          <a:endParaRPr lang="en-US" b="1" dirty="0"/>
                        </a:p>
                      </a:txBody>
                      <a:tcPr/>
                    </a:tc>
                    <a:tc>
                      <a:txBody>
                        <a:bodyPr/>
                        <a:lstStyle/>
                        <a:p>
                          <a:pPr algn="ctr"/>
                          <a14:m>
                            <m:oMathPara xmlns:m="http://schemas.openxmlformats.org/officeDocument/2006/math">
                              <m:oMathParaPr>
                                <m:jc m:val="centerGroup"/>
                              </m:oMathParaPr>
                              <m:oMath xmlns:m="http://schemas.openxmlformats.org/officeDocument/2006/math">
                                <m:r>
                                  <a:rPr lang="en-US" dirty="0" smtClean="0">
                                    <a:latin typeface="Cambria Math"/>
                                  </a:rPr>
                                  <m:t>⋮</m:t>
                                </m:r>
                              </m:oMath>
                            </m:oMathPara>
                          </a14:m>
                          <a:endParaRPr lang="en-US" b="1" dirty="0"/>
                        </a:p>
                      </a:txBody>
                      <a:tcPr/>
                    </a:tc>
                    <a:tc>
                      <a:txBody>
                        <a:bodyPr/>
                        <a:lstStyle/>
                        <a:p>
                          <a:pPr algn="ctr"/>
                          <a14:m>
                            <m:oMathPara xmlns:m="http://schemas.openxmlformats.org/officeDocument/2006/math">
                              <m:oMathParaPr>
                                <m:jc m:val="centerGroup"/>
                              </m:oMathParaPr>
                              <m:oMath xmlns:m="http://schemas.openxmlformats.org/officeDocument/2006/math">
                                <m:r>
                                  <a:rPr lang="en-US" dirty="0" smtClean="0">
                                    <a:latin typeface="Cambria Math"/>
                                  </a:rPr>
                                  <m:t>⋮</m:t>
                                </m:r>
                              </m:oMath>
                            </m:oMathPara>
                          </a14:m>
                          <a:endParaRPr lang="en-US" b="1" dirty="0"/>
                        </a:p>
                      </a:txBody>
                      <a:tcPr/>
                    </a:tc>
                    <a:extLst>
                      <a:ext uri="{0D108BD9-81ED-4DB2-BD59-A6C34878D82A}">
                        <a16:rowId xmlns:a16="http://schemas.microsoft.com/office/drawing/2014/main" val="10003"/>
                      </a:ext>
                    </a:extLst>
                  </a:tr>
                </a:tbl>
              </a:graphicData>
            </a:graphic>
          </p:graphicFrame>
        </mc:Choice>
        <mc:Fallback xmlns="">
          <p:graphicFrame>
            <p:nvGraphicFramePr>
              <p:cNvPr id="25" name="Content Placeholder 3">
                <a:extLst>
                  <a:ext uri="{FF2B5EF4-FFF2-40B4-BE49-F238E27FC236}">
                    <a16:creationId xmlns:a16="http://schemas.microsoft.com/office/drawing/2014/main" id="{709B1239-578C-4D8D-8858-B5BFE70F648D}"/>
                  </a:ext>
                </a:extLst>
              </p:cNvPr>
              <p:cNvGraphicFramePr>
                <a:graphicFrameLocks/>
              </p:cNvGraphicFramePr>
              <p:nvPr>
                <p:extLst>
                  <p:ext uri="{D42A27DB-BD31-4B8C-83A1-F6EECF244321}">
                    <p14:modId xmlns:p14="http://schemas.microsoft.com/office/powerpoint/2010/main" val="203988696"/>
                  </p:ext>
                </p:extLst>
              </p:nvPr>
            </p:nvGraphicFramePr>
            <p:xfrm>
              <a:off x="3338563" y="3545890"/>
              <a:ext cx="5425440" cy="1554480"/>
            </p:xfrm>
            <a:graphic>
              <a:graphicData uri="http://schemas.openxmlformats.org/drawingml/2006/table">
                <a:tbl>
                  <a:tblPr firstRow="1" bandRow="1">
                    <a:tableStyleId>{3B4B98B0-60AC-42C2-AFA5-B58CD77FA1E5}</a:tableStyleId>
                  </a:tblPr>
                  <a:tblGrid>
                    <a:gridCol w="1356360">
                      <a:extLst>
                        <a:ext uri="{9D8B030D-6E8A-4147-A177-3AD203B41FA5}">
                          <a16:colId xmlns:a16="http://schemas.microsoft.com/office/drawing/2014/main" val="20000"/>
                        </a:ext>
                      </a:extLst>
                    </a:gridCol>
                    <a:gridCol w="155194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145540">
                      <a:extLst>
                        <a:ext uri="{9D8B030D-6E8A-4147-A177-3AD203B41FA5}">
                          <a16:colId xmlns:a16="http://schemas.microsoft.com/office/drawing/2014/main" val="20003"/>
                        </a:ext>
                      </a:extLst>
                    </a:gridCol>
                  </a:tblGrid>
                  <a:tr h="457200">
                    <a:tc>
                      <a:txBody>
                        <a:bodyPr/>
                        <a:lstStyle/>
                        <a:p>
                          <a:pPr algn="ctr"/>
                          <a:r>
                            <a:rPr lang="en-US" sz="1600" dirty="0"/>
                            <a:t>EMID</a:t>
                          </a:r>
                          <a:endParaRPr lang="en-US" sz="1600" b="1" dirty="0"/>
                        </a:p>
                      </a:txBody>
                      <a:tcPr/>
                    </a:tc>
                    <a:tc>
                      <a:txBody>
                        <a:bodyPr/>
                        <a:lstStyle/>
                        <a:p>
                          <a:pPr algn="ctr"/>
                          <a:r>
                            <a:rPr lang="en-US" sz="1600" dirty="0"/>
                            <a:t>ENAME</a:t>
                          </a:r>
                          <a:endParaRPr lang="en-US" sz="1600" b="1" dirty="0"/>
                        </a:p>
                      </a:txBody>
                      <a:tcPr/>
                    </a:tc>
                    <a:tc>
                      <a:txBody>
                        <a:bodyPr/>
                        <a:lstStyle/>
                        <a:p>
                          <a:pPr algn="ctr"/>
                          <a:r>
                            <a:rPr lang="en-US" sz="1600" dirty="0"/>
                            <a:t>EPHONE</a:t>
                          </a:r>
                          <a:endParaRPr lang="en-US" sz="1600" b="1" dirty="0"/>
                        </a:p>
                      </a:txBody>
                      <a:tcPr/>
                    </a:tc>
                    <a:tc>
                      <a:txBody>
                        <a:bodyPr/>
                        <a:lstStyle/>
                        <a:p>
                          <a:pPr algn="ctr"/>
                          <a:r>
                            <a:rPr lang="en-US" sz="1600" dirty="0"/>
                            <a:t>EMGRID</a:t>
                          </a:r>
                        </a:p>
                        <a:p>
                          <a:pPr algn="ctr"/>
                          <a:endParaRPr lang="en-US" sz="800" b="1" dirty="0"/>
                        </a:p>
                      </a:txBody>
                      <a:tcPr/>
                    </a:tc>
                    <a:extLst>
                      <a:ext uri="{0D108BD9-81ED-4DB2-BD59-A6C34878D82A}">
                        <a16:rowId xmlns:a16="http://schemas.microsoft.com/office/drawing/2014/main" val="10000"/>
                      </a:ext>
                    </a:extLst>
                  </a:tr>
                  <a:tr h="365760">
                    <a:tc>
                      <a:txBody>
                        <a:bodyPr/>
                        <a:lstStyle/>
                        <a:p>
                          <a:endParaRPr lang="en-US"/>
                        </a:p>
                      </a:txBody>
                      <a:tcPr>
                        <a:blipFill>
                          <a:blip r:embed="rId12"/>
                          <a:stretch>
                            <a:fillRect t="-126230" r="-300000" b="-198361"/>
                          </a:stretch>
                        </a:blipFill>
                      </a:tcPr>
                    </a:tc>
                    <a:tc>
                      <a:txBody>
                        <a:bodyPr/>
                        <a:lstStyle/>
                        <a:p>
                          <a:endParaRPr lang="en-US"/>
                        </a:p>
                      </a:txBody>
                      <a:tcPr>
                        <a:blipFill>
                          <a:blip r:embed="rId12"/>
                          <a:stretch>
                            <a:fillRect l="-87451" t="-126230" r="-162353" b="-198361"/>
                          </a:stretch>
                        </a:blipFill>
                      </a:tcPr>
                    </a:tc>
                    <a:tc>
                      <a:txBody>
                        <a:bodyPr/>
                        <a:lstStyle/>
                        <a:p>
                          <a:endParaRPr lang="en-US"/>
                        </a:p>
                      </a:txBody>
                      <a:tcPr>
                        <a:blipFill>
                          <a:blip r:embed="rId12"/>
                          <a:stretch>
                            <a:fillRect l="-212444" t="-126230" r="-84000" b="-198361"/>
                          </a:stretch>
                        </a:blipFill>
                      </a:tcPr>
                    </a:tc>
                    <a:tc>
                      <a:txBody>
                        <a:bodyPr/>
                        <a:lstStyle/>
                        <a:p>
                          <a:endParaRPr lang="en-US"/>
                        </a:p>
                      </a:txBody>
                      <a:tcPr>
                        <a:blipFill>
                          <a:blip r:embed="rId12"/>
                          <a:stretch>
                            <a:fillRect l="-373936" t="-126230" r="-532" b="-198361"/>
                          </a:stretch>
                        </a:blipFill>
                      </a:tcPr>
                    </a:tc>
                    <a:extLst>
                      <a:ext uri="{0D108BD9-81ED-4DB2-BD59-A6C34878D82A}">
                        <a16:rowId xmlns:a16="http://schemas.microsoft.com/office/drawing/2014/main" val="10001"/>
                      </a:ext>
                    </a:extLst>
                  </a:tr>
                  <a:tr h="365760">
                    <a:tc>
                      <a:txBody>
                        <a:bodyPr/>
                        <a:lstStyle/>
                        <a:p>
                          <a:pPr algn="ctr"/>
                          <a:r>
                            <a:rPr lang="en-US" dirty="0"/>
                            <a:t>e1</a:t>
                          </a:r>
                          <a:endParaRPr lang="en-US" b="1" dirty="0"/>
                        </a:p>
                      </a:txBody>
                      <a:tcPr/>
                    </a:tc>
                    <a:tc>
                      <a:txBody>
                        <a:bodyPr/>
                        <a:lstStyle/>
                        <a:p>
                          <a:pPr algn="ctr"/>
                          <a:r>
                            <a:rPr lang="en-US" dirty="0"/>
                            <a:t>ahmadi</a:t>
                          </a:r>
                          <a:endParaRPr lang="en-US" b="1" dirty="0"/>
                        </a:p>
                      </a:txBody>
                      <a:tcPr/>
                    </a:tc>
                    <a:tc>
                      <a:txBody>
                        <a:bodyPr/>
                        <a:lstStyle/>
                        <a:p>
                          <a:pPr algn="ctr"/>
                          <a:r>
                            <a:rPr lang="en-US" dirty="0"/>
                            <a:t>091276983</a:t>
                          </a:r>
                          <a:endParaRPr lang="en-US" b="1" dirty="0"/>
                        </a:p>
                      </a:txBody>
                      <a:tcPr/>
                    </a:tc>
                    <a:tc>
                      <a:txBody>
                        <a:bodyPr/>
                        <a:lstStyle/>
                        <a:p>
                          <a:pPr algn="ctr"/>
                          <a:r>
                            <a:rPr lang="en-US" dirty="0"/>
                            <a:t>e10</a:t>
                          </a:r>
                          <a:endParaRPr lang="en-US" b="1" dirty="0"/>
                        </a:p>
                      </a:txBody>
                      <a:tcPr/>
                    </a:tc>
                    <a:extLst>
                      <a:ext uri="{0D108BD9-81ED-4DB2-BD59-A6C34878D82A}">
                        <a16:rowId xmlns:a16="http://schemas.microsoft.com/office/drawing/2014/main" val="10002"/>
                      </a:ext>
                    </a:extLst>
                  </a:tr>
                  <a:tr h="365760">
                    <a:tc>
                      <a:txBody>
                        <a:bodyPr/>
                        <a:lstStyle/>
                        <a:p>
                          <a:endParaRPr lang="en-US"/>
                        </a:p>
                      </a:txBody>
                      <a:tcPr>
                        <a:blipFill>
                          <a:blip r:embed="rId12"/>
                          <a:stretch>
                            <a:fillRect t="-330000" r="-300000" b="-1667"/>
                          </a:stretch>
                        </a:blipFill>
                      </a:tcPr>
                    </a:tc>
                    <a:tc>
                      <a:txBody>
                        <a:bodyPr/>
                        <a:lstStyle/>
                        <a:p>
                          <a:endParaRPr lang="en-US"/>
                        </a:p>
                      </a:txBody>
                      <a:tcPr>
                        <a:blipFill>
                          <a:blip r:embed="rId12"/>
                          <a:stretch>
                            <a:fillRect l="-87451" t="-330000" r="-162353" b="-1667"/>
                          </a:stretch>
                        </a:blipFill>
                      </a:tcPr>
                    </a:tc>
                    <a:tc>
                      <a:txBody>
                        <a:bodyPr/>
                        <a:lstStyle/>
                        <a:p>
                          <a:endParaRPr lang="en-US"/>
                        </a:p>
                      </a:txBody>
                      <a:tcPr>
                        <a:blipFill>
                          <a:blip r:embed="rId12"/>
                          <a:stretch>
                            <a:fillRect l="-212444" t="-330000" r="-84000" b="-1667"/>
                          </a:stretch>
                        </a:blipFill>
                      </a:tcPr>
                    </a:tc>
                    <a:tc>
                      <a:txBody>
                        <a:bodyPr/>
                        <a:lstStyle/>
                        <a:p>
                          <a:endParaRPr lang="en-US"/>
                        </a:p>
                      </a:txBody>
                      <a:tcPr>
                        <a:blipFill>
                          <a:blip r:embed="rId12"/>
                          <a:stretch>
                            <a:fillRect l="-373936" t="-330000" r="-532" b="-1667"/>
                          </a:stretch>
                        </a:blipFill>
                      </a:tcPr>
                    </a:tc>
                    <a:extLst>
                      <a:ext uri="{0D108BD9-81ED-4DB2-BD59-A6C34878D82A}">
                        <a16:rowId xmlns:a16="http://schemas.microsoft.com/office/drawing/2014/main" val="10003"/>
                      </a:ext>
                    </a:extLst>
                  </a:tr>
                </a:tbl>
              </a:graphicData>
            </a:graphic>
          </p:graphicFrame>
        </mc:Fallback>
      </mc:AlternateContent>
      <p:sp>
        <p:nvSpPr>
          <p:cNvPr id="26" name="Rounded Rectangle 30">
            <a:extLst>
              <a:ext uri="{FF2B5EF4-FFF2-40B4-BE49-F238E27FC236}">
                <a16:creationId xmlns:a16="http://schemas.microsoft.com/office/drawing/2014/main" id="{140798CC-7598-4801-B711-103E697AAFFA}"/>
              </a:ext>
            </a:extLst>
          </p:cNvPr>
          <p:cNvSpPr/>
          <p:nvPr/>
        </p:nvSpPr>
        <p:spPr>
          <a:xfrm>
            <a:off x="3229186" y="2904758"/>
            <a:ext cx="1295400" cy="79353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1">
              <a:lnSpc>
                <a:spcPct val="150000"/>
              </a:lnSpc>
            </a:pPr>
            <a:r>
              <a:rPr lang="en-US" b="1" dirty="0">
                <a:solidFill>
                  <a:schemeClr val="tx1"/>
                </a:solidFill>
                <a:cs typeface="B Nazanin" pitchFamily="2" charset="-78"/>
              </a:rPr>
              <a:t>EMPL</a:t>
            </a:r>
            <a:endParaRPr lang="en-US" dirty="0">
              <a:solidFill>
                <a:schemeClr val="tx1"/>
              </a:solidFill>
              <a:cs typeface="B Nazanin" pitchFamily="2" charset="-78"/>
            </a:endParaRPr>
          </a:p>
        </p:txBody>
      </p:sp>
    </p:spTree>
    <p:extLst>
      <p:ext uri="{BB962C8B-B14F-4D97-AF65-F5344CB8AC3E}">
        <p14:creationId xmlns:p14="http://schemas.microsoft.com/office/powerpoint/2010/main" val="794765102"/>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250"/>
                                        <p:tgtEl>
                                          <p:spTgt spid="8"/>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250"/>
                                        <p:tgtEl>
                                          <p:spTgt spid="9"/>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50"/>
                                        <p:tgtEl>
                                          <p:spTgt spid="13"/>
                                        </p:tgtEl>
                                      </p:cBhvr>
                                    </p:animEffect>
                                  </p:childTnLst>
                                </p:cTn>
                              </p:par>
                            </p:childTnLst>
                          </p:cTn>
                        </p:par>
                        <p:par>
                          <p:cTn id="14" fill="hold">
                            <p:stCondLst>
                              <p:cond delay="250"/>
                            </p:stCondLst>
                            <p:childTnLst>
                              <p:par>
                                <p:cTn id="15" presetID="10"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750"/>
                            </p:stCondLst>
                            <p:childTnLst>
                              <p:par>
                                <p:cTn id="19" presetID="42" presetClass="entr" presetSubtype="0" fill="hold" grpId="0" nodeType="after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anim calcmode="lin" valueType="num">
                                      <p:cBhvr>
                                        <p:cTn id="22"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5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par>
                          <p:cTn id="24" fill="hold">
                            <p:stCondLst>
                              <p:cond delay="1250"/>
                            </p:stCondLst>
                            <p:childTnLst>
                              <p:par>
                                <p:cTn id="25" presetID="10"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par>
                          <p:cTn id="28" fill="hold">
                            <p:stCondLst>
                              <p:cond delay="1750"/>
                            </p:stCondLst>
                            <p:childTnLst>
                              <p:par>
                                <p:cTn id="29" presetID="10" presetClass="entr" presetSubtype="0" fill="hold" nodeType="after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build="p"/>
      <p:bldP spid="2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3057" cy="78818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0" y="5462000"/>
            <a:ext cx="12192000" cy="1396000"/>
          </a:xfrm>
          <a:prstGeom prst="rect">
            <a:avLst/>
          </a:prstGeom>
          <a:solidFill>
            <a:srgbClr val="B4DCF5">
              <a:lumMod val="10000"/>
            </a:srgbClr>
          </a:solidFill>
        </p:spPr>
      </p:pic>
      <p:pic>
        <p:nvPicPr>
          <p:cNvPr id="6" name="Picture 5"/>
          <p:cNvPicPr>
            <a:picLocks noChangeAspect="1"/>
          </p:cNvPicPr>
          <p:nvPr/>
        </p:nvPicPr>
        <p:blipFill>
          <a:blip r:embed="rId4"/>
          <a:stretch>
            <a:fillRect/>
          </a:stretch>
        </p:blipFill>
        <p:spPr>
          <a:xfrm>
            <a:off x="-128789" y="4290646"/>
            <a:ext cx="12518265" cy="1968485"/>
          </a:xfrm>
          <a:prstGeom prst="rect">
            <a:avLst/>
          </a:prstGeom>
        </p:spPr>
      </p:pic>
      <p:pic>
        <p:nvPicPr>
          <p:cNvPr id="8" name="Picture 7">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7" y="5841596"/>
            <a:ext cx="980576" cy="980576"/>
          </a:xfrm>
          <a:prstGeom prst="rect">
            <a:avLst/>
          </a:prstGeom>
        </p:spPr>
      </p:pic>
      <p:pic>
        <p:nvPicPr>
          <p:cNvPr id="9" name="Picture 8">
            <a:hlinkClick r:id="rId7" action="ppaction://hlinksldjump"/>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27059" y="6278639"/>
            <a:ext cx="1206566" cy="588599"/>
          </a:xfrm>
          <a:prstGeom prst="rect">
            <a:avLst/>
          </a:prstGeom>
        </p:spPr>
      </p:pic>
      <p:sp>
        <p:nvSpPr>
          <p:cNvPr id="3" name="Rectangle 2"/>
          <p:cNvSpPr/>
          <p:nvPr/>
        </p:nvSpPr>
        <p:spPr>
          <a:xfrm>
            <a:off x="596347" y="159334"/>
            <a:ext cx="11039061" cy="461665"/>
          </a:xfrm>
          <a:prstGeom prst="rect">
            <a:avLst/>
          </a:prstGeom>
          <a:gradFill flip="none" rotWithShape="1">
            <a:gsLst>
              <a:gs pos="63000">
                <a:schemeClr val="bg1"/>
              </a:gs>
              <a:gs pos="91000">
                <a:schemeClr val="accent1">
                  <a:lumMod val="50000"/>
                </a:schemeClr>
              </a:gs>
              <a:gs pos="94000">
                <a:schemeClr val="bg1"/>
              </a:gs>
              <a:gs pos="99000">
                <a:schemeClr val="tx1">
                  <a:lumMod val="95000"/>
                  <a:lumOff val="5000"/>
                </a:schemeClr>
              </a:gs>
            </a:gsLst>
            <a:path path="rect">
              <a:fillToRect l="50000" t="50000" r="50000" b="50000"/>
            </a:path>
            <a:tileRect/>
          </a:gradFill>
        </p:spPr>
        <p:txBody>
          <a:bodyPr wrap="square" lIns="91440" tIns="45720" rIns="91440" bIns="45720">
            <a:spAutoFit/>
          </a:bodyPr>
          <a:lstStyle/>
          <a:p>
            <a:pPr algn="ctr" rtl="1"/>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طراحی ارتباط خود ارجاع چند به چند</a:t>
            </a:r>
          </a:p>
        </p:txBody>
      </p:sp>
      <p:pic>
        <p:nvPicPr>
          <p:cNvPr id="13" name="Picture 12">
            <a:hlinkClick r:id="rId9" action="ppaction://hlinksldjump"/>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175595" y="5841596"/>
            <a:ext cx="1016405" cy="1016405"/>
          </a:xfrm>
          <a:prstGeom prst="rect">
            <a:avLst/>
          </a:prstGeom>
        </p:spPr>
      </p:pic>
      <p:sp>
        <p:nvSpPr>
          <p:cNvPr id="10" name="Content Placeholder 2">
            <a:extLst>
              <a:ext uri="{FF2B5EF4-FFF2-40B4-BE49-F238E27FC236}">
                <a16:creationId xmlns:a16="http://schemas.microsoft.com/office/drawing/2014/main" id="{0BC9CD36-423C-4819-8704-DFB362531135}"/>
              </a:ext>
            </a:extLst>
          </p:cNvPr>
          <p:cNvSpPr>
            <a:spLocks noGrp="1"/>
          </p:cNvSpPr>
          <p:nvPr>
            <p:ph idx="1"/>
          </p:nvPr>
        </p:nvSpPr>
        <p:spPr>
          <a:xfrm>
            <a:off x="596347" y="703450"/>
            <a:ext cx="11039061" cy="461665"/>
          </a:xfrm>
        </p:spPr>
        <p:txBody>
          <a:bodyPr>
            <a:normAutofit/>
          </a:bodyPr>
          <a:lstStyle/>
          <a:p>
            <a:pPr algn="r" rtl="1">
              <a:lnSpc>
                <a:spcPct val="100000"/>
              </a:lnSpc>
              <a:buFont typeface="Wingdings" panose="05000000000000000000" pitchFamily="2" charset="2"/>
              <a:buChar char="§"/>
            </a:pPr>
            <a:r>
              <a:rPr lang="fa-IR" sz="1600" dirty="0">
                <a:cs typeface="B Nazanin" panose="00000400000000000000" pitchFamily="2" charset="-78"/>
              </a:rPr>
              <a:t>در این حالت به دو جدول نیاز داریم : </a:t>
            </a:r>
          </a:p>
        </p:txBody>
      </p:sp>
      <p:grpSp>
        <p:nvGrpSpPr>
          <p:cNvPr id="11" name="Group 10">
            <a:extLst>
              <a:ext uri="{FF2B5EF4-FFF2-40B4-BE49-F238E27FC236}">
                <a16:creationId xmlns:a16="http://schemas.microsoft.com/office/drawing/2014/main" id="{C2071377-DF14-4C2A-972C-8A7CA8472D66}"/>
              </a:ext>
            </a:extLst>
          </p:cNvPr>
          <p:cNvGrpSpPr/>
          <p:nvPr/>
        </p:nvGrpSpPr>
        <p:grpSpPr>
          <a:xfrm>
            <a:off x="1579593" y="929150"/>
            <a:ext cx="2273777" cy="1542885"/>
            <a:chOff x="1121528" y="3383301"/>
            <a:chExt cx="2273777" cy="1542885"/>
          </a:xfrm>
        </p:grpSpPr>
        <p:grpSp>
          <p:nvGrpSpPr>
            <p:cNvPr id="12" name="Group 11">
              <a:extLst>
                <a:ext uri="{FF2B5EF4-FFF2-40B4-BE49-F238E27FC236}">
                  <a16:creationId xmlns:a16="http://schemas.microsoft.com/office/drawing/2014/main" id="{3374B5EB-389C-4502-A881-0E11E34C1C59}"/>
                </a:ext>
              </a:extLst>
            </p:cNvPr>
            <p:cNvGrpSpPr/>
            <p:nvPr/>
          </p:nvGrpSpPr>
          <p:grpSpPr>
            <a:xfrm>
              <a:off x="1121528" y="3383301"/>
              <a:ext cx="2273777" cy="1542885"/>
              <a:chOff x="3390050" y="3644363"/>
              <a:chExt cx="2273777" cy="1542885"/>
            </a:xfrm>
          </p:grpSpPr>
          <p:grpSp>
            <p:nvGrpSpPr>
              <p:cNvPr id="15" name="Group 14">
                <a:extLst>
                  <a:ext uri="{FF2B5EF4-FFF2-40B4-BE49-F238E27FC236}">
                    <a16:creationId xmlns:a16="http://schemas.microsoft.com/office/drawing/2014/main" id="{FB956687-27FF-4A34-917D-B1DBDCD0292B}"/>
                  </a:ext>
                </a:extLst>
              </p:cNvPr>
              <p:cNvGrpSpPr/>
              <p:nvPr/>
            </p:nvGrpSpPr>
            <p:grpSpPr>
              <a:xfrm>
                <a:off x="3390050" y="3962400"/>
                <a:ext cx="1859440" cy="1224848"/>
                <a:chOff x="5556004" y="2145567"/>
                <a:chExt cx="1859440" cy="1224848"/>
              </a:xfrm>
            </p:grpSpPr>
            <p:sp>
              <p:nvSpPr>
                <p:cNvPr id="19" name="Rounded Rectangle 39">
                  <a:extLst>
                    <a:ext uri="{FF2B5EF4-FFF2-40B4-BE49-F238E27FC236}">
                      <a16:creationId xmlns:a16="http://schemas.microsoft.com/office/drawing/2014/main" id="{12EDF3C1-EDC3-428F-9BBA-1136489A194E}"/>
                    </a:ext>
                  </a:extLst>
                </p:cNvPr>
                <p:cNvSpPr/>
                <p:nvPr/>
              </p:nvSpPr>
              <p:spPr>
                <a:xfrm>
                  <a:off x="6079878" y="2145567"/>
                  <a:ext cx="762000" cy="34236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600" b="1" dirty="0">
                      <a:solidFill>
                        <a:sysClr val="windowText" lastClr="000000"/>
                      </a:solidFill>
                      <a:cs typeface="B Nazanin" pitchFamily="2" charset="-78"/>
                    </a:rPr>
                    <a:t>درس</a:t>
                  </a:r>
                  <a:endParaRPr lang="en-US" sz="1400" b="1" dirty="0">
                    <a:solidFill>
                      <a:sysClr val="windowText" lastClr="000000"/>
                    </a:solidFill>
                    <a:cs typeface="B Nazanin" pitchFamily="2" charset="-78"/>
                  </a:endParaRPr>
                </a:p>
              </p:txBody>
            </p:sp>
            <p:sp>
              <p:nvSpPr>
                <p:cNvPr id="20" name="Flowchart: Decision 19">
                  <a:extLst>
                    <a:ext uri="{FF2B5EF4-FFF2-40B4-BE49-F238E27FC236}">
                      <a16:creationId xmlns:a16="http://schemas.microsoft.com/office/drawing/2014/main" id="{2342D950-1DBE-413E-BB01-B93852B7113E}"/>
                    </a:ext>
                  </a:extLst>
                </p:cNvPr>
                <p:cNvSpPr/>
                <p:nvPr/>
              </p:nvSpPr>
              <p:spPr>
                <a:xfrm>
                  <a:off x="5697609" y="2660726"/>
                  <a:ext cx="1452743" cy="709689"/>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200" b="1" dirty="0">
                      <a:solidFill>
                        <a:schemeClr val="tx1"/>
                      </a:solidFill>
                      <a:cs typeface="B Nazanin" pitchFamily="2" charset="-78"/>
                    </a:rPr>
                    <a:t>پیشنیازی</a:t>
                  </a:r>
                  <a:endParaRPr lang="en-US" sz="1200" b="1" dirty="0">
                    <a:solidFill>
                      <a:schemeClr val="tx1"/>
                    </a:solidFill>
                    <a:cs typeface="B Nazanin" pitchFamily="2" charset="-78"/>
                  </a:endParaRPr>
                </a:p>
              </p:txBody>
            </p:sp>
            <p:cxnSp>
              <p:nvCxnSpPr>
                <p:cNvPr id="21" name="Straight Connector 20">
                  <a:extLst>
                    <a:ext uri="{FF2B5EF4-FFF2-40B4-BE49-F238E27FC236}">
                      <a16:creationId xmlns:a16="http://schemas.microsoft.com/office/drawing/2014/main" id="{EBC08ACD-D955-45C2-96A5-272FDDFC7330}"/>
                    </a:ext>
                  </a:extLst>
                </p:cNvPr>
                <p:cNvCxnSpPr>
                  <a:cxnSpLocks/>
                  <a:stCxn id="20" idx="1"/>
                  <a:endCxn id="19" idx="1"/>
                </p:cNvCxnSpPr>
                <p:nvPr/>
              </p:nvCxnSpPr>
              <p:spPr>
                <a:xfrm flipV="1">
                  <a:off x="5697609" y="2316749"/>
                  <a:ext cx="382269" cy="698822"/>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7FE5AFF-AF4E-4B05-815C-B7DA74742A74}"/>
                    </a:ext>
                  </a:extLst>
                </p:cNvPr>
                <p:cNvCxnSpPr>
                  <a:cxnSpLocks/>
                  <a:stCxn id="20" idx="3"/>
                  <a:endCxn id="19" idx="3"/>
                </p:cNvCxnSpPr>
                <p:nvPr/>
              </p:nvCxnSpPr>
              <p:spPr>
                <a:xfrm flipH="1" flipV="1">
                  <a:off x="6841878" y="2316749"/>
                  <a:ext cx="308474" cy="698822"/>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BB73C43-495E-4C8E-A9A0-DEA84FF4E8FC}"/>
                    </a:ext>
                  </a:extLst>
                </p:cNvPr>
                <p:cNvSpPr txBox="1"/>
                <p:nvPr/>
              </p:nvSpPr>
              <p:spPr>
                <a:xfrm>
                  <a:off x="5556004" y="2640330"/>
                  <a:ext cx="314510" cy="307777"/>
                </a:xfrm>
                <a:prstGeom prst="rect">
                  <a:avLst/>
                </a:prstGeom>
                <a:noFill/>
              </p:spPr>
              <p:txBody>
                <a:bodyPr wrap="none" rtlCol="0">
                  <a:spAutoFit/>
                </a:bodyPr>
                <a:lstStyle/>
                <a:p>
                  <a:r>
                    <a:rPr lang="en-US" sz="1400" dirty="0"/>
                    <a:t>N</a:t>
                  </a:r>
                </a:p>
              </p:txBody>
            </p:sp>
            <p:sp>
              <p:nvSpPr>
                <p:cNvPr id="24" name="TextBox 23">
                  <a:extLst>
                    <a:ext uri="{FF2B5EF4-FFF2-40B4-BE49-F238E27FC236}">
                      <a16:creationId xmlns:a16="http://schemas.microsoft.com/office/drawing/2014/main" id="{BA1A9C10-F9FB-4F4B-9A13-4880A83C9B2A}"/>
                    </a:ext>
                  </a:extLst>
                </p:cNvPr>
                <p:cNvSpPr txBox="1"/>
                <p:nvPr/>
              </p:nvSpPr>
              <p:spPr>
                <a:xfrm>
                  <a:off x="7070478" y="2640330"/>
                  <a:ext cx="344966" cy="307777"/>
                </a:xfrm>
                <a:prstGeom prst="rect">
                  <a:avLst/>
                </a:prstGeom>
                <a:noFill/>
              </p:spPr>
              <p:txBody>
                <a:bodyPr wrap="none" rtlCol="0">
                  <a:spAutoFit/>
                </a:bodyPr>
                <a:lstStyle/>
                <a:p>
                  <a:r>
                    <a:rPr lang="en-US" sz="1400" dirty="0"/>
                    <a:t>M</a:t>
                  </a:r>
                </a:p>
              </p:txBody>
            </p:sp>
          </p:grpSp>
          <p:sp>
            <p:nvSpPr>
              <p:cNvPr id="16" name="Oval 15">
                <a:extLst>
                  <a:ext uri="{FF2B5EF4-FFF2-40B4-BE49-F238E27FC236}">
                    <a16:creationId xmlns:a16="http://schemas.microsoft.com/office/drawing/2014/main" id="{5F046258-E6D1-40E8-B936-CC2755CCC6FA}"/>
                  </a:ext>
                </a:extLst>
              </p:cNvPr>
              <p:cNvSpPr/>
              <p:nvPr/>
            </p:nvSpPr>
            <p:spPr>
              <a:xfrm flipH="1">
                <a:off x="4828958" y="3644363"/>
                <a:ext cx="834869" cy="3715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b="1" dirty="0">
                    <a:solidFill>
                      <a:sysClr val="windowText" lastClr="000000"/>
                    </a:solidFill>
                    <a:cs typeface="B Nazanin" pitchFamily="2" charset="-78"/>
                  </a:rPr>
                  <a:t>شماره</a:t>
                </a:r>
                <a:endParaRPr lang="en-US" sz="1400" b="1" dirty="0">
                  <a:solidFill>
                    <a:sysClr val="windowText" lastClr="000000"/>
                  </a:solidFill>
                  <a:cs typeface="B Nazanin" pitchFamily="2" charset="-78"/>
                </a:endParaRPr>
              </a:p>
            </p:txBody>
          </p:sp>
          <p:cxnSp>
            <p:nvCxnSpPr>
              <p:cNvPr id="17" name="Straight Connector 16">
                <a:extLst>
                  <a:ext uri="{FF2B5EF4-FFF2-40B4-BE49-F238E27FC236}">
                    <a16:creationId xmlns:a16="http://schemas.microsoft.com/office/drawing/2014/main" id="{C4155438-0631-44CB-95C1-1AAAAD51E44A}"/>
                  </a:ext>
                </a:extLst>
              </p:cNvPr>
              <p:cNvCxnSpPr>
                <a:endCxn id="16" idx="6"/>
              </p:cNvCxnSpPr>
              <p:nvPr/>
            </p:nvCxnSpPr>
            <p:spPr>
              <a:xfrm flipV="1">
                <a:off x="4558928" y="3830129"/>
                <a:ext cx="270030" cy="132271"/>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199D0AE-A885-47A9-8529-C0FEC0EA459A}"/>
                      </a:ext>
                    </a:extLst>
                  </p:cNvPr>
                  <p:cNvSpPr txBox="1"/>
                  <p:nvPr/>
                </p:nvSpPr>
                <p:spPr>
                  <a:xfrm flipH="1">
                    <a:off x="5163999" y="3950433"/>
                    <a:ext cx="271228"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i="1" dirty="0" smtClean="0">
                              <a:latin typeface="Cambria Math"/>
                            </a:rPr>
                            <m:t>⋮</m:t>
                          </m:r>
                        </m:oMath>
                      </m:oMathPara>
                    </a14:m>
                    <a:endParaRPr lang="en-US" sz="1200" dirty="0">
                      <a:cs typeface="B Nazanin" pitchFamily="2" charset="-78"/>
                    </a:endParaRPr>
                  </a:p>
                </p:txBody>
              </p:sp>
            </mc:Choice>
            <mc:Fallback xmlns="">
              <p:sp>
                <p:nvSpPr>
                  <p:cNvPr id="52" name="TextBox 51"/>
                  <p:cNvSpPr txBox="1">
                    <a:spLocks noRot="1" noChangeAspect="1" noMove="1" noResize="1" noEditPoints="1" noAdjustHandles="1" noChangeArrowheads="1" noChangeShapeType="1" noTextEdit="1"/>
                  </p:cNvSpPr>
                  <p:nvPr/>
                </p:nvSpPr>
                <p:spPr>
                  <a:xfrm flipH="1">
                    <a:off x="5163999" y="3950433"/>
                    <a:ext cx="271228" cy="276999"/>
                  </a:xfrm>
                  <a:prstGeom prst="rect">
                    <a:avLst/>
                  </a:prstGeom>
                  <a:blipFill rotWithShape="1">
                    <a:blip r:embed="rId11"/>
                    <a:stretch>
                      <a:fillRect/>
                    </a:stretch>
                  </a:blipFill>
                </p:spPr>
                <p:txBody>
                  <a:bodyPr/>
                  <a:lstStyle/>
                  <a:p>
                    <a:r>
                      <a:rPr lang="en-US">
                        <a:noFill/>
                      </a:rPr>
                      <a:t> </a:t>
                    </a:r>
                  </a:p>
                </p:txBody>
              </p:sp>
            </mc:Fallback>
          </mc:AlternateContent>
        </p:grpSp>
        <p:cxnSp>
          <p:nvCxnSpPr>
            <p:cNvPr id="14" name="Straight Connector 13">
              <a:extLst>
                <a:ext uri="{FF2B5EF4-FFF2-40B4-BE49-F238E27FC236}">
                  <a16:creationId xmlns:a16="http://schemas.microsoft.com/office/drawing/2014/main" id="{B8325218-D16C-4B66-99ED-B873D25C61BC}"/>
                </a:ext>
              </a:extLst>
            </p:cNvPr>
            <p:cNvCxnSpPr/>
            <p:nvPr/>
          </p:nvCxnSpPr>
          <p:spPr>
            <a:xfrm>
              <a:off x="2808040" y="3659297"/>
              <a:ext cx="361660" cy="0"/>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68C6423B-A91A-475E-8BDA-45F8E2045D4E}"/>
              </a:ext>
            </a:extLst>
          </p:cNvPr>
          <p:cNvGrpSpPr/>
          <p:nvPr/>
        </p:nvGrpSpPr>
        <p:grpSpPr>
          <a:xfrm>
            <a:off x="1503393" y="3096049"/>
            <a:ext cx="5501640" cy="1914587"/>
            <a:chOff x="354303" y="3091934"/>
            <a:chExt cx="5501640" cy="1914587"/>
          </a:xfrm>
        </p:grpSpPr>
        <mc:AlternateContent xmlns:mc="http://schemas.openxmlformats.org/markup-compatibility/2006" xmlns:a14="http://schemas.microsoft.com/office/drawing/2010/main">
          <mc:Choice Requires="a14">
            <p:graphicFrame>
              <p:nvGraphicFramePr>
                <p:cNvPr id="38" name="Content Placeholder 3">
                  <a:extLst>
                    <a:ext uri="{FF2B5EF4-FFF2-40B4-BE49-F238E27FC236}">
                      <a16:creationId xmlns:a16="http://schemas.microsoft.com/office/drawing/2014/main" id="{A868F1A3-C288-4F87-852D-6F3E73AB1661}"/>
                    </a:ext>
                  </a:extLst>
                </p:cNvPr>
                <p:cNvGraphicFramePr>
                  <a:graphicFrameLocks/>
                </p:cNvGraphicFramePr>
                <p:nvPr>
                  <p:extLst>
                    <p:ext uri="{D42A27DB-BD31-4B8C-83A1-F6EECF244321}">
                      <p14:modId xmlns:p14="http://schemas.microsoft.com/office/powerpoint/2010/main" val="3147168944"/>
                    </p:ext>
                  </p:extLst>
                </p:nvPr>
              </p:nvGraphicFramePr>
              <p:xfrm>
                <a:off x="430503" y="3452041"/>
                <a:ext cx="5425440" cy="1554480"/>
              </p:xfrm>
              <a:graphic>
                <a:graphicData uri="http://schemas.openxmlformats.org/drawingml/2006/table">
                  <a:tbl>
                    <a:tblPr firstRow="1" bandRow="1">
                      <a:tableStyleId>{3B4B98B0-60AC-42C2-AFA5-B58CD77FA1E5}</a:tableStyleId>
                    </a:tblPr>
                    <a:tblGrid>
                      <a:gridCol w="1356360">
                        <a:extLst>
                          <a:ext uri="{9D8B030D-6E8A-4147-A177-3AD203B41FA5}">
                            <a16:colId xmlns:a16="http://schemas.microsoft.com/office/drawing/2014/main" val="20000"/>
                          </a:ext>
                        </a:extLst>
                      </a:gridCol>
                      <a:gridCol w="155194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145540">
                        <a:extLst>
                          <a:ext uri="{9D8B030D-6E8A-4147-A177-3AD203B41FA5}">
                            <a16:colId xmlns:a16="http://schemas.microsoft.com/office/drawing/2014/main" val="20003"/>
                          </a:ext>
                        </a:extLst>
                      </a:gridCol>
                    </a:tblGrid>
                    <a:tr h="279400">
                      <a:tc>
                        <a:txBody>
                          <a:bodyPr/>
                          <a:lstStyle/>
                          <a:p>
                            <a:pPr algn="ctr"/>
                            <a:r>
                              <a:rPr lang="en-US" sz="1600" dirty="0"/>
                              <a:t>COID</a:t>
                            </a:r>
                            <a:endParaRPr lang="en-US" sz="1600" b="1" dirty="0"/>
                          </a:p>
                        </a:txBody>
                        <a:tcPr/>
                      </a:tc>
                      <a:tc>
                        <a:txBody>
                          <a:bodyPr/>
                          <a:lstStyle/>
                          <a:p>
                            <a:pPr algn="ctr"/>
                            <a:r>
                              <a:rPr lang="en-US" sz="1600" dirty="0"/>
                              <a:t>COTITLE</a:t>
                            </a:r>
                            <a:endParaRPr lang="en-US" sz="1600" b="1" dirty="0"/>
                          </a:p>
                        </a:txBody>
                        <a:tcPr/>
                      </a:tc>
                      <a:tc>
                        <a:txBody>
                          <a:bodyPr/>
                          <a:lstStyle/>
                          <a:p>
                            <a:pPr algn="ctr"/>
                            <a:r>
                              <a:rPr lang="en-US" sz="1600" dirty="0"/>
                              <a:t>CREDIT</a:t>
                            </a:r>
                            <a:endParaRPr lang="en-US" sz="1600" b="1" dirty="0"/>
                          </a:p>
                        </a:txBody>
                        <a:tcPr/>
                      </a:tc>
                      <a:tc>
                        <a:txBody>
                          <a:bodyPr/>
                          <a:lstStyle/>
                          <a:p>
                            <a:pPr algn="ctr"/>
                            <a:r>
                              <a:rPr lang="en-US" sz="1600" dirty="0"/>
                              <a:t>COTYPE</a:t>
                            </a:r>
                          </a:p>
                          <a:p>
                            <a:pPr algn="ctr"/>
                            <a:endParaRPr lang="en-US" sz="800" b="1" dirty="0"/>
                          </a:p>
                        </a:txBody>
                        <a:tcPr/>
                      </a:tc>
                      <a:extLst>
                        <a:ext uri="{0D108BD9-81ED-4DB2-BD59-A6C34878D82A}">
                          <a16:rowId xmlns:a16="http://schemas.microsoft.com/office/drawing/2014/main" val="10000"/>
                        </a:ext>
                      </a:extLst>
                    </a:tr>
                    <a:tr h="279400">
                      <a:tc>
                        <a:txBody>
                          <a:bodyPr/>
                          <a:lstStyle/>
                          <a:p>
                            <a:pPr algn="ctr"/>
                            <a14:m>
                              <m:oMathPara xmlns:m="http://schemas.openxmlformats.org/officeDocument/2006/math">
                                <m:oMathParaPr>
                                  <m:jc m:val="centerGroup"/>
                                </m:oMathParaPr>
                                <m:oMath xmlns:m="http://schemas.openxmlformats.org/officeDocument/2006/math">
                                  <m:r>
                                    <a:rPr lang="en-US" dirty="0" smtClean="0">
                                      <a:latin typeface="Cambria Math"/>
                                    </a:rPr>
                                    <m:t>⋮</m:t>
                                  </m:r>
                                </m:oMath>
                              </m:oMathPara>
                            </a14:m>
                            <a:endParaRPr lang="en-US" b="1" dirty="0"/>
                          </a:p>
                        </a:txBody>
                        <a:tcPr/>
                      </a:tc>
                      <a:tc>
                        <a:txBody>
                          <a:bodyPr/>
                          <a:lstStyle/>
                          <a:p>
                            <a:pPr algn="ctr"/>
                            <a14:m>
                              <m:oMathPara xmlns:m="http://schemas.openxmlformats.org/officeDocument/2006/math">
                                <m:oMathParaPr>
                                  <m:jc m:val="centerGroup"/>
                                </m:oMathParaPr>
                                <m:oMath xmlns:m="http://schemas.openxmlformats.org/officeDocument/2006/math">
                                  <m:r>
                                    <a:rPr lang="en-US" dirty="0" smtClean="0">
                                      <a:latin typeface="Cambria Math"/>
                                    </a:rPr>
                                    <m:t>⋮</m:t>
                                  </m:r>
                                </m:oMath>
                              </m:oMathPara>
                            </a14:m>
                            <a:endParaRPr lang="en-US" b="1" dirty="0"/>
                          </a:p>
                        </a:txBody>
                        <a:tcPr/>
                      </a:tc>
                      <a:tc>
                        <a:txBody>
                          <a:bodyPr/>
                          <a:lstStyle/>
                          <a:p>
                            <a:pPr algn="ctr"/>
                            <a14:m>
                              <m:oMathPara xmlns:m="http://schemas.openxmlformats.org/officeDocument/2006/math">
                                <m:oMathParaPr>
                                  <m:jc m:val="centerGroup"/>
                                </m:oMathParaPr>
                                <m:oMath xmlns:m="http://schemas.openxmlformats.org/officeDocument/2006/math">
                                  <m:r>
                                    <a:rPr lang="en-US" dirty="0" smtClean="0">
                                      <a:latin typeface="Cambria Math"/>
                                    </a:rPr>
                                    <m:t>⋮</m:t>
                                  </m:r>
                                </m:oMath>
                              </m:oMathPara>
                            </a14:m>
                            <a:endParaRPr lang="en-US" b="1" dirty="0"/>
                          </a:p>
                        </a:txBody>
                        <a:tcPr/>
                      </a:tc>
                      <a:tc>
                        <a:txBody>
                          <a:bodyPr/>
                          <a:lstStyle/>
                          <a:p>
                            <a:pPr algn="ctr"/>
                            <a14:m>
                              <m:oMathPara xmlns:m="http://schemas.openxmlformats.org/officeDocument/2006/math">
                                <m:oMathParaPr>
                                  <m:jc m:val="centerGroup"/>
                                </m:oMathParaPr>
                                <m:oMath xmlns:m="http://schemas.openxmlformats.org/officeDocument/2006/math">
                                  <m:r>
                                    <a:rPr lang="en-US" dirty="0" smtClean="0">
                                      <a:latin typeface="Cambria Math"/>
                                    </a:rPr>
                                    <m:t>⋮</m:t>
                                  </m:r>
                                </m:oMath>
                              </m:oMathPara>
                            </a14:m>
                            <a:endParaRPr lang="en-US" b="1" dirty="0"/>
                          </a:p>
                        </a:txBody>
                        <a:tcPr/>
                      </a:tc>
                      <a:extLst>
                        <a:ext uri="{0D108BD9-81ED-4DB2-BD59-A6C34878D82A}">
                          <a16:rowId xmlns:a16="http://schemas.microsoft.com/office/drawing/2014/main" val="10001"/>
                        </a:ext>
                      </a:extLst>
                    </a:tr>
                    <a:tr h="279400">
                      <a:tc>
                        <a:txBody>
                          <a:bodyPr/>
                          <a:lstStyle/>
                          <a:p>
                            <a:pPr algn="ctr"/>
                            <a:r>
                              <a:rPr lang="en-US" dirty="0"/>
                              <a:t>co3</a:t>
                            </a:r>
                            <a:endParaRPr lang="en-US" b="1" dirty="0"/>
                          </a:p>
                        </a:txBody>
                        <a:tcPr/>
                      </a:tc>
                      <a:tc>
                        <a:txBody>
                          <a:bodyPr/>
                          <a:lstStyle/>
                          <a:p>
                            <a:pPr algn="ctr"/>
                            <a:r>
                              <a:rPr lang="en-US" dirty="0"/>
                              <a:t>programming</a:t>
                            </a:r>
                            <a:endParaRPr lang="en-US" b="1" dirty="0"/>
                          </a:p>
                        </a:txBody>
                        <a:tcPr/>
                      </a:tc>
                      <a:tc>
                        <a:txBody>
                          <a:bodyPr/>
                          <a:lstStyle/>
                          <a:p>
                            <a:pPr algn="ctr"/>
                            <a:r>
                              <a:rPr lang="en-US" dirty="0"/>
                              <a:t>4</a:t>
                            </a:r>
                            <a:endParaRPr lang="en-US" b="1" dirty="0"/>
                          </a:p>
                        </a:txBody>
                        <a:tcPr/>
                      </a:tc>
                      <a:tc>
                        <a:txBody>
                          <a:bodyPr/>
                          <a:lstStyle/>
                          <a:p>
                            <a:pPr algn="ctr"/>
                            <a:r>
                              <a:rPr lang="en-US" dirty="0"/>
                              <a:t>t</a:t>
                            </a:r>
                            <a:r>
                              <a:rPr lang="en-US" baseline="0" dirty="0"/>
                              <a:t> (</a:t>
                            </a:r>
                            <a:r>
                              <a:rPr lang="fa-IR" baseline="0" dirty="0"/>
                              <a:t>تئوری</a:t>
                            </a:r>
                            <a:r>
                              <a:rPr lang="en-US" baseline="0" dirty="0"/>
                              <a:t>)</a:t>
                            </a:r>
                            <a:endParaRPr lang="en-US" b="1" dirty="0"/>
                          </a:p>
                        </a:txBody>
                        <a:tcPr/>
                      </a:tc>
                      <a:extLst>
                        <a:ext uri="{0D108BD9-81ED-4DB2-BD59-A6C34878D82A}">
                          <a16:rowId xmlns:a16="http://schemas.microsoft.com/office/drawing/2014/main" val="10002"/>
                        </a:ext>
                      </a:extLst>
                    </a:tr>
                    <a:tr h="279400">
                      <a:tc>
                        <a:txBody>
                          <a:bodyPr/>
                          <a:lstStyle/>
                          <a:p>
                            <a:pPr algn="ctr"/>
                            <a14:m>
                              <m:oMathPara xmlns:m="http://schemas.openxmlformats.org/officeDocument/2006/math">
                                <m:oMathParaPr>
                                  <m:jc m:val="centerGroup"/>
                                </m:oMathParaPr>
                                <m:oMath xmlns:m="http://schemas.openxmlformats.org/officeDocument/2006/math">
                                  <m:r>
                                    <a:rPr lang="en-US" dirty="0" smtClean="0">
                                      <a:latin typeface="Cambria Math"/>
                                    </a:rPr>
                                    <m:t>⋮</m:t>
                                  </m:r>
                                </m:oMath>
                              </m:oMathPara>
                            </a14:m>
                            <a:endParaRPr lang="en-US" b="1" dirty="0"/>
                          </a:p>
                        </a:txBody>
                        <a:tcPr/>
                      </a:tc>
                      <a:tc>
                        <a:txBody>
                          <a:bodyPr/>
                          <a:lstStyle/>
                          <a:p>
                            <a:pPr algn="ctr"/>
                            <a14:m>
                              <m:oMathPara xmlns:m="http://schemas.openxmlformats.org/officeDocument/2006/math">
                                <m:oMathParaPr>
                                  <m:jc m:val="centerGroup"/>
                                </m:oMathParaPr>
                                <m:oMath xmlns:m="http://schemas.openxmlformats.org/officeDocument/2006/math">
                                  <m:r>
                                    <a:rPr lang="en-US" dirty="0" smtClean="0">
                                      <a:latin typeface="Cambria Math"/>
                                    </a:rPr>
                                    <m:t>⋮</m:t>
                                  </m:r>
                                </m:oMath>
                              </m:oMathPara>
                            </a14:m>
                            <a:endParaRPr lang="en-US" b="1" dirty="0"/>
                          </a:p>
                        </a:txBody>
                        <a:tcPr/>
                      </a:tc>
                      <a:tc>
                        <a:txBody>
                          <a:bodyPr/>
                          <a:lstStyle/>
                          <a:p>
                            <a:pPr algn="ctr"/>
                            <a14:m>
                              <m:oMathPara xmlns:m="http://schemas.openxmlformats.org/officeDocument/2006/math">
                                <m:oMathParaPr>
                                  <m:jc m:val="centerGroup"/>
                                </m:oMathParaPr>
                                <m:oMath xmlns:m="http://schemas.openxmlformats.org/officeDocument/2006/math">
                                  <m:r>
                                    <a:rPr lang="en-US" dirty="0" smtClean="0">
                                      <a:latin typeface="Cambria Math"/>
                                    </a:rPr>
                                    <m:t>⋮</m:t>
                                  </m:r>
                                </m:oMath>
                              </m:oMathPara>
                            </a14:m>
                            <a:endParaRPr lang="en-US" b="1" dirty="0"/>
                          </a:p>
                        </a:txBody>
                        <a:tcPr/>
                      </a:tc>
                      <a:tc>
                        <a:txBody>
                          <a:bodyPr/>
                          <a:lstStyle/>
                          <a:p>
                            <a:pPr algn="ctr"/>
                            <a14:m>
                              <m:oMathPara xmlns:m="http://schemas.openxmlformats.org/officeDocument/2006/math">
                                <m:oMathParaPr>
                                  <m:jc m:val="centerGroup"/>
                                </m:oMathParaPr>
                                <m:oMath xmlns:m="http://schemas.openxmlformats.org/officeDocument/2006/math">
                                  <m:r>
                                    <a:rPr lang="en-US" dirty="0" smtClean="0">
                                      <a:latin typeface="Cambria Math"/>
                                    </a:rPr>
                                    <m:t>⋮</m:t>
                                  </m:r>
                                </m:oMath>
                              </m:oMathPara>
                            </a14:m>
                            <a:endParaRPr lang="en-US" b="1" dirty="0"/>
                          </a:p>
                        </a:txBody>
                        <a:tcPr/>
                      </a:tc>
                      <a:extLst>
                        <a:ext uri="{0D108BD9-81ED-4DB2-BD59-A6C34878D82A}">
                          <a16:rowId xmlns:a16="http://schemas.microsoft.com/office/drawing/2014/main" val="10003"/>
                        </a:ext>
                      </a:extLst>
                    </a:tr>
                  </a:tbl>
                </a:graphicData>
              </a:graphic>
            </p:graphicFrame>
          </mc:Choice>
          <mc:Fallback xmlns="">
            <p:graphicFrame>
              <p:nvGraphicFramePr>
                <p:cNvPr id="37" name="Content Placeholder 3"/>
                <p:cNvGraphicFramePr>
                  <a:graphicFrameLocks/>
                </p:cNvGraphicFramePr>
                <p:nvPr>
                  <p:extLst>
                    <p:ext uri="{D42A27DB-BD31-4B8C-83A1-F6EECF244321}">
                      <p14:modId xmlns:p14="http://schemas.microsoft.com/office/powerpoint/2010/main" val="310310172"/>
                    </p:ext>
                  </p:extLst>
                </p:nvPr>
              </p:nvGraphicFramePr>
              <p:xfrm>
                <a:off x="430503" y="3452041"/>
                <a:ext cx="5425440" cy="1554480"/>
              </p:xfrm>
              <a:graphic>
                <a:graphicData uri="http://schemas.openxmlformats.org/drawingml/2006/table">
                  <a:tbl>
                    <a:tblPr firstRow="1" bandRow="1">
                      <a:tableStyleId>{3B4B98B0-60AC-42C2-AFA5-B58CD77FA1E5}</a:tableStyleId>
                    </a:tblPr>
                    <a:tblGrid>
                      <a:gridCol w="1356360"/>
                      <a:gridCol w="1551940"/>
                      <a:gridCol w="1371600"/>
                      <a:gridCol w="1145540"/>
                    </a:tblGrid>
                    <a:tr h="457200">
                      <a:tc>
                        <a:txBody>
                          <a:bodyPr/>
                          <a:lstStyle/>
                          <a:p>
                            <a:pPr algn="ctr"/>
                            <a:r>
                              <a:rPr lang="en-US" sz="1600" dirty="0" smtClean="0"/>
                              <a:t>COID</a:t>
                            </a:r>
                            <a:endParaRPr lang="en-US" sz="1600" b="1" dirty="0"/>
                          </a:p>
                        </a:txBody>
                        <a:tcPr/>
                      </a:tc>
                      <a:tc>
                        <a:txBody>
                          <a:bodyPr/>
                          <a:lstStyle/>
                          <a:p>
                            <a:pPr algn="ctr"/>
                            <a:r>
                              <a:rPr lang="en-US" sz="1600" dirty="0" smtClean="0"/>
                              <a:t>COTITLE</a:t>
                            </a:r>
                            <a:endParaRPr lang="en-US" sz="1600" b="1" dirty="0"/>
                          </a:p>
                        </a:txBody>
                        <a:tcPr/>
                      </a:tc>
                      <a:tc>
                        <a:txBody>
                          <a:bodyPr/>
                          <a:lstStyle/>
                          <a:p>
                            <a:pPr algn="ctr"/>
                            <a:r>
                              <a:rPr lang="en-US" sz="1600" dirty="0" smtClean="0"/>
                              <a:t>CREDIT</a:t>
                            </a:r>
                            <a:endParaRPr lang="en-US" sz="1600" b="1" dirty="0"/>
                          </a:p>
                        </a:txBody>
                        <a:tcPr/>
                      </a:tc>
                      <a:tc>
                        <a:txBody>
                          <a:bodyPr/>
                          <a:lstStyle/>
                          <a:p>
                            <a:pPr algn="ctr"/>
                            <a:r>
                              <a:rPr lang="en-US" sz="1600" dirty="0" smtClean="0"/>
                              <a:t>COTYPE</a:t>
                            </a:r>
                          </a:p>
                          <a:p>
                            <a:pPr algn="ctr"/>
                            <a:endParaRPr lang="en-US" sz="800" b="1" dirty="0"/>
                          </a:p>
                        </a:txBody>
                        <a:tcPr/>
                      </a:tc>
                    </a:tr>
                    <a:tr h="365760">
                      <a:tc>
                        <a:txBody>
                          <a:bodyPr/>
                          <a:lstStyle/>
                          <a:p>
                            <a:endParaRPr lang="en-US"/>
                          </a:p>
                        </a:txBody>
                        <a:tcPr>
                          <a:blipFill rotWithShape="1">
                            <a:blip r:embed="rId12"/>
                            <a:stretch>
                              <a:fillRect t="-130000" r="-299103" b="-200000"/>
                            </a:stretch>
                          </a:blipFill>
                        </a:tcPr>
                      </a:tc>
                      <a:tc>
                        <a:txBody>
                          <a:bodyPr/>
                          <a:lstStyle/>
                          <a:p>
                            <a:endParaRPr lang="en-US"/>
                          </a:p>
                        </a:txBody>
                        <a:tcPr>
                          <a:blipFill rotWithShape="1">
                            <a:blip r:embed="rId12"/>
                            <a:stretch>
                              <a:fillRect l="-87795" t="-130000" r="-162598" b="-200000"/>
                            </a:stretch>
                          </a:blipFill>
                        </a:tcPr>
                      </a:tc>
                      <a:tc>
                        <a:txBody>
                          <a:bodyPr/>
                          <a:lstStyle/>
                          <a:p>
                            <a:endParaRPr lang="en-US"/>
                          </a:p>
                        </a:txBody>
                        <a:tcPr>
                          <a:blipFill rotWithShape="1">
                            <a:blip r:embed="rId12"/>
                            <a:stretch>
                              <a:fillRect l="-212000" t="-130000" r="-83556" b="-200000"/>
                            </a:stretch>
                          </a:blipFill>
                        </a:tcPr>
                      </a:tc>
                      <a:tc>
                        <a:txBody>
                          <a:bodyPr/>
                          <a:lstStyle/>
                          <a:p>
                            <a:endParaRPr lang="en-US"/>
                          </a:p>
                        </a:txBody>
                        <a:tcPr>
                          <a:blipFill rotWithShape="1">
                            <a:blip r:embed="rId12"/>
                            <a:stretch>
                              <a:fillRect l="-373404" t="-130000" b="-200000"/>
                            </a:stretch>
                          </a:blipFill>
                        </a:tcPr>
                      </a:tc>
                    </a:tr>
                    <a:tr h="365760">
                      <a:tc>
                        <a:txBody>
                          <a:bodyPr/>
                          <a:lstStyle/>
                          <a:p>
                            <a:pPr algn="ctr"/>
                            <a:r>
                              <a:rPr lang="en-US" dirty="0" smtClean="0"/>
                              <a:t>co3</a:t>
                            </a:r>
                            <a:endParaRPr lang="en-US" b="1" dirty="0"/>
                          </a:p>
                        </a:txBody>
                        <a:tcPr/>
                      </a:tc>
                      <a:tc>
                        <a:txBody>
                          <a:bodyPr/>
                          <a:lstStyle/>
                          <a:p>
                            <a:pPr algn="ctr"/>
                            <a:r>
                              <a:rPr lang="en-US" dirty="0" smtClean="0"/>
                              <a:t>programming</a:t>
                            </a:r>
                            <a:endParaRPr lang="en-US" b="1" dirty="0"/>
                          </a:p>
                        </a:txBody>
                        <a:tcPr/>
                      </a:tc>
                      <a:tc>
                        <a:txBody>
                          <a:bodyPr/>
                          <a:lstStyle/>
                          <a:p>
                            <a:pPr algn="ctr"/>
                            <a:r>
                              <a:rPr lang="en-US" dirty="0" smtClean="0"/>
                              <a:t>4</a:t>
                            </a:r>
                            <a:endParaRPr lang="en-US" b="1" dirty="0"/>
                          </a:p>
                        </a:txBody>
                        <a:tcPr/>
                      </a:tc>
                      <a:tc>
                        <a:txBody>
                          <a:bodyPr/>
                          <a:lstStyle/>
                          <a:p>
                            <a:pPr algn="ctr"/>
                            <a:r>
                              <a:rPr lang="en-US" dirty="0" smtClean="0"/>
                              <a:t>t</a:t>
                            </a:r>
                            <a:r>
                              <a:rPr lang="en-US" baseline="0" dirty="0" smtClean="0"/>
                              <a:t> (</a:t>
                            </a:r>
                            <a:r>
                              <a:rPr lang="fa-IR" baseline="0" dirty="0" smtClean="0"/>
                              <a:t>تئوری</a:t>
                            </a:r>
                            <a:r>
                              <a:rPr lang="en-US" baseline="0" dirty="0" smtClean="0"/>
                              <a:t>)</a:t>
                            </a:r>
                            <a:endParaRPr lang="en-US" b="1" dirty="0"/>
                          </a:p>
                        </a:txBody>
                        <a:tcPr/>
                      </a:tc>
                    </a:tr>
                    <a:tr h="365760">
                      <a:tc>
                        <a:txBody>
                          <a:bodyPr/>
                          <a:lstStyle/>
                          <a:p>
                            <a:endParaRPr lang="en-US"/>
                          </a:p>
                        </a:txBody>
                        <a:tcPr>
                          <a:blipFill rotWithShape="1">
                            <a:blip r:embed="rId12"/>
                            <a:stretch>
                              <a:fillRect t="-330000" r="-299103"/>
                            </a:stretch>
                          </a:blipFill>
                        </a:tcPr>
                      </a:tc>
                      <a:tc>
                        <a:txBody>
                          <a:bodyPr/>
                          <a:lstStyle/>
                          <a:p>
                            <a:endParaRPr lang="en-US"/>
                          </a:p>
                        </a:txBody>
                        <a:tcPr>
                          <a:blipFill rotWithShape="1">
                            <a:blip r:embed="rId12"/>
                            <a:stretch>
                              <a:fillRect l="-87795" t="-330000" r="-162598"/>
                            </a:stretch>
                          </a:blipFill>
                        </a:tcPr>
                      </a:tc>
                      <a:tc>
                        <a:txBody>
                          <a:bodyPr/>
                          <a:lstStyle/>
                          <a:p>
                            <a:endParaRPr lang="en-US"/>
                          </a:p>
                        </a:txBody>
                        <a:tcPr>
                          <a:blipFill rotWithShape="1">
                            <a:blip r:embed="rId12"/>
                            <a:stretch>
                              <a:fillRect l="-212000" t="-330000" r="-83556"/>
                            </a:stretch>
                          </a:blipFill>
                        </a:tcPr>
                      </a:tc>
                      <a:tc>
                        <a:txBody>
                          <a:bodyPr/>
                          <a:lstStyle/>
                          <a:p>
                            <a:endParaRPr lang="en-US"/>
                          </a:p>
                        </a:txBody>
                        <a:tcPr>
                          <a:blipFill rotWithShape="1">
                            <a:blip r:embed="rId12"/>
                            <a:stretch>
                              <a:fillRect l="-373404" t="-330000"/>
                            </a:stretch>
                          </a:blipFill>
                        </a:tcPr>
                      </a:tc>
                    </a:tr>
                  </a:tbl>
                </a:graphicData>
              </a:graphic>
            </p:graphicFrame>
          </mc:Fallback>
        </mc:AlternateContent>
        <p:cxnSp>
          <p:nvCxnSpPr>
            <p:cNvPr id="39" name="Straight Connector 38">
              <a:extLst>
                <a:ext uri="{FF2B5EF4-FFF2-40B4-BE49-F238E27FC236}">
                  <a16:creationId xmlns:a16="http://schemas.microsoft.com/office/drawing/2014/main" id="{9EA8DED5-2F09-409D-9276-60D12DD3AFEC}"/>
                </a:ext>
              </a:extLst>
            </p:cNvPr>
            <p:cNvCxnSpPr/>
            <p:nvPr/>
          </p:nvCxnSpPr>
          <p:spPr>
            <a:xfrm>
              <a:off x="769091" y="3733800"/>
              <a:ext cx="63040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53F2331D-6D2A-4431-8D11-599177DC6DD0}"/>
                </a:ext>
              </a:extLst>
            </p:cNvPr>
            <p:cNvSpPr/>
            <p:nvPr/>
          </p:nvSpPr>
          <p:spPr>
            <a:xfrm>
              <a:off x="354303" y="3091934"/>
              <a:ext cx="922047" cy="369332"/>
            </a:xfrm>
            <a:prstGeom prst="rect">
              <a:avLst/>
            </a:prstGeom>
          </p:spPr>
          <p:txBody>
            <a:bodyPr wrap="none">
              <a:spAutoFit/>
            </a:bodyPr>
            <a:lstStyle/>
            <a:p>
              <a:r>
                <a:rPr lang="en-US" b="1" dirty="0">
                  <a:cs typeface="B Nazanin" pitchFamily="2" charset="-78"/>
                </a:rPr>
                <a:t>COUR </a:t>
              </a:r>
              <a:endParaRPr lang="en-US" dirty="0"/>
            </a:p>
          </p:txBody>
        </p:sp>
      </p:grpSp>
      <p:grpSp>
        <p:nvGrpSpPr>
          <p:cNvPr id="41" name="Group 40">
            <a:extLst>
              <a:ext uri="{FF2B5EF4-FFF2-40B4-BE49-F238E27FC236}">
                <a16:creationId xmlns:a16="http://schemas.microsoft.com/office/drawing/2014/main" id="{99C2A793-19C9-46A8-A33A-C42FB05DCF36}"/>
              </a:ext>
            </a:extLst>
          </p:cNvPr>
          <p:cNvGrpSpPr/>
          <p:nvPr/>
        </p:nvGrpSpPr>
        <p:grpSpPr>
          <a:xfrm>
            <a:off x="7276780" y="3070999"/>
            <a:ext cx="2984500" cy="1981200"/>
            <a:chOff x="5867400" y="4419600"/>
            <a:chExt cx="2984500" cy="1981200"/>
          </a:xfrm>
        </p:grpSpPr>
        <p:grpSp>
          <p:nvGrpSpPr>
            <p:cNvPr id="42" name="Group 41">
              <a:extLst>
                <a:ext uri="{FF2B5EF4-FFF2-40B4-BE49-F238E27FC236}">
                  <a16:creationId xmlns:a16="http://schemas.microsoft.com/office/drawing/2014/main" id="{15BF665A-F33E-4D41-B9F6-A94F3E66B7C5}"/>
                </a:ext>
              </a:extLst>
            </p:cNvPr>
            <p:cNvGrpSpPr/>
            <p:nvPr/>
          </p:nvGrpSpPr>
          <p:grpSpPr>
            <a:xfrm>
              <a:off x="5943600" y="4808220"/>
              <a:ext cx="2908300" cy="1592580"/>
              <a:chOff x="430503" y="5181600"/>
              <a:chExt cx="2908300" cy="1592580"/>
            </a:xfrm>
          </p:grpSpPr>
          <mc:AlternateContent xmlns:mc="http://schemas.openxmlformats.org/markup-compatibility/2006" xmlns:a14="http://schemas.microsoft.com/office/drawing/2010/main">
            <mc:Choice Requires="a14">
              <p:graphicFrame>
                <p:nvGraphicFramePr>
                  <p:cNvPr id="44" name="Content Placeholder 3">
                    <a:extLst>
                      <a:ext uri="{FF2B5EF4-FFF2-40B4-BE49-F238E27FC236}">
                        <a16:creationId xmlns:a16="http://schemas.microsoft.com/office/drawing/2014/main" id="{80F33AC1-15FA-4D06-A776-EBE48387AF6B}"/>
                      </a:ext>
                    </a:extLst>
                  </p:cNvPr>
                  <p:cNvGraphicFramePr>
                    <a:graphicFrameLocks/>
                  </p:cNvGraphicFramePr>
                  <p:nvPr>
                    <p:extLst>
                      <p:ext uri="{D42A27DB-BD31-4B8C-83A1-F6EECF244321}">
                        <p14:modId xmlns:p14="http://schemas.microsoft.com/office/powerpoint/2010/main" val="4061681783"/>
                      </p:ext>
                    </p:extLst>
                  </p:nvPr>
                </p:nvGraphicFramePr>
                <p:xfrm>
                  <a:off x="430503" y="5181600"/>
                  <a:ext cx="2908300" cy="1592580"/>
                </p:xfrm>
                <a:graphic>
                  <a:graphicData uri="http://schemas.openxmlformats.org/drawingml/2006/table">
                    <a:tbl>
                      <a:tblPr firstRow="1" bandRow="1">
                        <a:tableStyleId>{3B4B98B0-60AC-42C2-AFA5-B58CD77FA1E5}</a:tableStyleId>
                      </a:tblPr>
                      <a:tblGrid>
                        <a:gridCol w="1356360">
                          <a:extLst>
                            <a:ext uri="{9D8B030D-6E8A-4147-A177-3AD203B41FA5}">
                              <a16:colId xmlns:a16="http://schemas.microsoft.com/office/drawing/2014/main" val="20000"/>
                            </a:ext>
                          </a:extLst>
                        </a:gridCol>
                        <a:gridCol w="1551940">
                          <a:extLst>
                            <a:ext uri="{9D8B030D-6E8A-4147-A177-3AD203B41FA5}">
                              <a16:colId xmlns:a16="http://schemas.microsoft.com/office/drawing/2014/main" val="20001"/>
                            </a:ext>
                          </a:extLst>
                        </a:gridCol>
                      </a:tblGrid>
                      <a:tr h="279400">
                        <a:tc>
                          <a:txBody>
                            <a:bodyPr/>
                            <a:lstStyle/>
                            <a:p>
                              <a:pPr algn="ctr"/>
                              <a:r>
                                <a:rPr lang="en-US" sz="1600" dirty="0"/>
                                <a:t>COID</a:t>
                              </a:r>
                              <a:endParaRPr lang="en-US" sz="1600" b="1" dirty="0"/>
                            </a:p>
                          </a:txBody>
                          <a:tcPr/>
                        </a:tc>
                        <a:tc>
                          <a:txBody>
                            <a:bodyPr/>
                            <a:lstStyle/>
                            <a:p>
                              <a:pPr algn="ctr"/>
                              <a:r>
                                <a:rPr lang="en-US" sz="1600" dirty="0"/>
                                <a:t>PRECOID</a:t>
                              </a:r>
                            </a:p>
                            <a:p>
                              <a:pPr algn="ctr"/>
                              <a:endParaRPr lang="en-US" sz="1050" b="1" dirty="0"/>
                            </a:p>
                          </a:txBody>
                          <a:tcPr/>
                        </a:tc>
                        <a:extLst>
                          <a:ext uri="{0D108BD9-81ED-4DB2-BD59-A6C34878D82A}">
                            <a16:rowId xmlns:a16="http://schemas.microsoft.com/office/drawing/2014/main" val="10000"/>
                          </a:ext>
                        </a:extLst>
                      </a:tr>
                      <a:tr h="279400">
                        <a:tc>
                          <a:txBody>
                            <a:bodyPr/>
                            <a:lstStyle/>
                            <a:p>
                              <a:pPr algn="ctr"/>
                              <a14:m>
                                <m:oMathPara xmlns:m="http://schemas.openxmlformats.org/officeDocument/2006/math">
                                  <m:oMathParaPr>
                                    <m:jc m:val="centerGroup"/>
                                  </m:oMathParaPr>
                                  <m:oMath xmlns:m="http://schemas.openxmlformats.org/officeDocument/2006/math">
                                    <m:r>
                                      <a:rPr lang="en-US" dirty="0" smtClean="0">
                                        <a:latin typeface="Cambria Math"/>
                                      </a:rPr>
                                      <m:t>⋮</m:t>
                                    </m:r>
                                  </m:oMath>
                                </m:oMathPara>
                              </a14:m>
                              <a:endParaRPr lang="en-US" b="1" dirty="0"/>
                            </a:p>
                          </a:txBody>
                          <a:tcPr/>
                        </a:tc>
                        <a:tc>
                          <a:txBody>
                            <a:bodyPr/>
                            <a:lstStyle/>
                            <a:p>
                              <a:pPr algn="ctr"/>
                              <a14:m>
                                <m:oMathPara xmlns:m="http://schemas.openxmlformats.org/officeDocument/2006/math">
                                  <m:oMathParaPr>
                                    <m:jc m:val="centerGroup"/>
                                  </m:oMathParaPr>
                                  <m:oMath xmlns:m="http://schemas.openxmlformats.org/officeDocument/2006/math">
                                    <m:r>
                                      <a:rPr lang="en-US" dirty="0" smtClean="0">
                                        <a:latin typeface="Cambria Math"/>
                                      </a:rPr>
                                      <m:t>⋮</m:t>
                                    </m:r>
                                  </m:oMath>
                                </m:oMathPara>
                              </a14:m>
                              <a:endParaRPr lang="en-US" b="1" dirty="0"/>
                            </a:p>
                          </a:txBody>
                          <a:tcPr/>
                        </a:tc>
                        <a:extLst>
                          <a:ext uri="{0D108BD9-81ED-4DB2-BD59-A6C34878D82A}">
                            <a16:rowId xmlns:a16="http://schemas.microsoft.com/office/drawing/2014/main" val="10001"/>
                          </a:ext>
                        </a:extLst>
                      </a:tr>
                      <a:tr h="279400">
                        <a:tc>
                          <a:txBody>
                            <a:bodyPr/>
                            <a:lstStyle/>
                            <a:p>
                              <a:pPr algn="ctr"/>
                              <a:r>
                                <a:rPr lang="en-US" dirty="0"/>
                                <a:t>co3</a:t>
                              </a:r>
                              <a:endParaRPr lang="en-US" b="1" dirty="0"/>
                            </a:p>
                          </a:txBody>
                          <a:tcPr/>
                        </a:tc>
                        <a:tc>
                          <a:txBody>
                            <a:bodyPr/>
                            <a:lstStyle/>
                            <a:p>
                              <a:pPr algn="ctr"/>
                              <a:r>
                                <a:rPr lang="en-US" dirty="0"/>
                                <a:t>co2</a:t>
                              </a:r>
                              <a:endParaRPr lang="en-US" b="1" dirty="0"/>
                            </a:p>
                          </a:txBody>
                          <a:tcPr/>
                        </a:tc>
                        <a:extLst>
                          <a:ext uri="{0D108BD9-81ED-4DB2-BD59-A6C34878D82A}">
                            <a16:rowId xmlns:a16="http://schemas.microsoft.com/office/drawing/2014/main" val="10002"/>
                          </a:ext>
                        </a:extLst>
                      </a:tr>
                      <a:tr h="279400">
                        <a:tc>
                          <a:txBody>
                            <a:bodyPr/>
                            <a:lstStyle/>
                            <a:p>
                              <a:pPr algn="ctr"/>
                              <a14:m>
                                <m:oMathPara xmlns:m="http://schemas.openxmlformats.org/officeDocument/2006/math">
                                  <m:oMathParaPr>
                                    <m:jc m:val="centerGroup"/>
                                  </m:oMathParaPr>
                                  <m:oMath xmlns:m="http://schemas.openxmlformats.org/officeDocument/2006/math">
                                    <m:r>
                                      <a:rPr lang="en-US" dirty="0" smtClean="0">
                                        <a:latin typeface="Cambria Math"/>
                                      </a:rPr>
                                      <m:t>⋮</m:t>
                                    </m:r>
                                  </m:oMath>
                                </m:oMathPara>
                              </a14:m>
                              <a:endParaRPr lang="en-US" b="1" dirty="0"/>
                            </a:p>
                          </a:txBody>
                          <a:tcPr/>
                        </a:tc>
                        <a:tc>
                          <a:txBody>
                            <a:bodyPr/>
                            <a:lstStyle/>
                            <a:p>
                              <a:pPr algn="ctr"/>
                              <a14:m>
                                <m:oMathPara xmlns:m="http://schemas.openxmlformats.org/officeDocument/2006/math">
                                  <m:oMathParaPr>
                                    <m:jc m:val="centerGroup"/>
                                  </m:oMathParaPr>
                                  <m:oMath xmlns:m="http://schemas.openxmlformats.org/officeDocument/2006/math">
                                    <m:r>
                                      <a:rPr lang="en-US" dirty="0" smtClean="0">
                                        <a:latin typeface="Cambria Math"/>
                                      </a:rPr>
                                      <m:t>⋮</m:t>
                                    </m:r>
                                  </m:oMath>
                                </m:oMathPara>
                              </a14:m>
                              <a:endParaRPr lang="en-US" b="1" dirty="0"/>
                            </a:p>
                          </a:txBody>
                          <a:tcPr/>
                        </a:tc>
                        <a:extLst>
                          <a:ext uri="{0D108BD9-81ED-4DB2-BD59-A6C34878D82A}">
                            <a16:rowId xmlns:a16="http://schemas.microsoft.com/office/drawing/2014/main" val="10003"/>
                          </a:ext>
                        </a:extLst>
                      </a:tr>
                    </a:tbl>
                  </a:graphicData>
                </a:graphic>
              </p:graphicFrame>
            </mc:Choice>
            <mc:Fallback xmlns="">
              <p:graphicFrame>
                <p:nvGraphicFramePr>
                  <p:cNvPr id="36" name="Content Placeholder 3"/>
                  <p:cNvGraphicFramePr>
                    <a:graphicFrameLocks/>
                  </p:cNvGraphicFramePr>
                  <p:nvPr>
                    <p:extLst>
                      <p:ext uri="{D42A27DB-BD31-4B8C-83A1-F6EECF244321}">
                        <p14:modId xmlns:p14="http://schemas.microsoft.com/office/powerpoint/2010/main" val="2950738934"/>
                      </p:ext>
                    </p:extLst>
                  </p:nvPr>
                </p:nvGraphicFramePr>
                <p:xfrm>
                  <a:off x="430503" y="5181600"/>
                  <a:ext cx="2908300" cy="1592580"/>
                </p:xfrm>
                <a:graphic>
                  <a:graphicData uri="http://schemas.openxmlformats.org/drawingml/2006/table">
                    <a:tbl>
                      <a:tblPr firstRow="1" bandRow="1">
                        <a:tableStyleId>{3B4B98B0-60AC-42C2-AFA5-B58CD77FA1E5}</a:tableStyleId>
                      </a:tblPr>
                      <a:tblGrid>
                        <a:gridCol w="1356360"/>
                        <a:gridCol w="1551940"/>
                      </a:tblGrid>
                      <a:tr h="495300">
                        <a:tc>
                          <a:txBody>
                            <a:bodyPr/>
                            <a:lstStyle/>
                            <a:p>
                              <a:pPr algn="ctr"/>
                              <a:r>
                                <a:rPr lang="en-US" sz="1600" dirty="0" smtClean="0"/>
                                <a:t>COID</a:t>
                              </a:r>
                              <a:endParaRPr lang="en-US" sz="1600" b="1" dirty="0"/>
                            </a:p>
                          </a:txBody>
                          <a:tcPr/>
                        </a:tc>
                        <a:tc>
                          <a:txBody>
                            <a:bodyPr/>
                            <a:lstStyle/>
                            <a:p>
                              <a:pPr algn="ctr"/>
                              <a:r>
                                <a:rPr lang="en-US" sz="1600" dirty="0" smtClean="0"/>
                                <a:t>PRECOID</a:t>
                              </a:r>
                            </a:p>
                            <a:p>
                              <a:pPr algn="ctr"/>
                              <a:endParaRPr lang="en-US" sz="1050" b="1" dirty="0"/>
                            </a:p>
                          </a:txBody>
                          <a:tcPr/>
                        </a:tc>
                      </a:tr>
                      <a:tr h="365760">
                        <a:tc>
                          <a:txBody>
                            <a:bodyPr/>
                            <a:lstStyle/>
                            <a:p>
                              <a:endParaRPr lang="en-US"/>
                            </a:p>
                          </a:txBody>
                          <a:tcPr>
                            <a:blipFill rotWithShape="1">
                              <a:blip r:embed="rId13"/>
                              <a:stretch>
                                <a:fillRect t="-140000" r="-115315" b="-200000"/>
                              </a:stretch>
                            </a:blipFill>
                          </a:tcPr>
                        </a:tc>
                        <a:tc>
                          <a:txBody>
                            <a:bodyPr/>
                            <a:lstStyle/>
                            <a:p>
                              <a:endParaRPr lang="en-US"/>
                            </a:p>
                          </a:txBody>
                          <a:tcPr>
                            <a:blipFill rotWithShape="1">
                              <a:blip r:embed="rId13"/>
                              <a:stretch>
                                <a:fillRect l="-87059" t="-140000" r="-392" b="-200000"/>
                              </a:stretch>
                            </a:blipFill>
                          </a:tcPr>
                        </a:tc>
                      </a:tr>
                      <a:tr h="365760">
                        <a:tc>
                          <a:txBody>
                            <a:bodyPr/>
                            <a:lstStyle/>
                            <a:p>
                              <a:pPr algn="ctr"/>
                              <a:r>
                                <a:rPr lang="en-US" dirty="0" smtClean="0"/>
                                <a:t>co3</a:t>
                              </a:r>
                              <a:endParaRPr lang="en-US" b="1" dirty="0"/>
                            </a:p>
                          </a:txBody>
                          <a:tcPr/>
                        </a:tc>
                        <a:tc>
                          <a:txBody>
                            <a:bodyPr/>
                            <a:lstStyle/>
                            <a:p>
                              <a:pPr algn="ctr"/>
                              <a:r>
                                <a:rPr lang="en-US" dirty="0" smtClean="0"/>
                                <a:t>co2</a:t>
                              </a:r>
                              <a:endParaRPr lang="en-US" b="1" dirty="0"/>
                            </a:p>
                          </a:txBody>
                          <a:tcPr/>
                        </a:tc>
                      </a:tr>
                      <a:tr h="365760">
                        <a:tc>
                          <a:txBody>
                            <a:bodyPr/>
                            <a:lstStyle/>
                            <a:p>
                              <a:endParaRPr lang="en-US"/>
                            </a:p>
                          </a:txBody>
                          <a:tcPr>
                            <a:blipFill rotWithShape="1">
                              <a:blip r:embed="rId13"/>
                              <a:stretch>
                                <a:fillRect t="-340000" r="-115315"/>
                              </a:stretch>
                            </a:blipFill>
                          </a:tcPr>
                        </a:tc>
                        <a:tc>
                          <a:txBody>
                            <a:bodyPr/>
                            <a:lstStyle/>
                            <a:p>
                              <a:endParaRPr lang="en-US"/>
                            </a:p>
                          </a:txBody>
                          <a:tcPr>
                            <a:blipFill rotWithShape="1">
                              <a:blip r:embed="rId13"/>
                              <a:stretch>
                                <a:fillRect l="-87059" t="-340000" r="-392"/>
                              </a:stretch>
                            </a:blipFill>
                          </a:tcPr>
                        </a:tc>
                      </a:tr>
                    </a:tbl>
                  </a:graphicData>
                </a:graphic>
              </p:graphicFrame>
            </mc:Fallback>
          </mc:AlternateContent>
          <p:cxnSp>
            <p:nvCxnSpPr>
              <p:cNvPr id="45" name="Straight Connector 44">
                <a:extLst>
                  <a:ext uri="{FF2B5EF4-FFF2-40B4-BE49-F238E27FC236}">
                    <a16:creationId xmlns:a16="http://schemas.microsoft.com/office/drawing/2014/main" id="{94FEF27A-71BF-41B6-AE88-FF81F8812116}"/>
                  </a:ext>
                </a:extLst>
              </p:cNvPr>
              <p:cNvCxnSpPr/>
              <p:nvPr/>
            </p:nvCxnSpPr>
            <p:spPr>
              <a:xfrm>
                <a:off x="874772" y="5562600"/>
                <a:ext cx="217322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5DCA6EA-82C7-4575-B021-08E2A994908D}"/>
                  </a:ext>
                </a:extLst>
              </p:cNvPr>
              <p:cNvCxnSpPr/>
              <p:nvPr/>
            </p:nvCxnSpPr>
            <p:spPr>
              <a:xfrm>
                <a:off x="2057400" y="5486400"/>
                <a:ext cx="912419"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3A6D62D-0F52-47F4-B0F7-6B7CBA357F5E}"/>
                  </a:ext>
                </a:extLst>
              </p:cNvPr>
              <p:cNvCxnSpPr/>
              <p:nvPr/>
            </p:nvCxnSpPr>
            <p:spPr>
              <a:xfrm>
                <a:off x="862324" y="5470874"/>
                <a:ext cx="537172"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43" name="Rectangle 42">
              <a:extLst>
                <a:ext uri="{FF2B5EF4-FFF2-40B4-BE49-F238E27FC236}">
                  <a16:creationId xmlns:a16="http://schemas.microsoft.com/office/drawing/2014/main" id="{3758CB39-3723-4DA9-A693-4AB82CAD3C7A}"/>
                </a:ext>
              </a:extLst>
            </p:cNvPr>
            <p:cNvSpPr/>
            <p:nvPr/>
          </p:nvSpPr>
          <p:spPr>
            <a:xfrm>
              <a:off x="5867400" y="4419600"/>
              <a:ext cx="1338828" cy="369332"/>
            </a:xfrm>
            <a:prstGeom prst="rect">
              <a:avLst/>
            </a:prstGeom>
          </p:spPr>
          <p:txBody>
            <a:bodyPr wrap="none">
              <a:spAutoFit/>
            </a:bodyPr>
            <a:lstStyle/>
            <a:p>
              <a:r>
                <a:rPr lang="en-US" b="1" dirty="0">
                  <a:cs typeface="B Nazanin" pitchFamily="2" charset="-78"/>
                </a:rPr>
                <a:t>COPRECO</a:t>
              </a:r>
              <a:endParaRPr lang="en-US" dirty="0"/>
            </a:p>
          </p:txBody>
        </p:sp>
      </p:grpSp>
    </p:spTree>
    <p:extLst>
      <p:ext uri="{BB962C8B-B14F-4D97-AF65-F5344CB8AC3E}">
        <p14:creationId xmlns:p14="http://schemas.microsoft.com/office/powerpoint/2010/main" val="1010491712"/>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250"/>
                                        <p:tgtEl>
                                          <p:spTgt spid="8"/>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250"/>
                                        <p:tgtEl>
                                          <p:spTgt spid="9"/>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50"/>
                                        <p:tgtEl>
                                          <p:spTgt spid="13"/>
                                        </p:tgtEl>
                                      </p:cBhvr>
                                    </p:animEffect>
                                  </p:childTnLst>
                                </p:cTn>
                              </p:par>
                            </p:childTnLst>
                          </p:cTn>
                        </p:par>
                        <p:par>
                          <p:cTn id="14" fill="hold">
                            <p:stCondLst>
                              <p:cond delay="250"/>
                            </p:stCondLst>
                            <p:childTnLst>
                              <p:par>
                                <p:cTn id="15" presetID="10"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750"/>
                            </p:stCondLst>
                            <p:childTnLst>
                              <p:par>
                                <p:cTn id="19" presetID="42" presetClass="entr" presetSubtype="0" fill="hold" grpId="0" nodeType="after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anim calcmode="lin" valueType="num">
                                      <p:cBhvr>
                                        <p:cTn id="22"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5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par>
                          <p:cTn id="24" fill="hold">
                            <p:stCondLst>
                              <p:cond delay="1250"/>
                            </p:stCondLst>
                            <p:childTnLst>
                              <p:par>
                                <p:cTn id="25" presetID="10"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par>
                          <p:cTn id="28" fill="hold">
                            <p:stCondLst>
                              <p:cond delay="1750"/>
                            </p:stCondLst>
                            <p:childTnLst>
                              <p:par>
                                <p:cTn id="29" presetID="10" presetClass="entr" presetSubtype="0" fill="hold"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fade">
                                      <p:cBhvr>
                                        <p:cTn id="31" dur="500"/>
                                        <p:tgtEl>
                                          <p:spTgt spid="37"/>
                                        </p:tgtEl>
                                      </p:cBhvr>
                                    </p:animEffect>
                                  </p:childTnLst>
                                </p:cTn>
                              </p:par>
                            </p:childTnLst>
                          </p:cTn>
                        </p:par>
                        <p:par>
                          <p:cTn id="32" fill="hold">
                            <p:stCondLst>
                              <p:cond delay="2250"/>
                            </p:stCondLst>
                            <p:childTnLst>
                              <p:par>
                                <p:cTn id="33" presetID="10" presetClass="entr" presetSubtype="0" fill="hold" nodeType="after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fade">
                                      <p:cBhvr>
                                        <p:cTn id="3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3057" cy="78818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0" y="5462000"/>
            <a:ext cx="12192000" cy="1396000"/>
          </a:xfrm>
          <a:prstGeom prst="rect">
            <a:avLst/>
          </a:prstGeom>
          <a:solidFill>
            <a:srgbClr val="B4DCF5">
              <a:lumMod val="10000"/>
            </a:srgbClr>
          </a:solidFill>
        </p:spPr>
      </p:pic>
      <p:pic>
        <p:nvPicPr>
          <p:cNvPr id="6" name="Picture 5"/>
          <p:cNvPicPr>
            <a:picLocks noChangeAspect="1"/>
          </p:cNvPicPr>
          <p:nvPr/>
        </p:nvPicPr>
        <p:blipFill>
          <a:blip r:embed="rId4"/>
          <a:stretch>
            <a:fillRect/>
          </a:stretch>
        </p:blipFill>
        <p:spPr>
          <a:xfrm>
            <a:off x="-128789" y="4290646"/>
            <a:ext cx="12518265" cy="1968485"/>
          </a:xfrm>
          <a:prstGeom prst="rect">
            <a:avLst/>
          </a:prstGeom>
        </p:spPr>
      </p:pic>
      <p:pic>
        <p:nvPicPr>
          <p:cNvPr id="8" name="Picture 7">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7" y="5841596"/>
            <a:ext cx="980576" cy="980576"/>
          </a:xfrm>
          <a:prstGeom prst="rect">
            <a:avLst/>
          </a:prstGeom>
        </p:spPr>
      </p:pic>
      <p:pic>
        <p:nvPicPr>
          <p:cNvPr id="9" name="Picture 8">
            <a:hlinkClick r:id="rId7" action="ppaction://hlinksldjump"/>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27059" y="6278639"/>
            <a:ext cx="1206566" cy="588599"/>
          </a:xfrm>
          <a:prstGeom prst="rect">
            <a:avLst/>
          </a:prstGeom>
        </p:spPr>
      </p:pic>
      <p:sp>
        <p:nvSpPr>
          <p:cNvPr id="3" name="Rectangle 2"/>
          <p:cNvSpPr/>
          <p:nvPr/>
        </p:nvSpPr>
        <p:spPr>
          <a:xfrm>
            <a:off x="596347" y="159334"/>
            <a:ext cx="11039061" cy="461665"/>
          </a:xfrm>
          <a:prstGeom prst="rect">
            <a:avLst/>
          </a:prstGeom>
          <a:gradFill flip="none" rotWithShape="1">
            <a:gsLst>
              <a:gs pos="63000">
                <a:schemeClr val="bg1"/>
              </a:gs>
              <a:gs pos="91000">
                <a:schemeClr val="accent1">
                  <a:lumMod val="50000"/>
                </a:schemeClr>
              </a:gs>
              <a:gs pos="94000">
                <a:schemeClr val="bg1"/>
              </a:gs>
              <a:gs pos="99000">
                <a:schemeClr val="tx1">
                  <a:lumMod val="95000"/>
                  <a:lumOff val="5000"/>
                </a:schemeClr>
              </a:gs>
            </a:gsLst>
            <a:path path="rect">
              <a:fillToRect l="50000" t="50000" r="50000" b="50000"/>
            </a:path>
            <a:tileRect/>
          </a:gradFill>
        </p:spPr>
        <p:txBody>
          <a:bodyPr wrap="square" lIns="91440" tIns="45720" rIns="91440" bIns="45720">
            <a:spAutoFit/>
          </a:bodyPr>
          <a:lstStyle/>
          <a:p>
            <a:pPr algn="ctr" rtl="1"/>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طراحی موجودیت ضعیف و رابطه شناسا</a:t>
            </a:r>
          </a:p>
        </p:txBody>
      </p:sp>
      <p:pic>
        <p:nvPicPr>
          <p:cNvPr id="13" name="Picture 12">
            <a:hlinkClick r:id="rId9" action="ppaction://hlinksldjump"/>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175595" y="5841596"/>
            <a:ext cx="1016405" cy="1016405"/>
          </a:xfrm>
          <a:prstGeom prst="rect">
            <a:avLst/>
          </a:prstGeom>
        </p:spPr>
      </p:pic>
      <p:sp>
        <p:nvSpPr>
          <p:cNvPr id="10" name="Content Placeholder 2">
            <a:extLst>
              <a:ext uri="{FF2B5EF4-FFF2-40B4-BE49-F238E27FC236}">
                <a16:creationId xmlns:a16="http://schemas.microsoft.com/office/drawing/2014/main" id="{0BC9CD36-423C-4819-8704-DFB362531135}"/>
              </a:ext>
            </a:extLst>
          </p:cNvPr>
          <p:cNvSpPr>
            <a:spLocks noGrp="1"/>
          </p:cNvSpPr>
          <p:nvPr>
            <p:ph idx="1"/>
          </p:nvPr>
        </p:nvSpPr>
        <p:spPr>
          <a:xfrm>
            <a:off x="6096001" y="703449"/>
            <a:ext cx="5539408" cy="1249174"/>
          </a:xfrm>
        </p:spPr>
        <p:txBody>
          <a:bodyPr>
            <a:noAutofit/>
          </a:bodyPr>
          <a:lstStyle/>
          <a:p>
            <a:pPr algn="r" rtl="1">
              <a:lnSpc>
                <a:spcPct val="100000"/>
              </a:lnSpc>
              <a:buFont typeface="Wingdings" panose="05000000000000000000" pitchFamily="2" charset="2"/>
              <a:buChar char="§"/>
            </a:pPr>
            <a:r>
              <a:rPr lang="fa-IR" sz="1600" dirty="0">
                <a:cs typeface="B Nazanin" panose="00000400000000000000" pitchFamily="2" charset="-78"/>
              </a:rPr>
              <a:t>در این حالت دو جدول نیاز داریم :</a:t>
            </a:r>
          </a:p>
          <a:p>
            <a:pPr lvl="1" algn="r" rtl="1">
              <a:lnSpc>
                <a:spcPct val="100000"/>
              </a:lnSpc>
            </a:pPr>
            <a:r>
              <a:rPr lang="fa-IR" sz="1600" dirty="0">
                <a:cs typeface="B Nazanin" panose="00000400000000000000" pitchFamily="2" charset="-78"/>
              </a:rPr>
              <a:t>یکی برای موجودیت قوی</a:t>
            </a:r>
          </a:p>
          <a:p>
            <a:pPr lvl="1" algn="r" rtl="1">
              <a:lnSpc>
                <a:spcPct val="100000"/>
              </a:lnSpc>
            </a:pPr>
            <a:r>
              <a:rPr lang="fa-IR" sz="1600" dirty="0">
                <a:cs typeface="B Nazanin" panose="00000400000000000000" pitchFamily="2" charset="-78"/>
              </a:rPr>
              <a:t>یکی برای موجودیت ضعیف و رابطه ( حاوی شناسه موجودیت قوی )</a:t>
            </a:r>
          </a:p>
        </p:txBody>
      </p:sp>
      <p:grpSp>
        <p:nvGrpSpPr>
          <p:cNvPr id="11" name="Group 10">
            <a:extLst>
              <a:ext uri="{FF2B5EF4-FFF2-40B4-BE49-F238E27FC236}">
                <a16:creationId xmlns:a16="http://schemas.microsoft.com/office/drawing/2014/main" id="{A26D8517-C30D-4AFD-911B-C53AB97949C9}"/>
              </a:ext>
            </a:extLst>
          </p:cNvPr>
          <p:cNvGrpSpPr/>
          <p:nvPr/>
        </p:nvGrpSpPr>
        <p:grpSpPr>
          <a:xfrm>
            <a:off x="596347" y="814274"/>
            <a:ext cx="4681885" cy="786039"/>
            <a:chOff x="2099915" y="2906890"/>
            <a:chExt cx="4681885" cy="786039"/>
          </a:xfrm>
        </p:grpSpPr>
        <p:grpSp>
          <p:nvGrpSpPr>
            <p:cNvPr id="12" name="Group 11">
              <a:extLst>
                <a:ext uri="{FF2B5EF4-FFF2-40B4-BE49-F238E27FC236}">
                  <a16:creationId xmlns:a16="http://schemas.microsoft.com/office/drawing/2014/main" id="{8171C0E8-4233-4C19-9B96-F958BABE7D34}"/>
                </a:ext>
              </a:extLst>
            </p:cNvPr>
            <p:cNvGrpSpPr/>
            <p:nvPr/>
          </p:nvGrpSpPr>
          <p:grpSpPr>
            <a:xfrm>
              <a:off x="2099915" y="2906890"/>
              <a:ext cx="4681885" cy="786039"/>
              <a:chOff x="2418262" y="3728939"/>
              <a:chExt cx="4681885" cy="786039"/>
            </a:xfrm>
          </p:grpSpPr>
          <p:sp>
            <p:nvSpPr>
              <p:cNvPr id="15" name="Rounded Rectangle 5">
                <a:extLst>
                  <a:ext uri="{FF2B5EF4-FFF2-40B4-BE49-F238E27FC236}">
                    <a16:creationId xmlns:a16="http://schemas.microsoft.com/office/drawing/2014/main" id="{371F9E2F-8990-4C50-91DE-2D817260900B}"/>
                  </a:ext>
                </a:extLst>
              </p:cNvPr>
              <p:cNvSpPr/>
              <p:nvPr/>
            </p:nvSpPr>
            <p:spPr>
              <a:xfrm>
                <a:off x="2418262" y="4041228"/>
                <a:ext cx="812487" cy="31360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400" b="1" dirty="0">
                    <a:solidFill>
                      <a:sysClr val="windowText" lastClr="000000"/>
                    </a:solidFill>
                    <a:cs typeface="B Nazanin" panose="00000400000000000000" pitchFamily="2" charset="-78"/>
                  </a:rPr>
                  <a:t>استاد</a:t>
                </a:r>
                <a:endParaRPr lang="en-US" sz="1400" b="1" dirty="0">
                  <a:solidFill>
                    <a:sysClr val="windowText" lastClr="000000"/>
                  </a:solidFill>
                  <a:cs typeface="B Nazanin" panose="00000400000000000000" pitchFamily="2" charset="-78"/>
                </a:endParaRPr>
              </a:p>
            </p:txBody>
          </p:sp>
          <p:sp>
            <p:nvSpPr>
              <p:cNvPr id="16" name="Flowchart: Decision 15">
                <a:extLst>
                  <a:ext uri="{FF2B5EF4-FFF2-40B4-BE49-F238E27FC236}">
                    <a16:creationId xmlns:a16="http://schemas.microsoft.com/office/drawing/2014/main" id="{10A73128-0B50-411B-BF22-0B21396C6C70}"/>
                  </a:ext>
                </a:extLst>
              </p:cNvPr>
              <p:cNvSpPr/>
              <p:nvPr/>
            </p:nvSpPr>
            <p:spPr>
              <a:xfrm>
                <a:off x="3590163" y="3909060"/>
                <a:ext cx="1014159" cy="586740"/>
              </a:xfrm>
              <a:prstGeom prst="flowChartDecision">
                <a:avLst/>
              </a:prstGeom>
              <a:noFill/>
              <a:ln w="101600"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300" b="1" dirty="0">
                    <a:solidFill>
                      <a:schemeClr val="tx1"/>
                    </a:solidFill>
                    <a:cs typeface="B Nazanin" panose="00000400000000000000" pitchFamily="2" charset="-78"/>
                  </a:rPr>
                  <a:t>دارد</a:t>
                </a:r>
                <a:endParaRPr lang="en-US" sz="1300" b="1" dirty="0">
                  <a:solidFill>
                    <a:schemeClr val="tx1"/>
                  </a:solidFill>
                  <a:cs typeface="B Nazanin" panose="00000400000000000000" pitchFamily="2" charset="-78"/>
                </a:endParaRPr>
              </a:p>
            </p:txBody>
          </p:sp>
          <p:cxnSp>
            <p:nvCxnSpPr>
              <p:cNvPr id="17" name="Straight Connector 16">
                <a:extLst>
                  <a:ext uri="{FF2B5EF4-FFF2-40B4-BE49-F238E27FC236}">
                    <a16:creationId xmlns:a16="http://schemas.microsoft.com/office/drawing/2014/main" id="{2EA37E3B-F881-45B1-BB18-69BB49C7C082}"/>
                  </a:ext>
                </a:extLst>
              </p:cNvPr>
              <p:cNvCxnSpPr>
                <a:cxnSpLocks/>
                <a:stCxn id="15" idx="3"/>
                <a:endCxn id="16" idx="1"/>
              </p:cNvCxnSpPr>
              <p:nvPr/>
            </p:nvCxnSpPr>
            <p:spPr>
              <a:xfrm>
                <a:off x="3230749" y="4198029"/>
                <a:ext cx="359414" cy="4401"/>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5302427-16DD-4F58-BF1B-494A653B405A}"/>
                  </a:ext>
                </a:extLst>
              </p:cNvPr>
              <p:cNvCxnSpPr>
                <a:cxnSpLocks/>
                <a:stCxn id="16" idx="3"/>
                <a:endCxn id="19" idx="1"/>
              </p:cNvCxnSpPr>
              <p:nvPr/>
            </p:nvCxnSpPr>
            <p:spPr>
              <a:xfrm>
                <a:off x="4604322" y="4202430"/>
                <a:ext cx="403774" cy="0"/>
              </a:xfrm>
              <a:prstGeom prst="line">
                <a:avLst/>
              </a:prstGeom>
              <a:ln w="101600" cmpd="dbl">
                <a:prstDash val="solid"/>
              </a:ln>
            </p:spPr>
            <p:style>
              <a:lnRef idx="1">
                <a:schemeClr val="accent1"/>
              </a:lnRef>
              <a:fillRef idx="0">
                <a:schemeClr val="accent1"/>
              </a:fillRef>
              <a:effectRef idx="0">
                <a:schemeClr val="accent1"/>
              </a:effectRef>
              <a:fontRef idx="minor">
                <a:schemeClr val="tx1"/>
              </a:fontRef>
            </p:style>
          </p:cxnSp>
          <p:sp>
            <p:nvSpPr>
              <p:cNvPr id="19" name="Rounded Rectangle 9">
                <a:extLst>
                  <a:ext uri="{FF2B5EF4-FFF2-40B4-BE49-F238E27FC236}">
                    <a16:creationId xmlns:a16="http://schemas.microsoft.com/office/drawing/2014/main" id="{9E23FD79-6335-4EB4-BB61-5CBA10CA355D}"/>
                  </a:ext>
                </a:extLst>
              </p:cNvPr>
              <p:cNvSpPr/>
              <p:nvPr/>
            </p:nvSpPr>
            <p:spPr>
              <a:xfrm>
                <a:off x="5008096" y="3932444"/>
                <a:ext cx="957730" cy="539972"/>
              </a:xfrm>
              <a:prstGeom prst="roundRect">
                <a:avLst/>
              </a:prstGeom>
              <a:noFill/>
              <a:ln w="101600"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400" b="1" dirty="0">
                    <a:solidFill>
                      <a:sysClr val="windowText" lastClr="000000"/>
                    </a:solidFill>
                    <a:cs typeface="B Nazanin" panose="00000400000000000000" pitchFamily="2" charset="-78"/>
                  </a:rPr>
                  <a:t>اثر منتشره</a:t>
                </a:r>
                <a:endParaRPr lang="en-US" sz="1400" b="1" dirty="0">
                  <a:solidFill>
                    <a:sysClr val="windowText" lastClr="000000"/>
                  </a:solidFill>
                  <a:cs typeface="B Nazanin" panose="00000400000000000000" pitchFamily="2" charset="-78"/>
                </a:endParaRPr>
              </a:p>
            </p:txBody>
          </p:sp>
          <p:sp>
            <p:nvSpPr>
              <p:cNvPr id="20" name="Oval 19">
                <a:extLst>
                  <a:ext uri="{FF2B5EF4-FFF2-40B4-BE49-F238E27FC236}">
                    <a16:creationId xmlns:a16="http://schemas.microsoft.com/office/drawing/2014/main" id="{F522103F-E075-4276-BEC1-6141FE24B55B}"/>
                  </a:ext>
                </a:extLst>
              </p:cNvPr>
              <p:cNvSpPr/>
              <p:nvPr/>
            </p:nvSpPr>
            <p:spPr>
              <a:xfrm>
                <a:off x="6294951" y="3728939"/>
                <a:ext cx="805195" cy="35464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b="1" dirty="0">
                    <a:solidFill>
                      <a:sysClr val="windowText" lastClr="000000"/>
                    </a:solidFill>
                    <a:cs typeface="B Nazanin" panose="00000400000000000000" pitchFamily="2" charset="-78"/>
                  </a:rPr>
                  <a:t>عنوان</a:t>
                </a:r>
                <a:endParaRPr lang="en-US" sz="1400" b="1" dirty="0">
                  <a:solidFill>
                    <a:sysClr val="windowText" lastClr="000000"/>
                  </a:solidFill>
                  <a:cs typeface="B Nazanin" panose="00000400000000000000" pitchFamily="2" charset="-78"/>
                </a:endParaRPr>
              </a:p>
            </p:txBody>
          </p:sp>
          <p:cxnSp>
            <p:nvCxnSpPr>
              <p:cNvPr id="21" name="Straight Connector 20">
                <a:extLst>
                  <a:ext uri="{FF2B5EF4-FFF2-40B4-BE49-F238E27FC236}">
                    <a16:creationId xmlns:a16="http://schemas.microsoft.com/office/drawing/2014/main" id="{C16651F7-0E26-4191-BA2E-A3BCEE82FD56}"/>
                  </a:ext>
                </a:extLst>
              </p:cNvPr>
              <p:cNvCxnSpPr>
                <a:cxnSpLocks/>
                <a:stCxn id="19" idx="3"/>
                <a:endCxn id="20" idx="2"/>
              </p:cNvCxnSpPr>
              <p:nvPr/>
            </p:nvCxnSpPr>
            <p:spPr>
              <a:xfrm flipV="1">
                <a:off x="5965826" y="3906263"/>
                <a:ext cx="329125" cy="296167"/>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7A45C277-A2F8-4056-820C-EFA4D3FD0819}"/>
                  </a:ext>
                </a:extLst>
              </p:cNvPr>
              <p:cNvSpPr/>
              <p:nvPr/>
            </p:nvSpPr>
            <p:spPr>
              <a:xfrm>
                <a:off x="6313154" y="4143447"/>
                <a:ext cx="786993" cy="3715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b="1" dirty="0">
                    <a:solidFill>
                      <a:sysClr val="windowText" lastClr="000000"/>
                    </a:solidFill>
                    <a:cs typeface="B Nazanin" panose="00000400000000000000" pitchFamily="2" charset="-78"/>
                  </a:rPr>
                  <a:t>تاریخ</a:t>
                </a:r>
                <a:endParaRPr lang="en-US" sz="1400" b="1" dirty="0">
                  <a:solidFill>
                    <a:sysClr val="windowText" lastClr="000000"/>
                  </a:solidFill>
                  <a:cs typeface="B Nazanin" panose="00000400000000000000" pitchFamily="2" charset="-78"/>
                </a:endParaRPr>
              </a:p>
            </p:txBody>
          </p:sp>
          <p:cxnSp>
            <p:nvCxnSpPr>
              <p:cNvPr id="23" name="Straight Connector 22">
                <a:extLst>
                  <a:ext uri="{FF2B5EF4-FFF2-40B4-BE49-F238E27FC236}">
                    <a16:creationId xmlns:a16="http://schemas.microsoft.com/office/drawing/2014/main" id="{A6232A0B-DD33-4F1D-ABC1-7633A1B39C2B}"/>
                  </a:ext>
                </a:extLst>
              </p:cNvPr>
              <p:cNvCxnSpPr>
                <a:cxnSpLocks/>
                <a:stCxn id="19" idx="3"/>
                <a:endCxn id="22" idx="2"/>
              </p:cNvCxnSpPr>
              <p:nvPr/>
            </p:nvCxnSpPr>
            <p:spPr>
              <a:xfrm>
                <a:off x="5965826" y="4202430"/>
                <a:ext cx="347328" cy="126783"/>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grpSp>
        <p:cxnSp>
          <p:nvCxnSpPr>
            <p:cNvPr id="14" name="Straight Connector 13">
              <a:extLst>
                <a:ext uri="{FF2B5EF4-FFF2-40B4-BE49-F238E27FC236}">
                  <a16:creationId xmlns:a16="http://schemas.microsoft.com/office/drawing/2014/main" id="{B6393AA7-5F8E-46D9-A25D-69104772227A}"/>
                </a:ext>
              </a:extLst>
            </p:cNvPr>
            <p:cNvCxnSpPr/>
            <p:nvPr/>
          </p:nvCxnSpPr>
          <p:spPr>
            <a:xfrm>
              <a:off x="6183977" y="3208163"/>
              <a:ext cx="409759"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A7A77E23-80A3-4418-B8B5-59BA1FF8F55B}"/>
              </a:ext>
            </a:extLst>
          </p:cNvPr>
          <p:cNvGrpSpPr/>
          <p:nvPr/>
        </p:nvGrpSpPr>
        <p:grpSpPr>
          <a:xfrm>
            <a:off x="334188" y="2645553"/>
            <a:ext cx="4346221" cy="1651853"/>
            <a:chOff x="152400" y="3393440"/>
            <a:chExt cx="4346221" cy="1443935"/>
          </a:xfrm>
        </p:grpSpPr>
        <p:grpSp>
          <p:nvGrpSpPr>
            <p:cNvPr id="33" name="Group 32">
              <a:extLst>
                <a:ext uri="{FF2B5EF4-FFF2-40B4-BE49-F238E27FC236}">
                  <a16:creationId xmlns:a16="http://schemas.microsoft.com/office/drawing/2014/main" id="{A2E43601-2973-4348-8895-C38BA5510BFD}"/>
                </a:ext>
              </a:extLst>
            </p:cNvPr>
            <p:cNvGrpSpPr/>
            <p:nvPr/>
          </p:nvGrpSpPr>
          <p:grpSpPr>
            <a:xfrm>
              <a:off x="152400" y="3393440"/>
              <a:ext cx="4346221" cy="1443935"/>
              <a:chOff x="198462" y="1498600"/>
              <a:chExt cx="3389534" cy="1312668"/>
            </a:xfrm>
          </p:grpSpPr>
          <mc:AlternateContent xmlns:mc="http://schemas.openxmlformats.org/markup-compatibility/2006" xmlns:a14="http://schemas.microsoft.com/office/drawing/2010/main">
            <mc:Choice Requires="a14">
              <p:graphicFrame>
                <p:nvGraphicFramePr>
                  <p:cNvPr id="35" name="Content Placeholder 3">
                    <a:extLst>
                      <a:ext uri="{FF2B5EF4-FFF2-40B4-BE49-F238E27FC236}">
                        <a16:creationId xmlns:a16="http://schemas.microsoft.com/office/drawing/2014/main" id="{A9E04CF4-C5A8-4010-886D-32D0814A9F83}"/>
                      </a:ext>
                    </a:extLst>
                  </p:cNvPr>
                  <p:cNvGraphicFramePr>
                    <a:graphicFrameLocks/>
                  </p:cNvGraphicFramePr>
                  <p:nvPr>
                    <p:extLst>
                      <p:ext uri="{D42A27DB-BD31-4B8C-83A1-F6EECF244321}">
                        <p14:modId xmlns:p14="http://schemas.microsoft.com/office/powerpoint/2010/main" val="3269182575"/>
                      </p:ext>
                    </p:extLst>
                  </p:nvPr>
                </p:nvGraphicFramePr>
                <p:xfrm>
                  <a:off x="965519" y="1600200"/>
                  <a:ext cx="2622477" cy="1211068"/>
                </p:xfrm>
                <a:graphic>
                  <a:graphicData uri="http://schemas.openxmlformats.org/drawingml/2006/table">
                    <a:tbl>
                      <a:tblPr firstRow="1" bandRow="1">
                        <a:tableStyleId>{3B4B98B0-60AC-42C2-AFA5-B58CD77FA1E5}</a:tableStyleId>
                      </a:tblPr>
                      <a:tblGrid>
                        <a:gridCol w="796482">
                          <a:extLst>
                            <a:ext uri="{9D8B030D-6E8A-4147-A177-3AD203B41FA5}">
                              <a16:colId xmlns:a16="http://schemas.microsoft.com/office/drawing/2014/main" val="20000"/>
                            </a:ext>
                          </a:extLst>
                        </a:gridCol>
                        <a:gridCol w="929293">
                          <a:extLst>
                            <a:ext uri="{9D8B030D-6E8A-4147-A177-3AD203B41FA5}">
                              <a16:colId xmlns:a16="http://schemas.microsoft.com/office/drawing/2014/main" val="20001"/>
                            </a:ext>
                          </a:extLst>
                        </a:gridCol>
                        <a:gridCol w="661679">
                          <a:extLst>
                            <a:ext uri="{9D8B030D-6E8A-4147-A177-3AD203B41FA5}">
                              <a16:colId xmlns:a16="http://schemas.microsoft.com/office/drawing/2014/main" val="20002"/>
                            </a:ext>
                          </a:extLst>
                        </a:gridCol>
                        <a:gridCol w="975210">
                          <a:extLst>
                            <a:ext uri="{9D8B030D-6E8A-4147-A177-3AD203B41FA5}">
                              <a16:colId xmlns:a16="http://schemas.microsoft.com/office/drawing/2014/main" val="20003"/>
                            </a:ext>
                          </a:extLst>
                        </a:gridCol>
                      </a:tblGrid>
                      <a:tr h="279400">
                        <a:tc>
                          <a:txBody>
                            <a:bodyPr/>
                            <a:lstStyle/>
                            <a:p>
                              <a:pPr algn="ctr"/>
                              <a:r>
                                <a:rPr lang="en-US" sz="1400" dirty="0"/>
                                <a:t>PRID</a:t>
                              </a:r>
                              <a:endParaRPr lang="en-US" sz="1400" b="1" dirty="0"/>
                            </a:p>
                          </a:txBody>
                          <a:tcPr/>
                        </a:tc>
                        <a:tc>
                          <a:txBody>
                            <a:bodyPr/>
                            <a:lstStyle/>
                            <a:p>
                              <a:pPr algn="ctr"/>
                              <a:r>
                                <a:rPr lang="en-US" sz="1400" dirty="0"/>
                                <a:t>PRNAME</a:t>
                              </a:r>
                              <a:endParaRPr lang="en-US" sz="1400" b="1" dirty="0"/>
                            </a:p>
                          </a:txBody>
                          <a:tcPr/>
                        </a:tc>
                        <a:tc>
                          <a:txBody>
                            <a:bodyPr/>
                            <a:lstStyle/>
                            <a:p>
                              <a:pPr algn="ctr"/>
                              <a:r>
                                <a:rPr lang="en-US" sz="1400" b="1" dirty="0"/>
                                <a:t>RANK</a:t>
                              </a:r>
                            </a:p>
                          </a:txBody>
                          <a:tcPr/>
                        </a:tc>
                        <a:tc>
                          <a:txBody>
                            <a:bodyPr/>
                            <a:lstStyle/>
                            <a:p>
                              <a:pPr algn="ctr"/>
                              <a:r>
                                <a:rPr lang="en-US" sz="1400" b="1" dirty="0"/>
                                <a:t>…</a:t>
                              </a:r>
                            </a:p>
                          </a:txBody>
                          <a:tcPr/>
                        </a:tc>
                        <a:extLst>
                          <a:ext uri="{0D108BD9-81ED-4DB2-BD59-A6C34878D82A}">
                            <a16:rowId xmlns:a16="http://schemas.microsoft.com/office/drawing/2014/main" val="10000"/>
                          </a:ext>
                        </a:extLst>
                      </a:tr>
                      <a:tr h="279400">
                        <a:tc>
                          <a:txBody>
                            <a:bodyPr/>
                            <a:lstStyle/>
                            <a:p>
                              <a:pPr algn="ctr"/>
                              <a:r>
                                <a:rPr lang="en-US" sz="1400" b="0" dirty="0"/>
                                <a:t>Pr100</a:t>
                              </a:r>
                            </a:p>
                          </a:txBody>
                          <a:tcPr/>
                        </a:tc>
                        <a:tc>
                          <a:txBody>
                            <a:bodyPr/>
                            <a:lstStyle/>
                            <a:p>
                              <a:pPr algn="ctr"/>
                              <a:r>
                                <a:rPr lang="fa-IR" sz="1400" b="0" dirty="0"/>
                                <a:t>...</a:t>
                              </a:r>
                              <a:endParaRPr lang="en-US" sz="1400" b="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1400" b="0" dirty="0">
                                  <a:cs typeface="B Nazanin" pitchFamily="2" charset="-78"/>
                                </a:rPr>
                                <a:t>استاد</a:t>
                              </a:r>
                              <a:endParaRPr lang="en-US" sz="1400" b="0" dirty="0">
                                <a:cs typeface="B Nazanin" pitchFamily="2" charset="-7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1400" b="0" dirty="0"/>
                                <a:t>...</a:t>
                              </a:r>
                              <a:endParaRPr lang="en-US" sz="1400" b="0" dirty="0"/>
                            </a:p>
                          </a:txBody>
                          <a:tcPr/>
                        </a:tc>
                        <a:extLst>
                          <a:ext uri="{0D108BD9-81ED-4DB2-BD59-A6C34878D82A}">
                            <a16:rowId xmlns:a16="http://schemas.microsoft.com/office/drawing/2014/main" val="10001"/>
                          </a:ext>
                        </a:extLst>
                      </a:tr>
                      <a:tr h="279400">
                        <a:tc>
                          <a:txBody>
                            <a:bodyPr/>
                            <a:lstStyle/>
                            <a:p>
                              <a:pPr algn="ctr"/>
                              <a:r>
                                <a:rPr lang="en-US" sz="1400" b="0" dirty="0"/>
                                <a:t>Pr200</a:t>
                              </a:r>
                            </a:p>
                          </a:txBody>
                          <a:tcPr/>
                        </a:tc>
                        <a:tc>
                          <a:txBody>
                            <a:bodyPr/>
                            <a:lstStyle/>
                            <a:p>
                              <a:pPr algn="ctr"/>
                              <a:r>
                                <a:rPr lang="fa-IR" sz="1400" b="0" dirty="0"/>
                                <a:t>...</a:t>
                              </a:r>
                              <a:endParaRPr lang="en-US" sz="1400" b="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1400" b="0" dirty="0">
                                  <a:cs typeface="B Nazanin" pitchFamily="2" charset="-78"/>
                                </a:rPr>
                                <a:t>استادیار</a:t>
                              </a:r>
                              <a:endParaRPr lang="en-US" sz="1400" b="0" dirty="0">
                                <a:cs typeface="B Nazanin" pitchFamily="2" charset="-7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1400" b="0" dirty="0"/>
                                <a:t>...</a:t>
                              </a:r>
                              <a:endParaRPr lang="en-US" sz="1400" b="0" dirty="0"/>
                            </a:p>
                          </a:txBody>
                          <a:tcPr/>
                        </a:tc>
                        <a:extLst>
                          <a:ext uri="{0D108BD9-81ED-4DB2-BD59-A6C34878D82A}">
                            <a16:rowId xmlns:a16="http://schemas.microsoft.com/office/drawing/2014/main" val="10002"/>
                          </a:ext>
                        </a:extLst>
                      </a:tr>
                      <a:tr h="279400">
                        <a:tc>
                          <a:txBody>
                            <a:bodyPr/>
                            <a:lstStyle/>
                            <a:p>
                              <a:pPr algn="ctr"/>
                              <a:r>
                                <a:rPr lang="en-US" sz="1400" b="0" dirty="0"/>
                                <a:t>Pr300</a:t>
                              </a:r>
                            </a:p>
                          </a:txBody>
                          <a:tcPr/>
                        </a:tc>
                        <a:tc>
                          <a:txBody>
                            <a:bodyPr/>
                            <a:lstStyle/>
                            <a:p>
                              <a:pPr algn="ctr"/>
                              <a:r>
                                <a:rPr lang="fa-IR" sz="1400" b="0" dirty="0"/>
                                <a:t>...</a:t>
                              </a:r>
                              <a:endParaRPr lang="en-US" sz="1400" b="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1400" b="0" dirty="0">
                                  <a:cs typeface="B Nazanin" pitchFamily="2" charset="-78"/>
                                </a:rPr>
                                <a:t>دانشیار</a:t>
                              </a:r>
                              <a:endParaRPr lang="en-US" sz="1400" b="0" dirty="0">
                                <a:cs typeface="B Nazanin" pitchFamily="2" charset="-7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1400" b="0" dirty="0"/>
                                <a:t>...</a:t>
                              </a:r>
                              <a:endParaRPr lang="en-US" sz="1400" b="0" dirty="0"/>
                            </a:p>
                          </a:txBody>
                          <a:tcPr/>
                        </a:tc>
                        <a:extLst>
                          <a:ext uri="{0D108BD9-81ED-4DB2-BD59-A6C34878D82A}">
                            <a16:rowId xmlns:a16="http://schemas.microsoft.com/office/drawing/2014/main" val="10003"/>
                          </a:ext>
                        </a:extLst>
                      </a:tr>
                      <a:tr h="2794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b="0" dirty="0" smtClean="0">
                                        <a:latin typeface="Cambria Math"/>
                                      </a:rPr>
                                      <m:t>⋮</m:t>
                                    </m:r>
                                  </m:oMath>
                                </m:oMathPara>
                              </a14:m>
                              <a:endParaRPr lang="en-US" sz="1400" b="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b="0" dirty="0" smtClean="0">
                                        <a:latin typeface="Cambria Math"/>
                                      </a:rPr>
                                      <m:t>⋮</m:t>
                                    </m:r>
                                  </m:oMath>
                                </m:oMathPara>
                              </a14:m>
                              <a:endParaRPr lang="en-US" sz="1400" b="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b="0" dirty="0" smtClean="0">
                                        <a:latin typeface="Cambria Math"/>
                                      </a:rPr>
                                      <m:t>⋮</m:t>
                                    </m:r>
                                  </m:oMath>
                                </m:oMathPara>
                              </a14:m>
                              <a:endParaRPr lang="en-US" sz="1400" b="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b="0" dirty="0" smtClean="0">
                                        <a:latin typeface="Cambria Math"/>
                                      </a:rPr>
                                      <m:t>⋮</m:t>
                                    </m:r>
                                  </m:oMath>
                                </m:oMathPara>
                              </a14:m>
                              <a:endParaRPr lang="en-US" sz="1400" b="0" dirty="0"/>
                            </a:p>
                          </a:txBody>
                          <a:tcPr/>
                        </a:tc>
                        <a:extLst>
                          <a:ext uri="{0D108BD9-81ED-4DB2-BD59-A6C34878D82A}">
                            <a16:rowId xmlns:a16="http://schemas.microsoft.com/office/drawing/2014/main" val="10004"/>
                          </a:ext>
                        </a:extLst>
                      </a:tr>
                    </a:tbl>
                  </a:graphicData>
                </a:graphic>
              </p:graphicFrame>
            </mc:Choice>
            <mc:Fallback xmlns="">
              <p:graphicFrame>
                <p:nvGraphicFramePr>
                  <p:cNvPr id="35" name="Content Placeholder 3">
                    <a:extLst>
                      <a:ext uri="{FF2B5EF4-FFF2-40B4-BE49-F238E27FC236}">
                        <a16:creationId xmlns:a16="http://schemas.microsoft.com/office/drawing/2014/main" id="{A9E04CF4-C5A8-4010-886D-32D0814A9F83}"/>
                      </a:ext>
                    </a:extLst>
                  </p:cNvPr>
                  <p:cNvGraphicFramePr>
                    <a:graphicFrameLocks/>
                  </p:cNvGraphicFramePr>
                  <p:nvPr>
                    <p:extLst>
                      <p:ext uri="{D42A27DB-BD31-4B8C-83A1-F6EECF244321}">
                        <p14:modId xmlns:p14="http://schemas.microsoft.com/office/powerpoint/2010/main" val="3269182575"/>
                      </p:ext>
                    </p:extLst>
                  </p:nvPr>
                </p:nvGraphicFramePr>
                <p:xfrm>
                  <a:off x="965519" y="1600200"/>
                  <a:ext cx="2622477" cy="1211068"/>
                </p:xfrm>
                <a:graphic>
                  <a:graphicData uri="http://schemas.openxmlformats.org/drawingml/2006/table">
                    <a:tbl>
                      <a:tblPr firstRow="1" bandRow="1">
                        <a:tableStyleId>{3B4B98B0-60AC-42C2-AFA5-B58CD77FA1E5}</a:tableStyleId>
                      </a:tblPr>
                      <a:tblGrid>
                        <a:gridCol w="796482">
                          <a:extLst>
                            <a:ext uri="{9D8B030D-6E8A-4147-A177-3AD203B41FA5}">
                              <a16:colId xmlns:a16="http://schemas.microsoft.com/office/drawing/2014/main" val="20000"/>
                            </a:ext>
                          </a:extLst>
                        </a:gridCol>
                        <a:gridCol w="929293">
                          <a:extLst>
                            <a:ext uri="{9D8B030D-6E8A-4147-A177-3AD203B41FA5}">
                              <a16:colId xmlns:a16="http://schemas.microsoft.com/office/drawing/2014/main" val="20001"/>
                            </a:ext>
                          </a:extLst>
                        </a:gridCol>
                        <a:gridCol w="661679">
                          <a:extLst>
                            <a:ext uri="{9D8B030D-6E8A-4147-A177-3AD203B41FA5}">
                              <a16:colId xmlns:a16="http://schemas.microsoft.com/office/drawing/2014/main" val="20002"/>
                            </a:ext>
                          </a:extLst>
                        </a:gridCol>
                        <a:gridCol w="975210">
                          <a:extLst>
                            <a:ext uri="{9D8B030D-6E8A-4147-A177-3AD203B41FA5}">
                              <a16:colId xmlns:a16="http://schemas.microsoft.com/office/drawing/2014/main" val="20003"/>
                            </a:ext>
                          </a:extLst>
                        </a:gridCol>
                      </a:tblGrid>
                      <a:tr h="304800">
                        <a:tc>
                          <a:txBody>
                            <a:bodyPr/>
                            <a:lstStyle/>
                            <a:p>
                              <a:pPr algn="ctr"/>
                              <a:r>
                                <a:rPr lang="en-US" sz="1400" dirty="0"/>
                                <a:t>PRID</a:t>
                              </a:r>
                              <a:endParaRPr lang="en-US" sz="1400" b="1" dirty="0"/>
                            </a:p>
                          </a:txBody>
                          <a:tcPr/>
                        </a:tc>
                        <a:tc>
                          <a:txBody>
                            <a:bodyPr/>
                            <a:lstStyle/>
                            <a:p>
                              <a:pPr algn="ctr"/>
                              <a:r>
                                <a:rPr lang="en-US" sz="1400" dirty="0"/>
                                <a:t>PRNAME</a:t>
                              </a:r>
                              <a:endParaRPr lang="en-US" sz="1400" b="1" dirty="0"/>
                            </a:p>
                          </a:txBody>
                          <a:tcPr/>
                        </a:tc>
                        <a:tc>
                          <a:txBody>
                            <a:bodyPr/>
                            <a:lstStyle/>
                            <a:p>
                              <a:pPr algn="ctr"/>
                              <a:r>
                                <a:rPr lang="en-US" sz="1400" b="1" dirty="0"/>
                                <a:t>RANK</a:t>
                              </a:r>
                            </a:p>
                          </a:txBody>
                          <a:tcPr/>
                        </a:tc>
                        <a:tc>
                          <a:txBody>
                            <a:bodyPr/>
                            <a:lstStyle/>
                            <a:p>
                              <a:pPr algn="ctr"/>
                              <a:r>
                                <a:rPr lang="en-US" sz="1400" b="1" dirty="0"/>
                                <a:t>…</a:t>
                              </a:r>
                            </a:p>
                          </a:txBody>
                          <a:tcPr/>
                        </a:tc>
                        <a:extLst>
                          <a:ext uri="{0D108BD9-81ED-4DB2-BD59-A6C34878D82A}">
                            <a16:rowId xmlns:a16="http://schemas.microsoft.com/office/drawing/2014/main" val="10000"/>
                          </a:ext>
                        </a:extLst>
                      </a:tr>
                      <a:tr h="304800">
                        <a:tc>
                          <a:txBody>
                            <a:bodyPr/>
                            <a:lstStyle/>
                            <a:p>
                              <a:pPr algn="ctr"/>
                              <a:r>
                                <a:rPr lang="en-US" sz="1400" b="0" dirty="0"/>
                                <a:t>Pr100</a:t>
                              </a:r>
                            </a:p>
                          </a:txBody>
                          <a:tcPr/>
                        </a:tc>
                        <a:tc>
                          <a:txBody>
                            <a:bodyPr/>
                            <a:lstStyle/>
                            <a:p>
                              <a:pPr algn="ctr"/>
                              <a:r>
                                <a:rPr lang="fa-IR" sz="1400" b="0" dirty="0"/>
                                <a:t>...</a:t>
                              </a:r>
                              <a:endParaRPr lang="en-US" sz="1400" b="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1400" b="0" dirty="0">
                                  <a:cs typeface="B Nazanin" pitchFamily="2" charset="-78"/>
                                </a:rPr>
                                <a:t>استاد</a:t>
                              </a:r>
                              <a:endParaRPr lang="en-US" sz="1400" b="0" dirty="0">
                                <a:cs typeface="B Nazanin" pitchFamily="2" charset="-7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1400" b="0" dirty="0"/>
                                <a:t>...</a:t>
                              </a:r>
                              <a:endParaRPr lang="en-US" sz="1400" b="0" dirty="0"/>
                            </a:p>
                          </a:txBody>
                          <a:tcPr/>
                        </a:tc>
                        <a:extLst>
                          <a:ext uri="{0D108BD9-81ED-4DB2-BD59-A6C34878D82A}">
                            <a16:rowId xmlns:a16="http://schemas.microsoft.com/office/drawing/2014/main" val="10001"/>
                          </a:ext>
                        </a:extLst>
                      </a:tr>
                      <a:tr h="304800">
                        <a:tc>
                          <a:txBody>
                            <a:bodyPr/>
                            <a:lstStyle/>
                            <a:p>
                              <a:pPr algn="ctr"/>
                              <a:r>
                                <a:rPr lang="en-US" sz="1400" b="0" dirty="0"/>
                                <a:t>Pr200</a:t>
                              </a:r>
                            </a:p>
                          </a:txBody>
                          <a:tcPr/>
                        </a:tc>
                        <a:tc>
                          <a:txBody>
                            <a:bodyPr/>
                            <a:lstStyle/>
                            <a:p>
                              <a:pPr algn="ctr"/>
                              <a:r>
                                <a:rPr lang="fa-IR" sz="1400" b="0" dirty="0"/>
                                <a:t>...</a:t>
                              </a:r>
                              <a:endParaRPr lang="en-US" sz="1400" b="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1400" b="0" dirty="0">
                                  <a:cs typeface="B Nazanin" pitchFamily="2" charset="-78"/>
                                </a:rPr>
                                <a:t>استادیار</a:t>
                              </a:r>
                              <a:endParaRPr lang="en-US" sz="1400" b="0" dirty="0">
                                <a:cs typeface="B Nazanin" pitchFamily="2" charset="-7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1400" b="0" dirty="0"/>
                                <a:t>...</a:t>
                              </a:r>
                              <a:endParaRPr lang="en-US" sz="1400" b="0" dirty="0"/>
                            </a:p>
                          </a:txBody>
                          <a:tcPr/>
                        </a:tc>
                        <a:extLst>
                          <a:ext uri="{0D108BD9-81ED-4DB2-BD59-A6C34878D82A}">
                            <a16:rowId xmlns:a16="http://schemas.microsoft.com/office/drawing/2014/main" val="10002"/>
                          </a:ext>
                        </a:extLst>
                      </a:tr>
                      <a:tr h="304800">
                        <a:tc>
                          <a:txBody>
                            <a:bodyPr/>
                            <a:lstStyle/>
                            <a:p>
                              <a:pPr algn="ctr"/>
                              <a:r>
                                <a:rPr lang="en-US" sz="1400" b="0" dirty="0"/>
                                <a:t>Pr300</a:t>
                              </a:r>
                            </a:p>
                          </a:txBody>
                          <a:tcPr/>
                        </a:tc>
                        <a:tc>
                          <a:txBody>
                            <a:bodyPr/>
                            <a:lstStyle/>
                            <a:p>
                              <a:pPr algn="ctr"/>
                              <a:r>
                                <a:rPr lang="fa-IR" sz="1400" b="0" dirty="0"/>
                                <a:t>...</a:t>
                              </a:r>
                              <a:endParaRPr lang="en-US" sz="1400" b="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1400" b="0" dirty="0">
                                  <a:cs typeface="B Nazanin" pitchFamily="2" charset="-78"/>
                                </a:rPr>
                                <a:t>دانشیار</a:t>
                              </a:r>
                              <a:endParaRPr lang="en-US" sz="1400" b="0" dirty="0">
                                <a:cs typeface="B Nazanin" pitchFamily="2" charset="-7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1400" b="0" dirty="0"/>
                                <a:t>...</a:t>
                              </a:r>
                              <a:endParaRPr lang="en-US" sz="1400" b="0" dirty="0"/>
                            </a:p>
                          </a:txBody>
                          <a:tcPr/>
                        </a:tc>
                        <a:extLst>
                          <a:ext uri="{0D108BD9-81ED-4DB2-BD59-A6C34878D82A}">
                            <a16:rowId xmlns:a16="http://schemas.microsoft.com/office/drawing/2014/main" val="10003"/>
                          </a:ext>
                        </a:extLst>
                      </a:tr>
                      <a:tr h="304800">
                        <a:tc>
                          <a:txBody>
                            <a:bodyPr/>
                            <a:lstStyle/>
                            <a:p>
                              <a:endParaRPr lang="en-US"/>
                            </a:p>
                          </a:txBody>
                          <a:tcPr>
                            <a:blipFill>
                              <a:blip r:embed="rId11"/>
                              <a:stretch>
                                <a:fillRect t="-404000" r="-322137" b="-2000"/>
                              </a:stretch>
                            </a:blipFill>
                          </a:tcPr>
                        </a:tc>
                        <a:tc>
                          <a:txBody>
                            <a:bodyPr/>
                            <a:lstStyle/>
                            <a:p>
                              <a:endParaRPr lang="en-US"/>
                            </a:p>
                          </a:txBody>
                          <a:tcPr>
                            <a:blipFill>
                              <a:blip r:embed="rId11"/>
                              <a:stretch>
                                <a:fillRect l="-86184" t="-404000" r="-177632" b="-2000"/>
                              </a:stretch>
                            </a:blipFill>
                          </a:tcPr>
                        </a:tc>
                        <a:tc>
                          <a:txBody>
                            <a:bodyPr/>
                            <a:lstStyle/>
                            <a:p>
                              <a:endParaRPr lang="en-US"/>
                            </a:p>
                          </a:txBody>
                          <a:tcPr>
                            <a:blipFill>
                              <a:blip r:embed="rId11"/>
                              <a:stretch>
                                <a:fillRect l="-259633" t="-404000" r="-147706" b="-2000"/>
                              </a:stretch>
                            </a:blipFill>
                          </a:tcPr>
                        </a:tc>
                        <a:tc>
                          <a:txBody>
                            <a:bodyPr/>
                            <a:lstStyle/>
                            <a:p>
                              <a:endParaRPr lang="en-US"/>
                            </a:p>
                          </a:txBody>
                          <a:tcPr>
                            <a:blipFill>
                              <a:blip r:embed="rId11"/>
                              <a:stretch>
                                <a:fillRect l="-245000" t="-404000" r="-625" b="-2000"/>
                              </a:stretch>
                            </a:blipFill>
                          </a:tcPr>
                        </a:tc>
                        <a:extLst>
                          <a:ext uri="{0D108BD9-81ED-4DB2-BD59-A6C34878D82A}">
                            <a16:rowId xmlns:a16="http://schemas.microsoft.com/office/drawing/2014/main" val="10004"/>
                          </a:ext>
                        </a:extLst>
                      </a:tr>
                    </a:tbl>
                  </a:graphicData>
                </a:graphic>
              </p:graphicFrame>
            </mc:Fallback>
          </mc:AlternateContent>
          <p:sp>
            <p:nvSpPr>
              <p:cNvPr id="36" name="Rounded Rectangle 8">
                <a:extLst>
                  <a:ext uri="{FF2B5EF4-FFF2-40B4-BE49-F238E27FC236}">
                    <a16:creationId xmlns:a16="http://schemas.microsoft.com/office/drawing/2014/main" id="{8C38DDB7-84D7-46AD-A51E-506F1EA59BBD}"/>
                  </a:ext>
                </a:extLst>
              </p:cNvPr>
              <p:cNvSpPr/>
              <p:nvPr/>
            </p:nvSpPr>
            <p:spPr>
              <a:xfrm>
                <a:off x="198462" y="1498600"/>
                <a:ext cx="817601"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400" b="1" dirty="0">
                    <a:solidFill>
                      <a:schemeClr val="tx1"/>
                    </a:solidFill>
                  </a:rPr>
                  <a:t>PROF</a:t>
                </a:r>
                <a:endParaRPr lang="fa-IR" sz="1200" b="1" dirty="0">
                  <a:solidFill>
                    <a:schemeClr val="tx1"/>
                  </a:solidFill>
                </a:endParaRPr>
              </a:p>
            </p:txBody>
          </p:sp>
        </p:grpSp>
        <p:cxnSp>
          <p:nvCxnSpPr>
            <p:cNvPr id="34" name="Straight Connector 33">
              <a:extLst>
                <a:ext uri="{FF2B5EF4-FFF2-40B4-BE49-F238E27FC236}">
                  <a16:creationId xmlns:a16="http://schemas.microsoft.com/office/drawing/2014/main" id="{97A1E991-CC2D-490E-B633-FEC1A51514C1}"/>
                </a:ext>
              </a:extLst>
            </p:cNvPr>
            <p:cNvCxnSpPr/>
            <p:nvPr/>
          </p:nvCxnSpPr>
          <p:spPr>
            <a:xfrm>
              <a:off x="1279882" y="3725888"/>
              <a:ext cx="57250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26FA34EF-632F-47C6-8683-A6E4B05F917C}"/>
              </a:ext>
            </a:extLst>
          </p:cNvPr>
          <p:cNvGrpSpPr/>
          <p:nvPr/>
        </p:nvGrpSpPr>
        <p:grpSpPr>
          <a:xfrm>
            <a:off x="5527059" y="2706549"/>
            <a:ext cx="5483764" cy="1377732"/>
            <a:chOff x="-91966" y="1296450"/>
            <a:chExt cx="5483764" cy="1377732"/>
          </a:xfrm>
        </p:grpSpPr>
        <p:cxnSp>
          <p:nvCxnSpPr>
            <p:cNvPr id="38" name="Straight Connector 37">
              <a:extLst>
                <a:ext uri="{FF2B5EF4-FFF2-40B4-BE49-F238E27FC236}">
                  <a16:creationId xmlns:a16="http://schemas.microsoft.com/office/drawing/2014/main" id="{C03DECE4-6E27-4CB2-9029-FD538993C372}"/>
                </a:ext>
              </a:extLst>
            </p:cNvPr>
            <p:cNvCxnSpPr/>
            <p:nvPr/>
          </p:nvCxnSpPr>
          <p:spPr>
            <a:xfrm>
              <a:off x="1143000" y="1660634"/>
              <a:ext cx="572502"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E4403AD3-10DE-4C2F-8474-AF90D79973D6}"/>
                </a:ext>
              </a:extLst>
            </p:cNvPr>
            <p:cNvGrpSpPr/>
            <p:nvPr/>
          </p:nvGrpSpPr>
          <p:grpSpPr>
            <a:xfrm>
              <a:off x="-91966" y="1296450"/>
              <a:ext cx="5483764" cy="1377732"/>
              <a:chOff x="149513" y="1447799"/>
              <a:chExt cx="3524027" cy="1377732"/>
            </a:xfrm>
          </p:grpSpPr>
          <p:grpSp>
            <p:nvGrpSpPr>
              <p:cNvPr id="40" name="Group 39">
                <a:extLst>
                  <a:ext uri="{FF2B5EF4-FFF2-40B4-BE49-F238E27FC236}">
                    <a16:creationId xmlns:a16="http://schemas.microsoft.com/office/drawing/2014/main" id="{1B1CA3C7-0FD9-4D9C-93E5-89323A303B23}"/>
                  </a:ext>
                </a:extLst>
              </p:cNvPr>
              <p:cNvGrpSpPr/>
              <p:nvPr/>
            </p:nvGrpSpPr>
            <p:grpSpPr>
              <a:xfrm>
                <a:off x="149513" y="1447799"/>
                <a:ext cx="3524027" cy="1377732"/>
                <a:chOff x="198462" y="1498600"/>
                <a:chExt cx="3245249" cy="1252484"/>
              </a:xfrm>
            </p:grpSpPr>
            <mc:AlternateContent xmlns:mc="http://schemas.openxmlformats.org/markup-compatibility/2006" xmlns:a14="http://schemas.microsoft.com/office/drawing/2010/main">
              <mc:Choice Requires="a14">
                <p:graphicFrame>
                  <p:nvGraphicFramePr>
                    <p:cNvPr id="42" name="Content Placeholder 3">
                      <a:extLst>
                        <a:ext uri="{FF2B5EF4-FFF2-40B4-BE49-F238E27FC236}">
                          <a16:creationId xmlns:a16="http://schemas.microsoft.com/office/drawing/2014/main" id="{AB18E32F-7BE9-402F-9685-C504FBA816CC}"/>
                        </a:ext>
                      </a:extLst>
                    </p:cNvPr>
                    <p:cNvGraphicFramePr>
                      <a:graphicFrameLocks/>
                    </p:cNvGraphicFramePr>
                    <p:nvPr>
                      <p:extLst>
                        <p:ext uri="{D42A27DB-BD31-4B8C-83A1-F6EECF244321}">
                          <p14:modId xmlns:p14="http://schemas.microsoft.com/office/powerpoint/2010/main" val="1025883646"/>
                        </p:ext>
                      </p:extLst>
                    </p:nvPr>
                  </p:nvGraphicFramePr>
                  <p:xfrm>
                    <a:off x="829786" y="1579499"/>
                    <a:ext cx="2613925" cy="1171585"/>
                  </p:xfrm>
                  <a:graphic>
                    <a:graphicData uri="http://schemas.openxmlformats.org/drawingml/2006/table">
                      <a:tbl>
                        <a:tblPr firstRow="1" bandRow="1">
                          <a:tableStyleId>{3B4B98B0-60AC-42C2-AFA5-B58CD77FA1E5}</a:tableStyleId>
                        </a:tblPr>
                        <a:tblGrid>
                          <a:gridCol w="894831">
                            <a:extLst>
                              <a:ext uri="{9D8B030D-6E8A-4147-A177-3AD203B41FA5}">
                                <a16:colId xmlns:a16="http://schemas.microsoft.com/office/drawing/2014/main" val="20000"/>
                              </a:ext>
                            </a:extLst>
                          </a:gridCol>
                          <a:gridCol w="2065866">
                            <a:extLst>
                              <a:ext uri="{9D8B030D-6E8A-4147-A177-3AD203B41FA5}">
                                <a16:colId xmlns:a16="http://schemas.microsoft.com/office/drawing/2014/main" val="20001"/>
                              </a:ext>
                            </a:extLst>
                          </a:gridCol>
                          <a:gridCol w="496711">
                            <a:extLst>
                              <a:ext uri="{9D8B030D-6E8A-4147-A177-3AD203B41FA5}">
                                <a16:colId xmlns:a16="http://schemas.microsoft.com/office/drawing/2014/main" val="20002"/>
                              </a:ext>
                            </a:extLst>
                          </a:gridCol>
                          <a:gridCol w="959556">
                            <a:extLst>
                              <a:ext uri="{9D8B030D-6E8A-4147-A177-3AD203B41FA5}">
                                <a16:colId xmlns:a16="http://schemas.microsoft.com/office/drawing/2014/main" val="20003"/>
                              </a:ext>
                            </a:extLst>
                          </a:gridCol>
                        </a:tblGrid>
                        <a:tr h="374343">
                          <a:tc>
                            <a:txBody>
                              <a:bodyPr/>
                              <a:lstStyle/>
                              <a:p>
                                <a:pPr algn="ctr"/>
                                <a:r>
                                  <a:rPr lang="en-US" sz="1400" b="1" dirty="0"/>
                                  <a:t>PRID</a:t>
                                </a:r>
                              </a:p>
                            </a:txBody>
                            <a:tcPr/>
                          </a:tc>
                          <a:tc>
                            <a:txBody>
                              <a:bodyPr/>
                              <a:lstStyle/>
                              <a:p>
                                <a:pPr algn="ctr"/>
                                <a:r>
                                  <a:rPr lang="en-US" sz="1400" dirty="0"/>
                                  <a:t>PTITLE</a:t>
                                </a:r>
                                <a:endParaRPr lang="en-US" sz="1400" b="1" dirty="0"/>
                              </a:p>
                            </a:txBody>
                            <a:tcPr/>
                          </a:tc>
                          <a:tc>
                            <a:txBody>
                              <a:bodyPr/>
                              <a:lstStyle/>
                              <a:p>
                                <a:pPr algn="ctr"/>
                                <a:r>
                                  <a:rPr lang="en-US" sz="1400" dirty="0"/>
                                  <a:t>…</a:t>
                                </a:r>
                                <a:endParaRPr lang="en-US" sz="1400" b="1" dirty="0"/>
                              </a:p>
                            </a:txBody>
                            <a:tcPr/>
                          </a:tc>
                          <a:tc>
                            <a:txBody>
                              <a:bodyPr/>
                              <a:lstStyle/>
                              <a:p>
                                <a:pPr algn="ctr"/>
                                <a:r>
                                  <a:rPr lang="en-US" sz="1400" b="1" dirty="0"/>
                                  <a:t>PDATE</a:t>
                                </a:r>
                              </a:p>
                            </a:txBody>
                            <a:tcPr/>
                          </a:tc>
                          <a:extLst>
                            <a:ext uri="{0D108BD9-81ED-4DB2-BD59-A6C34878D82A}">
                              <a16:rowId xmlns:a16="http://schemas.microsoft.com/office/drawing/2014/main" val="10000"/>
                            </a:ext>
                          </a:extLst>
                        </a:tr>
                        <a:tr h="2794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0" dirty="0"/>
                                  <a:t>Pr100</a:t>
                                </a:r>
                              </a:p>
                            </a:txBody>
                            <a:tcPr/>
                          </a:tc>
                          <a:tc>
                            <a:txBody>
                              <a:bodyPr/>
                              <a:lstStyle/>
                              <a:p>
                                <a:pPr algn="ctr"/>
                                <a:r>
                                  <a:rPr lang="en-US" sz="1400" b="0" dirty="0"/>
                                  <a:t>Data</a:t>
                                </a:r>
                                <a:r>
                                  <a:rPr lang="en-US" sz="1400" b="0" baseline="0" dirty="0"/>
                                  <a:t> Encryption…</a:t>
                                </a:r>
                                <a:endParaRPr lang="en-US" sz="1400" b="0" dirty="0"/>
                              </a:p>
                            </a:txBody>
                            <a:tcPr/>
                          </a:tc>
                          <a:tc>
                            <a:txBody>
                              <a:bodyPr/>
                              <a:lstStyle/>
                              <a:p>
                                <a:pPr algn="ctr"/>
                                <a:r>
                                  <a:rPr lang="fa-IR" sz="1400" b="0" dirty="0"/>
                                  <a:t>...</a:t>
                                </a:r>
                                <a:endParaRPr lang="en-US" sz="1400" b="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1400" b="0" dirty="0"/>
                                  <a:t>...</a:t>
                                </a:r>
                                <a:endParaRPr lang="en-US" sz="1400" b="0" dirty="0"/>
                              </a:p>
                            </a:txBody>
                            <a:tcPr/>
                          </a:tc>
                          <a:extLst>
                            <a:ext uri="{0D108BD9-81ED-4DB2-BD59-A6C34878D82A}">
                              <a16:rowId xmlns:a16="http://schemas.microsoft.com/office/drawing/2014/main" val="10001"/>
                            </a:ext>
                          </a:extLst>
                        </a:tr>
                        <a:tr h="2794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0" dirty="0"/>
                                  <a:t>Pr100</a:t>
                                </a:r>
                              </a:p>
                            </a:txBody>
                            <a:tcPr/>
                          </a:tc>
                          <a:tc>
                            <a:txBody>
                              <a:bodyPr/>
                              <a:lstStyle/>
                              <a:p>
                                <a:pPr algn="ctr"/>
                                <a:r>
                                  <a:rPr lang="en-US" sz="1400" b="0" dirty="0"/>
                                  <a:t>Semantic</a:t>
                                </a:r>
                                <a:r>
                                  <a:rPr lang="en-US" sz="1400" b="0" baseline="0" dirty="0"/>
                                  <a:t> Analysis of …</a:t>
                                </a:r>
                                <a:endParaRPr lang="en-US" sz="1400" b="0" dirty="0"/>
                              </a:p>
                            </a:txBody>
                            <a:tcPr/>
                          </a:tc>
                          <a:tc>
                            <a:txBody>
                              <a:bodyPr/>
                              <a:lstStyle/>
                              <a:p>
                                <a:pPr algn="ctr"/>
                                <a:r>
                                  <a:rPr lang="fa-IR" sz="1400" b="0" dirty="0"/>
                                  <a:t>...</a:t>
                                </a:r>
                                <a:endParaRPr lang="en-US" sz="1400" b="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1400" b="0" dirty="0"/>
                                  <a:t>...</a:t>
                                </a:r>
                                <a:endParaRPr lang="en-US" sz="1400" b="0" dirty="0"/>
                              </a:p>
                            </a:txBody>
                            <a:tcPr/>
                          </a:tc>
                          <a:extLst>
                            <a:ext uri="{0D108BD9-81ED-4DB2-BD59-A6C34878D82A}">
                              <a16:rowId xmlns:a16="http://schemas.microsoft.com/office/drawing/2014/main" val="10002"/>
                            </a:ext>
                          </a:extLst>
                        </a:tr>
                        <a:tr h="279400">
                          <a:tc>
                            <a:txBody>
                              <a:bodyPr/>
                              <a:lstStyle/>
                              <a:p>
                                <a:pPr algn="ctr"/>
                                <a14:m>
                                  <m:oMathPara xmlns:m="http://schemas.openxmlformats.org/officeDocument/2006/math">
                                    <m:oMathParaPr>
                                      <m:jc m:val="centerGroup"/>
                                    </m:oMathParaPr>
                                    <m:oMath xmlns:m="http://schemas.openxmlformats.org/officeDocument/2006/math">
                                      <m:r>
                                        <a:rPr lang="en-US" sz="1400" b="0" dirty="0" smtClean="0">
                                          <a:latin typeface="Cambria Math"/>
                                        </a:rPr>
                                        <m:t>⋮</m:t>
                                      </m:r>
                                    </m:oMath>
                                  </m:oMathPara>
                                </a14:m>
                                <a:endParaRPr lang="en-US" sz="1400" b="0" dirty="0"/>
                              </a:p>
                            </a:txBody>
                            <a:tcPr/>
                          </a:tc>
                          <a:tc>
                            <a:txBody>
                              <a:bodyPr/>
                              <a:lstStyle/>
                              <a:p>
                                <a:pPr algn="ctr"/>
                                <a14:m>
                                  <m:oMathPara xmlns:m="http://schemas.openxmlformats.org/officeDocument/2006/math">
                                    <m:oMathParaPr>
                                      <m:jc m:val="centerGroup"/>
                                    </m:oMathParaPr>
                                    <m:oMath xmlns:m="http://schemas.openxmlformats.org/officeDocument/2006/math">
                                      <m:r>
                                        <a:rPr lang="en-US" sz="1400" b="0" dirty="0" smtClean="0">
                                          <a:latin typeface="Cambria Math"/>
                                        </a:rPr>
                                        <m:t>⋮</m:t>
                                      </m:r>
                                    </m:oMath>
                                  </m:oMathPara>
                                </a14:m>
                                <a:endParaRPr lang="en-US" sz="1400" b="0" dirty="0"/>
                              </a:p>
                            </a:txBody>
                            <a:tcPr/>
                          </a:tc>
                          <a:tc>
                            <a:txBody>
                              <a:bodyPr/>
                              <a:lstStyle/>
                              <a:p>
                                <a:pPr algn="ctr"/>
                                <a14:m>
                                  <m:oMathPara xmlns:m="http://schemas.openxmlformats.org/officeDocument/2006/math">
                                    <m:oMathParaPr>
                                      <m:jc m:val="centerGroup"/>
                                    </m:oMathParaPr>
                                    <m:oMath xmlns:m="http://schemas.openxmlformats.org/officeDocument/2006/math">
                                      <m:r>
                                        <a:rPr lang="en-US" sz="1400" b="0" dirty="0" smtClean="0">
                                          <a:latin typeface="Cambria Math"/>
                                        </a:rPr>
                                        <m:t>⋮</m:t>
                                      </m:r>
                                    </m:oMath>
                                  </m:oMathPara>
                                </a14:m>
                                <a:endParaRPr lang="en-US" sz="1400" b="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b="0" dirty="0" smtClean="0">
                                          <a:latin typeface="Cambria Math"/>
                                        </a:rPr>
                                        <m:t>⋮</m:t>
                                      </m:r>
                                    </m:oMath>
                                  </m:oMathPara>
                                </a14:m>
                                <a:endParaRPr lang="en-US" sz="1400" b="0" dirty="0"/>
                              </a:p>
                            </a:txBody>
                            <a:tcPr/>
                          </a:tc>
                          <a:extLst>
                            <a:ext uri="{0D108BD9-81ED-4DB2-BD59-A6C34878D82A}">
                              <a16:rowId xmlns:a16="http://schemas.microsoft.com/office/drawing/2014/main" val="10003"/>
                            </a:ext>
                          </a:extLst>
                        </a:tr>
                      </a:tbl>
                    </a:graphicData>
                  </a:graphic>
                </p:graphicFrame>
              </mc:Choice>
              <mc:Fallback xmlns="">
                <p:graphicFrame>
                  <p:nvGraphicFramePr>
                    <p:cNvPr id="42" name="Content Placeholder 3">
                      <a:extLst>
                        <a:ext uri="{FF2B5EF4-FFF2-40B4-BE49-F238E27FC236}">
                          <a16:creationId xmlns:a16="http://schemas.microsoft.com/office/drawing/2014/main" id="{AB18E32F-7BE9-402F-9685-C504FBA816CC}"/>
                        </a:ext>
                      </a:extLst>
                    </p:cNvPr>
                    <p:cNvGraphicFramePr>
                      <a:graphicFrameLocks/>
                    </p:cNvGraphicFramePr>
                    <p:nvPr>
                      <p:extLst>
                        <p:ext uri="{D42A27DB-BD31-4B8C-83A1-F6EECF244321}">
                          <p14:modId xmlns:p14="http://schemas.microsoft.com/office/powerpoint/2010/main" val="1025883646"/>
                        </p:ext>
                      </p:extLst>
                    </p:nvPr>
                  </p:nvGraphicFramePr>
                  <p:xfrm>
                    <a:off x="829786" y="1579499"/>
                    <a:ext cx="2613925" cy="1171585"/>
                  </p:xfrm>
                  <a:graphic>
                    <a:graphicData uri="http://schemas.openxmlformats.org/drawingml/2006/table">
                      <a:tbl>
                        <a:tblPr firstRow="1" bandRow="1">
                          <a:tableStyleId>{3B4B98B0-60AC-42C2-AFA5-B58CD77FA1E5}</a:tableStyleId>
                        </a:tblPr>
                        <a:tblGrid>
                          <a:gridCol w="894831">
                            <a:extLst>
                              <a:ext uri="{9D8B030D-6E8A-4147-A177-3AD203B41FA5}">
                                <a16:colId xmlns:a16="http://schemas.microsoft.com/office/drawing/2014/main" val="20000"/>
                              </a:ext>
                            </a:extLst>
                          </a:gridCol>
                          <a:gridCol w="2065866">
                            <a:extLst>
                              <a:ext uri="{9D8B030D-6E8A-4147-A177-3AD203B41FA5}">
                                <a16:colId xmlns:a16="http://schemas.microsoft.com/office/drawing/2014/main" val="20001"/>
                              </a:ext>
                            </a:extLst>
                          </a:gridCol>
                          <a:gridCol w="496711">
                            <a:extLst>
                              <a:ext uri="{9D8B030D-6E8A-4147-A177-3AD203B41FA5}">
                                <a16:colId xmlns:a16="http://schemas.microsoft.com/office/drawing/2014/main" val="20002"/>
                              </a:ext>
                            </a:extLst>
                          </a:gridCol>
                          <a:gridCol w="959556">
                            <a:extLst>
                              <a:ext uri="{9D8B030D-6E8A-4147-A177-3AD203B41FA5}">
                                <a16:colId xmlns:a16="http://schemas.microsoft.com/office/drawing/2014/main" val="20003"/>
                              </a:ext>
                            </a:extLst>
                          </a:gridCol>
                        </a:tblGrid>
                        <a:tr h="374343">
                          <a:tc>
                            <a:txBody>
                              <a:bodyPr/>
                              <a:lstStyle/>
                              <a:p>
                                <a:pPr algn="ctr"/>
                                <a:r>
                                  <a:rPr lang="en-US" sz="1400" b="1" dirty="0"/>
                                  <a:t>PRID</a:t>
                                </a:r>
                              </a:p>
                            </a:txBody>
                            <a:tcPr/>
                          </a:tc>
                          <a:tc>
                            <a:txBody>
                              <a:bodyPr/>
                              <a:lstStyle/>
                              <a:p>
                                <a:pPr algn="ctr"/>
                                <a:r>
                                  <a:rPr lang="en-US" sz="1400" dirty="0"/>
                                  <a:t>PTITLE</a:t>
                                </a:r>
                                <a:endParaRPr lang="en-US" sz="1400" b="1" dirty="0"/>
                              </a:p>
                            </a:txBody>
                            <a:tcPr/>
                          </a:tc>
                          <a:tc>
                            <a:txBody>
                              <a:bodyPr/>
                              <a:lstStyle/>
                              <a:p>
                                <a:pPr algn="ctr"/>
                                <a:r>
                                  <a:rPr lang="en-US" sz="1400" dirty="0"/>
                                  <a:t>…</a:t>
                                </a:r>
                                <a:endParaRPr lang="en-US" sz="1400" b="1" dirty="0"/>
                              </a:p>
                            </a:txBody>
                            <a:tcPr/>
                          </a:tc>
                          <a:tc>
                            <a:txBody>
                              <a:bodyPr/>
                              <a:lstStyle/>
                              <a:p>
                                <a:pPr algn="ctr"/>
                                <a:r>
                                  <a:rPr lang="en-US" sz="1400" b="1" dirty="0"/>
                                  <a:t>PDATE</a:t>
                                </a:r>
                              </a:p>
                            </a:txBody>
                            <a:tcPr/>
                          </a:tc>
                          <a:extLst>
                            <a:ext uri="{0D108BD9-81ED-4DB2-BD59-A6C34878D82A}">
                              <a16:rowId xmlns:a16="http://schemas.microsoft.com/office/drawing/2014/main" val="10000"/>
                            </a:ext>
                          </a:extLst>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0" dirty="0"/>
                                  <a:t>Pr100</a:t>
                                </a:r>
                              </a:p>
                            </a:txBody>
                            <a:tcPr/>
                          </a:tc>
                          <a:tc>
                            <a:txBody>
                              <a:bodyPr/>
                              <a:lstStyle/>
                              <a:p>
                                <a:pPr algn="ctr"/>
                                <a:r>
                                  <a:rPr lang="en-US" sz="1400" b="0" dirty="0"/>
                                  <a:t>Data</a:t>
                                </a:r>
                                <a:r>
                                  <a:rPr lang="en-US" sz="1400" b="0" baseline="0" dirty="0"/>
                                  <a:t> Encryption…</a:t>
                                </a:r>
                                <a:endParaRPr lang="en-US" sz="1400" b="0" dirty="0"/>
                              </a:p>
                            </a:txBody>
                            <a:tcPr/>
                          </a:tc>
                          <a:tc>
                            <a:txBody>
                              <a:bodyPr/>
                              <a:lstStyle/>
                              <a:p>
                                <a:pPr algn="ctr"/>
                                <a:r>
                                  <a:rPr lang="fa-IR" sz="1400" b="0" dirty="0"/>
                                  <a:t>...</a:t>
                                </a:r>
                                <a:endParaRPr lang="en-US" sz="1400" b="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1400" b="0" dirty="0"/>
                                  <a:t>...</a:t>
                                </a:r>
                                <a:endParaRPr lang="en-US" sz="1400" b="0" dirty="0"/>
                              </a:p>
                            </a:txBody>
                            <a:tcPr/>
                          </a:tc>
                          <a:extLst>
                            <a:ext uri="{0D108BD9-81ED-4DB2-BD59-A6C34878D82A}">
                              <a16:rowId xmlns:a16="http://schemas.microsoft.com/office/drawing/2014/main" val="10001"/>
                            </a:ext>
                          </a:extLst>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0" dirty="0"/>
                                  <a:t>Pr100</a:t>
                                </a:r>
                              </a:p>
                            </a:txBody>
                            <a:tcPr/>
                          </a:tc>
                          <a:tc>
                            <a:txBody>
                              <a:bodyPr/>
                              <a:lstStyle/>
                              <a:p>
                                <a:pPr algn="ctr"/>
                                <a:r>
                                  <a:rPr lang="en-US" sz="1400" b="0" dirty="0"/>
                                  <a:t>Semantic</a:t>
                                </a:r>
                                <a:r>
                                  <a:rPr lang="en-US" sz="1400" b="0" baseline="0" dirty="0"/>
                                  <a:t> Analysis of …</a:t>
                                </a:r>
                                <a:endParaRPr lang="en-US" sz="1400" b="0" dirty="0"/>
                              </a:p>
                            </a:txBody>
                            <a:tcPr/>
                          </a:tc>
                          <a:tc>
                            <a:txBody>
                              <a:bodyPr/>
                              <a:lstStyle/>
                              <a:p>
                                <a:pPr algn="ctr"/>
                                <a:r>
                                  <a:rPr lang="fa-IR" sz="1400" b="0" dirty="0"/>
                                  <a:t>...</a:t>
                                </a:r>
                                <a:endParaRPr lang="en-US" sz="1400" b="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1400" b="0" dirty="0"/>
                                  <a:t>...</a:t>
                                </a:r>
                                <a:endParaRPr lang="en-US" sz="1400" b="0" dirty="0"/>
                              </a:p>
                            </a:txBody>
                            <a:tcPr/>
                          </a:tc>
                          <a:extLst>
                            <a:ext uri="{0D108BD9-81ED-4DB2-BD59-A6C34878D82A}">
                              <a16:rowId xmlns:a16="http://schemas.microsoft.com/office/drawing/2014/main" val="10002"/>
                            </a:ext>
                          </a:extLst>
                        </a:tr>
                        <a:tr h="304800">
                          <a:tc>
                            <a:txBody>
                              <a:bodyPr/>
                              <a:lstStyle/>
                              <a:p>
                                <a:endParaRPr lang="en-US"/>
                              </a:p>
                            </a:txBody>
                            <a:tcPr>
                              <a:blipFill>
                                <a:blip r:embed="rId12"/>
                                <a:stretch>
                                  <a:fillRect t="-326000" r="-394558" b="-4000"/>
                                </a:stretch>
                              </a:blipFill>
                            </a:tcPr>
                          </a:tc>
                          <a:tc>
                            <a:txBody>
                              <a:bodyPr/>
                              <a:lstStyle/>
                              <a:p>
                                <a:endParaRPr lang="en-US"/>
                              </a:p>
                            </a:txBody>
                            <a:tcPr>
                              <a:blipFill>
                                <a:blip r:embed="rId12"/>
                                <a:stretch>
                                  <a:fillRect l="-43235" t="-326000" r="-70588" b="-4000"/>
                                </a:stretch>
                              </a:blipFill>
                            </a:tcPr>
                          </a:tc>
                          <a:tc>
                            <a:txBody>
                              <a:bodyPr/>
                              <a:lstStyle/>
                              <a:p>
                                <a:endParaRPr lang="en-US"/>
                              </a:p>
                            </a:txBody>
                            <a:tcPr>
                              <a:blipFill>
                                <a:blip r:embed="rId12"/>
                                <a:stretch>
                                  <a:fillRect l="-601235" t="-326000" r="-196296" b="-4000"/>
                                </a:stretch>
                              </a:blipFill>
                            </a:tcPr>
                          </a:tc>
                          <a:tc>
                            <a:txBody>
                              <a:bodyPr/>
                              <a:lstStyle/>
                              <a:p>
                                <a:endParaRPr lang="en-US"/>
                              </a:p>
                            </a:txBody>
                            <a:tcPr>
                              <a:blipFill>
                                <a:blip r:embed="rId12"/>
                                <a:stretch>
                                  <a:fillRect l="-359494" t="-326000" r="-633" b="-4000"/>
                                </a:stretch>
                              </a:blipFill>
                            </a:tcPr>
                          </a:tc>
                          <a:extLst>
                            <a:ext uri="{0D108BD9-81ED-4DB2-BD59-A6C34878D82A}">
                              <a16:rowId xmlns:a16="http://schemas.microsoft.com/office/drawing/2014/main" val="10003"/>
                            </a:ext>
                          </a:extLst>
                        </a:tr>
                      </a:tbl>
                    </a:graphicData>
                  </a:graphic>
                </p:graphicFrame>
              </mc:Fallback>
            </mc:AlternateContent>
            <p:sp>
              <p:nvSpPr>
                <p:cNvPr id="43" name="Rounded Rectangle 23">
                  <a:extLst>
                    <a:ext uri="{FF2B5EF4-FFF2-40B4-BE49-F238E27FC236}">
                      <a16:creationId xmlns:a16="http://schemas.microsoft.com/office/drawing/2014/main" id="{F9AFBBBE-2CB3-47C5-9E74-6754C127EEEE}"/>
                    </a:ext>
                  </a:extLst>
                </p:cNvPr>
                <p:cNvSpPr/>
                <p:nvPr/>
              </p:nvSpPr>
              <p:spPr>
                <a:xfrm>
                  <a:off x="198462" y="1498600"/>
                  <a:ext cx="817601"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400" b="1" dirty="0">
                      <a:solidFill>
                        <a:schemeClr val="tx1"/>
                      </a:solidFill>
                    </a:rPr>
                    <a:t>PUB</a:t>
                  </a:r>
                  <a:endParaRPr lang="fa-IR" sz="1200" b="1" dirty="0">
                    <a:solidFill>
                      <a:schemeClr val="tx1"/>
                    </a:solidFill>
                  </a:endParaRPr>
                </a:p>
              </p:txBody>
            </p:sp>
          </p:grpSp>
          <p:cxnSp>
            <p:nvCxnSpPr>
              <p:cNvPr id="41" name="Straight Connector 40">
                <a:extLst>
                  <a:ext uri="{FF2B5EF4-FFF2-40B4-BE49-F238E27FC236}">
                    <a16:creationId xmlns:a16="http://schemas.microsoft.com/office/drawing/2014/main" id="{94F3F64F-859B-4EA1-B559-A968A694AB77}"/>
                  </a:ext>
                </a:extLst>
              </p:cNvPr>
              <p:cNvCxnSpPr/>
              <p:nvPr/>
            </p:nvCxnSpPr>
            <p:spPr>
              <a:xfrm>
                <a:off x="943138" y="1860239"/>
                <a:ext cx="145713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029837302"/>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250"/>
                                        <p:tgtEl>
                                          <p:spTgt spid="8"/>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250"/>
                                        <p:tgtEl>
                                          <p:spTgt spid="9"/>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50"/>
                                        <p:tgtEl>
                                          <p:spTgt spid="13"/>
                                        </p:tgtEl>
                                      </p:cBhvr>
                                    </p:animEffect>
                                  </p:childTnLst>
                                </p:cTn>
                              </p:par>
                            </p:childTnLst>
                          </p:cTn>
                        </p:par>
                        <p:par>
                          <p:cTn id="14" fill="hold">
                            <p:stCondLst>
                              <p:cond delay="250"/>
                            </p:stCondLst>
                            <p:childTnLst>
                              <p:par>
                                <p:cTn id="15" presetID="10"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750"/>
                            </p:stCondLst>
                            <p:childTnLst>
                              <p:par>
                                <p:cTn id="19" presetID="42" presetClass="entr" presetSubtype="0" fill="hold" grpId="0" nodeType="after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anim calcmode="lin" valueType="num">
                                      <p:cBhvr>
                                        <p:cTn id="22"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500" fill="hold"/>
                                        <p:tgtEl>
                                          <p:spTgt spid="10">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10">
                                            <p:txEl>
                                              <p:pRg st="1" end="1"/>
                                            </p:txEl>
                                          </p:spTgt>
                                        </p:tgtEl>
                                        <p:attrNameLst>
                                          <p:attrName>style.visibility</p:attrName>
                                        </p:attrNameLst>
                                      </p:cBhvr>
                                      <p:to>
                                        <p:strVal val="visible"/>
                                      </p:to>
                                    </p:set>
                                    <p:animEffect transition="in" filter="fade">
                                      <p:cBhvr>
                                        <p:cTn id="26" dur="500"/>
                                        <p:tgtEl>
                                          <p:spTgt spid="10">
                                            <p:txEl>
                                              <p:pRg st="1" end="1"/>
                                            </p:txEl>
                                          </p:spTgt>
                                        </p:tgtEl>
                                      </p:cBhvr>
                                    </p:animEffect>
                                    <p:anim calcmode="lin" valueType="num">
                                      <p:cBhvr>
                                        <p:cTn id="27"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28" dur="500" fill="hold"/>
                                        <p:tgtEl>
                                          <p:spTgt spid="10">
                                            <p:txEl>
                                              <p:pRg st="1" end="1"/>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0">
                                            <p:txEl>
                                              <p:pRg st="2" end="2"/>
                                            </p:txEl>
                                          </p:spTgt>
                                        </p:tgtEl>
                                        <p:attrNameLst>
                                          <p:attrName>style.visibility</p:attrName>
                                        </p:attrNameLst>
                                      </p:cBhvr>
                                      <p:to>
                                        <p:strVal val="visible"/>
                                      </p:to>
                                    </p:set>
                                    <p:animEffect transition="in" filter="fade">
                                      <p:cBhvr>
                                        <p:cTn id="31" dur="500"/>
                                        <p:tgtEl>
                                          <p:spTgt spid="10">
                                            <p:txEl>
                                              <p:pRg st="2" end="2"/>
                                            </p:txEl>
                                          </p:spTgt>
                                        </p:tgtEl>
                                      </p:cBhvr>
                                    </p:animEffect>
                                    <p:anim calcmode="lin" valueType="num">
                                      <p:cBhvr>
                                        <p:cTn id="32"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33" dur="5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par>
                          <p:cTn id="34" fill="hold">
                            <p:stCondLst>
                              <p:cond delay="1250"/>
                            </p:stCondLst>
                            <p:childTnLst>
                              <p:par>
                                <p:cTn id="35" presetID="10" presetClass="entr" presetSubtype="0" fill="hold"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par>
                          <p:cTn id="38" fill="hold">
                            <p:stCondLst>
                              <p:cond delay="1750"/>
                            </p:stCondLst>
                            <p:childTnLst>
                              <p:par>
                                <p:cTn id="39" presetID="10" presetClass="entr" presetSubtype="0" fill="hold" nodeType="after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fade">
                                      <p:cBhvr>
                                        <p:cTn id="41" dur="500"/>
                                        <p:tgtEl>
                                          <p:spTgt spid="32"/>
                                        </p:tgtEl>
                                      </p:cBhvr>
                                    </p:animEffect>
                                  </p:childTnLst>
                                </p:cTn>
                              </p:par>
                            </p:childTnLst>
                          </p:cTn>
                        </p:par>
                        <p:par>
                          <p:cTn id="42" fill="hold">
                            <p:stCondLst>
                              <p:cond delay="2250"/>
                            </p:stCondLst>
                            <p:childTnLst>
                              <p:par>
                                <p:cTn id="43" presetID="10" presetClass="entr" presetSubtype="0" fill="hold" nodeType="after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fade">
                                      <p:cBhvr>
                                        <p:cTn id="4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57" y="0"/>
            <a:ext cx="12193057" cy="78818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0" y="5589000"/>
            <a:ext cx="12192000" cy="1396000"/>
          </a:xfrm>
          <a:prstGeom prst="rect">
            <a:avLst/>
          </a:prstGeom>
          <a:solidFill>
            <a:srgbClr val="B4DCF5">
              <a:lumMod val="10000"/>
            </a:srgbClr>
          </a:solidFill>
        </p:spPr>
      </p:pic>
      <p:pic>
        <p:nvPicPr>
          <p:cNvPr id="6" name="Picture 5"/>
          <p:cNvPicPr>
            <a:picLocks noChangeAspect="1"/>
          </p:cNvPicPr>
          <p:nvPr/>
        </p:nvPicPr>
        <p:blipFill>
          <a:blip r:embed="rId4"/>
          <a:stretch>
            <a:fillRect/>
          </a:stretch>
        </p:blipFill>
        <p:spPr>
          <a:xfrm>
            <a:off x="-163133" y="4274190"/>
            <a:ext cx="12518265" cy="1968485"/>
          </a:xfrm>
          <a:prstGeom prst="rect">
            <a:avLst/>
          </a:prstGeom>
        </p:spPr>
      </p:pic>
      <p:sp>
        <p:nvSpPr>
          <p:cNvPr id="17" name="Rectangle 16">
            <a:hlinkClick r:id="rId5" action="ppaction://hlinksldjump"/>
          </p:cNvPr>
          <p:cNvSpPr/>
          <p:nvPr/>
        </p:nvSpPr>
        <p:spPr>
          <a:xfrm>
            <a:off x="2248484" y="459122"/>
            <a:ext cx="7517816" cy="461665"/>
          </a:xfrm>
          <a:prstGeom prst="rect">
            <a:avLst/>
          </a:prstGeom>
          <a:gradFill flip="none" rotWithShape="1">
            <a:gsLst>
              <a:gs pos="54000">
                <a:schemeClr val="bg1"/>
              </a:gs>
              <a:gs pos="83000">
                <a:schemeClr val="accent1">
                  <a:lumMod val="50000"/>
                </a:schemeClr>
              </a:gs>
              <a:gs pos="89000">
                <a:schemeClr val="tx2">
                  <a:lumMod val="50000"/>
                </a:schemeClr>
              </a:gs>
              <a:gs pos="94000">
                <a:schemeClr val="bg1"/>
              </a:gs>
              <a:gs pos="100000">
                <a:schemeClr val="tx2">
                  <a:lumMod val="50000"/>
                </a:schemeClr>
              </a:gs>
            </a:gsLst>
            <a:path path="rect">
              <a:fillToRect l="50000" t="50000" r="50000" b="50000"/>
            </a:path>
            <a:tileRect/>
          </a:gradFill>
          <a:ln>
            <a:gradFill flip="none" rotWithShape="1">
              <a:gsLst>
                <a:gs pos="78000">
                  <a:schemeClr val="accent5">
                    <a:lumMod val="75000"/>
                  </a:schemeClr>
                </a:gs>
                <a:gs pos="97000">
                  <a:schemeClr val="accent5">
                    <a:lumMod val="70000"/>
                  </a:schemeClr>
                </a:gs>
              </a:gsLst>
              <a:lin ang="2700000" scaled="1"/>
              <a:tileRect/>
            </a:gradFill>
          </a:ln>
        </p:spPr>
        <p:txBody>
          <a:bodyPr wrap="square" lIns="91440" tIns="45720" rIns="91440" bIns="45720">
            <a:spAutoFit/>
          </a:bodyPr>
          <a:lstStyle/>
          <a:p>
            <a:pPr algn="ctr" rtl="1"/>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طراحی منطقی پایگاه داده</a:t>
            </a:r>
            <a:endPar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endParaRPr>
          </a:p>
        </p:txBody>
      </p:sp>
      <p:sp>
        <p:nvSpPr>
          <p:cNvPr id="16" name="Rectangle 15">
            <a:hlinkClick r:id="rId6" action="ppaction://hlinksldjump"/>
          </p:cNvPr>
          <p:cNvSpPr/>
          <p:nvPr/>
        </p:nvSpPr>
        <p:spPr>
          <a:xfrm>
            <a:off x="2248484" y="1032160"/>
            <a:ext cx="7517816" cy="461665"/>
          </a:xfrm>
          <a:prstGeom prst="rect">
            <a:avLst/>
          </a:prstGeom>
          <a:gradFill flip="none" rotWithShape="1">
            <a:gsLst>
              <a:gs pos="54000">
                <a:schemeClr val="bg1"/>
              </a:gs>
              <a:gs pos="83000">
                <a:schemeClr val="accent1">
                  <a:lumMod val="50000"/>
                </a:schemeClr>
              </a:gs>
              <a:gs pos="89000">
                <a:schemeClr val="tx2">
                  <a:lumMod val="50000"/>
                </a:schemeClr>
              </a:gs>
              <a:gs pos="94000">
                <a:schemeClr val="bg1"/>
              </a:gs>
              <a:gs pos="100000">
                <a:schemeClr val="tx2">
                  <a:lumMod val="50000"/>
                </a:schemeClr>
              </a:gs>
            </a:gsLst>
            <a:path path="rect">
              <a:fillToRect l="50000" t="50000" r="50000" b="50000"/>
            </a:path>
            <a:tileRect/>
          </a:gradFill>
          <a:ln>
            <a:gradFill flip="none" rotWithShape="1">
              <a:gsLst>
                <a:gs pos="78000">
                  <a:schemeClr val="accent5">
                    <a:lumMod val="75000"/>
                  </a:schemeClr>
                </a:gs>
                <a:gs pos="97000">
                  <a:schemeClr val="accent5">
                    <a:lumMod val="70000"/>
                  </a:schemeClr>
                </a:gs>
              </a:gsLst>
              <a:lin ang="2700000" scaled="1"/>
              <a:tileRect/>
            </a:gradFill>
          </a:ln>
        </p:spPr>
        <p:txBody>
          <a:bodyPr wrap="square" lIns="91440" tIns="45720" rIns="91440" bIns="45720">
            <a:spAutoFit/>
          </a:bodyPr>
          <a:lstStyle/>
          <a:p>
            <a:pPr algn="ctr" rtl="1"/>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ساختار داده</a:t>
            </a:r>
            <a:endPar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endParaRPr>
          </a:p>
        </p:txBody>
      </p:sp>
      <p:sp>
        <p:nvSpPr>
          <p:cNvPr id="18" name="Rectangle 17">
            <a:hlinkClick r:id="rId7" action="ppaction://hlinksldjump"/>
          </p:cNvPr>
          <p:cNvSpPr/>
          <p:nvPr/>
        </p:nvSpPr>
        <p:spPr>
          <a:xfrm>
            <a:off x="2248484" y="1600712"/>
            <a:ext cx="7517816" cy="461665"/>
          </a:xfrm>
          <a:prstGeom prst="rect">
            <a:avLst/>
          </a:prstGeom>
          <a:gradFill flip="none" rotWithShape="1">
            <a:gsLst>
              <a:gs pos="54000">
                <a:schemeClr val="bg1"/>
              </a:gs>
              <a:gs pos="83000">
                <a:schemeClr val="accent1">
                  <a:lumMod val="50000"/>
                </a:schemeClr>
              </a:gs>
              <a:gs pos="89000">
                <a:schemeClr val="tx2">
                  <a:lumMod val="50000"/>
                </a:schemeClr>
              </a:gs>
              <a:gs pos="94000">
                <a:schemeClr val="bg1"/>
              </a:gs>
              <a:gs pos="100000">
                <a:schemeClr val="tx2">
                  <a:lumMod val="50000"/>
                </a:schemeClr>
              </a:gs>
            </a:gsLst>
            <a:path path="rect">
              <a:fillToRect l="50000" t="50000" r="50000" b="50000"/>
            </a:path>
            <a:tileRect/>
          </a:gradFill>
          <a:ln>
            <a:gradFill flip="none" rotWithShape="1">
              <a:gsLst>
                <a:gs pos="78000">
                  <a:schemeClr val="accent5">
                    <a:lumMod val="75000"/>
                  </a:schemeClr>
                </a:gs>
                <a:gs pos="97000">
                  <a:schemeClr val="accent5">
                    <a:lumMod val="70000"/>
                  </a:schemeClr>
                </a:gs>
              </a:gsLst>
              <a:lin ang="2700000" scaled="1"/>
              <a:tileRect/>
            </a:gradFill>
          </a:ln>
        </p:spPr>
        <p:txBody>
          <a:bodyPr wrap="square" lIns="91440" tIns="45720" rIns="91440" bIns="45720">
            <a:spAutoFit/>
          </a:bodyPr>
          <a:lstStyle/>
          <a:p>
            <a:pPr algn="ctr"/>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ساختار داده جدولی</a:t>
            </a:r>
          </a:p>
        </p:txBody>
      </p:sp>
      <p:sp>
        <p:nvSpPr>
          <p:cNvPr id="19" name="Rectangle 18">
            <a:hlinkClick r:id="rId8" action="ppaction://hlinksldjump"/>
          </p:cNvPr>
          <p:cNvSpPr/>
          <p:nvPr/>
        </p:nvSpPr>
        <p:spPr>
          <a:xfrm>
            <a:off x="2248484" y="2173329"/>
            <a:ext cx="7517816" cy="461665"/>
          </a:xfrm>
          <a:prstGeom prst="rect">
            <a:avLst/>
          </a:prstGeom>
          <a:gradFill flip="none" rotWithShape="1">
            <a:gsLst>
              <a:gs pos="54000">
                <a:schemeClr val="bg1"/>
              </a:gs>
              <a:gs pos="83000">
                <a:schemeClr val="accent1">
                  <a:lumMod val="50000"/>
                </a:schemeClr>
              </a:gs>
              <a:gs pos="89000">
                <a:schemeClr val="tx2">
                  <a:lumMod val="50000"/>
                </a:schemeClr>
              </a:gs>
              <a:gs pos="94000">
                <a:schemeClr val="bg1"/>
              </a:gs>
              <a:gs pos="100000">
                <a:schemeClr val="tx2">
                  <a:lumMod val="50000"/>
                </a:schemeClr>
              </a:gs>
            </a:gsLst>
            <a:path path="rect">
              <a:fillToRect l="50000" t="50000" r="50000" b="50000"/>
            </a:path>
            <a:tileRect/>
          </a:gradFill>
          <a:ln>
            <a:gradFill flip="none" rotWithShape="1">
              <a:gsLst>
                <a:gs pos="78000">
                  <a:schemeClr val="accent5">
                    <a:lumMod val="75000"/>
                  </a:schemeClr>
                </a:gs>
                <a:gs pos="97000">
                  <a:schemeClr val="accent5">
                    <a:lumMod val="70000"/>
                  </a:schemeClr>
                </a:gs>
              </a:gsLst>
              <a:lin ang="2700000" scaled="1"/>
              <a:tileRect/>
            </a:gradFill>
          </a:ln>
        </p:spPr>
        <p:txBody>
          <a:bodyPr wrap="square" lIns="91440" tIns="45720" rIns="91440" bIns="45720">
            <a:spAutoFit/>
          </a:bodyPr>
          <a:lstStyle/>
          <a:p>
            <a:pPr algn="ctr" rtl="1"/>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پایگاه داده جدولی</a:t>
            </a:r>
            <a:endPar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endParaRPr>
          </a:p>
        </p:txBody>
      </p:sp>
      <p:sp>
        <p:nvSpPr>
          <p:cNvPr id="9" name="Rectangle 8">
            <a:hlinkClick r:id="rId9" action="ppaction://hlinksldjump"/>
          </p:cNvPr>
          <p:cNvSpPr/>
          <p:nvPr/>
        </p:nvSpPr>
        <p:spPr>
          <a:xfrm>
            <a:off x="2248484" y="2745946"/>
            <a:ext cx="7517816" cy="461665"/>
          </a:xfrm>
          <a:prstGeom prst="rect">
            <a:avLst/>
          </a:prstGeom>
          <a:gradFill flip="none" rotWithShape="1">
            <a:gsLst>
              <a:gs pos="54000">
                <a:schemeClr val="bg1"/>
              </a:gs>
              <a:gs pos="83000">
                <a:schemeClr val="accent1">
                  <a:lumMod val="50000"/>
                </a:schemeClr>
              </a:gs>
              <a:gs pos="89000">
                <a:schemeClr val="tx2">
                  <a:lumMod val="50000"/>
                </a:schemeClr>
              </a:gs>
              <a:gs pos="94000">
                <a:schemeClr val="bg1"/>
              </a:gs>
              <a:gs pos="100000">
                <a:schemeClr val="tx2">
                  <a:lumMod val="50000"/>
                </a:schemeClr>
              </a:gs>
            </a:gsLst>
            <a:path path="rect">
              <a:fillToRect l="50000" t="50000" r="50000" b="50000"/>
            </a:path>
            <a:tileRect/>
          </a:gradFill>
          <a:ln>
            <a:gradFill flip="none" rotWithShape="1">
              <a:gsLst>
                <a:gs pos="78000">
                  <a:schemeClr val="accent5">
                    <a:lumMod val="75000"/>
                  </a:schemeClr>
                </a:gs>
                <a:gs pos="97000">
                  <a:schemeClr val="accent5">
                    <a:lumMod val="70000"/>
                  </a:schemeClr>
                </a:gs>
              </a:gsLst>
              <a:lin ang="2700000" scaled="1"/>
              <a:tileRect/>
            </a:gradFill>
          </a:ln>
        </p:spPr>
        <p:txBody>
          <a:bodyPr wrap="square" lIns="91440" tIns="45720" rIns="91440" bIns="45720">
            <a:spAutoFit/>
          </a:bodyPr>
          <a:lstStyle/>
          <a:p>
            <a:pPr algn="ctr" rtl="1"/>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ویژگی‌های طراحی خوب</a:t>
            </a:r>
            <a:endPar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endParaRPr>
          </a:p>
        </p:txBody>
      </p:sp>
      <p:sp>
        <p:nvSpPr>
          <p:cNvPr id="10" name="Rectangle 9">
            <a:hlinkClick r:id="rId10" action="ppaction://hlinksldjump"/>
            <a:extLst>
              <a:ext uri="{FF2B5EF4-FFF2-40B4-BE49-F238E27FC236}">
                <a16:creationId xmlns:a16="http://schemas.microsoft.com/office/drawing/2014/main" id="{5DEF17F9-D847-4A4F-BD69-3D5598ACA3A3}"/>
              </a:ext>
            </a:extLst>
          </p:cNvPr>
          <p:cNvSpPr/>
          <p:nvPr/>
        </p:nvSpPr>
        <p:spPr>
          <a:xfrm>
            <a:off x="2248484" y="3319284"/>
            <a:ext cx="7517816" cy="461665"/>
          </a:xfrm>
          <a:prstGeom prst="rect">
            <a:avLst/>
          </a:prstGeom>
          <a:gradFill flip="none" rotWithShape="1">
            <a:gsLst>
              <a:gs pos="54000">
                <a:schemeClr val="bg1"/>
              </a:gs>
              <a:gs pos="83000">
                <a:schemeClr val="accent1">
                  <a:lumMod val="50000"/>
                </a:schemeClr>
              </a:gs>
              <a:gs pos="89000">
                <a:schemeClr val="tx2">
                  <a:lumMod val="50000"/>
                </a:schemeClr>
              </a:gs>
              <a:gs pos="94000">
                <a:schemeClr val="bg1"/>
              </a:gs>
              <a:gs pos="100000">
                <a:schemeClr val="tx2">
                  <a:lumMod val="50000"/>
                </a:schemeClr>
              </a:gs>
            </a:gsLst>
            <a:path path="rect">
              <a:fillToRect l="50000" t="50000" r="50000" b="50000"/>
            </a:path>
            <a:tileRect/>
          </a:gradFill>
          <a:ln>
            <a:gradFill flip="none" rotWithShape="1">
              <a:gsLst>
                <a:gs pos="78000">
                  <a:schemeClr val="accent5">
                    <a:lumMod val="75000"/>
                  </a:schemeClr>
                </a:gs>
                <a:gs pos="97000">
                  <a:schemeClr val="accent5">
                    <a:lumMod val="70000"/>
                  </a:schemeClr>
                </a:gs>
              </a:gsLst>
              <a:lin ang="2700000" scaled="1"/>
              <a:tileRect/>
            </a:gradFill>
          </a:ln>
        </p:spPr>
        <p:txBody>
          <a:bodyPr wrap="square" lIns="91440" tIns="45720" rIns="91440" bIns="45720">
            <a:spAutoFit/>
          </a:bodyPr>
          <a:lstStyle/>
          <a:p>
            <a:pPr algn="ctr" rtl="1"/>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مفهوم کلید و انواع آن</a:t>
            </a:r>
          </a:p>
        </p:txBody>
      </p:sp>
      <p:sp>
        <p:nvSpPr>
          <p:cNvPr id="11" name="Rectangle 10">
            <a:hlinkClick r:id="rId11" action="ppaction://hlinksldjump"/>
            <a:extLst>
              <a:ext uri="{FF2B5EF4-FFF2-40B4-BE49-F238E27FC236}">
                <a16:creationId xmlns:a16="http://schemas.microsoft.com/office/drawing/2014/main" id="{2BE4E55D-B69A-4200-BDF4-53AC5FDE631F}"/>
              </a:ext>
            </a:extLst>
          </p:cNvPr>
          <p:cNvSpPr/>
          <p:nvPr/>
        </p:nvSpPr>
        <p:spPr>
          <a:xfrm>
            <a:off x="2248484" y="4469930"/>
            <a:ext cx="7517816" cy="461665"/>
          </a:xfrm>
          <a:prstGeom prst="rect">
            <a:avLst/>
          </a:prstGeom>
          <a:gradFill flip="none" rotWithShape="1">
            <a:gsLst>
              <a:gs pos="54000">
                <a:schemeClr val="bg1"/>
              </a:gs>
              <a:gs pos="83000">
                <a:schemeClr val="accent1">
                  <a:lumMod val="50000"/>
                </a:schemeClr>
              </a:gs>
              <a:gs pos="89000">
                <a:schemeClr val="tx2">
                  <a:lumMod val="50000"/>
                </a:schemeClr>
              </a:gs>
              <a:gs pos="94000">
                <a:schemeClr val="bg1"/>
              </a:gs>
              <a:gs pos="100000">
                <a:schemeClr val="tx2">
                  <a:lumMod val="50000"/>
                </a:schemeClr>
              </a:gs>
            </a:gsLst>
            <a:path path="rect">
              <a:fillToRect l="50000" t="50000" r="50000" b="50000"/>
            </a:path>
            <a:tileRect/>
          </a:gradFill>
          <a:ln>
            <a:gradFill flip="none" rotWithShape="1">
              <a:gsLst>
                <a:gs pos="78000">
                  <a:schemeClr val="accent5">
                    <a:lumMod val="75000"/>
                  </a:schemeClr>
                </a:gs>
                <a:gs pos="97000">
                  <a:schemeClr val="accent5">
                    <a:lumMod val="70000"/>
                  </a:schemeClr>
                </a:gs>
              </a:gsLst>
              <a:lin ang="2700000" scaled="1"/>
              <a:tileRect/>
            </a:gradFill>
          </a:ln>
        </p:spPr>
        <p:txBody>
          <a:bodyPr wrap="square" lIns="91440" tIns="45720" rIns="91440" bIns="45720">
            <a:spAutoFit/>
          </a:bodyPr>
          <a:lstStyle/>
          <a:p>
            <a:pPr algn="ctr" rtl="1"/>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پایان</a:t>
            </a:r>
            <a:endPar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endParaRPr>
          </a:p>
        </p:txBody>
      </p:sp>
      <p:sp>
        <p:nvSpPr>
          <p:cNvPr id="12" name="Rectangle 11">
            <a:hlinkClick r:id="rId12" action="ppaction://hlinksldjump"/>
            <a:extLst>
              <a:ext uri="{FF2B5EF4-FFF2-40B4-BE49-F238E27FC236}">
                <a16:creationId xmlns:a16="http://schemas.microsoft.com/office/drawing/2014/main" id="{B482E573-50C6-4ED4-8DB6-B19915688B8F}"/>
              </a:ext>
            </a:extLst>
          </p:cNvPr>
          <p:cNvSpPr/>
          <p:nvPr/>
        </p:nvSpPr>
        <p:spPr>
          <a:xfrm>
            <a:off x="2248484" y="3892622"/>
            <a:ext cx="7517816" cy="461665"/>
          </a:xfrm>
          <a:prstGeom prst="rect">
            <a:avLst/>
          </a:prstGeom>
          <a:gradFill flip="none" rotWithShape="1">
            <a:gsLst>
              <a:gs pos="54000">
                <a:schemeClr val="bg1"/>
              </a:gs>
              <a:gs pos="83000">
                <a:schemeClr val="accent1">
                  <a:lumMod val="50000"/>
                </a:schemeClr>
              </a:gs>
              <a:gs pos="89000">
                <a:schemeClr val="tx2">
                  <a:lumMod val="50000"/>
                </a:schemeClr>
              </a:gs>
              <a:gs pos="94000">
                <a:schemeClr val="bg1"/>
              </a:gs>
              <a:gs pos="100000">
                <a:schemeClr val="tx2">
                  <a:lumMod val="50000"/>
                </a:schemeClr>
              </a:gs>
            </a:gsLst>
            <a:path path="rect">
              <a:fillToRect l="50000" t="50000" r="50000" b="50000"/>
            </a:path>
            <a:tileRect/>
          </a:gradFill>
          <a:ln>
            <a:gradFill flip="none" rotWithShape="1">
              <a:gsLst>
                <a:gs pos="78000">
                  <a:schemeClr val="accent5">
                    <a:lumMod val="75000"/>
                  </a:schemeClr>
                </a:gs>
                <a:gs pos="97000">
                  <a:schemeClr val="accent5">
                    <a:lumMod val="70000"/>
                  </a:schemeClr>
                </a:gs>
              </a:gsLst>
              <a:lin ang="2700000" scaled="1"/>
              <a:tileRect/>
            </a:gradFill>
          </a:ln>
        </p:spPr>
        <p:txBody>
          <a:bodyPr wrap="square" lIns="91440" tIns="45720" rIns="91440" bIns="45720">
            <a:spAutoFit/>
          </a:bodyPr>
          <a:lstStyle/>
          <a:p>
            <a:pPr algn="ctr" rtl="1"/>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روش طراحی بالا به پایین</a:t>
            </a:r>
            <a:endPar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endParaRPr>
          </a:p>
        </p:txBody>
      </p:sp>
    </p:spTree>
    <p:extLst>
      <p:ext uri="{BB962C8B-B14F-4D97-AF65-F5344CB8AC3E}">
        <p14:creationId xmlns:p14="http://schemas.microsoft.com/office/powerpoint/2010/main" val="2309879342"/>
      </p:ext>
    </p:extLst>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anim calcmode="lin" valueType="num">
                                      <p:cBhvr>
                                        <p:cTn id="8" dur="500" fill="hold"/>
                                        <p:tgtEl>
                                          <p:spTgt spid="17"/>
                                        </p:tgtEl>
                                        <p:attrNameLst>
                                          <p:attrName>ppt_x</p:attrName>
                                        </p:attrNameLst>
                                      </p:cBhvr>
                                      <p:tavLst>
                                        <p:tav tm="0">
                                          <p:val>
                                            <p:strVal val="#ppt_x"/>
                                          </p:val>
                                        </p:tav>
                                        <p:tav tm="100000">
                                          <p:val>
                                            <p:strVal val="#ppt_x"/>
                                          </p:val>
                                        </p:tav>
                                      </p:tavLst>
                                    </p:anim>
                                    <p:anim calcmode="lin" valueType="num">
                                      <p:cBhvr>
                                        <p:cTn id="9" dur="500" fill="hold"/>
                                        <p:tgtEl>
                                          <p:spTgt spid="17"/>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anim calcmode="lin" valueType="num">
                                      <p:cBhvr>
                                        <p:cTn id="14" dur="500" fill="hold"/>
                                        <p:tgtEl>
                                          <p:spTgt spid="16"/>
                                        </p:tgtEl>
                                        <p:attrNameLst>
                                          <p:attrName>ppt_x</p:attrName>
                                        </p:attrNameLst>
                                      </p:cBhvr>
                                      <p:tavLst>
                                        <p:tav tm="0">
                                          <p:val>
                                            <p:strVal val="#ppt_x"/>
                                          </p:val>
                                        </p:tav>
                                        <p:tav tm="100000">
                                          <p:val>
                                            <p:strVal val="#ppt_x"/>
                                          </p:val>
                                        </p:tav>
                                      </p:tavLst>
                                    </p:anim>
                                    <p:anim calcmode="lin" valueType="num">
                                      <p:cBhvr>
                                        <p:cTn id="15" dur="500" fill="hold"/>
                                        <p:tgtEl>
                                          <p:spTgt spid="16"/>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7" presetClass="entr" presetSubtype="0"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anim calcmode="lin" valueType="num">
                                      <p:cBhvr>
                                        <p:cTn id="20" dur="500" fill="hold"/>
                                        <p:tgtEl>
                                          <p:spTgt spid="18"/>
                                        </p:tgtEl>
                                        <p:attrNameLst>
                                          <p:attrName>ppt_x</p:attrName>
                                        </p:attrNameLst>
                                      </p:cBhvr>
                                      <p:tavLst>
                                        <p:tav tm="0">
                                          <p:val>
                                            <p:strVal val="#ppt_x"/>
                                          </p:val>
                                        </p:tav>
                                        <p:tav tm="100000">
                                          <p:val>
                                            <p:strVal val="#ppt_x"/>
                                          </p:val>
                                        </p:tav>
                                      </p:tavLst>
                                    </p:anim>
                                    <p:anim calcmode="lin" valueType="num">
                                      <p:cBhvr>
                                        <p:cTn id="21" dur="500" fill="hold"/>
                                        <p:tgtEl>
                                          <p:spTgt spid="18"/>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7" presetClass="entr" presetSubtype="0"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anim calcmode="lin" valueType="num">
                                      <p:cBhvr>
                                        <p:cTn id="26" dur="500" fill="hold"/>
                                        <p:tgtEl>
                                          <p:spTgt spid="19"/>
                                        </p:tgtEl>
                                        <p:attrNameLst>
                                          <p:attrName>ppt_x</p:attrName>
                                        </p:attrNameLst>
                                      </p:cBhvr>
                                      <p:tavLst>
                                        <p:tav tm="0">
                                          <p:val>
                                            <p:strVal val="#ppt_x"/>
                                          </p:val>
                                        </p:tav>
                                        <p:tav tm="100000">
                                          <p:val>
                                            <p:strVal val="#ppt_x"/>
                                          </p:val>
                                        </p:tav>
                                      </p:tavLst>
                                    </p:anim>
                                    <p:anim calcmode="lin" valueType="num">
                                      <p:cBhvr>
                                        <p:cTn id="27" dur="500" fill="hold"/>
                                        <p:tgtEl>
                                          <p:spTgt spid="19"/>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7" presetClass="entr" presetSubtype="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anim calcmode="lin" valueType="num">
                                      <p:cBhvr>
                                        <p:cTn id="32" dur="500" fill="hold"/>
                                        <p:tgtEl>
                                          <p:spTgt spid="9"/>
                                        </p:tgtEl>
                                        <p:attrNameLst>
                                          <p:attrName>ppt_x</p:attrName>
                                        </p:attrNameLst>
                                      </p:cBhvr>
                                      <p:tavLst>
                                        <p:tav tm="0">
                                          <p:val>
                                            <p:strVal val="#ppt_x"/>
                                          </p:val>
                                        </p:tav>
                                        <p:tav tm="100000">
                                          <p:val>
                                            <p:strVal val="#ppt_x"/>
                                          </p:val>
                                        </p:tav>
                                      </p:tavLst>
                                    </p:anim>
                                    <p:anim calcmode="lin" valueType="num">
                                      <p:cBhvr>
                                        <p:cTn id="33" dur="500" fill="hold"/>
                                        <p:tgtEl>
                                          <p:spTgt spid="9"/>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7" presetClass="entr" presetSubtype="0"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anim calcmode="lin" valueType="num">
                                      <p:cBhvr>
                                        <p:cTn id="38" dur="500" fill="hold"/>
                                        <p:tgtEl>
                                          <p:spTgt spid="10"/>
                                        </p:tgtEl>
                                        <p:attrNameLst>
                                          <p:attrName>ppt_x</p:attrName>
                                        </p:attrNameLst>
                                      </p:cBhvr>
                                      <p:tavLst>
                                        <p:tav tm="0">
                                          <p:val>
                                            <p:strVal val="#ppt_x"/>
                                          </p:val>
                                        </p:tav>
                                        <p:tav tm="100000">
                                          <p:val>
                                            <p:strVal val="#ppt_x"/>
                                          </p:val>
                                        </p:tav>
                                      </p:tavLst>
                                    </p:anim>
                                    <p:anim calcmode="lin" valueType="num">
                                      <p:cBhvr>
                                        <p:cTn id="39" dur="500" fill="hold"/>
                                        <p:tgtEl>
                                          <p:spTgt spid="10"/>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7" presetClass="entr" presetSubtype="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anim calcmode="lin" valueType="num">
                                      <p:cBhvr>
                                        <p:cTn id="44" dur="500" fill="hold"/>
                                        <p:tgtEl>
                                          <p:spTgt spid="12"/>
                                        </p:tgtEl>
                                        <p:attrNameLst>
                                          <p:attrName>ppt_x</p:attrName>
                                        </p:attrNameLst>
                                      </p:cBhvr>
                                      <p:tavLst>
                                        <p:tav tm="0">
                                          <p:val>
                                            <p:strVal val="#ppt_x"/>
                                          </p:val>
                                        </p:tav>
                                        <p:tav tm="100000">
                                          <p:val>
                                            <p:strVal val="#ppt_x"/>
                                          </p:val>
                                        </p:tav>
                                      </p:tavLst>
                                    </p:anim>
                                    <p:anim calcmode="lin" valueType="num">
                                      <p:cBhvr>
                                        <p:cTn id="45" dur="500" fill="hold"/>
                                        <p:tgtEl>
                                          <p:spTgt spid="12"/>
                                        </p:tgtEl>
                                        <p:attrNameLst>
                                          <p:attrName>ppt_y</p:attrName>
                                        </p:attrNameLst>
                                      </p:cBhvr>
                                      <p:tavLst>
                                        <p:tav tm="0">
                                          <p:val>
                                            <p:strVal val="#ppt_y-.1"/>
                                          </p:val>
                                        </p:tav>
                                        <p:tav tm="100000">
                                          <p:val>
                                            <p:strVal val="#ppt_y"/>
                                          </p:val>
                                        </p:tav>
                                      </p:tavLst>
                                    </p:anim>
                                  </p:childTnLst>
                                </p:cTn>
                              </p:par>
                            </p:childTnLst>
                          </p:cTn>
                        </p:par>
                        <p:par>
                          <p:cTn id="46" fill="hold">
                            <p:stCondLst>
                              <p:cond delay="3500"/>
                            </p:stCondLst>
                            <p:childTnLst>
                              <p:par>
                                <p:cTn id="47" presetID="47" presetClass="entr" presetSubtype="0" fill="hold" grpId="0" nodeType="after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500"/>
                                        <p:tgtEl>
                                          <p:spTgt spid="11"/>
                                        </p:tgtEl>
                                      </p:cBhvr>
                                    </p:animEffect>
                                    <p:anim calcmode="lin" valueType="num">
                                      <p:cBhvr>
                                        <p:cTn id="50" dur="500" fill="hold"/>
                                        <p:tgtEl>
                                          <p:spTgt spid="11"/>
                                        </p:tgtEl>
                                        <p:attrNameLst>
                                          <p:attrName>ppt_x</p:attrName>
                                        </p:attrNameLst>
                                      </p:cBhvr>
                                      <p:tavLst>
                                        <p:tav tm="0">
                                          <p:val>
                                            <p:strVal val="#ppt_x"/>
                                          </p:val>
                                        </p:tav>
                                        <p:tav tm="100000">
                                          <p:val>
                                            <p:strVal val="#ppt_x"/>
                                          </p:val>
                                        </p:tav>
                                      </p:tavLst>
                                    </p:anim>
                                    <p:anim calcmode="lin" valueType="num">
                                      <p:cBhvr>
                                        <p:cTn id="51" dur="5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P spid="18" grpId="0" animBg="1"/>
      <p:bldP spid="19" grpId="0" animBg="1"/>
      <p:bldP spid="9" grpId="0" animBg="1"/>
      <p:bldP spid="10" grpId="0" animBg="1"/>
      <p:bldP spid="11" grpId="0" animBg="1"/>
      <p:bldP spid="1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3057" cy="78818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0" y="5462000"/>
            <a:ext cx="12192000" cy="1396000"/>
          </a:xfrm>
          <a:prstGeom prst="rect">
            <a:avLst/>
          </a:prstGeom>
          <a:solidFill>
            <a:srgbClr val="B4DCF5">
              <a:lumMod val="10000"/>
            </a:srgbClr>
          </a:solidFill>
        </p:spPr>
      </p:pic>
      <p:pic>
        <p:nvPicPr>
          <p:cNvPr id="6" name="Picture 5"/>
          <p:cNvPicPr>
            <a:picLocks noChangeAspect="1"/>
          </p:cNvPicPr>
          <p:nvPr/>
        </p:nvPicPr>
        <p:blipFill>
          <a:blip r:embed="rId4"/>
          <a:stretch>
            <a:fillRect/>
          </a:stretch>
        </p:blipFill>
        <p:spPr>
          <a:xfrm>
            <a:off x="-128789" y="4290646"/>
            <a:ext cx="12518265" cy="1968485"/>
          </a:xfrm>
          <a:prstGeom prst="rect">
            <a:avLst/>
          </a:prstGeom>
        </p:spPr>
      </p:pic>
      <p:pic>
        <p:nvPicPr>
          <p:cNvPr id="8" name="Picture 7">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7" y="5841596"/>
            <a:ext cx="980576" cy="980576"/>
          </a:xfrm>
          <a:prstGeom prst="rect">
            <a:avLst/>
          </a:prstGeom>
        </p:spPr>
      </p:pic>
      <p:pic>
        <p:nvPicPr>
          <p:cNvPr id="9" name="Picture 8">
            <a:hlinkClick r:id="rId7" action="ppaction://hlinksldjump"/>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27059" y="6278639"/>
            <a:ext cx="1206566" cy="588599"/>
          </a:xfrm>
          <a:prstGeom prst="rect">
            <a:avLst/>
          </a:prstGeom>
        </p:spPr>
      </p:pic>
      <p:sp>
        <p:nvSpPr>
          <p:cNvPr id="3" name="Rectangle 2"/>
          <p:cNvSpPr/>
          <p:nvPr/>
        </p:nvSpPr>
        <p:spPr>
          <a:xfrm>
            <a:off x="596347" y="159334"/>
            <a:ext cx="11039061" cy="461665"/>
          </a:xfrm>
          <a:prstGeom prst="rect">
            <a:avLst/>
          </a:prstGeom>
          <a:gradFill flip="none" rotWithShape="1">
            <a:gsLst>
              <a:gs pos="63000">
                <a:schemeClr val="bg1"/>
              </a:gs>
              <a:gs pos="91000">
                <a:schemeClr val="accent1">
                  <a:lumMod val="50000"/>
                </a:schemeClr>
              </a:gs>
              <a:gs pos="94000">
                <a:schemeClr val="bg1"/>
              </a:gs>
              <a:gs pos="99000">
                <a:schemeClr val="tx1">
                  <a:lumMod val="95000"/>
                  <a:lumOff val="5000"/>
                </a:schemeClr>
              </a:gs>
            </a:gsLst>
            <a:path path="rect">
              <a:fillToRect l="50000" t="50000" r="50000" b="50000"/>
            </a:path>
            <a:tileRect/>
          </a:gradFill>
        </p:spPr>
        <p:txBody>
          <a:bodyPr wrap="square" lIns="91440" tIns="45720" rIns="91440" bIns="45720">
            <a:spAutoFit/>
          </a:bodyPr>
          <a:lstStyle/>
          <a:p>
            <a:pPr algn="ctr" rtl="1"/>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طراحی صفت چندمقداری</a:t>
            </a:r>
          </a:p>
        </p:txBody>
      </p:sp>
      <p:pic>
        <p:nvPicPr>
          <p:cNvPr id="13" name="Picture 12">
            <a:hlinkClick r:id="rId9" action="ppaction://hlinksldjump"/>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175595" y="5841596"/>
            <a:ext cx="1016405" cy="1016405"/>
          </a:xfrm>
          <a:prstGeom prst="rect">
            <a:avLst/>
          </a:prstGeom>
        </p:spPr>
      </p:pic>
      <p:sp>
        <p:nvSpPr>
          <p:cNvPr id="10" name="Content Placeholder 2">
            <a:extLst>
              <a:ext uri="{FF2B5EF4-FFF2-40B4-BE49-F238E27FC236}">
                <a16:creationId xmlns:a16="http://schemas.microsoft.com/office/drawing/2014/main" id="{0BC9CD36-423C-4819-8704-DFB362531135}"/>
              </a:ext>
            </a:extLst>
          </p:cNvPr>
          <p:cNvSpPr>
            <a:spLocks noGrp="1"/>
          </p:cNvSpPr>
          <p:nvPr>
            <p:ph idx="1"/>
          </p:nvPr>
        </p:nvSpPr>
        <p:spPr>
          <a:xfrm>
            <a:off x="596347" y="703448"/>
            <a:ext cx="11039061" cy="2207287"/>
          </a:xfrm>
        </p:spPr>
        <p:txBody>
          <a:bodyPr>
            <a:normAutofit/>
          </a:bodyPr>
          <a:lstStyle/>
          <a:p>
            <a:pPr algn="r" rtl="1">
              <a:lnSpc>
                <a:spcPct val="100000"/>
              </a:lnSpc>
              <a:buFont typeface="Wingdings" panose="05000000000000000000" pitchFamily="2" charset="2"/>
              <a:buChar char="§"/>
            </a:pPr>
            <a:r>
              <a:rPr lang="fa-IR" sz="1600" dirty="0">
                <a:cs typeface="B Nazanin" panose="00000400000000000000" pitchFamily="2" charset="-78"/>
              </a:rPr>
              <a:t>برای این منظور دو تکنیک متفاوت وجود دارد : </a:t>
            </a:r>
          </a:p>
          <a:p>
            <a:pPr lvl="1" algn="r" rtl="1">
              <a:lnSpc>
                <a:spcPct val="100000"/>
              </a:lnSpc>
            </a:pPr>
            <a:r>
              <a:rPr lang="fa-IR" sz="1600" b="1" dirty="0">
                <a:cs typeface="B Nazanin" panose="00000400000000000000" pitchFamily="2" charset="-78"/>
              </a:rPr>
              <a:t>تکنیک اول : </a:t>
            </a:r>
          </a:p>
          <a:p>
            <a:pPr marL="914400" lvl="2" indent="0" algn="r" rtl="1">
              <a:lnSpc>
                <a:spcPct val="100000"/>
              </a:lnSpc>
              <a:buNone/>
            </a:pPr>
            <a:r>
              <a:rPr lang="fa-IR" sz="1600" dirty="0">
                <a:cs typeface="B Nazanin" panose="00000400000000000000" pitchFamily="2" charset="-78"/>
              </a:rPr>
              <a:t>یک جدول برای موجودیت و صفت چندمقداری</a:t>
            </a:r>
          </a:p>
          <a:p>
            <a:pPr marL="914400" lvl="2" indent="0" algn="r" rtl="1">
              <a:lnSpc>
                <a:spcPct val="100000"/>
              </a:lnSpc>
              <a:buNone/>
            </a:pPr>
            <a:r>
              <a:rPr lang="fa-IR" sz="1600" dirty="0">
                <a:cs typeface="B Nazanin" panose="00000400000000000000" pitchFamily="2" charset="-78"/>
              </a:rPr>
              <a:t>با فرض مشخص بودن حداکثر تعداد مقداری که صفت چندمقداری می‏گیرد، </a:t>
            </a:r>
          </a:p>
          <a:p>
            <a:pPr marL="914400" lvl="2" indent="0" algn="r" rtl="1">
              <a:lnSpc>
                <a:spcPct val="100000"/>
              </a:lnSpc>
              <a:buNone/>
            </a:pPr>
            <a:r>
              <a:rPr lang="fa-IR" sz="1600" dirty="0">
                <a:cs typeface="B Nazanin" panose="00000400000000000000" pitchFamily="2" charset="-78"/>
              </a:rPr>
              <a:t>به همان تعداد صفت در جدول در نظر می‏گیریم.  فرض کنید هر استاد حداکثر سه شماره تلفن دارد.</a:t>
            </a:r>
          </a:p>
          <a:p>
            <a:pPr marL="914400" lvl="2" indent="0" algn="r" rtl="1">
              <a:lnSpc>
                <a:spcPct val="100000"/>
              </a:lnSpc>
              <a:buNone/>
            </a:pPr>
            <a:r>
              <a:rPr lang="fa-IR" sz="1600" b="1" dirty="0">
                <a:cs typeface="B Nazanin" panose="00000400000000000000" pitchFamily="2" charset="-78"/>
              </a:rPr>
              <a:t>مزیت این تکنیک: </a:t>
            </a:r>
            <a:r>
              <a:rPr lang="fa-IR" sz="1600" dirty="0">
                <a:cs typeface="B Nazanin" panose="00000400000000000000" pitchFamily="2" charset="-78"/>
              </a:rPr>
              <a:t>نیازی به پیوند زدن اطلاعات چند جدول ندارد.</a:t>
            </a:r>
          </a:p>
          <a:p>
            <a:pPr marL="914400" lvl="2" indent="0" algn="r" rtl="1">
              <a:lnSpc>
                <a:spcPct val="100000"/>
              </a:lnSpc>
              <a:buNone/>
            </a:pPr>
            <a:r>
              <a:rPr lang="fa-IR" sz="1600" b="1" dirty="0">
                <a:cs typeface="B Nazanin" panose="00000400000000000000" pitchFamily="2" charset="-78"/>
              </a:rPr>
              <a:t>عیب این تکنیک: </a:t>
            </a:r>
            <a:r>
              <a:rPr lang="fa-IR" sz="1600" dirty="0">
                <a:cs typeface="B Nazanin" panose="00000400000000000000" pitchFamily="2" charset="-78"/>
              </a:rPr>
              <a:t>اگر تعداد کمی از استادان، سه شماره تلفن داشته باشند، هیچ‌مقدار (</a:t>
            </a:r>
            <a:r>
              <a:rPr lang="en-US" sz="1600" dirty="0">
                <a:cs typeface="B Nazanin" panose="00000400000000000000" pitchFamily="2" charset="-78"/>
              </a:rPr>
              <a:t>Null </a:t>
            </a:r>
            <a:r>
              <a:rPr lang="fa-IR" sz="1600" dirty="0">
                <a:cs typeface="B Nazanin" panose="00000400000000000000" pitchFamily="2" charset="-78"/>
              </a:rPr>
              <a:t> ) در آن زیاد است.</a:t>
            </a:r>
          </a:p>
        </p:txBody>
      </p:sp>
      <p:grpSp>
        <p:nvGrpSpPr>
          <p:cNvPr id="11" name="Group 10">
            <a:extLst>
              <a:ext uri="{FF2B5EF4-FFF2-40B4-BE49-F238E27FC236}">
                <a16:creationId xmlns:a16="http://schemas.microsoft.com/office/drawing/2014/main" id="{4A2D9A18-C264-41C7-93F3-1E423F615AE9}"/>
              </a:ext>
            </a:extLst>
          </p:cNvPr>
          <p:cNvGrpSpPr/>
          <p:nvPr/>
        </p:nvGrpSpPr>
        <p:grpSpPr>
          <a:xfrm>
            <a:off x="596347" y="754402"/>
            <a:ext cx="5755673" cy="1122639"/>
            <a:chOff x="-525517" y="4393634"/>
            <a:chExt cx="5755673" cy="1122639"/>
          </a:xfrm>
        </p:grpSpPr>
        <p:grpSp>
          <p:nvGrpSpPr>
            <p:cNvPr id="12" name="Group 11">
              <a:extLst>
                <a:ext uri="{FF2B5EF4-FFF2-40B4-BE49-F238E27FC236}">
                  <a16:creationId xmlns:a16="http://schemas.microsoft.com/office/drawing/2014/main" id="{85A5C400-C43F-4CB4-8F8F-AA1C2F536616}"/>
                </a:ext>
              </a:extLst>
            </p:cNvPr>
            <p:cNvGrpSpPr/>
            <p:nvPr/>
          </p:nvGrpSpPr>
          <p:grpSpPr>
            <a:xfrm>
              <a:off x="704956" y="4427248"/>
              <a:ext cx="3181244" cy="1041674"/>
              <a:chOff x="704956" y="4288216"/>
              <a:chExt cx="3181244" cy="1041674"/>
            </a:xfrm>
          </p:grpSpPr>
          <p:grpSp>
            <p:nvGrpSpPr>
              <p:cNvPr id="24" name="Group 23">
                <a:extLst>
                  <a:ext uri="{FF2B5EF4-FFF2-40B4-BE49-F238E27FC236}">
                    <a16:creationId xmlns:a16="http://schemas.microsoft.com/office/drawing/2014/main" id="{D4BA4E4D-6724-46DC-B32F-EFD5269A00C2}"/>
                  </a:ext>
                </a:extLst>
              </p:cNvPr>
              <p:cNvGrpSpPr/>
              <p:nvPr/>
            </p:nvGrpSpPr>
            <p:grpSpPr>
              <a:xfrm>
                <a:off x="704956" y="4288216"/>
                <a:ext cx="3181244" cy="451950"/>
                <a:chOff x="1876392" y="3970048"/>
                <a:chExt cx="3181244" cy="451950"/>
              </a:xfrm>
            </p:grpSpPr>
            <p:sp>
              <p:nvSpPr>
                <p:cNvPr id="28" name="Rounded Rectangle 26">
                  <a:extLst>
                    <a:ext uri="{FF2B5EF4-FFF2-40B4-BE49-F238E27FC236}">
                      <a16:creationId xmlns:a16="http://schemas.microsoft.com/office/drawing/2014/main" id="{AAFB5E13-A6E9-4531-BCFB-E342D9A7731C}"/>
                    </a:ext>
                  </a:extLst>
                </p:cNvPr>
                <p:cNvSpPr/>
                <p:nvPr/>
              </p:nvSpPr>
              <p:spPr>
                <a:xfrm>
                  <a:off x="1876392" y="3999612"/>
                  <a:ext cx="943409" cy="4223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400" b="1" dirty="0">
                      <a:solidFill>
                        <a:sysClr val="windowText" lastClr="000000"/>
                      </a:solidFill>
                      <a:cs typeface="B Nazanin" pitchFamily="2" charset="-78"/>
                    </a:rPr>
                    <a:t>استاد</a:t>
                  </a:r>
                  <a:endParaRPr lang="en-US" sz="1400" b="1" dirty="0">
                    <a:solidFill>
                      <a:sysClr val="windowText" lastClr="000000"/>
                    </a:solidFill>
                    <a:cs typeface="B Nazanin" pitchFamily="2" charset="-78"/>
                  </a:endParaRPr>
                </a:p>
              </p:txBody>
            </p:sp>
            <p:sp>
              <p:nvSpPr>
                <p:cNvPr id="29" name="Oval 28">
                  <a:extLst>
                    <a:ext uri="{FF2B5EF4-FFF2-40B4-BE49-F238E27FC236}">
                      <a16:creationId xmlns:a16="http://schemas.microsoft.com/office/drawing/2014/main" id="{E6E1DD66-F8AF-47D9-93A3-8DEDA05FDE73}"/>
                    </a:ext>
                  </a:extLst>
                </p:cNvPr>
                <p:cNvSpPr/>
                <p:nvPr/>
              </p:nvSpPr>
              <p:spPr>
                <a:xfrm>
                  <a:off x="3490441" y="3970048"/>
                  <a:ext cx="1567195" cy="449552"/>
                </a:xfrm>
                <a:prstGeom prst="ellipse">
                  <a:avLst/>
                </a:prstGeom>
                <a:noFill/>
                <a:ln w="76200"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b="1" dirty="0">
                      <a:solidFill>
                        <a:sysClr val="windowText" lastClr="000000"/>
                      </a:solidFill>
                      <a:cs typeface="B Nazanin" pitchFamily="2" charset="-78"/>
                    </a:rPr>
                    <a:t>سابقه تحصیلی</a:t>
                  </a:r>
                  <a:endParaRPr lang="en-US" sz="1400" b="1" dirty="0">
                    <a:solidFill>
                      <a:sysClr val="windowText" lastClr="000000"/>
                    </a:solidFill>
                    <a:cs typeface="B Nazanin" pitchFamily="2" charset="-78"/>
                  </a:endParaRPr>
                </a:p>
              </p:txBody>
            </p:sp>
            <p:cxnSp>
              <p:nvCxnSpPr>
                <p:cNvPr id="30" name="Straight Connector 29">
                  <a:extLst>
                    <a:ext uri="{FF2B5EF4-FFF2-40B4-BE49-F238E27FC236}">
                      <a16:creationId xmlns:a16="http://schemas.microsoft.com/office/drawing/2014/main" id="{B99E839A-EAA7-48DC-BBE1-2720E9DBBC32}"/>
                    </a:ext>
                  </a:extLst>
                </p:cNvPr>
                <p:cNvCxnSpPr>
                  <a:stCxn id="28" idx="3"/>
                  <a:endCxn id="29" idx="2"/>
                </p:cNvCxnSpPr>
                <p:nvPr/>
              </p:nvCxnSpPr>
              <p:spPr>
                <a:xfrm flipV="1">
                  <a:off x="2819801" y="4194824"/>
                  <a:ext cx="670640" cy="15981"/>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grpSp>
          <p:sp>
            <p:nvSpPr>
              <p:cNvPr id="25" name="Oval 24">
                <a:extLst>
                  <a:ext uri="{FF2B5EF4-FFF2-40B4-BE49-F238E27FC236}">
                    <a16:creationId xmlns:a16="http://schemas.microsoft.com/office/drawing/2014/main" id="{2D862F97-9417-41B3-8CE0-CA1BCE72D859}"/>
                  </a:ext>
                </a:extLst>
              </p:cNvPr>
              <p:cNvSpPr/>
              <p:nvPr/>
            </p:nvSpPr>
            <p:spPr>
              <a:xfrm>
                <a:off x="783163" y="4958359"/>
                <a:ext cx="786993" cy="3715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b="1" dirty="0">
                    <a:solidFill>
                      <a:sysClr val="windowText" lastClr="000000"/>
                    </a:solidFill>
                    <a:cs typeface="B Nazanin" pitchFamily="2" charset="-78"/>
                  </a:rPr>
                  <a:t>شماره</a:t>
                </a:r>
                <a:endParaRPr lang="en-US" sz="1400" b="1" dirty="0">
                  <a:solidFill>
                    <a:sysClr val="windowText" lastClr="000000"/>
                  </a:solidFill>
                  <a:cs typeface="B Nazanin" pitchFamily="2" charset="-78"/>
                </a:endParaRPr>
              </a:p>
            </p:txBody>
          </p:sp>
          <p:cxnSp>
            <p:nvCxnSpPr>
              <p:cNvPr id="26" name="Straight Connector 25">
                <a:extLst>
                  <a:ext uri="{FF2B5EF4-FFF2-40B4-BE49-F238E27FC236}">
                    <a16:creationId xmlns:a16="http://schemas.microsoft.com/office/drawing/2014/main" id="{B134DF95-806C-4F23-96FB-A769308D192A}"/>
                  </a:ext>
                </a:extLst>
              </p:cNvPr>
              <p:cNvCxnSpPr>
                <a:cxnSpLocks/>
                <a:stCxn id="28" idx="2"/>
                <a:endCxn id="25" idx="0"/>
              </p:cNvCxnSpPr>
              <p:nvPr/>
            </p:nvCxnSpPr>
            <p:spPr>
              <a:xfrm flipH="1">
                <a:off x="1176660" y="4740166"/>
                <a:ext cx="1" cy="218193"/>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DFD5FF4-1B6F-465B-8874-D4BA8914F9D3}"/>
                  </a:ext>
                </a:extLst>
              </p:cNvPr>
              <p:cNvCxnSpPr/>
              <p:nvPr/>
            </p:nvCxnSpPr>
            <p:spPr>
              <a:xfrm>
                <a:off x="995829" y="5250938"/>
                <a:ext cx="361660" cy="0"/>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
          <p:nvSpPr>
            <p:cNvPr id="14" name="Oval 13">
              <a:extLst>
                <a:ext uri="{FF2B5EF4-FFF2-40B4-BE49-F238E27FC236}">
                  <a16:creationId xmlns:a16="http://schemas.microsoft.com/office/drawing/2014/main" id="{955ADFBE-6AD4-4E67-8910-5BBCD0B9B02F}"/>
                </a:ext>
              </a:extLst>
            </p:cNvPr>
            <p:cNvSpPr/>
            <p:nvPr/>
          </p:nvSpPr>
          <p:spPr>
            <a:xfrm>
              <a:off x="3771184" y="4967673"/>
              <a:ext cx="786993" cy="3715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b="1" dirty="0">
                  <a:solidFill>
                    <a:sysClr val="windowText" lastClr="000000"/>
                  </a:solidFill>
                  <a:cs typeface="B Nazanin" pitchFamily="2" charset="-78"/>
                </a:rPr>
                <a:t>از</a:t>
              </a:r>
              <a:endParaRPr lang="en-US" sz="1400" b="1" dirty="0">
                <a:solidFill>
                  <a:sysClr val="windowText" lastClr="000000"/>
                </a:solidFill>
                <a:cs typeface="B Nazanin" pitchFamily="2" charset="-78"/>
              </a:endParaRPr>
            </a:p>
          </p:txBody>
        </p:sp>
        <p:sp>
          <p:nvSpPr>
            <p:cNvPr id="15" name="Oval 14">
              <a:extLst>
                <a:ext uri="{FF2B5EF4-FFF2-40B4-BE49-F238E27FC236}">
                  <a16:creationId xmlns:a16="http://schemas.microsoft.com/office/drawing/2014/main" id="{763AC8BE-F4AE-43CD-A5CB-1B25F95D8C7D}"/>
                </a:ext>
              </a:extLst>
            </p:cNvPr>
            <p:cNvSpPr/>
            <p:nvPr/>
          </p:nvSpPr>
          <p:spPr>
            <a:xfrm>
              <a:off x="2709105" y="5162135"/>
              <a:ext cx="786993" cy="3541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b="1" dirty="0">
                  <a:solidFill>
                    <a:sysClr val="windowText" lastClr="000000"/>
                  </a:solidFill>
                  <a:cs typeface="B Nazanin" pitchFamily="2" charset="-78"/>
                </a:rPr>
                <a:t>تا</a:t>
              </a:r>
              <a:endParaRPr lang="en-US" sz="1400" b="1" dirty="0">
                <a:solidFill>
                  <a:sysClr val="windowText" lastClr="000000"/>
                </a:solidFill>
                <a:cs typeface="B Nazanin" pitchFamily="2" charset="-78"/>
              </a:endParaRPr>
            </a:p>
          </p:txBody>
        </p:sp>
        <p:sp>
          <p:nvSpPr>
            <p:cNvPr id="16" name="Oval 15">
              <a:extLst>
                <a:ext uri="{FF2B5EF4-FFF2-40B4-BE49-F238E27FC236}">
                  <a16:creationId xmlns:a16="http://schemas.microsoft.com/office/drawing/2014/main" id="{5C448628-BCD2-4704-A308-AE8D14E4C15F}"/>
                </a:ext>
              </a:extLst>
            </p:cNvPr>
            <p:cNvSpPr/>
            <p:nvPr/>
          </p:nvSpPr>
          <p:spPr>
            <a:xfrm>
              <a:off x="1676400" y="4953000"/>
              <a:ext cx="949967" cy="3715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b="1" dirty="0">
                  <a:solidFill>
                    <a:sysClr val="windowText" lastClr="000000"/>
                  </a:solidFill>
                  <a:cs typeface="B Nazanin" pitchFamily="2" charset="-78"/>
                </a:rPr>
                <a:t>موسسه</a:t>
              </a:r>
              <a:endParaRPr lang="en-US" sz="1400" b="1" dirty="0">
                <a:solidFill>
                  <a:sysClr val="windowText" lastClr="000000"/>
                </a:solidFill>
                <a:cs typeface="B Nazanin" pitchFamily="2" charset="-78"/>
              </a:endParaRPr>
            </a:p>
          </p:txBody>
        </p:sp>
        <p:sp>
          <p:nvSpPr>
            <p:cNvPr id="17" name="Oval 16">
              <a:extLst>
                <a:ext uri="{FF2B5EF4-FFF2-40B4-BE49-F238E27FC236}">
                  <a16:creationId xmlns:a16="http://schemas.microsoft.com/office/drawing/2014/main" id="{4D208852-0DB8-4BAE-A2DA-7B7388BD4CE8}"/>
                </a:ext>
              </a:extLst>
            </p:cNvPr>
            <p:cNvSpPr/>
            <p:nvPr/>
          </p:nvSpPr>
          <p:spPr>
            <a:xfrm>
              <a:off x="4443163" y="4393634"/>
              <a:ext cx="786993" cy="52495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b="1" dirty="0">
                  <a:solidFill>
                    <a:sysClr val="windowText" lastClr="000000"/>
                  </a:solidFill>
                  <a:cs typeface="B Nazanin" pitchFamily="2" charset="-78"/>
                </a:rPr>
                <a:t>عنوان دوره</a:t>
              </a:r>
              <a:endParaRPr lang="en-US" sz="1400" b="1" dirty="0">
                <a:solidFill>
                  <a:sysClr val="windowText" lastClr="000000"/>
                </a:solidFill>
                <a:cs typeface="B Nazanin" pitchFamily="2" charset="-78"/>
              </a:endParaRPr>
            </a:p>
          </p:txBody>
        </p:sp>
        <p:cxnSp>
          <p:nvCxnSpPr>
            <p:cNvPr id="18" name="Straight Connector 17">
              <a:extLst>
                <a:ext uri="{FF2B5EF4-FFF2-40B4-BE49-F238E27FC236}">
                  <a16:creationId xmlns:a16="http://schemas.microsoft.com/office/drawing/2014/main" id="{C99BC8FC-8C69-4D09-B982-2844BF56AFBA}"/>
                </a:ext>
              </a:extLst>
            </p:cNvPr>
            <p:cNvCxnSpPr>
              <a:cxnSpLocks/>
              <a:stCxn id="16" idx="7"/>
              <a:endCxn id="29" idx="3"/>
            </p:cNvCxnSpPr>
            <p:nvPr/>
          </p:nvCxnSpPr>
          <p:spPr>
            <a:xfrm flipV="1">
              <a:off x="2487248" y="4810965"/>
              <a:ext cx="61267" cy="196444"/>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FEF63F3-0CB9-4392-A6DC-05E3B322A8D0}"/>
                </a:ext>
              </a:extLst>
            </p:cNvPr>
            <p:cNvCxnSpPr>
              <a:cxnSpLocks/>
              <a:stCxn id="15" idx="0"/>
              <a:endCxn id="29" idx="4"/>
            </p:cNvCxnSpPr>
            <p:nvPr/>
          </p:nvCxnSpPr>
          <p:spPr>
            <a:xfrm flipV="1">
              <a:off x="3102602" y="4876800"/>
              <a:ext cx="1" cy="285335"/>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E78A516-0FBC-48C8-9C89-F1DA0044A04F}"/>
                </a:ext>
              </a:extLst>
            </p:cNvPr>
            <p:cNvCxnSpPr>
              <a:cxnSpLocks/>
              <a:stCxn id="14" idx="1"/>
              <a:endCxn id="29" idx="5"/>
            </p:cNvCxnSpPr>
            <p:nvPr/>
          </p:nvCxnSpPr>
          <p:spPr>
            <a:xfrm flipH="1" flipV="1">
              <a:off x="3656690" y="4810965"/>
              <a:ext cx="229746" cy="211117"/>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7E40848-90F8-4C64-9ECC-C96553475FC5}"/>
                </a:ext>
              </a:extLst>
            </p:cNvPr>
            <p:cNvCxnSpPr>
              <a:cxnSpLocks/>
              <a:stCxn id="17" idx="2"/>
              <a:endCxn id="29" idx="6"/>
            </p:cNvCxnSpPr>
            <p:nvPr/>
          </p:nvCxnSpPr>
          <p:spPr>
            <a:xfrm flipH="1" flipV="1">
              <a:off x="3886200" y="4652024"/>
              <a:ext cx="556963" cy="4087"/>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3C152412-ABDE-4BE1-8168-42A3F718DBDC}"/>
                </a:ext>
              </a:extLst>
            </p:cNvPr>
            <p:cNvSpPr/>
            <p:nvPr/>
          </p:nvSpPr>
          <p:spPr>
            <a:xfrm>
              <a:off x="-525517" y="4440384"/>
              <a:ext cx="928385" cy="449552"/>
            </a:xfrm>
            <a:prstGeom prst="ellipse">
              <a:avLst/>
            </a:prstGeom>
            <a:noFill/>
            <a:ln w="76200"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b="1" dirty="0">
                  <a:solidFill>
                    <a:sysClr val="windowText" lastClr="000000"/>
                  </a:solidFill>
                  <a:cs typeface="B Nazanin" pitchFamily="2" charset="-78"/>
                </a:rPr>
                <a:t>تلفن</a:t>
              </a:r>
              <a:endParaRPr lang="en-US" sz="1400" b="1" dirty="0">
                <a:solidFill>
                  <a:sysClr val="windowText" lastClr="000000"/>
                </a:solidFill>
                <a:cs typeface="B Nazanin" pitchFamily="2" charset="-78"/>
              </a:endParaRPr>
            </a:p>
          </p:txBody>
        </p:sp>
        <p:cxnSp>
          <p:nvCxnSpPr>
            <p:cNvPr id="23" name="Straight Connector 22">
              <a:extLst>
                <a:ext uri="{FF2B5EF4-FFF2-40B4-BE49-F238E27FC236}">
                  <a16:creationId xmlns:a16="http://schemas.microsoft.com/office/drawing/2014/main" id="{E64B3B91-E17F-41A5-BB92-7319B3E61337}"/>
                </a:ext>
              </a:extLst>
            </p:cNvPr>
            <p:cNvCxnSpPr>
              <a:stCxn id="28" idx="1"/>
              <a:endCxn id="22" idx="6"/>
            </p:cNvCxnSpPr>
            <p:nvPr/>
          </p:nvCxnSpPr>
          <p:spPr>
            <a:xfrm flipH="1" flipV="1">
              <a:off x="402868" y="4665160"/>
              <a:ext cx="302088" cy="2845"/>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ED9883ED-9C1B-405D-9D16-B9CEB1A240AD}"/>
              </a:ext>
            </a:extLst>
          </p:cNvPr>
          <p:cNvGrpSpPr/>
          <p:nvPr/>
        </p:nvGrpSpPr>
        <p:grpSpPr>
          <a:xfrm>
            <a:off x="596346" y="2853203"/>
            <a:ext cx="5895495" cy="395520"/>
            <a:chOff x="394985" y="5486400"/>
            <a:chExt cx="5843698" cy="851283"/>
          </a:xfrm>
        </p:grpSpPr>
        <p:sp>
          <p:nvSpPr>
            <p:cNvPr id="49" name="Rounded Rectangle 4">
              <a:extLst>
                <a:ext uri="{FF2B5EF4-FFF2-40B4-BE49-F238E27FC236}">
                  <a16:creationId xmlns:a16="http://schemas.microsoft.com/office/drawing/2014/main" id="{34F17950-00F6-44BD-891C-B968E967D9BD}"/>
                </a:ext>
              </a:extLst>
            </p:cNvPr>
            <p:cNvSpPr/>
            <p:nvPr/>
          </p:nvSpPr>
          <p:spPr>
            <a:xfrm>
              <a:off x="394985" y="5486400"/>
              <a:ext cx="5843698" cy="79353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1">
                <a:lnSpc>
                  <a:spcPct val="150000"/>
                </a:lnSpc>
              </a:pPr>
              <a:r>
                <a:rPr lang="en-US" sz="1600" b="1" dirty="0">
                  <a:solidFill>
                    <a:schemeClr val="tx1"/>
                  </a:solidFill>
                  <a:cs typeface="B Nazanin" pitchFamily="2" charset="-78"/>
                </a:rPr>
                <a:t>PRTELTEL </a:t>
              </a:r>
              <a:r>
                <a:rPr lang="en-US" sz="1600" dirty="0">
                  <a:solidFill>
                    <a:schemeClr val="tx1"/>
                  </a:solidFill>
                  <a:cs typeface="B Nazanin" pitchFamily="2" charset="-78"/>
                </a:rPr>
                <a:t>(PRID,  PRNAME,  PRRANK,  PHONE1,  PHONE2, PHONE3)</a:t>
              </a:r>
            </a:p>
          </p:txBody>
        </p:sp>
        <p:cxnSp>
          <p:nvCxnSpPr>
            <p:cNvPr id="50" name="Straight Connector 49">
              <a:extLst>
                <a:ext uri="{FF2B5EF4-FFF2-40B4-BE49-F238E27FC236}">
                  <a16:creationId xmlns:a16="http://schemas.microsoft.com/office/drawing/2014/main" id="{93F75FF6-C844-4663-920B-6E3AA240D3DC}"/>
                </a:ext>
              </a:extLst>
            </p:cNvPr>
            <p:cNvCxnSpPr/>
            <p:nvPr/>
          </p:nvCxnSpPr>
          <p:spPr>
            <a:xfrm>
              <a:off x="1348003" y="6337683"/>
              <a:ext cx="416416"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51" name="Group 50">
            <a:extLst>
              <a:ext uri="{FF2B5EF4-FFF2-40B4-BE49-F238E27FC236}">
                <a16:creationId xmlns:a16="http://schemas.microsoft.com/office/drawing/2014/main" id="{FAC0BF97-4616-49A0-95B7-05179628C957}"/>
              </a:ext>
            </a:extLst>
          </p:cNvPr>
          <p:cNvGrpSpPr/>
          <p:nvPr/>
        </p:nvGrpSpPr>
        <p:grpSpPr>
          <a:xfrm>
            <a:off x="596346" y="4130513"/>
            <a:ext cx="2570058" cy="858261"/>
            <a:chOff x="394985" y="5715000"/>
            <a:chExt cx="5843698" cy="874004"/>
          </a:xfrm>
        </p:grpSpPr>
        <p:grpSp>
          <p:nvGrpSpPr>
            <p:cNvPr id="52" name="Group 51">
              <a:extLst>
                <a:ext uri="{FF2B5EF4-FFF2-40B4-BE49-F238E27FC236}">
                  <a16:creationId xmlns:a16="http://schemas.microsoft.com/office/drawing/2014/main" id="{3DC3E8A5-5DCC-4652-9916-9C04D25BF9EB}"/>
                </a:ext>
              </a:extLst>
            </p:cNvPr>
            <p:cNvGrpSpPr/>
            <p:nvPr/>
          </p:nvGrpSpPr>
          <p:grpSpPr>
            <a:xfrm>
              <a:off x="394985" y="5715000"/>
              <a:ext cx="5843698" cy="874004"/>
              <a:chOff x="394985" y="5715000"/>
              <a:chExt cx="5843698" cy="874004"/>
            </a:xfrm>
          </p:grpSpPr>
          <p:sp>
            <p:nvSpPr>
              <p:cNvPr id="54" name="Rounded Rectangle 37">
                <a:extLst>
                  <a:ext uri="{FF2B5EF4-FFF2-40B4-BE49-F238E27FC236}">
                    <a16:creationId xmlns:a16="http://schemas.microsoft.com/office/drawing/2014/main" id="{74C6E84E-4571-42E8-BD61-8E63EF6BF2D4}"/>
                  </a:ext>
                </a:extLst>
              </p:cNvPr>
              <p:cNvSpPr/>
              <p:nvPr/>
            </p:nvSpPr>
            <p:spPr>
              <a:xfrm>
                <a:off x="394985" y="5715000"/>
                <a:ext cx="5843698" cy="79353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1">
                  <a:lnSpc>
                    <a:spcPct val="150000"/>
                  </a:lnSpc>
                </a:pPr>
                <a:r>
                  <a:rPr lang="en-US" sz="1600" b="1" dirty="0">
                    <a:solidFill>
                      <a:schemeClr val="tx1"/>
                    </a:solidFill>
                    <a:cs typeface="B Nazanin" pitchFamily="2" charset="-78"/>
                  </a:rPr>
                  <a:t>PROF </a:t>
                </a:r>
                <a:r>
                  <a:rPr lang="en-US" sz="1600" dirty="0">
                    <a:solidFill>
                      <a:schemeClr val="tx1"/>
                    </a:solidFill>
                    <a:cs typeface="B Nazanin" pitchFamily="2" charset="-78"/>
                  </a:rPr>
                  <a:t>(PRID,  PRNAME,  ….)</a:t>
                </a:r>
              </a:p>
              <a:p>
                <a:pPr rtl="1">
                  <a:lnSpc>
                    <a:spcPct val="150000"/>
                  </a:lnSpc>
                </a:pPr>
                <a:r>
                  <a:rPr lang="en-US" sz="1600" b="1" dirty="0">
                    <a:solidFill>
                      <a:schemeClr val="tx1"/>
                    </a:solidFill>
                    <a:cs typeface="B Nazanin" pitchFamily="2" charset="-78"/>
                  </a:rPr>
                  <a:t>PRTEL</a:t>
                </a:r>
                <a:r>
                  <a:rPr lang="en-US" sz="1600" dirty="0">
                    <a:solidFill>
                      <a:schemeClr val="tx1"/>
                    </a:solidFill>
                    <a:cs typeface="B Nazanin" pitchFamily="2" charset="-78"/>
                  </a:rPr>
                  <a:t> (PRID,  PHONE)</a:t>
                </a:r>
              </a:p>
            </p:txBody>
          </p:sp>
          <p:cxnSp>
            <p:nvCxnSpPr>
              <p:cNvPr id="55" name="Straight Connector 54">
                <a:extLst>
                  <a:ext uri="{FF2B5EF4-FFF2-40B4-BE49-F238E27FC236}">
                    <a16:creationId xmlns:a16="http://schemas.microsoft.com/office/drawing/2014/main" id="{CC8CE700-E948-4EFF-A102-2287A5913332}"/>
                  </a:ext>
                </a:extLst>
              </p:cNvPr>
              <p:cNvCxnSpPr>
                <a:cxnSpLocks/>
              </p:cNvCxnSpPr>
              <p:nvPr/>
            </p:nvCxnSpPr>
            <p:spPr>
              <a:xfrm>
                <a:off x="1985706" y="6589004"/>
                <a:ext cx="271288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A5BFB9A-B948-464B-BB37-F7C73784C49B}"/>
                  </a:ext>
                </a:extLst>
              </p:cNvPr>
              <p:cNvCxnSpPr>
                <a:cxnSpLocks/>
              </p:cNvCxnSpPr>
              <p:nvPr/>
            </p:nvCxnSpPr>
            <p:spPr>
              <a:xfrm>
                <a:off x="2177088" y="6508533"/>
                <a:ext cx="915816"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grpSp>
        <p:cxnSp>
          <p:nvCxnSpPr>
            <p:cNvPr id="53" name="Straight Connector 52">
              <a:extLst>
                <a:ext uri="{FF2B5EF4-FFF2-40B4-BE49-F238E27FC236}">
                  <a16:creationId xmlns:a16="http://schemas.microsoft.com/office/drawing/2014/main" id="{43695C9E-59D3-4542-821E-4030F3FB1FFA}"/>
                </a:ext>
              </a:extLst>
            </p:cNvPr>
            <p:cNvCxnSpPr>
              <a:cxnSpLocks/>
            </p:cNvCxnSpPr>
            <p:nvPr/>
          </p:nvCxnSpPr>
          <p:spPr>
            <a:xfrm>
              <a:off x="1985706" y="6109971"/>
              <a:ext cx="838977"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62" name="TextBox 61">
            <a:extLst>
              <a:ext uri="{FF2B5EF4-FFF2-40B4-BE49-F238E27FC236}">
                <a16:creationId xmlns:a16="http://schemas.microsoft.com/office/drawing/2014/main" id="{2ACA4A91-23AC-4A13-9F5F-A8FE5E9D0B13}"/>
              </a:ext>
            </a:extLst>
          </p:cNvPr>
          <p:cNvSpPr txBox="1"/>
          <p:nvPr/>
        </p:nvSpPr>
        <p:spPr>
          <a:xfrm>
            <a:off x="596348" y="3278103"/>
            <a:ext cx="11039060" cy="830997"/>
          </a:xfrm>
          <a:prstGeom prst="rect">
            <a:avLst/>
          </a:prstGeom>
          <a:noFill/>
        </p:spPr>
        <p:txBody>
          <a:bodyPr wrap="square">
            <a:spAutoFit/>
          </a:bodyPr>
          <a:lstStyle/>
          <a:p>
            <a:pPr marL="742950" lvl="1" indent="-285750" algn="r" rtl="1">
              <a:lnSpc>
                <a:spcPct val="100000"/>
              </a:lnSpc>
              <a:buFont typeface="Arial" panose="020B0604020202020204" pitchFamily="34" charset="0"/>
              <a:buChar char="•"/>
            </a:pPr>
            <a:r>
              <a:rPr lang="fa-IR" sz="1600" b="1" dirty="0">
                <a:cs typeface="B Nazanin" panose="00000400000000000000" pitchFamily="2" charset="-78"/>
              </a:rPr>
              <a:t>تکنیک دوم : </a:t>
            </a:r>
          </a:p>
          <a:p>
            <a:pPr marL="914400" lvl="2" indent="0" algn="r" rtl="1">
              <a:lnSpc>
                <a:spcPct val="100000"/>
              </a:lnSpc>
              <a:buNone/>
            </a:pPr>
            <a:r>
              <a:rPr lang="fa-IR" sz="1600" dirty="0">
                <a:cs typeface="B Nazanin" panose="00000400000000000000" pitchFamily="2" charset="-78"/>
              </a:rPr>
              <a:t>یک جدول برای موجودیت و یک جدول برای هر صفت چندمقداری در نظر گرفته می‌شود.</a:t>
            </a:r>
          </a:p>
          <a:p>
            <a:pPr marL="914400" lvl="2" indent="0" algn="r" rtl="1">
              <a:lnSpc>
                <a:spcPct val="100000"/>
              </a:lnSpc>
              <a:buNone/>
            </a:pPr>
            <a:r>
              <a:rPr lang="fa-IR" sz="1600" b="1" dirty="0">
                <a:cs typeface="B Nazanin" panose="00000400000000000000" pitchFamily="2" charset="-78"/>
              </a:rPr>
              <a:t>عیب این تکنیک : </a:t>
            </a:r>
            <a:r>
              <a:rPr lang="fa-IR" sz="1600" dirty="0">
                <a:cs typeface="B Nazanin" panose="00000400000000000000" pitchFamily="2" charset="-78"/>
              </a:rPr>
              <a:t>اگر برای نوع موجودیت اصلی اطلاعات کامل بخواهیم، باید اطلاعات دو جدول را با هم پیوند بزنیم که می‏تواند زمانگیر باشد.</a:t>
            </a:r>
          </a:p>
        </p:txBody>
      </p:sp>
    </p:spTree>
    <p:extLst>
      <p:ext uri="{BB962C8B-B14F-4D97-AF65-F5344CB8AC3E}">
        <p14:creationId xmlns:p14="http://schemas.microsoft.com/office/powerpoint/2010/main" val="4056579557"/>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250"/>
                                        <p:tgtEl>
                                          <p:spTgt spid="8"/>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250"/>
                                        <p:tgtEl>
                                          <p:spTgt spid="9"/>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50"/>
                                        <p:tgtEl>
                                          <p:spTgt spid="13"/>
                                        </p:tgtEl>
                                      </p:cBhvr>
                                    </p:animEffect>
                                  </p:childTnLst>
                                </p:cTn>
                              </p:par>
                            </p:childTnLst>
                          </p:cTn>
                        </p:par>
                        <p:par>
                          <p:cTn id="14" fill="hold">
                            <p:stCondLst>
                              <p:cond delay="250"/>
                            </p:stCondLst>
                            <p:childTnLst>
                              <p:par>
                                <p:cTn id="15" presetID="10"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750"/>
                            </p:stCondLst>
                            <p:childTnLst>
                              <p:par>
                                <p:cTn id="19" presetID="10" presetClass="entr" presetSubtype="0"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par>
                          <p:cTn id="22" fill="hold">
                            <p:stCondLst>
                              <p:cond delay="1250"/>
                            </p:stCondLst>
                            <p:childTnLst>
                              <p:par>
                                <p:cTn id="23" presetID="10" presetClass="entr" presetSubtype="0"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par>
                          <p:cTn id="26" fill="hold">
                            <p:stCondLst>
                              <p:cond delay="1750"/>
                            </p:stCondLst>
                            <p:childTnLst>
                              <p:par>
                                <p:cTn id="27" presetID="10" presetClass="entr" presetSubtype="0" fill="hold" nodeType="afterEffect">
                                  <p:stCondLst>
                                    <p:cond delay="0"/>
                                  </p:stCondLst>
                                  <p:childTnLst>
                                    <p:set>
                                      <p:cBhvr>
                                        <p:cTn id="28" dur="1" fill="hold">
                                          <p:stCondLst>
                                            <p:cond delay="0"/>
                                          </p:stCondLst>
                                        </p:cTn>
                                        <p:tgtEl>
                                          <p:spTgt spid="48"/>
                                        </p:tgtEl>
                                        <p:attrNameLst>
                                          <p:attrName>style.visibility</p:attrName>
                                        </p:attrNameLst>
                                      </p:cBhvr>
                                      <p:to>
                                        <p:strVal val="visible"/>
                                      </p:to>
                                    </p:set>
                                    <p:animEffect transition="in" filter="fade">
                                      <p:cBhvr>
                                        <p:cTn id="29" dur="500"/>
                                        <p:tgtEl>
                                          <p:spTgt spid="48"/>
                                        </p:tgtEl>
                                      </p:cBhvr>
                                    </p:animEffect>
                                  </p:childTnLst>
                                </p:cTn>
                              </p:par>
                            </p:childTnLst>
                          </p:cTn>
                        </p:par>
                        <p:par>
                          <p:cTn id="30" fill="hold">
                            <p:stCondLst>
                              <p:cond delay="2250"/>
                            </p:stCondLst>
                            <p:childTnLst>
                              <p:par>
                                <p:cTn id="31" presetID="10" presetClass="entr" presetSubtype="0" fill="hold" grpId="0" nodeType="afterEffect">
                                  <p:stCondLst>
                                    <p:cond delay="0"/>
                                  </p:stCondLst>
                                  <p:childTnLst>
                                    <p:set>
                                      <p:cBhvr>
                                        <p:cTn id="32" dur="1" fill="hold">
                                          <p:stCondLst>
                                            <p:cond delay="0"/>
                                          </p:stCondLst>
                                        </p:cTn>
                                        <p:tgtEl>
                                          <p:spTgt spid="62"/>
                                        </p:tgtEl>
                                        <p:attrNameLst>
                                          <p:attrName>style.visibility</p:attrName>
                                        </p:attrNameLst>
                                      </p:cBhvr>
                                      <p:to>
                                        <p:strVal val="visible"/>
                                      </p:to>
                                    </p:set>
                                    <p:animEffect transition="in" filter="fade">
                                      <p:cBhvr>
                                        <p:cTn id="33" dur="500"/>
                                        <p:tgtEl>
                                          <p:spTgt spid="62"/>
                                        </p:tgtEl>
                                      </p:cBhvr>
                                    </p:animEffect>
                                  </p:childTnLst>
                                </p:cTn>
                              </p:par>
                            </p:childTnLst>
                          </p:cTn>
                        </p:par>
                        <p:par>
                          <p:cTn id="34" fill="hold">
                            <p:stCondLst>
                              <p:cond delay="2750"/>
                            </p:stCondLst>
                            <p:childTnLst>
                              <p:par>
                                <p:cTn id="35" presetID="10" presetClass="entr" presetSubtype="0" fill="hold" nodeType="afterEffect">
                                  <p:stCondLst>
                                    <p:cond delay="0"/>
                                  </p:stCondLst>
                                  <p:childTnLst>
                                    <p:set>
                                      <p:cBhvr>
                                        <p:cTn id="36" dur="1" fill="hold">
                                          <p:stCondLst>
                                            <p:cond delay="0"/>
                                          </p:stCondLst>
                                        </p:cTn>
                                        <p:tgtEl>
                                          <p:spTgt spid="51"/>
                                        </p:tgtEl>
                                        <p:attrNameLst>
                                          <p:attrName>style.visibility</p:attrName>
                                        </p:attrNameLst>
                                      </p:cBhvr>
                                      <p:to>
                                        <p:strVal val="visible"/>
                                      </p:to>
                                    </p:set>
                                    <p:animEffect transition="in" filter="fade">
                                      <p:cBhvr>
                                        <p:cTn id="3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p:bldP spid="6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3057" cy="78818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0" y="5462000"/>
            <a:ext cx="12192000" cy="1396000"/>
          </a:xfrm>
          <a:prstGeom prst="rect">
            <a:avLst/>
          </a:prstGeom>
          <a:solidFill>
            <a:srgbClr val="B4DCF5">
              <a:lumMod val="10000"/>
            </a:srgbClr>
          </a:solidFill>
        </p:spPr>
      </p:pic>
      <p:pic>
        <p:nvPicPr>
          <p:cNvPr id="6" name="Picture 5"/>
          <p:cNvPicPr>
            <a:picLocks noChangeAspect="1"/>
          </p:cNvPicPr>
          <p:nvPr/>
        </p:nvPicPr>
        <p:blipFill>
          <a:blip r:embed="rId4"/>
          <a:stretch>
            <a:fillRect/>
          </a:stretch>
        </p:blipFill>
        <p:spPr>
          <a:xfrm>
            <a:off x="-128789" y="4290646"/>
            <a:ext cx="12518265" cy="1968485"/>
          </a:xfrm>
          <a:prstGeom prst="rect">
            <a:avLst/>
          </a:prstGeom>
        </p:spPr>
      </p:pic>
      <p:pic>
        <p:nvPicPr>
          <p:cNvPr id="8" name="Picture 7">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7" y="5841596"/>
            <a:ext cx="980576" cy="980576"/>
          </a:xfrm>
          <a:prstGeom prst="rect">
            <a:avLst/>
          </a:prstGeom>
        </p:spPr>
      </p:pic>
      <p:pic>
        <p:nvPicPr>
          <p:cNvPr id="9" name="Picture 8">
            <a:hlinkClick r:id="rId7" action="ppaction://hlinksldjump"/>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27059" y="6278639"/>
            <a:ext cx="1206566" cy="588599"/>
          </a:xfrm>
          <a:prstGeom prst="rect">
            <a:avLst/>
          </a:prstGeom>
        </p:spPr>
      </p:pic>
      <p:sp>
        <p:nvSpPr>
          <p:cNvPr id="3" name="Rectangle 2"/>
          <p:cNvSpPr/>
          <p:nvPr/>
        </p:nvSpPr>
        <p:spPr>
          <a:xfrm>
            <a:off x="596347" y="159334"/>
            <a:ext cx="11039061" cy="461665"/>
          </a:xfrm>
          <a:prstGeom prst="rect">
            <a:avLst/>
          </a:prstGeom>
          <a:gradFill flip="none" rotWithShape="1">
            <a:gsLst>
              <a:gs pos="63000">
                <a:schemeClr val="bg1"/>
              </a:gs>
              <a:gs pos="91000">
                <a:schemeClr val="accent1">
                  <a:lumMod val="50000"/>
                </a:schemeClr>
              </a:gs>
              <a:gs pos="94000">
                <a:schemeClr val="bg1"/>
              </a:gs>
              <a:gs pos="99000">
                <a:schemeClr val="tx1">
                  <a:lumMod val="95000"/>
                  <a:lumOff val="5000"/>
                </a:schemeClr>
              </a:gs>
            </a:gsLst>
            <a:path path="rect">
              <a:fillToRect l="50000" t="50000" r="50000" b="50000"/>
            </a:path>
            <a:tileRect/>
          </a:gradFill>
        </p:spPr>
        <p:txBody>
          <a:bodyPr wrap="square" lIns="91440" tIns="45720" rIns="91440" bIns="45720">
            <a:spAutoFit/>
          </a:bodyPr>
          <a:lstStyle/>
          <a:p>
            <a:pPr algn="ctr" rtl="1"/>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طراحی ارتباط </a:t>
            </a:r>
            <a:r>
              <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IS-A</a:t>
            </a:r>
          </a:p>
        </p:txBody>
      </p:sp>
      <p:pic>
        <p:nvPicPr>
          <p:cNvPr id="13" name="Picture 12">
            <a:hlinkClick r:id="rId9" action="ppaction://hlinksldjump"/>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175595" y="5841596"/>
            <a:ext cx="1016405" cy="1016405"/>
          </a:xfrm>
          <a:prstGeom prst="rect">
            <a:avLst/>
          </a:prstGeom>
        </p:spPr>
      </p:pic>
      <p:sp>
        <p:nvSpPr>
          <p:cNvPr id="10" name="Content Placeholder 2">
            <a:extLst>
              <a:ext uri="{FF2B5EF4-FFF2-40B4-BE49-F238E27FC236}">
                <a16:creationId xmlns:a16="http://schemas.microsoft.com/office/drawing/2014/main" id="{0BC9CD36-423C-4819-8704-DFB362531135}"/>
              </a:ext>
            </a:extLst>
          </p:cNvPr>
          <p:cNvSpPr>
            <a:spLocks noGrp="1"/>
          </p:cNvSpPr>
          <p:nvPr>
            <p:ph idx="1"/>
          </p:nvPr>
        </p:nvSpPr>
        <p:spPr>
          <a:xfrm>
            <a:off x="596347" y="703449"/>
            <a:ext cx="11039061" cy="880802"/>
          </a:xfrm>
        </p:spPr>
        <p:txBody>
          <a:bodyPr>
            <a:normAutofit/>
          </a:bodyPr>
          <a:lstStyle/>
          <a:p>
            <a:pPr algn="r" rtl="1">
              <a:lnSpc>
                <a:spcPct val="100000"/>
              </a:lnSpc>
              <a:buFont typeface="Wingdings" panose="05000000000000000000" pitchFamily="2" charset="2"/>
              <a:buChar char="§"/>
            </a:pPr>
            <a:r>
              <a:rPr lang="fa-IR" sz="1600" dirty="0">
                <a:cs typeface="B Nazanin" panose="00000400000000000000" pitchFamily="2" charset="-78"/>
              </a:rPr>
              <a:t>فرض کنید در سیستم مورد نظر، موجودیتی مانند </a:t>
            </a:r>
            <a:r>
              <a:rPr lang="en-US" sz="1600" dirty="0">
                <a:cs typeface="B Nazanin" panose="00000400000000000000" pitchFamily="2" charset="-78"/>
              </a:rPr>
              <a:t>E</a:t>
            </a:r>
            <a:r>
              <a:rPr lang="fa-IR" sz="1600" dirty="0">
                <a:cs typeface="B Nazanin" panose="00000400000000000000" pitchFamily="2" charset="-78"/>
              </a:rPr>
              <a:t> ( کارمند ) داریم که تعداد </a:t>
            </a:r>
            <a:r>
              <a:rPr lang="en-US" sz="1600" dirty="0">
                <a:cs typeface="B Nazanin" panose="00000400000000000000" pitchFamily="2" charset="-78"/>
              </a:rPr>
              <a:t>n</a:t>
            </a:r>
            <a:r>
              <a:rPr lang="fa-IR" sz="1600" dirty="0">
                <a:cs typeface="B Nazanin" panose="00000400000000000000" pitchFamily="2" charset="-78"/>
              </a:rPr>
              <a:t> زیرموجودیت </a:t>
            </a:r>
            <a:r>
              <a:rPr lang="en-US" sz="1600" dirty="0">
                <a:cs typeface="B Nazanin" panose="00000400000000000000" pitchFamily="2" charset="-78"/>
              </a:rPr>
              <a:t>E1</a:t>
            </a:r>
            <a:r>
              <a:rPr lang="fa-IR" sz="1600" dirty="0">
                <a:cs typeface="B Nazanin" panose="00000400000000000000" pitchFamily="2" charset="-78"/>
              </a:rPr>
              <a:t> ( مدیر ) ، </a:t>
            </a:r>
            <a:r>
              <a:rPr lang="en-US" sz="1600" dirty="0">
                <a:cs typeface="B Nazanin" panose="00000400000000000000" pitchFamily="2" charset="-78"/>
              </a:rPr>
              <a:t>E2</a:t>
            </a:r>
            <a:r>
              <a:rPr lang="fa-IR" sz="1600" dirty="0">
                <a:cs typeface="B Nazanin" panose="00000400000000000000" pitchFamily="2" charset="-78"/>
              </a:rPr>
              <a:t> ( منشی ) ، ... و </a:t>
            </a:r>
            <a:r>
              <a:rPr lang="en-US" sz="1600" dirty="0">
                <a:cs typeface="B Nazanin" panose="00000400000000000000" pitchFamily="2" charset="-78"/>
              </a:rPr>
              <a:t>En</a:t>
            </a:r>
            <a:r>
              <a:rPr lang="fa-IR" sz="1600" dirty="0">
                <a:cs typeface="B Nazanin" panose="00000400000000000000" pitchFamily="2" charset="-78"/>
              </a:rPr>
              <a:t> ( مشاور ) دارد. </a:t>
            </a:r>
          </a:p>
          <a:p>
            <a:pPr algn="r" rtl="1">
              <a:lnSpc>
                <a:spcPct val="100000"/>
              </a:lnSpc>
              <a:buFont typeface="Wingdings" panose="05000000000000000000" pitchFamily="2" charset="2"/>
              <a:buChar char="§"/>
            </a:pPr>
            <a:r>
              <a:rPr lang="fa-IR" sz="1600" dirty="0">
                <a:cs typeface="B Nazanin" panose="00000400000000000000" pitchFamily="2" charset="-78"/>
              </a:rPr>
              <a:t>برای طراحی ارتباط </a:t>
            </a:r>
            <a:r>
              <a:rPr lang="en-US" sz="1600" dirty="0">
                <a:cs typeface="B Nazanin" panose="00000400000000000000" pitchFamily="2" charset="-78"/>
              </a:rPr>
              <a:t>IS-A</a:t>
            </a:r>
            <a:r>
              <a:rPr lang="fa-IR" sz="1600" dirty="0">
                <a:cs typeface="B Nazanin" panose="00000400000000000000" pitchFamily="2" charset="-78"/>
              </a:rPr>
              <a:t> چهار تکنیک مختلف وجود دارد که به معرفی آنها می‌پردازیم.</a:t>
            </a:r>
          </a:p>
        </p:txBody>
      </p:sp>
      <p:grpSp>
        <p:nvGrpSpPr>
          <p:cNvPr id="11" name="Group 10">
            <a:extLst>
              <a:ext uri="{FF2B5EF4-FFF2-40B4-BE49-F238E27FC236}">
                <a16:creationId xmlns:a16="http://schemas.microsoft.com/office/drawing/2014/main" id="{1F0DD956-5D1A-442A-A0EC-626FE71B01C0}"/>
              </a:ext>
            </a:extLst>
          </p:cNvPr>
          <p:cNvGrpSpPr/>
          <p:nvPr/>
        </p:nvGrpSpPr>
        <p:grpSpPr>
          <a:xfrm>
            <a:off x="4366596" y="1576898"/>
            <a:ext cx="3458808" cy="2357413"/>
            <a:chOff x="1798992" y="3655005"/>
            <a:chExt cx="3458808" cy="2357413"/>
          </a:xfrm>
        </p:grpSpPr>
        <p:grpSp>
          <p:nvGrpSpPr>
            <p:cNvPr id="12" name="Group 11">
              <a:extLst>
                <a:ext uri="{FF2B5EF4-FFF2-40B4-BE49-F238E27FC236}">
                  <a16:creationId xmlns:a16="http://schemas.microsoft.com/office/drawing/2014/main" id="{40B73E2A-C60F-4194-B121-7EB9D409CE27}"/>
                </a:ext>
              </a:extLst>
            </p:cNvPr>
            <p:cNvGrpSpPr/>
            <p:nvPr/>
          </p:nvGrpSpPr>
          <p:grpSpPr>
            <a:xfrm>
              <a:off x="1798992" y="3655005"/>
              <a:ext cx="1560202" cy="2180864"/>
              <a:chOff x="2597992" y="1495669"/>
              <a:chExt cx="1592581" cy="2205459"/>
            </a:xfrm>
          </p:grpSpPr>
          <p:grpSp>
            <p:nvGrpSpPr>
              <p:cNvPr id="33" name="Group 32">
                <a:extLst>
                  <a:ext uri="{FF2B5EF4-FFF2-40B4-BE49-F238E27FC236}">
                    <a16:creationId xmlns:a16="http://schemas.microsoft.com/office/drawing/2014/main" id="{43879560-4A29-4ADE-957F-98165B1DA4D7}"/>
                  </a:ext>
                </a:extLst>
              </p:cNvPr>
              <p:cNvGrpSpPr/>
              <p:nvPr/>
            </p:nvGrpSpPr>
            <p:grpSpPr>
              <a:xfrm>
                <a:off x="2857969" y="1905000"/>
                <a:ext cx="1332604" cy="1381069"/>
                <a:chOff x="1938610" y="3930287"/>
                <a:chExt cx="1332604" cy="1381069"/>
              </a:xfrm>
            </p:grpSpPr>
            <p:sp>
              <p:nvSpPr>
                <p:cNvPr id="43" name="Rounded Rectangle 64">
                  <a:extLst>
                    <a:ext uri="{FF2B5EF4-FFF2-40B4-BE49-F238E27FC236}">
                      <a16:creationId xmlns:a16="http://schemas.microsoft.com/office/drawing/2014/main" id="{18613C8F-9762-4F30-950F-F062B0E99A08}"/>
                    </a:ext>
                  </a:extLst>
                </p:cNvPr>
                <p:cNvSpPr/>
                <p:nvPr/>
              </p:nvSpPr>
              <p:spPr>
                <a:xfrm>
                  <a:off x="2604022" y="3930287"/>
                  <a:ext cx="667192" cy="44625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en-US" sz="1400" b="1" dirty="0">
                      <a:solidFill>
                        <a:sysClr val="windowText" lastClr="000000"/>
                      </a:solidFill>
                    </a:rPr>
                    <a:t>E</a:t>
                  </a:r>
                </a:p>
              </p:txBody>
            </p:sp>
            <p:grpSp>
              <p:nvGrpSpPr>
                <p:cNvPr id="44" name="Group 43">
                  <a:extLst>
                    <a:ext uri="{FF2B5EF4-FFF2-40B4-BE49-F238E27FC236}">
                      <a16:creationId xmlns:a16="http://schemas.microsoft.com/office/drawing/2014/main" id="{D13DB35A-6E2F-46E5-80E0-588E21AFF1A6}"/>
                    </a:ext>
                  </a:extLst>
                </p:cNvPr>
                <p:cNvGrpSpPr/>
                <p:nvPr/>
              </p:nvGrpSpPr>
              <p:grpSpPr>
                <a:xfrm>
                  <a:off x="1938610" y="4376545"/>
                  <a:ext cx="999009" cy="934811"/>
                  <a:chOff x="1938610" y="4376545"/>
                  <a:chExt cx="999009" cy="934811"/>
                </a:xfrm>
              </p:grpSpPr>
              <p:sp>
                <p:nvSpPr>
                  <p:cNvPr id="45" name="Rounded Rectangle 66">
                    <a:extLst>
                      <a:ext uri="{FF2B5EF4-FFF2-40B4-BE49-F238E27FC236}">
                        <a16:creationId xmlns:a16="http://schemas.microsoft.com/office/drawing/2014/main" id="{060A208C-54B7-43E7-8C1F-66C29909E04E}"/>
                      </a:ext>
                    </a:extLst>
                  </p:cNvPr>
                  <p:cNvSpPr/>
                  <p:nvPr/>
                </p:nvSpPr>
                <p:spPr>
                  <a:xfrm>
                    <a:off x="1938610" y="4865098"/>
                    <a:ext cx="665413" cy="44625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en-US" sz="1400" b="1" dirty="0">
                        <a:solidFill>
                          <a:sysClr val="windowText" lastClr="000000"/>
                        </a:solidFill>
                      </a:rPr>
                      <a:t>E</a:t>
                    </a:r>
                    <a:r>
                      <a:rPr lang="en-US" sz="1400" b="1" baseline="-25000" dirty="0">
                        <a:solidFill>
                          <a:sysClr val="windowText" lastClr="000000"/>
                        </a:solidFill>
                      </a:rPr>
                      <a:t>1</a:t>
                    </a:r>
                  </a:p>
                </p:txBody>
              </p:sp>
              <p:grpSp>
                <p:nvGrpSpPr>
                  <p:cNvPr id="46" name="Group 45">
                    <a:extLst>
                      <a:ext uri="{FF2B5EF4-FFF2-40B4-BE49-F238E27FC236}">
                        <a16:creationId xmlns:a16="http://schemas.microsoft.com/office/drawing/2014/main" id="{FA9E08B8-D83B-4865-A4E1-0D71BC156CB3}"/>
                      </a:ext>
                    </a:extLst>
                  </p:cNvPr>
                  <p:cNvGrpSpPr/>
                  <p:nvPr/>
                </p:nvGrpSpPr>
                <p:grpSpPr>
                  <a:xfrm>
                    <a:off x="2271316" y="4376545"/>
                    <a:ext cx="666303" cy="488553"/>
                    <a:chOff x="2271316" y="4376545"/>
                    <a:chExt cx="666303" cy="488553"/>
                  </a:xfrm>
                </p:grpSpPr>
                <p:cxnSp>
                  <p:nvCxnSpPr>
                    <p:cNvPr id="47" name="Straight Connector 46">
                      <a:extLst>
                        <a:ext uri="{FF2B5EF4-FFF2-40B4-BE49-F238E27FC236}">
                          <a16:creationId xmlns:a16="http://schemas.microsoft.com/office/drawing/2014/main" id="{97710857-1DE7-4246-AC40-CF71678CE2CD}"/>
                        </a:ext>
                      </a:extLst>
                    </p:cNvPr>
                    <p:cNvCxnSpPr>
                      <a:stCxn id="43" idx="2"/>
                      <a:endCxn id="45" idx="0"/>
                    </p:cNvCxnSpPr>
                    <p:nvPr/>
                  </p:nvCxnSpPr>
                  <p:spPr>
                    <a:xfrm flipH="1">
                      <a:off x="2271316" y="4376545"/>
                      <a:ext cx="666303" cy="488553"/>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sp>
                  <p:nvSpPr>
                    <p:cNvPr id="48" name="Arc 47">
                      <a:extLst>
                        <a:ext uri="{FF2B5EF4-FFF2-40B4-BE49-F238E27FC236}">
                          <a16:creationId xmlns:a16="http://schemas.microsoft.com/office/drawing/2014/main" id="{302E8149-C93D-4402-83A4-3F3802F8D2CB}"/>
                        </a:ext>
                      </a:extLst>
                    </p:cNvPr>
                    <p:cNvSpPr/>
                    <p:nvPr/>
                  </p:nvSpPr>
                  <p:spPr>
                    <a:xfrm rot="9000000">
                      <a:off x="2517860" y="4491341"/>
                      <a:ext cx="239678" cy="186425"/>
                    </a:xfrm>
                    <a:prstGeom prst="arc">
                      <a:avLst>
                        <a:gd name="adj1" fmla="val 16200000"/>
                        <a:gd name="adj2" fmla="val 5561501"/>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grpSp>
            <p:nvGrpSpPr>
              <p:cNvPr id="34" name="Group 33">
                <a:extLst>
                  <a:ext uri="{FF2B5EF4-FFF2-40B4-BE49-F238E27FC236}">
                    <a16:creationId xmlns:a16="http://schemas.microsoft.com/office/drawing/2014/main" id="{6D05FA08-DE2B-4A0D-8C8F-276883A30E91}"/>
                  </a:ext>
                </a:extLst>
              </p:cNvPr>
              <p:cNvGrpSpPr/>
              <p:nvPr/>
            </p:nvGrpSpPr>
            <p:grpSpPr>
              <a:xfrm>
                <a:off x="2857968" y="1495669"/>
                <a:ext cx="999010" cy="409331"/>
                <a:chOff x="-757023" y="2268350"/>
                <a:chExt cx="999010" cy="409331"/>
              </a:xfrm>
            </p:grpSpPr>
            <p:sp>
              <p:nvSpPr>
                <p:cNvPr id="41" name="Oval 40">
                  <a:extLst>
                    <a:ext uri="{FF2B5EF4-FFF2-40B4-BE49-F238E27FC236}">
                      <a16:creationId xmlns:a16="http://schemas.microsoft.com/office/drawing/2014/main" id="{E55633D4-24C8-4972-9C4A-4FB48A2EA367}"/>
                    </a:ext>
                  </a:extLst>
                </p:cNvPr>
                <p:cNvSpPr/>
                <p:nvPr/>
              </p:nvSpPr>
              <p:spPr>
                <a:xfrm>
                  <a:off x="-757023" y="2268350"/>
                  <a:ext cx="807597" cy="2975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en-US" sz="1400" u="sng" dirty="0">
                      <a:solidFill>
                        <a:sysClr val="windowText" lastClr="000000"/>
                      </a:solidFill>
                    </a:rPr>
                    <a:t>EID</a:t>
                  </a:r>
                </a:p>
              </p:txBody>
            </p:sp>
            <p:cxnSp>
              <p:nvCxnSpPr>
                <p:cNvPr id="42" name="Straight Connector 41">
                  <a:extLst>
                    <a:ext uri="{FF2B5EF4-FFF2-40B4-BE49-F238E27FC236}">
                      <a16:creationId xmlns:a16="http://schemas.microsoft.com/office/drawing/2014/main" id="{692F7F17-17A2-4AFB-BB0B-25331CDAA227}"/>
                    </a:ext>
                  </a:extLst>
                </p:cNvPr>
                <p:cNvCxnSpPr>
                  <a:stCxn id="43" idx="0"/>
                  <a:endCxn id="41" idx="6"/>
                </p:cNvCxnSpPr>
                <p:nvPr/>
              </p:nvCxnSpPr>
              <p:spPr>
                <a:xfrm flipH="1" flipV="1">
                  <a:off x="50575" y="2417124"/>
                  <a:ext cx="191412" cy="260557"/>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F815ECD6-CA32-418F-BA00-CB077A0B7CC7}"/>
                  </a:ext>
                </a:extLst>
              </p:cNvPr>
              <p:cNvGrpSpPr/>
              <p:nvPr/>
            </p:nvGrpSpPr>
            <p:grpSpPr>
              <a:xfrm>
                <a:off x="3190675" y="3286069"/>
                <a:ext cx="522394" cy="415059"/>
                <a:chOff x="-136619" y="1554858"/>
                <a:chExt cx="522394" cy="415059"/>
              </a:xfrm>
            </p:grpSpPr>
            <p:sp>
              <p:nvSpPr>
                <p:cNvPr id="39" name="Oval 38">
                  <a:extLst>
                    <a:ext uri="{FF2B5EF4-FFF2-40B4-BE49-F238E27FC236}">
                      <a16:creationId xmlns:a16="http://schemas.microsoft.com/office/drawing/2014/main" id="{45F09069-4AE7-42E9-AAA8-2D8EE576439C}"/>
                    </a:ext>
                  </a:extLst>
                </p:cNvPr>
                <p:cNvSpPr/>
                <p:nvPr/>
              </p:nvSpPr>
              <p:spPr>
                <a:xfrm>
                  <a:off x="-122220" y="1667444"/>
                  <a:ext cx="507995" cy="30247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en-US" sz="1400" dirty="0">
                      <a:solidFill>
                        <a:sysClr val="windowText" lastClr="000000"/>
                      </a:solidFill>
                    </a:rPr>
                    <a:t>D</a:t>
                  </a:r>
                </a:p>
              </p:txBody>
            </p:sp>
            <p:cxnSp>
              <p:nvCxnSpPr>
                <p:cNvPr id="40" name="Straight Connector 39">
                  <a:extLst>
                    <a:ext uri="{FF2B5EF4-FFF2-40B4-BE49-F238E27FC236}">
                      <a16:creationId xmlns:a16="http://schemas.microsoft.com/office/drawing/2014/main" id="{43454EB0-6EEF-466C-A83B-BBF71601A7DE}"/>
                    </a:ext>
                  </a:extLst>
                </p:cNvPr>
                <p:cNvCxnSpPr>
                  <a:stCxn id="45" idx="2"/>
                  <a:endCxn id="39" idx="0"/>
                </p:cNvCxnSpPr>
                <p:nvPr/>
              </p:nvCxnSpPr>
              <p:spPr>
                <a:xfrm>
                  <a:off x="-136619" y="1554858"/>
                  <a:ext cx="268397" cy="112586"/>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B5899FAE-A2BF-4217-867F-94982C8EAFA9}"/>
                  </a:ext>
                </a:extLst>
              </p:cNvPr>
              <p:cNvGrpSpPr/>
              <p:nvPr/>
            </p:nvGrpSpPr>
            <p:grpSpPr>
              <a:xfrm>
                <a:off x="2597992" y="3286069"/>
                <a:ext cx="592683" cy="356979"/>
                <a:chOff x="-57961" y="1566986"/>
                <a:chExt cx="592683" cy="356979"/>
              </a:xfrm>
            </p:grpSpPr>
            <p:sp>
              <p:nvSpPr>
                <p:cNvPr id="37" name="Oval 36">
                  <a:extLst>
                    <a:ext uri="{FF2B5EF4-FFF2-40B4-BE49-F238E27FC236}">
                      <a16:creationId xmlns:a16="http://schemas.microsoft.com/office/drawing/2014/main" id="{546E24F6-FD0C-44DB-BD53-F9BE6E3AC99D}"/>
                    </a:ext>
                  </a:extLst>
                </p:cNvPr>
                <p:cNvSpPr/>
                <p:nvPr/>
              </p:nvSpPr>
              <p:spPr>
                <a:xfrm>
                  <a:off x="-57961" y="1628634"/>
                  <a:ext cx="490704" cy="2953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en-US" sz="1400" dirty="0">
                      <a:solidFill>
                        <a:sysClr val="windowText" lastClr="000000"/>
                      </a:solidFill>
                    </a:rPr>
                    <a:t>C</a:t>
                  </a:r>
                </a:p>
              </p:txBody>
            </p:sp>
            <p:cxnSp>
              <p:nvCxnSpPr>
                <p:cNvPr id="38" name="Straight Connector 37">
                  <a:extLst>
                    <a:ext uri="{FF2B5EF4-FFF2-40B4-BE49-F238E27FC236}">
                      <a16:creationId xmlns:a16="http://schemas.microsoft.com/office/drawing/2014/main" id="{C7852079-3CC3-4D2E-B3ED-B5D1708F29E1}"/>
                    </a:ext>
                  </a:extLst>
                </p:cNvPr>
                <p:cNvCxnSpPr>
                  <a:stCxn id="45" idx="2"/>
                  <a:endCxn id="37" idx="7"/>
                </p:cNvCxnSpPr>
                <p:nvPr/>
              </p:nvCxnSpPr>
              <p:spPr>
                <a:xfrm flipH="1">
                  <a:off x="360881" y="1566986"/>
                  <a:ext cx="173841" cy="104899"/>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grpSp>
        </p:grpSp>
        <p:cxnSp>
          <p:nvCxnSpPr>
            <p:cNvPr id="14" name="Straight Connector 13">
              <a:extLst>
                <a:ext uri="{FF2B5EF4-FFF2-40B4-BE49-F238E27FC236}">
                  <a16:creationId xmlns:a16="http://schemas.microsoft.com/office/drawing/2014/main" id="{5FB9B251-2210-4551-81A3-7F11BA6D76E4}"/>
                </a:ext>
              </a:extLst>
            </p:cNvPr>
            <p:cNvCxnSpPr>
              <a:stCxn id="43" idx="2"/>
              <a:endCxn id="15" idx="0"/>
            </p:cNvCxnSpPr>
            <p:nvPr/>
          </p:nvCxnSpPr>
          <p:spPr>
            <a:xfrm>
              <a:off x="3032383" y="4501053"/>
              <a:ext cx="142939" cy="478641"/>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sp>
          <p:nvSpPr>
            <p:cNvPr id="15" name="Rounded Rectangle 75">
              <a:extLst>
                <a:ext uri="{FF2B5EF4-FFF2-40B4-BE49-F238E27FC236}">
                  <a16:creationId xmlns:a16="http://schemas.microsoft.com/office/drawing/2014/main" id="{A8408135-16F8-4115-802E-FF93A1EC681E}"/>
                </a:ext>
              </a:extLst>
            </p:cNvPr>
            <p:cNvSpPr/>
            <p:nvPr/>
          </p:nvSpPr>
          <p:spPr>
            <a:xfrm>
              <a:off x="2849380" y="4979694"/>
              <a:ext cx="651884" cy="44128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en-US" sz="1400" b="1" dirty="0">
                  <a:solidFill>
                    <a:sysClr val="windowText" lastClr="000000"/>
                  </a:solidFill>
                </a:rPr>
                <a:t>E</a:t>
              </a:r>
              <a:r>
                <a:rPr lang="en-US" sz="1400" b="1" baseline="-25000" dirty="0">
                  <a:solidFill>
                    <a:sysClr val="windowText" lastClr="000000"/>
                  </a:solidFill>
                </a:rPr>
                <a:t>2</a:t>
              </a:r>
            </a:p>
          </p:txBody>
        </p:sp>
        <p:sp>
          <p:nvSpPr>
            <p:cNvPr id="16" name="Rounded Rectangle 76">
              <a:extLst>
                <a:ext uri="{FF2B5EF4-FFF2-40B4-BE49-F238E27FC236}">
                  <a16:creationId xmlns:a16="http://schemas.microsoft.com/office/drawing/2014/main" id="{BAE60F94-C413-4BDA-9364-285187BE87E7}"/>
                </a:ext>
              </a:extLst>
            </p:cNvPr>
            <p:cNvSpPr/>
            <p:nvPr/>
          </p:nvSpPr>
          <p:spPr>
            <a:xfrm>
              <a:off x="4172607" y="4998474"/>
              <a:ext cx="651884" cy="44128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en-US" sz="1400" b="1" dirty="0">
                  <a:solidFill>
                    <a:sysClr val="windowText" lastClr="000000"/>
                  </a:solidFill>
                </a:rPr>
                <a:t>E</a:t>
              </a:r>
              <a:r>
                <a:rPr lang="en-US" sz="1400" b="1" baseline="-25000" dirty="0">
                  <a:solidFill>
                    <a:sysClr val="windowText" lastClr="000000"/>
                  </a:solidFill>
                </a:rPr>
                <a:t>n</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7F5B92D-19D9-4601-83DE-2FDD25F756F6}"/>
                    </a:ext>
                  </a:extLst>
                </p:cNvPr>
                <p:cNvSpPr txBox="1"/>
                <p:nvPr/>
              </p:nvSpPr>
              <p:spPr>
                <a:xfrm>
                  <a:off x="3657600" y="5051726"/>
                  <a:ext cx="381924" cy="334779"/>
                </a:xfrm>
                <a:prstGeom prst="rect">
                  <a:avLst/>
                </a:prstGeom>
                <a:noFill/>
              </p:spPr>
              <p:txBody>
                <a:bodyPr wrap="none" rtlCol="0" anchor="ctr">
                  <a:spAutoFit/>
                </a:bodyPr>
                <a:lstStyle/>
                <a:p>
                  <a:pPr/>
                  <a14:m>
                    <m:oMathPara xmlns:m="http://schemas.openxmlformats.org/officeDocument/2006/math">
                      <m:oMathParaPr>
                        <m:jc m:val="centerGroup"/>
                      </m:oMathParaPr>
                      <m:oMath xmlns:m="http://schemas.openxmlformats.org/officeDocument/2006/math">
                        <m:r>
                          <a:rPr lang="en-US" sz="1600" i="1" dirty="0" smtClean="0">
                            <a:latin typeface="Cambria Math"/>
                          </a:rPr>
                          <m:t>…</m:t>
                        </m:r>
                      </m:oMath>
                    </m:oMathPara>
                  </a14:m>
                  <a:endParaRPr lang="en-US" sz="1600" dirty="0"/>
                </a:p>
              </p:txBody>
            </p:sp>
          </mc:Choice>
          <mc:Fallback xmlns="">
            <p:sp>
              <p:nvSpPr>
                <p:cNvPr id="78" name="TextBox 77"/>
                <p:cNvSpPr txBox="1">
                  <a:spLocks noRot="1" noChangeAspect="1" noMove="1" noResize="1" noEditPoints="1" noAdjustHandles="1" noChangeArrowheads="1" noChangeShapeType="1" noTextEdit="1"/>
                </p:cNvSpPr>
                <p:nvPr/>
              </p:nvSpPr>
              <p:spPr>
                <a:xfrm>
                  <a:off x="3657600" y="5051726"/>
                  <a:ext cx="381924" cy="334779"/>
                </a:xfrm>
                <a:prstGeom prst="rect">
                  <a:avLst/>
                </a:prstGeom>
                <a:blipFill rotWithShape="1">
                  <a:blip r:embed="rId11"/>
                  <a:stretch>
                    <a:fillRect/>
                  </a:stretch>
                </a:blipFill>
              </p:spPr>
              <p:txBody>
                <a:bodyPr/>
                <a:lstStyle/>
                <a:p>
                  <a:r>
                    <a:rPr lang="en-US">
                      <a:noFill/>
                    </a:rPr>
                    <a:t> </a:t>
                  </a:r>
                </a:p>
              </p:txBody>
            </p:sp>
          </mc:Fallback>
        </mc:AlternateContent>
        <p:cxnSp>
          <p:nvCxnSpPr>
            <p:cNvPr id="18" name="Straight Connector 17">
              <a:extLst>
                <a:ext uri="{FF2B5EF4-FFF2-40B4-BE49-F238E27FC236}">
                  <a16:creationId xmlns:a16="http://schemas.microsoft.com/office/drawing/2014/main" id="{BE23E1B8-8677-4826-979B-8DE8E0B947EC}"/>
                </a:ext>
              </a:extLst>
            </p:cNvPr>
            <p:cNvCxnSpPr>
              <a:stCxn id="43" idx="2"/>
              <a:endCxn id="16" idx="0"/>
            </p:cNvCxnSpPr>
            <p:nvPr/>
          </p:nvCxnSpPr>
          <p:spPr>
            <a:xfrm>
              <a:off x="3032383" y="4501053"/>
              <a:ext cx="1466166" cy="497421"/>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sp>
          <p:nvSpPr>
            <p:cNvPr id="19" name="Arc 18">
              <a:extLst>
                <a:ext uri="{FF2B5EF4-FFF2-40B4-BE49-F238E27FC236}">
                  <a16:creationId xmlns:a16="http://schemas.microsoft.com/office/drawing/2014/main" id="{068D1CB3-9566-491B-934F-D6B390DA765F}"/>
                </a:ext>
              </a:extLst>
            </p:cNvPr>
            <p:cNvSpPr/>
            <p:nvPr/>
          </p:nvSpPr>
          <p:spPr>
            <a:xfrm rot="1800000">
              <a:off x="3500303" y="4582278"/>
              <a:ext cx="234805" cy="184346"/>
            </a:xfrm>
            <a:prstGeom prst="arc">
              <a:avLst>
                <a:gd name="adj1" fmla="val 16200000"/>
                <a:gd name="adj2" fmla="val 5561501"/>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Arc 19">
              <a:extLst>
                <a:ext uri="{FF2B5EF4-FFF2-40B4-BE49-F238E27FC236}">
                  <a16:creationId xmlns:a16="http://schemas.microsoft.com/office/drawing/2014/main" id="{5AF9574C-7AB5-4F2C-A17E-527925193F06}"/>
                </a:ext>
              </a:extLst>
            </p:cNvPr>
            <p:cNvSpPr/>
            <p:nvPr/>
          </p:nvSpPr>
          <p:spPr>
            <a:xfrm rot="4200000">
              <a:off x="2986392" y="4646101"/>
              <a:ext cx="234805" cy="184346"/>
            </a:xfrm>
            <a:prstGeom prst="arc">
              <a:avLst>
                <a:gd name="adj1" fmla="val 16200000"/>
                <a:gd name="adj2" fmla="val 5561501"/>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Oval 20">
              <a:extLst>
                <a:ext uri="{FF2B5EF4-FFF2-40B4-BE49-F238E27FC236}">
                  <a16:creationId xmlns:a16="http://schemas.microsoft.com/office/drawing/2014/main" id="{AC435C15-DB1A-435F-80FF-4AA960272E4B}"/>
                </a:ext>
              </a:extLst>
            </p:cNvPr>
            <p:cNvSpPr/>
            <p:nvPr/>
          </p:nvSpPr>
          <p:spPr>
            <a:xfrm>
              <a:off x="3048000" y="5562600"/>
              <a:ext cx="480727" cy="29203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en-US" sz="1400" dirty="0">
                  <a:solidFill>
                    <a:sysClr val="windowText" lastClr="000000"/>
                  </a:solidFill>
                </a:rPr>
                <a:t>F</a:t>
              </a:r>
            </a:p>
          </p:txBody>
        </p:sp>
        <p:cxnSp>
          <p:nvCxnSpPr>
            <p:cNvPr id="22" name="Straight Connector 21">
              <a:extLst>
                <a:ext uri="{FF2B5EF4-FFF2-40B4-BE49-F238E27FC236}">
                  <a16:creationId xmlns:a16="http://schemas.microsoft.com/office/drawing/2014/main" id="{70582F82-4706-48A2-9602-BB4607EEF014}"/>
                </a:ext>
              </a:extLst>
            </p:cNvPr>
            <p:cNvCxnSpPr>
              <a:stCxn id="15" idx="2"/>
              <a:endCxn id="21" idx="0"/>
            </p:cNvCxnSpPr>
            <p:nvPr/>
          </p:nvCxnSpPr>
          <p:spPr>
            <a:xfrm>
              <a:off x="3175322" y="5420975"/>
              <a:ext cx="113042" cy="141625"/>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5B50F93E-197B-40C2-ABC0-AFDBED838B2D}"/>
                </a:ext>
              </a:extLst>
            </p:cNvPr>
            <p:cNvSpPr/>
            <p:nvPr/>
          </p:nvSpPr>
          <p:spPr>
            <a:xfrm>
              <a:off x="4285703" y="5720381"/>
              <a:ext cx="480727" cy="29203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en-US" sz="1400" dirty="0">
                  <a:solidFill>
                    <a:sysClr val="windowText" lastClr="000000"/>
                  </a:solidFill>
                </a:rPr>
                <a:t>M</a:t>
              </a:r>
            </a:p>
          </p:txBody>
        </p:sp>
        <p:cxnSp>
          <p:nvCxnSpPr>
            <p:cNvPr id="24" name="Straight Connector 23">
              <a:extLst>
                <a:ext uri="{FF2B5EF4-FFF2-40B4-BE49-F238E27FC236}">
                  <a16:creationId xmlns:a16="http://schemas.microsoft.com/office/drawing/2014/main" id="{924CBDAD-8A1F-4255-A514-635BEC6BAE2F}"/>
                </a:ext>
              </a:extLst>
            </p:cNvPr>
            <p:cNvCxnSpPr>
              <a:stCxn id="16" idx="2"/>
              <a:endCxn id="23" idx="0"/>
            </p:cNvCxnSpPr>
            <p:nvPr/>
          </p:nvCxnSpPr>
          <p:spPr>
            <a:xfrm>
              <a:off x="4498549" y="5439755"/>
              <a:ext cx="27518" cy="280626"/>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FCA67FE2-2AAB-44D8-8222-4D8294D09BAF}"/>
                </a:ext>
              </a:extLst>
            </p:cNvPr>
            <p:cNvSpPr/>
            <p:nvPr/>
          </p:nvSpPr>
          <p:spPr>
            <a:xfrm>
              <a:off x="4762683" y="5562599"/>
              <a:ext cx="480727" cy="29203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en-US" sz="1400" dirty="0">
                  <a:solidFill>
                    <a:sysClr val="windowText" lastClr="000000"/>
                  </a:solidFill>
                </a:rPr>
                <a:t>N</a:t>
              </a:r>
            </a:p>
          </p:txBody>
        </p:sp>
        <p:cxnSp>
          <p:nvCxnSpPr>
            <p:cNvPr id="26" name="Straight Connector 25">
              <a:extLst>
                <a:ext uri="{FF2B5EF4-FFF2-40B4-BE49-F238E27FC236}">
                  <a16:creationId xmlns:a16="http://schemas.microsoft.com/office/drawing/2014/main" id="{9A0BE8D4-3DA4-4458-88DA-9A5D8DA01072}"/>
                </a:ext>
              </a:extLst>
            </p:cNvPr>
            <p:cNvCxnSpPr>
              <a:stCxn id="16" idx="2"/>
              <a:endCxn id="25" idx="0"/>
            </p:cNvCxnSpPr>
            <p:nvPr/>
          </p:nvCxnSpPr>
          <p:spPr>
            <a:xfrm>
              <a:off x="4498549" y="5439755"/>
              <a:ext cx="504498" cy="122844"/>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F3737A42-3674-401D-B98D-BEA745B94644}"/>
                </a:ext>
              </a:extLst>
            </p:cNvPr>
            <p:cNvSpPr/>
            <p:nvPr/>
          </p:nvSpPr>
          <p:spPr>
            <a:xfrm>
              <a:off x="3807750" y="5585293"/>
              <a:ext cx="480727" cy="29203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en-US" sz="1400" dirty="0">
                  <a:solidFill>
                    <a:sysClr val="windowText" lastClr="000000"/>
                  </a:solidFill>
                </a:rPr>
                <a:t>L</a:t>
              </a:r>
            </a:p>
          </p:txBody>
        </p:sp>
        <p:cxnSp>
          <p:nvCxnSpPr>
            <p:cNvPr id="28" name="Straight Connector 27">
              <a:extLst>
                <a:ext uri="{FF2B5EF4-FFF2-40B4-BE49-F238E27FC236}">
                  <a16:creationId xmlns:a16="http://schemas.microsoft.com/office/drawing/2014/main" id="{3A6A2A26-849D-420E-9FB5-6B87AF7FE8EC}"/>
                </a:ext>
              </a:extLst>
            </p:cNvPr>
            <p:cNvCxnSpPr>
              <a:stCxn id="16" idx="2"/>
              <a:endCxn id="27" idx="0"/>
            </p:cNvCxnSpPr>
            <p:nvPr/>
          </p:nvCxnSpPr>
          <p:spPr>
            <a:xfrm flipH="1">
              <a:off x="4048114" y="5439755"/>
              <a:ext cx="450435" cy="145538"/>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sp>
          <p:nvSpPr>
            <p:cNvPr id="29" name="Rounded Rectangle 106">
              <a:extLst>
                <a:ext uri="{FF2B5EF4-FFF2-40B4-BE49-F238E27FC236}">
                  <a16:creationId xmlns:a16="http://schemas.microsoft.com/office/drawing/2014/main" id="{6E356954-5EB9-42EE-ACCA-B6AC774335AD}"/>
                </a:ext>
              </a:extLst>
            </p:cNvPr>
            <p:cNvSpPr/>
            <p:nvPr/>
          </p:nvSpPr>
          <p:spPr>
            <a:xfrm>
              <a:off x="2850932" y="3657600"/>
              <a:ext cx="894415" cy="39676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1">
                <a:lnSpc>
                  <a:spcPct val="150000"/>
                </a:lnSpc>
              </a:pPr>
              <a:r>
                <a:rPr lang="fa-IR" dirty="0">
                  <a:solidFill>
                    <a:srgbClr val="C00000"/>
                  </a:solidFill>
                  <a:cs typeface="B Nazanin" pitchFamily="2" charset="-78"/>
                </a:rPr>
                <a:t>کارمند</a:t>
              </a:r>
              <a:endParaRPr lang="en-US" dirty="0">
                <a:solidFill>
                  <a:srgbClr val="C00000"/>
                </a:solidFill>
                <a:cs typeface="B Nazanin" pitchFamily="2" charset="-78"/>
              </a:endParaRPr>
            </a:p>
          </p:txBody>
        </p:sp>
        <p:sp>
          <p:nvSpPr>
            <p:cNvPr id="30" name="Rounded Rectangle 107">
              <a:extLst>
                <a:ext uri="{FF2B5EF4-FFF2-40B4-BE49-F238E27FC236}">
                  <a16:creationId xmlns:a16="http://schemas.microsoft.com/office/drawing/2014/main" id="{270506E9-A7BB-487A-A83E-00C6D9BC9564}"/>
                </a:ext>
              </a:extLst>
            </p:cNvPr>
            <p:cNvSpPr/>
            <p:nvPr/>
          </p:nvSpPr>
          <p:spPr>
            <a:xfrm>
              <a:off x="1924985" y="4572000"/>
              <a:ext cx="894415" cy="39676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1">
                <a:lnSpc>
                  <a:spcPct val="150000"/>
                </a:lnSpc>
              </a:pPr>
              <a:r>
                <a:rPr lang="fa-IR" dirty="0">
                  <a:solidFill>
                    <a:srgbClr val="C00000"/>
                  </a:solidFill>
                  <a:cs typeface="B Nazanin" pitchFamily="2" charset="-78"/>
                </a:rPr>
                <a:t>مدیر</a:t>
              </a:r>
              <a:endParaRPr lang="en-US" dirty="0">
                <a:solidFill>
                  <a:srgbClr val="C00000"/>
                </a:solidFill>
                <a:cs typeface="B Nazanin" pitchFamily="2" charset="-78"/>
              </a:endParaRPr>
            </a:p>
          </p:txBody>
        </p:sp>
        <p:sp>
          <p:nvSpPr>
            <p:cNvPr id="31" name="Rounded Rectangle 108">
              <a:extLst>
                <a:ext uri="{FF2B5EF4-FFF2-40B4-BE49-F238E27FC236}">
                  <a16:creationId xmlns:a16="http://schemas.microsoft.com/office/drawing/2014/main" id="{287D1DE7-1455-4130-B939-59B2CBA18970}"/>
                </a:ext>
              </a:extLst>
            </p:cNvPr>
            <p:cNvSpPr/>
            <p:nvPr/>
          </p:nvSpPr>
          <p:spPr>
            <a:xfrm>
              <a:off x="3079532" y="4572000"/>
              <a:ext cx="894415" cy="39676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1">
                <a:lnSpc>
                  <a:spcPct val="150000"/>
                </a:lnSpc>
              </a:pPr>
              <a:r>
                <a:rPr lang="fa-IR" dirty="0">
                  <a:solidFill>
                    <a:srgbClr val="C00000"/>
                  </a:solidFill>
                  <a:cs typeface="B Nazanin" pitchFamily="2" charset="-78"/>
                </a:rPr>
                <a:t>منشی</a:t>
              </a:r>
              <a:endParaRPr lang="en-US" dirty="0">
                <a:solidFill>
                  <a:srgbClr val="C00000"/>
                </a:solidFill>
                <a:cs typeface="B Nazanin" pitchFamily="2" charset="-78"/>
              </a:endParaRPr>
            </a:p>
          </p:txBody>
        </p:sp>
        <p:sp>
          <p:nvSpPr>
            <p:cNvPr id="32" name="Rounded Rectangle 109">
              <a:extLst>
                <a:ext uri="{FF2B5EF4-FFF2-40B4-BE49-F238E27FC236}">
                  <a16:creationId xmlns:a16="http://schemas.microsoft.com/office/drawing/2014/main" id="{2815B9CE-AF41-4F4E-843F-BB62375DC483}"/>
                </a:ext>
              </a:extLst>
            </p:cNvPr>
            <p:cNvSpPr/>
            <p:nvPr/>
          </p:nvSpPr>
          <p:spPr>
            <a:xfrm>
              <a:off x="4363385" y="4572000"/>
              <a:ext cx="894415" cy="39676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1">
                <a:lnSpc>
                  <a:spcPct val="150000"/>
                </a:lnSpc>
              </a:pPr>
              <a:r>
                <a:rPr lang="fa-IR" dirty="0">
                  <a:solidFill>
                    <a:srgbClr val="C00000"/>
                  </a:solidFill>
                  <a:cs typeface="B Nazanin" pitchFamily="2" charset="-78"/>
                </a:rPr>
                <a:t>مشاور</a:t>
              </a:r>
              <a:endParaRPr lang="en-US" dirty="0">
                <a:solidFill>
                  <a:srgbClr val="C00000"/>
                </a:solidFill>
                <a:cs typeface="B Nazanin" pitchFamily="2" charset="-78"/>
              </a:endParaRPr>
            </a:p>
          </p:txBody>
        </p:sp>
      </p:grpSp>
      <p:sp>
        <p:nvSpPr>
          <p:cNvPr id="49" name="Flowchart: Terminator 48">
            <a:hlinkClick r:id="rId5" action="ppaction://hlinksldjump"/>
            <a:extLst>
              <a:ext uri="{FF2B5EF4-FFF2-40B4-BE49-F238E27FC236}">
                <a16:creationId xmlns:a16="http://schemas.microsoft.com/office/drawing/2014/main" id="{B6C63081-6652-47B0-BE88-0220F18354BB}"/>
              </a:ext>
            </a:extLst>
          </p:cNvPr>
          <p:cNvSpPr/>
          <p:nvPr/>
        </p:nvSpPr>
        <p:spPr>
          <a:xfrm>
            <a:off x="8884105" y="5060456"/>
            <a:ext cx="1591155" cy="430475"/>
          </a:xfrm>
          <a:prstGeom prst="flowChartTermina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rtl="1"/>
            <a:r>
              <a:rPr lang="fa-IR" b="1" dirty="0">
                <a:cs typeface="B Nazanin" panose="00000400000000000000" pitchFamily="2" charset="-78"/>
              </a:rPr>
              <a:t>تکنیک اول</a:t>
            </a:r>
            <a:endParaRPr lang="en-US" b="1" dirty="0">
              <a:cs typeface="B Nazanin" panose="00000400000000000000" pitchFamily="2" charset="-78"/>
            </a:endParaRPr>
          </a:p>
        </p:txBody>
      </p:sp>
      <p:sp>
        <p:nvSpPr>
          <p:cNvPr id="50" name="Flowchart: Terminator 49">
            <a:hlinkClick r:id="rId12" action="ppaction://hlinksldjump"/>
            <a:extLst>
              <a:ext uri="{FF2B5EF4-FFF2-40B4-BE49-F238E27FC236}">
                <a16:creationId xmlns:a16="http://schemas.microsoft.com/office/drawing/2014/main" id="{043082A2-6F07-4A87-9252-EA4736A7AAE5}"/>
              </a:ext>
            </a:extLst>
          </p:cNvPr>
          <p:cNvSpPr/>
          <p:nvPr/>
        </p:nvSpPr>
        <p:spPr>
          <a:xfrm>
            <a:off x="6524931" y="5060456"/>
            <a:ext cx="1591155" cy="430475"/>
          </a:xfrm>
          <a:prstGeom prst="flowChartTermina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rtl="1"/>
            <a:r>
              <a:rPr lang="fa-IR" b="1" dirty="0">
                <a:cs typeface="B Nazanin" panose="00000400000000000000" pitchFamily="2" charset="-78"/>
              </a:rPr>
              <a:t>تکنیک دوم</a:t>
            </a:r>
            <a:endParaRPr lang="en-US" b="1" dirty="0">
              <a:cs typeface="B Nazanin" panose="00000400000000000000" pitchFamily="2" charset="-78"/>
            </a:endParaRPr>
          </a:p>
        </p:txBody>
      </p:sp>
      <p:sp>
        <p:nvSpPr>
          <p:cNvPr id="51" name="Flowchart: Terminator 50">
            <a:hlinkClick r:id="rId13" action="ppaction://hlinksldjump"/>
            <a:extLst>
              <a:ext uri="{FF2B5EF4-FFF2-40B4-BE49-F238E27FC236}">
                <a16:creationId xmlns:a16="http://schemas.microsoft.com/office/drawing/2014/main" id="{02151AA6-FF95-4DEF-94F9-C9413BC21926}"/>
              </a:ext>
            </a:extLst>
          </p:cNvPr>
          <p:cNvSpPr/>
          <p:nvPr/>
        </p:nvSpPr>
        <p:spPr>
          <a:xfrm>
            <a:off x="4165757" y="5055448"/>
            <a:ext cx="1591155" cy="430475"/>
          </a:xfrm>
          <a:prstGeom prst="flowChartTermina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rtl="1"/>
            <a:r>
              <a:rPr lang="fa-IR" b="1" dirty="0">
                <a:cs typeface="B Nazanin" panose="00000400000000000000" pitchFamily="2" charset="-78"/>
              </a:rPr>
              <a:t>تکنیک سوم</a:t>
            </a:r>
            <a:endParaRPr lang="en-US" b="1" dirty="0">
              <a:cs typeface="B Nazanin" panose="00000400000000000000" pitchFamily="2" charset="-78"/>
            </a:endParaRPr>
          </a:p>
        </p:txBody>
      </p:sp>
      <p:sp>
        <p:nvSpPr>
          <p:cNvPr id="52" name="Flowchart: Terminator 51">
            <a:hlinkClick r:id="rId14" action="ppaction://hlinksldjump"/>
            <a:extLst>
              <a:ext uri="{FF2B5EF4-FFF2-40B4-BE49-F238E27FC236}">
                <a16:creationId xmlns:a16="http://schemas.microsoft.com/office/drawing/2014/main" id="{8186AACA-1797-41AA-9F11-0FDCF2047225}"/>
              </a:ext>
            </a:extLst>
          </p:cNvPr>
          <p:cNvSpPr/>
          <p:nvPr/>
        </p:nvSpPr>
        <p:spPr>
          <a:xfrm>
            <a:off x="1806583" y="5060343"/>
            <a:ext cx="1591155" cy="430475"/>
          </a:xfrm>
          <a:prstGeom prst="flowChartTermina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rtl="1"/>
            <a:r>
              <a:rPr lang="fa-IR" b="1" dirty="0">
                <a:cs typeface="B Nazanin" panose="00000400000000000000" pitchFamily="2" charset="-78"/>
              </a:rPr>
              <a:t>تکنیک چهارم</a:t>
            </a:r>
            <a:endParaRPr lang="en-US" b="1" dirty="0">
              <a:cs typeface="B Nazanin" panose="00000400000000000000" pitchFamily="2" charset="-78"/>
            </a:endParaRPr>
          </a:p>
        </p:txBody>
      </p:sp>
    </p:spTree>
    <p:extLst>
      <p:ext uri="{BB962C8B-B14F-4D97-AF65-F5344CB8AC3E}">
        <p14:creationId xmlns:p14="http://schemas.microsoft.com/office/powerpoint/2010/main" val="293601792"/>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250"/>
                                        <p:tgtEl>
                                          <p:spTgt spid="8"/>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250"/>
                                        <p:tgtEl>
                                          <p:spTgt spid="9"/>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50"/>
                                        <p:tgtEl>
                                          <p:spTgt spid="13"/>
                                        </p:tgtEl>
                                      </p:cBhvr>
                                    </p:animEffect>
                                  </p:childTnLst>
                                </p:cTn>
                              </p:par>
                            </p:childTnLst>
                          </p:cTn>
                        </p:par>
                        <p:par>
                          <p:cTn id="14" fill="hold">
                            <p:stCondLst>
                              <p:cond delay="250"/>
                            </p:stCondLst>
                            <p:childTnLst>
                              <p:par>
                                <p:cTn id="15" presetID="10"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750"/>
                            </p:stCondLst>
                            <p:childTnLst>
                              <p:par>
                                <p:cTn id="19" presetID="42" presetClass="entr" presetSubtype="0"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anim calcmode="lin" valueType="num">
                                      <p:cBhvr>
                                        <p:cTn id="22" dur="500" fill="hold"/>
                                        <p:tgtEl>
                                          <p:spTgt spid="10"/>
                                        </p:tgtEl>
                                        <p:attrNameLst>
                                          <p:attrName>ppt_x</p:attrName>
                                        </p:attrNameLst>
                                      </p:cBhvr>
                                      <p:tavLst>
                                        <p:tav tm="0">
                                          <p:val>
                                            <p:strVal val="#ppt_x"/>
                                          </p:val>
                                        </p:tav>
                                        <p:tav tm="100000">
                                          <p:val>
                                            <p:strVal val="#ppt_x"/>
                                          </p:val>
                                        </p:tav>
                                      </p:tavLst>
                                    </p:anim>
                                    <p:anim calcmode="lin" valueType="num">
                                      <p:cBhvr>
                                        <p:cTn id="23" dur="500" fill="hold"/>
                                        <p:tgtEl>
                                          <p:spTgt spid="10"/>
                                        </p:tgtEl>
                                        <p:attrNameLst>
                                          <p:attrName>ppt_y</p:attrName>
                                        </p:attrNameLst>
                                      </p:cBhvr>
                                      <p:tavLst>
                                        <p:tav tm="0">
                                          <p:val>
                                            <p:strVal val="#ppt_y+.1"/>
                                          </p:val>
                                        </p:tav>
                                        <p:tav tm="100000">
                                          <p:val>
                                            <p:strVal val="#ppt_y"/>
                                          </p:val>
                                        </p:tav>
                                      </p:tavLst>
                                    </p:anim>
                                  </p:childTnLst>
                                </p:cTn>
                              </p:par>
                            </p:childTnLst>
                          </p:cTn>
                        </p:par>
                        <p:par>
                          <p:cTn id="24" fill="hold">
                            <p:stCondLst>
                              <p:cond delay="1250"/>
                            </p:stCondLst>
                            <p:childTnLst>
                              <p:par>
                                <p:cTn id="25" presetID="10"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par>
                          <p:cTn id="28" fill="hold">
                            <p:stCondLst>
                              <p:cond delay="1750"/>
                            </p:stCondLst>
                            <p:childTnLst>
                              <p:par>
                                <p:cTn id="29" presetID="10" presetClass="entr" presetSubtype="0" fill="hold" grpId="0" nodeType="after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fade">
                                      <p:cBhvr>
                                        <p:cTn id="31" dur="500"/>
                                        <p:tgtEl>
                                          <p:spTgt spid="49"/>
                                        </p:tgtEl>
                                      </p:cBhvr>
                                    </p:animEffect>
                                  </p:childTnLst>
                                </p:cTn>
                              </p:par>
                            </p:childTnLst>
                          </p:cTn>
                        </p:par>
                        <p:par>
                          <p:cTn id="32" fill="hold">
                            <p:stCondLst>
                              <p:cond delay="2250"/>
                            </p:stCondLst>
                            <p:childTnLst>
                              <p:par>
                                <p:cTn id="33" presetID="10" presetClass="entr" presetSubtype="0" fill="hold" grpId="0" nodeType="after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fade">
                                      <p:cBhvr>
                                        <p:cTn id="35" dur="500"/>
                                        <p:tgtEl>
                                          <p:spTgt spid="50"/>
                                        </p:tgtEl>
                                      </p:cBhvr>
                                    </p:animEffect>
                                  </p:childTnLst>
                                </p:cTn>
                              </p:par>
                            </p:childTnLst>
                          </p:cTn>
                        </p:par>
                        <p:par>
                          <p:cTn id="36" fill="hold">
                            <p:stCondLst>
                              <p:cond delay="2750"/>
                            </p:stCondLst>
                            <p:childTnLst>
                              <p:par>
                                <p:cTn id="37" presetID="10" presetClass="entr" presetSubtype="0" fill="hold" grpId="0" nodeType="after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fade">
                                      <p:cBhvr>
                                        <p:cTn id="39" dur="500"/>
                                        <p:tgtEl>
                                          <p:spTgt spid="51"/>
                                        </p:tgtEl>
                                      </p:cBhvr>
                                    </p:animEffect>
                                  </p:childTnLst>
                                </p:cTn>
                              </p:par>
                            </p:childTnLst>
                          </p:cTn>
                        </p:par>
                        <p:par>
                          <p:cTn id="40" fill="hold">
                            <p:stCondLst>
                              <p:cond delay="3250"/>
                            </p:stCondLst>
                            <p:childTnLst>
                              <p:par>
                                <p:cTn id="41" presetID="10" presetClass="entr" presetSubtype="0" fill="hold" grpId="0" nodeType="afterEffect">
                                  <p:stCondLst>
                                    <p:cond delay="0"/>
                                  </p:stCondLst>
                                  <p:childTnLst>
                                    <p:set>
                                      <p:cBhvr>
                                        <p:cTn id="42" dur="1" fill="hold">
                                          <p:stCondLst>
                                            <p:cond delay="0"/>
                                          </p:stCondLst>
                                        </p:cTn>
                                        <p:tgtEl>
                                          <p:spTgt spid="52"/>
                                        </p:tgtEl>
                                        <p:attrNameLst>
                                          <p:attrName>style.visibility</p:attrName>
                                        </p:attrNameLst>
                                      </p:cBhvr>
                                      <p:to>
                                        <p:strVal val="visible"/>
                                      </p:to>
                                    </p:set>
                                    <p:animEffect transition="in" filter="fade">
                                      <p:cBhvr>
                                        <p:cTn id="43"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p:bldP spid="49" grpId="0" animBg="1"/>
      <p:bldP spid="50" grpId="0" animBg="1"/>
      <p:bldP spid="51" grpId="0" animBg="1"/>
      <p:bldP spid="5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3057" cy="78818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0" y="5462000"/>
            <a:ext cx="12192000" cy="1396000"/>
          </a:xfrm>
          <a:prstGeom prst="rect">
            <a:avLst/>
          </a:prstGeom>
          <a:solidFill>
            <a:srgbClr val="B4DCF5">
              <a:lumMod val="10000"/>
            </a:srgbClr>
          </a:solidFill>
        </p:spPr>
      </p:pic>
      <p:pic>
        <p:nvPicPr>
          <p:cNvPr id="6" name="Picture 5"/>
          <p:cNvPicPr>
            <a:picLocks noChangeAspect="1"/>
          </p:cNvPicPr>
          <p:nvPr/>
        </p:nvPicPr>
        <p:blipFill>
          <a:blip r:embed="rId4"/>
          <a:stretch>
            <a:fillRect/>
          </a:stretch>
        </p:blipFill>
        <p:spPr>
          <a:xfrm>
            <a:off x="-128789" y="4290646"/>
            <a:ext cx="12518265" cy="1968485"/>
          </a:xfrm>
          <a:prstGeom prst="rect">
            <a:avLst/>
          </a:prstGeom>
        </p:spPr>
      </p:pic>
      <p:pic>
        <p:nvPicPr>
          <p:cNvPr id="8" name="Picture 7">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7" y="5841596"/>
            <a:ext cx="980576" cy="980576"/>
          </a:xfrm>
          <a:prstGeom prst="rect">
            <a:avLst/>
          </a:prstGeom>
        </p:spPr>
      </p:pic>
      <p:pic>
        <p:nvPicPr>
          <p:cNvPr id="9" name="Picture 8">
            <a:hlinkClick r:id="rId7" action="ppaction://hlinksldjump"/>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27059" y="6278639"/>
            <a:ext cx="1206566" cy="588599"/>
          </a:xfrm>
          <a:prstGeom prst="rect">
            <a:avLst/>
          </a:prstGeom>
        </p:spPr>
      </p:pic>
      <p:sp>
        <p:nvSpPr>
          <p:cNvPr id="3" name="Rectangle 2"/>
          <p:cNvSpPr/>
          <p:nvPr/>
        </p:nvSpPr>
        <p:spPr>
          <a:xfrm>
            <a:off x="596347" y="159334"/>
            <a:ext cx="11039061" cy="461665"/>
          </a:xfrm>
          <a:prstGeom prst="rect">
            <a:avLst/>
          </a:prstGeom>
          <a:gradFill flip="none" rotWithShape="1">
            <a:gsLst>
              <a:gs pos="63000">
                <a:schemeClr val="bg1"/>
              </a:gs>
              <a:gs pos="91000">
                <a:schemeClr val="accent1">
                  <a:lumMod val="50000"/>
                </a:schemeClr>
              </a:gs>
              <a:gs pos="94000">
                <a:schemeClr val="bg1"/>
              </a:gs>
              <a:gs pos="99000">
                <a:schemeClr val="tx1">
                  <a:lumMod val="95000"/>
                  <a:lumOff val="5000"/>
                </a:schemeClr>
              </a:gs>
            </a:gsLst>
            <a:path path="rect">
              <a:fillToRect l="50000" t="50000" r="50000" b="50000"/>
            </a:path>
            <a:tileRect/>
          </a:gradFill>
        </p:spPr>
        <p:txBody>
          <a:bodyPr wrap="square" lIns="91440" tIns="45720" rIns="91440" bIns="45720">
            <a:spAutoFit/>
          </a:bodyPr>
          <a:lstStyle/>
          <a:p>
            <a:pPr algn="ctr" rtl="1"/>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تکنیک اول طراحی ارتباط </a:t>
            </a:r>
            <a:r>
              <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IS-A</a:t>
            </a:r>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 </a:t>
            </a:r>
            <a:endPar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endParaRPr>
          </a:p>
        </p:txBody>
      </p:sp>
      <p:pic>
        <p:nvPicPr>
          <p:cNvPr id="13" name="Picture 12">
            <a:hlinkClick r:id="rId7" action="ppaction://hlinksldjump"/>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175595" y="5841596"/>
            <a:ext cx="1016405" cy="1016405"/>
          </a:xfrm>
          <a:prstGeom prst="rect">
            <a:avLst/>
          </a:prstGeom>
        </p:spPr>
      </p:pic>
      <p:sp>
        <p:nvSpPr>
          <p:cNvPr id="10" name="Content Placeholder 2">
            <a:extLst>
              <a:ext uri="{FF2B5EF4-FFF2-40B4-BE49-F238E27FC236}">
                <a16:creationId xmlns:a16="http://schemas.microsoft.com/office/drawing/2014/main" id="{0BC9CD36-423C-4819-8704-DFB362531135}"/>
              </a:ext>
            </a:extLst>
          </p:cNvPr>
          <p:cNvSpPr>
            <a:spLocks noGrp="1"/>
          </p:cNvSpPr>
          <p:nvPr>
            <p:ph idx="1"/>
          </p:nvPr>
        </p:nvSpPr>
        <p:spPr>
          <a:xfrm>
            <a:off x="596347" y="703448"/>
            <a:ext cx="11039061" cy="2328661"/>
          </a:xfrm>
        </p:spPr>
        <p:txBody>
          <a:bodyPr>
            <a:normAutofit/>
          </a:bodyPr>
          <a:lstStyle/>
          <a:p>
            <a:pPr marL="0" indent="0" algn="r" rtl="1">
              <a:lnSpc>
                <a:spcPct val="100000"/>
              </a:lnSpc>
              <a:buNone/>
            </a:pPr>
            <a:r>
              <a:rPr lang="fa-IR" sz="1600" b="1" dirty="0">
                <a:cs typeface="B Nazanin" panose="00000400000000000000" pitchFamily="2" charset="-78"/>
              </a:rPr>
              <a:t>طراحی با </a:t>
            </a:r>
            <a:r>
              <a:rPr lang="en-US" sz="1600" b="1" dirty="0">
                <a:cs typeface="B Nazanin" panose="00000400000000000000" pitchFamily="2" charset="-78"/>
              </a:rPr>
              <a:t>n+1</a:t>
            </a:r>
            <a:r>
              <a:rPr lang="fa-IR" sz="1600" b="1" dirty="0">
                <a:cs typeface="B Nazanin" panose="00000400000000000000" pitchFamily="2" charset="-78"/>
              </a:rPr>
              <a:t> جدول : </a:t>
            </a:r>
          </a:p>
          <a:p>
            <a:pPr algn="r" rtl="1">
              <a:lnSpc>
                <a:spcPct val="100000"/>
              </a:lnSpc>
              <a:buFont typeface="Wingdings" panose="05000000000000000000" pitchFamily="2" charset="2"/>
              <a:buChar char="§"/>
            </a:pPr>
            <a:r>
              <a:rPr lang="fa-IR" sz="1600" dirty="0">
                <a:cs typeface="B Nazanin" panose="00000400000000000000" pitchFamily="2" charset="-78"/>
              </a:rPr>
              <a:t>در این حالت، </a:t>
            </a:r>
            <a:r>
              <a:rPr lang="en-US" sz="1600" dirty="0">
                <a:cs typeface="B Nazanin" panose="00000400000000000000" pitchFamily="2" charset="-78"/>
              </a:rPr>
              <a:t>n+1</a:t>
            </a:r>
            <a:r>
              <a:rPr lang="fa-IR" sz="1600" dirty="0">
                <a:cs typeface="B Nazanin" panose="00000400000000000000" pitchFamily="2" charset="-78"/>
              </a:rPr>
              <a:t> جدول تعریف می‌کنیم. یک جدول برای موجودیت اصلی و </a:t>
            </a:r>
            <a:r>
              <a:rPr lang="en-US" sz="1600" dirty="0">
                <a:cs typeface="B Nazanin" panose="00000400000000000000" pitchFamily="2" charset="-78"/>
              </a:rPr>
              <a:t>n</a:t>
            </a:r>
            <a:r>
              <a:rPr lang="fa-IR" sz="1600" dirty="0">
                <a:cs typeface="B Nazanin" panose="00000400000000000000" pitchFamily="2" charset="-78"/>
              </a:rPr>
              <a:t> جدول دیگر برای </a:t>
            </a:r>
            <a:r>
              <a:rPr lang="en-US" sz="1600" dirty="0">
                <a:cs typeface="B Nazanin" panose="00000400000000000000" pitchFamily="2" charset="-78"/>
              </a:rPr>
              <a:t>n</a:t>
            </a:r>
            <a:r>
              <a:rPr lang="fa-IR" sz="1600" dirty="0">
                <a:cs typeface="B Nazanin" panose="00000400000000000000" pitchFamily="2" charset="-78"/>
              </a:rPr>
              <a:t> زیرموجودیت آن.</a:t>
            </a:r>
          </a:p>
          <a:p>
            <a:pPr algn="r" rtl="1">
              <a:lnSpc>
                <a:spcPct val="100000"/>
              </a:lnSpc>
              <a:buFont typeface="Wingdings" panose="05000000000000000000" pitchFamily="2" charset="2"/>
              <a:buChar char="§"/>
            </a:pPr>
            <a:r>
              <a:rPr lang="fa-IR" sz="1600" b="1" dirty="0">
                <a:cs typeface="B Nazanin" panose="00000400000000000000" pitchFamily="2" charset="-78"/>
              </a:rPr>
              <a:t>مزیت این تکنیک : </a:t>
            </a:r>
          </a:p>
          <a:p>
            <a:pPr marL="457200" lvl="1" indent="0" algn="r" rtl="1">
              <a:lnSpc>
                <a:spcPct val="100000"/>
              </a:lnSpc>
              <a:buNone/>
            </a:pPr>
            <a:r>
              <a:rPr lang="fa-IR" sz="1600" dirty="0">
                <a:cs typeface="B Nazanin" panose="00000400000000000000" pitchFamily="2" charset="-78"/>
              </a:rPr>
              <a:t>شرط خاصی از نظر نوع تخصیص ندارد.</a:t>
            </a:r>
          </a:p>
          <a:p>
            <a:pPr algn="r" rtl="1">
              <a:lnSpc>
                <a:spcPct val="100000"/>
              </a:lnSpc>
              <a:buFont typeface="Wingdings" panose="05000000000000000000" pitchFamily="2" charset="2"/>
              <a:buChar char="§"/>
            </a:pPr>
            <a:r>
              <a:rPr lang="fa-IR" sz="1600" b="1" dirty="0">
                <a:cs typeface="B Nazanin" panose="00000400000000000000" pitchFamily="2" charset="-78"/>
              </a:rPr>
              <a:t>عیب این تکنیک : </a:t>
            </a:r>
          </a:p>
          <a:p>
            <a:pPr marL="457200" lvl="1" indent="0" algn="r" rtl="1">
              <a:lnSpc>
                <a:spcPct val="100000"/>
              </a:lnSpc>
              <a:buNone/>
            </a:pPr>
            <a:r>
              <a:rPr lang="fa-IR" sz="1600" dirty="0">
                <a:cs typeface="B Nazanin" panose="00000400000000000000" pitchFamily="2" charset="-78"/>
              </a:rPr>
              <a:t>اگر بخواهیم در مورد یک زیرموجودیت، اطلاعات کامل به دست آوریم، باید اطلاعات جدول موجودیت را با جدول زبرموجودیت پیوند بزنیم.</a:t>
            </a:r>
          </a:p>
          <a:p>
            <a:pPr algn="r" rtl="1">
              <a:lnSpc>
                <a:spcPct val="100000"/>
              </a:lnSpc>
              <a:buFont typeface="Wingdings" panose="05000000000000000000" pitchFamily="2" charset="2"/>
              <a:buChar char="§"/>
            </a:pPr>
            <a:endParaRPr lang="fa-IR" sz="1600" dirty="0">
              <a:cs typeface="B Nazanin" panose="00000400000000000000" pitchFamily="2" charset="-78"/>
            </a:endParaRPr>
          </a:p>
        </p:txBody>
      </p:sp>
      <p:grpSp>
        <p:nvGrpSpPr>
          <p:cNvPr id="49" name="Group 48">
            <a:extLst>
              <a:ext uri="{FF2B5EF4-FFF2-40B4-BE49-F238E27FC236}">
                <a16:creationId xmlns:a16="http://schemas.microsoft.com/office/drawing/2014/main" id="{03BDDECA-E222-4B52-89EE-EF55AA79EF59}"/>
              </a:ext>
            </a:extLst>
          </p:cNvPr>
          <p:cNvGrpSpPr/>
          <p:nvPr/>
        </p:nvGrpSpPr>
        <p:grpSpPr>
          <a:xfrm>
            <a:off x="596347" y="846054"/>
            <a:ext cx="2203297" cy="1884199"/>
            <a:chOff x="70517" y="4495805"/>
            <a:chExt cx="3129883" cy="1884199"/>
          </a:xfrm>
        </p:grpSpPr>
        <p:sp>
          <p:nvSpPr>
            <p:cNvPr id="50" name="Rounded Rectangle 37">
              <a:extLst>
                <a:ext uri="{FF2B5EF4-FFF2-40B4-BE49-F238E27FC236}">
                  <a16:creationId xmlns:a16="http://schemas.microsoft.com/office/drawing/2014/main" id="{2914CD6C-5D40-4F1D-9768-537C166696E1}"/>
                </a:ext>
              </a:extLst>
            </p:cNvPr>
            <p:cNvSpPr/>
            <p:nvPr/>
          </p:nvSpPr>
          <p:spPr>
            <a:xfrm>
              <a:off x="70517" y="4495805"/>
              <a:ext cx="3129883" cy="177794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1">
                <a:lnSpc>
                  <a:spcPct val="150000"/>
                </a:lnSpc>
              </a:pPr>
              <a:r>
                <a:rPr lang="en-US" b="1" dirty="0">
                  <a:solidFill>
                    <a:schemeClr val="tx1"/>
                  </a:solidFill>
                  <a:cs typeface="B Nazanin" pitchFamily="2" charset="-78"/>
                </a:rPr>
                <a:t>E </a:t>
              </a:r>
              <a:r>
                <a:rPr lang="en-US" dirty="0">
                  <a:solidFill>
                    <a:schemeClr val="tx1"/>
                  </a:solidFill>
                  <a:cs typeface="B Nazanin" pitchFamily="2" charset="-78"/>
                </a:rPr>
                <a:t>(EID,  X,  Y)</a:t>
              </a:r>
            </a:p>
            <a:p>
              <a:pPr rtl="1">
                <a:lnSpc>
                  <a:spcPct val="150000"/>
                </a:lnSpc>
              </a:pPr>
              <a:r>
                <a:rPr lang="en-US" b="1" dirty="0">
                  <a:solidFill>
                    <a:schemeClr val="tx1"/>
                  </a:solidFill>
                  <a:cs typeface="B Nazanin" pitchFamily="2" charset="-78"/>
                </a:rPr>
                <a:t>E1</a:t>
              </a:r>
              <a:r>
                <a:rPr lang="en-US" dirty="0">
                  <a:solidFill>
                    <a:schemeClr val="tx1"/>
                  </a:solidFill>
                  <a:cs typeface="B Nazanin" pitchFamily="2" charset="-78"/>
                </a:rPr>
                <a:t> (EID,  C,  D)</a:t>
              </a:r>
            </a:p>
            <a:p>
              <a:pPr rtl="1">
                <a:lnSpc>
                  <a:spcPct val="150000"/>
                </a:lnSpc>
              </a:pPr>
              <a:r>
                <a:rPr lang="en-US" b="1" dirty="0">
                  <a:solidFill>
                    <a:schemeClr val="tx1"/>
                  </a:solidFill>
                  <a:cs typeface="B Nazanin" pitchFamily="2" charset="-78"/>
                </a:rPr>
                <a:t>E2</a:t>
              </a:r>
              <a:r>
                <a:rPr lang="en-US" dirty="0">
                  <a:solidFill>
                    <a:schemeClr val="tx1"/>
                  </a:solidFill>
                  <a:cs typeface="B Nazanin" pitchFamily="2" charset="-78"/>
                </a:rPr>
                <a:t> (EID,  F)</a:t>
              </a:r>
            </a:p>
            <a:p>
              <a:pPr rtl="1">
                <a:lnSpc>
                  <a:spcPct val="150000"/>
                </a:lnSpc>
              </a:pPr>
              <a:r>
                <a:rPr lang="en-US" dirty="0">
                  <a:solidFill>
                    <a:schemeClr val="tx1"/>
                  </a:solidFill>
                  <a:cs typeface="B Nazanin" pitchFamily="2" charset="-78"/>
                </a:rPr>
                <a:t>…</a:t>
              </a:r>
            </a:p>
            <a:p>
              <a:pPr rtl="1">
                <a:lnSpc>
                  <a:spcPct val="150000"/>
                </a:lnSpc>
              </a:pPr>
              <a:r>
                <a:rPr lang="en-US" b="1" dirty="0">
                  <a:solidFill>
                    <a:schemeClr val="tx1"/>
                  </a:solidFill>
                  <a:cs typeface="B Nazanin" pitchFamily="2" charset="-78"/>
                </a:rPr>
                <a:t>En</a:t>
              </a:r>
              <a:r>
                <a:rPr lang="en-US" dirty="0">
                  <a:solidFill>
                    <a:schemeClr val="tx1"/>
                  </a:solidFill>
                  <a:cs typeface="B Nazanin" pitchFamily="2" charset="-78"/>
                </a:rPr>
                <a:t> (EID,  L,  M,  N)</a:t>
              </a:r>
            </a:p>
          </p:txBody>
        </p:sp>
        <p:cxnSp>
          <p:nvCxnSpPr>
            <p:cNvPr id="51" name="Straight Connector 50">
              <a:extLst>
                <a:ext uri="{FF2B5EF4-FFF2-40B4-BE49-F238E27FC236}">
                  <a16:creationId xmlns:a16="http://schemas.microsoft.com/office/drawing/2014/main" id="{93D19BD9-53F6-4EF9-9719-3C2C2B9D4FEA}"/>
                </a:ext>
              </a:extLst>
            </p:cNvPr>
            <p:cNvCxnSpPr/>
            <p:nvPr/>
          </p:nvCxnSpPr>
          <p:spPr>
            <a:xfrm>
              <a:off x="504498" y="4712737"/>
              <a:ext cx="45551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A51EBF9-E0F9-435F-8B60-CBAB70F913C9}"/>
                </a:ext>
              </a:extLst>
            </p:cNvPr>
            <p:cNvCxnSpPr/>
            <p:nvPr/>
          </p:nvCxnSpPr>
          <p:spPr>
            <a:xfrm>
              <a:off x="687488" y="5168837"/>
              <a:ext cx="37931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EFFC8CB-4C10-440A-B2F7-BFCF51C6A4C4}"/>
                </a:ext>
              </a:extLst>
            </p:cNvPr>
            <p:cNvCxnSpPr/>
            <p:nvPr/>
          </p:nvCxnSpPr>
          <p:spPr>
            <a:xfrm>
              <a:off x="641132" y="5562600"/>
              <a:ext cx="34946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4AEBE2C-5872-4FFF-ABB8-51F0635571F7}"/>
                </a:ext>
              </a:extLst>
            </p:cNvPr>
            <p:cNvCxnSpPr/>
            <p:nvPr/>
          </p:nvCxnSpPr>
          <p:spPr>
            <a:xfrm>
              <a:off x="632646" y="6380004"/>
              <a:ext cx="455512"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55" name="Group 54">
            <a:extLst>
              <a:ext uri="{FF2B5EF4-FFF2-40B4-BE49-F238E27FC236}">
                <a16:creationId xmlns:a16="http://schemas.microsoft.com/office/drawing/2014/main" id="{771316D0-D365-4317-AFBE-C01C4001E8AC}"/>
              </a:ext>
            </a:extLst>
          </p:cNvPr>
          <p:cNvGrpSpPr/>
          <p:nvPr/>
        </p:nvGrpSpPr>
        <p:grpSpPr>
          <a:xfrm>
            <a:off x="742099" y="3055915"/>
            <a:ext cx="2461108" cy="2047956"/>
            <a:chOff x="2400171" y="1457269"/>
            <a:chExt cx="2558407" cy="2445808"/>
          </a:xfrm>
        </p:grpSpPr>
        <p:grpSp>
          <p:nvGrpSpPr>
            <p:cNvPr id="56" name="Group 55">
              <a:extLst>
                <a:ext uri="{FF2B5EF4-FFF2-40B4-BE49-F238E27FC236}">
                  <a16:creationId xmlns:a16="http://schemas.microsoft.com/office/drawing/2014/main" id="{38D16B1A-2344-4945-8A45-36DCD584CCAD}"/>
                </a:ext>
              </a:extLst>
            </p:cNvPr>
            <p:cNvGrpSpPr/>
            <p:nvPr/>
          </p:nvGrpSpPr>
          <p:grpSpPr>
            <a:xfrm>
              <a:off x="2798519" y="1905000"/>
              <a:ext cx="1778440" cy="1381069"/>
              <a:chOff x="1879160" y="3930287"/>
              <a:chExt cx="1778440" cy="1381069"/>
            </a:xfrm>
          </p:grpSpPr>
          <p:sp>
            <p:nvSpPr>
              <p:cNvPr id="70" name="Rounded Rectangle 18">
                <a:extLst>
                  <a:ext uri="{FF2B5EF4-FFF2-40B4-BE49-F238E27FC236}">
                    <a16:creationId xmlns:a16="http://schemas.microsoft.com/office/drawing/2014/main" id="{00533007-9B63-4E57-9520-48049E8BC460}"/>
                  </a:ext>
                </a:extLst>
              </p:cNvPr>
              <p:cNvSpPr/>
              <p:nvPr/>
            </p:nvSpPr>
            <p:spPr>
              <a:xfrm>
                <a:off x="2604022" y="3930287"/>
                <a:ext cx="1053578" cy="44625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400" b="1" dirty="0">
                    <a:solidFill>
                      <a:sysClr val="windowText" lastClr="000000"/>
                    </a:solidFill>
                    <a:cs typeface="B Nazanin" panose="00000400000000000000" pitchFamily="2" charset="-78"/>
                  </a:rPr>
                  <a:t>کارمند</a:t>
                </a:r>
                <a:endParaRPr lang="en-US" sz="1400" b="1" dirty="0">
                  <a:solidFill>
                    <a:sysClr val="windowText" lastClr="000000"/>
                  </a:solidFill>
                  <a:cs typeface="B Nazanin" panose="00000400000000000000" pitchFamily="2" charset="-78"/>
                </a:endParaRPr>
              </a:p>
            </p:txBody>
          </p:sp>
          <p:grpSp>
            <p:nvGrpSpPr>
              <p:cNvPr id="71" name="Group 70">
                <a:extLst>
                  <a:ext uri="{FF2B5EF4-FFF2-40B4-BE49-F238E27FC236}">
                    <a16:creationId xmlns:a16="http://schemas.microsoft.com/office/drawing/2014/main" id="{55D1B355-898A-44AC-A3AD-23899436D5E6}"/>
                  </a:ext>
                </a:extLst>
              </p:cNvPr>
              <p:cNvGrpSpPr/>
              <p:nvPr/>
            </p:nvGrpSpPr>
            <p:grpSpPr>
              <a:xfrm>
                <a:off x="1879160" y="4376545"/>
                <a:ext cx="1251651" cy="934811"/>
                <a:chOff x="1879160" y="4376545"/>
                <a:chExt cx="1251651" cy="934811"/>
              </a:xfrm>
            </p:grpSpPr>
            <p:sp>
              <p:nvSpPr>
                <p:cNvPr id="72" name="Rounded Rectangle 20">
                  <a:extLst>
                    <a:ext uri="{FF2B5EF4-FFF2-40B4-BE49-F238E27FC236}">
                      <a16:creationId xmlns:a16="http://schemas.microsoft.com/office/drawing/2014/main" id="{585A6397-B901-4675-96EC-A9DC3DCD74D1}"/>
                    </a:ext>
                  </a:extLst>
                </p:cNvPr>
                <p:cNvSpPr/>
                <p:nvPr/>
              </p:nvSpPr>
              <p:spPr>
                <a:xfrm>
                  <a:off x="1879160" y="4865098"/>
                  <a:ext cx="1053578" cy="44625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400" b="1" dirty="0">
                      <a:solidFill>
                        <a:sysClr val="windowText" lastClr="000000"/>
                      </a:solidFill>
                      <a:cs typeface="B Nazanin" panose="00000400000000000000" pitchFamily="2" charset="-78"/>
                    </a:rPr>
                    <a:t>برنامه ساز</a:t>
                  </a:r>
                  <a:endParaRPr lang="en-US" sz="1400" b="1" dirty="0">
                    <a:solidFill>
                      <a:sysClr val="windowText" lastClr="000000"/>
                    </a:solidFill>
                    <a:cs typeface="B Nazanin" panose="00000400000000000000" pitchFamily="2" charset="-78"/>
                  </a:endParaRPr>
                </a:p>
              </p:txBody>
            </p:sp>
            <p:grpSp>
              <p:nvGrpSpPr>
                <p:cNvPr id="73" name="Group 72">
                  <a:extLst>
                    <a:ext uri="{FF2B5EF4-FFF2-40B4-BE49-F238E27FC236}">
                      <a16:creationId xmlns:a16="http://schemas.microsoft.com/office/drawing/2014/main" id="{2890569A-4966-4E94-A01E-874843FCB53E}"/>
                    </a:ext>
                  </a:extLst>
                </p:cNvPr>
                <p:cNvGrpSpPr/>
                <p:nvPr/>
              </p:nvGrpSpPr>
              <p:grpSpPr>
                <a:xfrm>
                  <a:off x="2405949" y="4376545"/>
                  <a:ext cx="724862" cy="488553"/>
                  <a:chOff x="2405949" y="4376545"/>
                  <a:chExt cx="724862" cy="488553"/>
                </a:xfrm>
              </p:grpSpPr>
              <p:cxnSp>
                <p:nvCxnSpPr>
                  <p:cNvPr id="74" name="Straight Connector 73">
                    <a:extLst>
                      <a:ext uri="{FF2B5EF4-FFF2-40B4-BE49-F238E27FC236}">
                        <a16:creationId xmlns:a16="http://schemas.microsoft.com/office/drawing/2014/main" id="{4987431E-E8F9-46C5-95B6-A1EEE156DDC8}"/>
                      </a:ext>
                    </a:extLst>
                  </p:cNvPr>
                  <p:cNvCxnSpPr>
                    <a:stCxn id="70" idx="2"/>
                    <a:endCxn id="72" idx="0"/>
                  </p:cNvCxnSpPr>
                  <p:nvPr/>
                </p:nvCxnSpPr>
                <p:spPr>
                  <a:xfrm flipH="1">
                    <a:off x="2405949" y="4376545"/>
                    <a:ext cx="724862" cy="488553"/>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sp>
                <p:nvSpPr>
                  <p:cNvPr id="75" name="Arc 74">
                    <a:extLst>
                      <a:ext uri="{FF2B5EF4-FFF2-40B4-BE49-F238E27FC236}">
                        <a16:creationId xmlns:a16="http://schemas.microsoft.com/office/drawing/2014/main" id="{D8762603-85D5-4F35-8539-44C23EDE67BA}"/>
                      </a:ext>
                    </a:extLst>
                  </p:cNvPr>
                  <p:cNvSpPr/>
                  <p:nvPr/>
                </p:nvSpPr>
                <p:spPr>
                  <a:xfrm rot="9000000">
                    <a:off x="2721704" y="4483025"/>
                    <a:ext cx="239678" cy="186425"/>
                  </a:xfrm>
                  <a:prstGeom prst="arc">
                    <a:avLst>
                      <a:gd name="adj1" fmla="val 16200000"/>
                      <a:gd name="adj2" fmla="val 5561501"/>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cs typeface="B Nazanin" panose="00000400000000000000" pitchFamily="2" charset="-78"/>
                    </a:endParaRPr>
                  </a:p>
                </p:txBody>
              </p:sp>
            </p:grpSp>
          </p:grpSp>
        </p:grpSp>
        <p:grpSp>
          <p:nvGrpSpPr>
            <p:cNvPr id="57" name="Group 56">
              <a:extLst>
                <a:ext uri="{FF2B5EF4-FFF2-40B4-BE49-F238E27FC236}">
                  <a16:creationId xmlns:a16="http://schemas.microsoft.com/office/drawing/2014/main" id="{4C63DFAE-03DD-4373-92F8-08ED99BC261F}"/>
                </a:ext>
              </a:extLst>
            </p:cNvPr>
            <p:cNvGrpSpPr/>
            <p:nvPr/>
          </p:nvGrpSpPr>
          <p:grpSpPr>
            <a:xfrm>
              <a:off x="4050171" y="1457269"/>
              <a:ext cx="908407" cy="447731"/>
              <a:chOff x="-1074159" y="2078789"/>
              <a:chExt cx="908407" cy="447731"/>
            </a:xfrm>
          </p:grpSpPr>
          <p:sp>
            <p:nvSpPr>
              <p:cNvPr id="68" name="Oval 67">
                <a:extLst>
                  <a:ext uri="{FF2B5EF4-FFF2-40B4-BE49-F238E27FC236}">
                    <a16:creationId xmlns:a16="http://schemas.microsoft.com/office/drawing/2014/main" id="{501C4549-0BC8-485A-878E-30EB18684BFF}"/>
                  </a:ext>
                </a:extLst>
              </p:cNvPr>
              <p:cNvSpPr/>
              <p:nvPr/>
            </p:nvSpPr>
            <p:spPr>
              <a:xfrm>
                <a:off x="-785057" y="2078789"/>
                <a:ext cx="619305" cy="3167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400" b="1" dirty="0">
                    <a:solidFill>
                      <a:sysClr val="windowText" lastClr="000000"/>
                    </a:solidFill>
                    <a:cs typeface="B Nazanin" panose="00000400000000000000" pitchFamily="2" charset="-78"/>
                  </a:rPr>
                  <a:t>نام</a:t>
                </a:r>
                <a:endParaRPr lang="en-US" sz="1400" b="1" dirty="0">
                  <a:solidFill>
                    <a:sysClr val="windowText" lastClr="000000"/>
                  </a:solidFill>
                  <a:cs typeface="B Nazanin" panose="00000400000000000000" pitchFamily="2" charset="-78"/>
                </a:endParaRPr>
              </a:p>
            </p:txBody>
          </p:sp>
          <p:cxnSp>
            <p:nvCxnSpPr>
              <p:cNvPr id="69" name="Straight Connector 68">
                <a:extLst>
                  <a:ext uri="{FF2B5EF4-FFF2-40B4-BE49-F238E27FC236}">
                    <a16:creationId xmlns:a16="http://schemas.microsoft.com/office/drawing/2014/main" id="{A08DAC92-878C-4A1A-AFAB-1B2F3081B9B7}"/>
                  </a:ext>
                </a:extLst>
              </p:cNvPr>
              <p:cNvCxnSpPr>
                <a:stCxn id="70" idx="0"/>
                <a:endCxn id="68" idx="2"/>
              </p:cNvCxnSpPr>
              <p:nvPr/>
            </p:nvCxnSpPr>
            <p:spPr>
              <a:xfrm flipV="1">
                <a:off x="-1074159" y="2237164"/>
                <a:ext cx="289102" cy="289356"/>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grpSp>
        <p:grpSp>
          <p:nvGrpSpPr>
            <p:cNvPr id="58" name="Group 57">
              <a:extLst>
                <a:ext uri="{FF2B5EF4-FFF2-40B4-BE49-F238E27FC236}">
                  <a16:creationId xmlns:a16="http://schemas.microsoft.com/office/drawing/2014/main" id="{519BAD5F-8275-43F7-B04D-8783836CC857}"/>
                </a:ext>
              </a:extLst>
            </p:cNvPr>
            <p:cNvGrpSpPr/>
            <p:nvPr/>
          </p:nvGrpSpPr>
          <p:grpSpPr>
            <a:xfrm>
              <a:off x="2799873" y="1495669"/>
              <a:ext cx="1250297" cy="409331"/>
              <a:chOff x="-815118" y="2268350"/>
              <a:chExt cx="1250297" cy="409331"/>
            </a:xfrm>
          </p:grpSpPr>
          <p:sp>
            <p:nvSpPr>
              <p:cNvPr id="66" name="Oval 65">
                <a:extLst>
                  <a:ext uri="{FF2B5EF4-FFF2-40B4-BE49-F238E27FC236}">
                    <a16:creationId xmlns:a16="http://schemas.microsoft.com/office/drawing/2014/main" id="{78C6C107-2359-46D9-AA02-1CC889E949D1}"/>
                  </a:ext>
                </a:extLst>
              </p:cNvPr>
              <p:cNvSpPr/>
              <p:nvPr/>
            </p:nvSpPr>
            <p:spPr>
              <a:xfrm>
                <a:off x="-815118" y="2268350"/>
                <a:ext cx="865692" cy="3715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400" b="1" u="sng" dirty="0">
                    <a:solidFill>
                      <a:sysClr val="windowText" lastClr="000000"/>
                    </a:solidFill>
                    <a:cs typeface="B Nazanin" panose="00000400000000000000" pitchFamily="2" charset="-78"/>
                  </a:rPr>
                  <a:t>شماره</a:t>
                </a:r>
                <a:endParaRPr lang="en-US" sz="1400" b="1" u="sng" dirty="0">
                  <a:solidFill>
                    <a:sysClr val="windowText" lastClr="000000"/>
                  </a:solidFill>
                  <a:cs typeface="B Nazanin" panose="00000400000000000000" pitchFamily="2" charset="-78"/>
                </a:endParaRPr>
              </a:p>
            </p:txBody>
          </p:sp>
          <p:cxnSp>
            <p:nvCxnSpPr>
              <p:cNvPr id="67" name="Straight Connector 66">
                <a:extLst>
                  <a:ext uri="{FF2B5EF4-FFF2-40B4-BE49-F238E27FC236}">
                    <a16:creationId xmlns:a16="http://schemas.microsoft.com/office/drawing/2014/main" id="{2DD8BA47-7A92-4E70-80E8-FAFA0C9E8B5F}"/>
                  </a:ext>
                </a:extLst>
              </p:cNvPr>
              <p:cNvCxnSpPr>
                <a:stCxn id="70" idx="0"/>
                <a:endCxn id="66" idx="6"/>
              </p:cNvCxnSpPr>
              <p:nvPr/>
            </p:nvCxnSpPr>
            <p:spPr>
              <a:xfrm flipH="1" flipV="1">
                <a:off x="50574" y="2454116"/>
                <a:ext cx="384605" cy="223565"/>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grpSp>
        <p:grpSp>
          <p:nvGrpSpPr>
            <p:cNvPr id="59" name="Group 58">
              <a:extLst>
                <a:ext uri="{FF2B5EF4-FFF2-40B4-BE49-F238E27FC236}">
                  <a16:creationId xmlns:a16="http://schemas.microsoft.com/office/drawing/2014/main" id="{CE4662C7-95F1-4DC2-95AA-BF940B5CE288}"/>
                </a:ext>
              </a:extLst>
            </p:cNvPr>
            <p:cNvGrpSpPr/>
            <p:nvPr/>
          </p:nvGrpSpPr>
          <p:grpSpPr>
            <a:xfrm>
              <a:off x="3253276" y="3286068"/>
              <a:ext cx="786993" cy="617009"/>
              <a:chOff x="-74018" y="1554857"/>
              <a:chExt cx="786993" cy="617009"/>
            </a:xfrm>
          </p:grpSpPr>
          <p:sp>
            <p:nvSpPr>
              <p:cNvPr id="64" name="Oval 63">
                <a:extLst>
                  <a:ext uri="{FF2B5EF4-FFF2-40B4-BE49-F238E27FC236}">
                    <a16:creationId xmlns:a16="http://schemas.microsoft.com/office/drawing/2014/main" id="{E5C8C95A-4AA6-476B-99D4-9BEB5B54FEB7}"/>
                  </a:ext>
                </a:extLst>
              </p:cNvPr>
              <p:cNvSpPr/>
              <p:nvPr/>
            </p:nvSpPr>
            <p:spPr>
              <a:xfrm>
                <a:off x="-74018" y="1800335"/>
                <a:ext cx="786993" cy="3715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400" b="1" dirty="0">
                    <a:solidFill>
                      <a:sysClr val="windowText" lastClr="000000"/>
                    </a:solidFill>
                    <a:cs typeface="B Nazanin" panose="00000400000000000000" pitchFamily="2" charset="-78"/>
                  </a:rPr>
                  <a:t>سطح</a:t>
                </a:r>
                <a:endParaRPr lang="en-US" sz="1400" b="1" dirty="0">
                  <a:solidFill>
                    <a:sysClr val="windowText" lastClr="000000"/>
                  </a:solidFill>
                  <a:cs typeface="B Nazanin" panose="00000400000000000000" pitchFamily="2" charset="-78"/>
                </a:endParaRPr>
              </a:p>
            </p:txBody>
          </p:sp>
          <p:cxnSp>
            <p:nvCxnSpPr>
              <p:cNvPr id="65" name="Straight Connector 64">
                <a:extLst>
                  <a:ext uri="{FF2B5EF4-FFF2-40B4-BE49-F238E27FC236}">
                    <a16:creationId xmlns:a16="http://schemas.microsoft.com/office/drawing/2014/main" id="{7B0ABEDA-2F47-42AA-9DA4-329E12A3C380}"/>
                  </a:ext>
                </a:extLst>
              </p:cNvPr>
              <p:cNvCxnSpPr>
                <a:stCxn id="72" idx="2"/>
                <a:endCxn id="64" idx="0"/>
              </p:cNvCxnSpPr>
              <p:nvPr/>
            </p:nvCxnSpPr>
            <p:spPr>
              <a:xfrm>
                <a:off x="-1984" y="1554857"/>
                <a:ext cx="321463" cy="245478"/>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EF917DF0-7D9C-4121-AEB9-264CCC51669E}"/>
                </a:ext>
              </a:extLst>
            </p:cNvPr>
            <p:cNvGrpSpPr/>
            <p:nvPr/>
          </p:nvGrpSpPr>
          <p:grpSpPr>
            <a:xfrm>
              <a:off x="2400171" y="3286069"/>
              <a:ext cx="925137" cy="609600"/>
              <a:chOff x="-255782" y="1566986"/>
              <a:chExt cx="925137" cy="609600"/>
            </a:xfrm>
          </p:grpSpPr>
          <p:sp>
            <p:nvSpPr>
              <p:cNvPr id="62" name="Oval 61">
                <a:extLst>
                  <a:ext uri="{FF2B5EF4-FFF2-40B4-BE49-F238E27FC236}">
                    <a16:creationId xmlns:a16="http://schemas.microsoft.com/office/drawing/2014/main" id="{5933C6BE-3A1B-4692-9CB6-48ECF0D78ABD}"/>
                  </a:ext>
                </a:extLst>
              </p:cNvPr>
              <p:cNvSpPr/>
              <p:nvPr/>
            </p:nvSpPr>
            <p:spPr>
              <a:xfrm>
                <a:off x="-255782" y="1805055"/>
                <a:ext cx="689926" cy="3715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400" b="1" dirty="0">
                    <a:solidFill>
                      <a:sysClr val="windowText" lastClr="000000"/>
                    </a:solidFill>
                    <a:cs typeface="B Nazanin" panose="00000400000000000000" pitchFamily="2" charset="-78"/>
                  </a:rPr>
                  <a:t>زبان</a:t>
                </a:r>
                <a:endParaRPr lang="en-US" sz="1400" b="1" dirty="0">
                  <a:solidFill>
                    <a:sysClr val="windowText" lastClr="000000"/>
                  </a:solidFill>
                  <a:cs typeface="B Nazanin" panose="00000400000000000000" pitchFamily="2" charset="-78"/>
                </a:endParaRPr>
              </a:p>
            </p:txBody>
          </p:sp>
          <p:cxnSp>
            <p:nvCxnSpPr>
              <p:cNvPr id="63" name="Straight Connector 62">
                <a:extLst>
                  <a:ext uri="{FF2B5EF4-FFF2-40B4-BE49-F238E27FC236}">
                    <a16:creationId xmlns:a16="http://schemas.microsoft.com/office/drawing/2014/main" id="{D0E1EA59-490C-4611-9B86-30F5E82DCFFA}"/>
                  </a:ext>
                </a:extLst>
              </p:cNvPr>
              <p:cNvCxnSpPr>
                <a:stCxn id="72" idx="2"/>
                <a:endCxn id="62" idx="7"/>
              </p:cNvCxnSpPr>
              <p:nvPr/>
            </p:nvCxnSpPr>
            <p:spPr>
              <a:xfrm rot="5400000">
                <a:off x="354992" y="1545101"/>
                <a:ext cx="292478" cy="336248"/>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C95C7C43-DBD1-4408-9DB4-D1CD6FE63768}"/>
                    </a:ext>
                  </a:extLst>
                </p:cNvPr>
                <p:cNvSpPr txBox="1"/>
                <p:nvPr/>
              </p:nvSpPr>
              <p:spPr>
                <a:xfrm>
                  <a:off x="3995647" y="3494568"/>
                  <a:ext cx="366852" cy="311248"/>
                </a:xfrm>
                <a:prstGeom prst="rect">
                  <a:avLst/>
                </a:prstGeom>
                <a:noFill/>
              </p:spPr>
              <p:txBody>
                <a:bodyPr wrap="none" rtlCol="0" anchor="ctr">
                  <a:spAutoFit/>
                </a:bodyPr>
                <a:lstStyle/>
                <a:p>
                  <a:pPr/>
                  <a14:m>
                    <m:oMathPara xmlns:m="http://schemas.openxmlformats.org/officeDocument/2006/math">
                      <m:oMathParaPr>
                        <m:jc m:val="centerGroup"/>
                      </m:oMathParaPr>
                      <m:oMath xmlns:m="http://schemas.openxmlformats.org/officeDocument/2006/math">
                        <m:r>
                          <a:rPr lang="en-US" sz="1400" i="1" dirty="0" smtClean="0">
                            <a:latin typeface="Cambria Math"/>
                          </a:rPr>
                          <m:t>…</m:t>
                        </m:r>
                      </m:oMath>
                    </m:oMathPara>
                  </a14:m>
                  <a:endParaRPr lang="en-US" sz="1400" dirty="0">
                    <a:cs typeface="B Nazanin" panose="00000400000000000000" pitchFamily="2" charset="-78"/>
                  </a:endParaRPr>
                </a:p>
              </p:txBody>
            </p:sp>
          </mc:Choice>
          <mc:Fallback xmlns="">
            <p:sp>
              <p:nvSpPr>
                <p:cNvPr id="61" name="TextBox 60">
                  <a:extLst>
                    <a:ext uri="{FF2B5EF4-FFF2-40B4-BE49-F238E27FC236}">
                      <a16:creationId xmlns:a16="http://schemas.microsoft.com/office/drawing/2014/main" id="{C95C7C43-DBD1-4408-9DB4-D1CD6FE63768}"/>
                    </a:ext>
                  </a:extLst>
                </p:cNvPr>
                <p:cNvSpPr txBox="1">
                  <a:spLocks noRot="1" noChangeAspect="1" noMove="1" noResize="1" noEditPoints="1" noAdjustHandles="1" noChangeArrowheads="1" noChangeShapeType="1" noTextEdit="1"/>
                </p:cNvSpPr>
                <p:nvPr/>
              </p:nvSpPr>
              <p:spPr>
                <a:xfrm>
                  <a:off x="3995647" y="3494568"/>
                  <a:ext cx="366852" cy="311248"/>
                </a:xfrm>
                <a:prstGeom prst="rect">
                  <a:avLst/>
                </a:prstGeom>
                <a:blipFill>
                  <a:blip r:embed="rId10"/>
                  <a:stretch>
                    <a:fillRect/>
                  </a:stretch>
                </a:blipFill>
              </p:spPr>
              <p:txBody>
                <a:bodyPr/>
                <a:lstStyle/>
                <a:p>
                  <a:r>
                    <a:rPr lang="en-US">
                      <a:noFill/>
                    </a:rPr>
                    <a:t> </a:t>
                  </a:r>
                </a:p>
              </p:txBody>
            </p:sp>
          </mc:Fallback>
        </mc:AlternateContent>
      </p:grpSp>
      <p:grpSp>
        <p:nvGrpSpPr>
          <p:cNvPr id="76" name="Group 75">
            <a:extLst>
              <a:ext uri="{FF2B5EF4-FFF2-40B4-BE49-F238E27FC236}">
                <a16:creationId xmlns:a16="http://schemas.microsoft.com/office/drawing/2014/main" id="{2304716C-8788-45F6-8D4A-9BF78EA774CC}"/>
              </a:ext>
            </a:extLst>
          </p:cNvPr>
          <p:cNvGrpSpPr/>
          <p:nvPr/>
        </p:nvGrpSpPr>
        <p:grpSpPr>
          <a:xfrm>
            <a:off x="3378793" y="3451207"/>
            <a:ext cx="4273355" cy="1595328"/>
            <a:chOff x="-6296" y="3232667"/>
            <a:chExt cx="3741750" cy="1595328"/>
          </a:xfrm>
        </p:grpSpPr>
        <p:grpSp>
          <p:nvGrpSpPr>
            <p:cNvPr id="77" name="Group 76">
              <a:extLst>
                <a:ext uri="{FF2B5EF4-FFF2-40B4-BE49-F238E27FC236}">
                  <a16:creationId xmlns:a16="http://schemas.microsoft.com/office/drawing/2014/main" id="{4144DE15-CCAF-49DD-B111-95F10FBEF379}"/>
                </a:ext>
              </a:extLst>
            </p:cNvPr>
            <p:cNvGrpSpPr/>
            <p:nvPr/>
          </p:nvGrpSpPr>
          <p:grpSpPr>
            <a:xfrm>
              <a:off x="-6296" y="3232667"/>
              <a:ext cx="3741750" cy="1595328"/>
              <a:chOff x="74698" y="1352443"/>
              <a:chExt cx="2918120" cy="1450297"/>
            </a:xfrm>
          </p:grpSpPr>
          <mc:AlternateContent xmlns:mc="http://schemas.openxmlformats.org/markup-compatibility/2006" xmlns:a14="http://schemas.microsoft.com/office/drawing/2010/main">
            <mc:Choice Requires="a14">
              <p:graphicFrame>
                <p:nvGraphicFramePr>
                  <p:cNvPr id="79" name="Content Placeholder 3">
                    <a:extLst>
                      <a:ext uri="{FF2B5EF4-FFF2-40B4-BE49-F238E27FC236}">
                        <a16:creationId xmlns:a16="http://schemas.microsoft.com/office/drawing/2014/main" id="{AAB53867-4C79-458E-933B-63CE82D053B4}"/>
                      </a:ext>
                    </a:extLst>
                  </p:cNvPr>
                  <p:cNvGraphicFramePr>
                    <a:graphicFrameLocks/>
                  </p:cNvGraphicFramePr>
                  <p:nvPr>
                    <p:extLst>
                      <p:ext uri="{D42A27DB-BD31-4B8C-83A1-F6EECF244321}">
                        <p14:modId xmlns:p14="http://schemas.microsoft.com/office/powerpoint/2010/main" val="3941209877"/>
                      </p:ext>
                    </p:extLst>
                  </p:nvPr>
                </p:nvGraphicFramePr>
                <p:xfrm>
                  <a:off x="477560" y="1417287"/>
                  <a:ext cx="2515258" cy="1385453"/>
                </p:xfrm>
                <a:graphic>
                  <a:graphicData uri="http://schemas.openxmlformats.org/drawingml/2006/table">
                    <a:tbl>
                      <a:tblPr firstRow="1" bandRow="1">
                        <a:tableStyleId>{3B4B98B0-60AC-42C2-AFA5-B58CD77FA1E5}</a:tableStyleId>
                      </a:tblPr>
                      <a:tblGrid>
                        <a:gridCol w="756897">
                          <a:extLst>
                            <a:ext uri="{9D8B030D-6E8A-4147-A177-3AD203B41FA5}">
                              <a16:colId xmlns:a16="http://schemas.microsoft.com/office/drawing/2014/main" val="20000"/>
                            </a:ext>
                          </a:extLst>
                        </a:gridCol>
                        <a:gridCol w="742164">
                          <a:extLst>
                            <a:ext uri="{9D8B030D-6E8A-4147-A177-3AD203B41FA5}">
                              <a16:colId xmlns:a16="http://schemas.microsoft.com/office/drawing/2014/main" val="20001"/>
                            </a:ext>
                          </a:extLst>
                        </a:gridCol>
                        <a:gridCol w="776860">
                          <a:extLst>
                            <a:ext uri="{9D8B030D-6E8A-4147-A177-3AD203B41FA5}">
                              <a16:colId xmlns:a16="http://schemas.microsoft.com/office/drawing/2014/main" val="20002"/>
                            </a:ext>
                          </a:extLst>
                        </a:gridCol>
                        <a:gridCol w="541867">
                          <a:extLst>
                            <a:ext uri="{9D8B030D-6E8A-4147-A177-3AD203B41FA5}">
                              <a16:colId xmlns:a16="http://schemas.microsoft.com/office/drawing/2014/main" val="20003"/>
                            </a:ext>
                          </a:extLst>
                        </a:gridCol>
                        <a:gridCol w="865608">
                          <a:extLst>
                            <a:ext uri="{9D8B030D-6E8A-4147-A177-3AD203B41FA5}">
                              <a16:colId xmlns:a16="http://schemas.microsoft.com/office/drawing/2014/main" val="20004"/>
                            </a:ext>
                          </a:extLst>
                        </a:gridCol>
                      </a:tblGrid>
                      <a:tr h="279400">
                        <a:tc>
                          <a:txBody>
                            <a:bodyPr/>
                            <a:lstStyle/>
                            <a:p>
                              <a:pPr algn="ctr"/>
                              <a:r>
                                <a:rPr lang="en-US" sz="1400" dirty="0"/>
                                <a:t>EID</a:t>
                              </a:r>
                              <a:endParaRPr lang="en-US" sz="1400" b="1" dirty="0"/>
                            </a:p>
                          </a:txBody>
                          <a:tcPr/>
                        </a:tc>
                        <a:tc>
                          <a:txBody>
                            <a:bodyPr/>
                            <a:lstStyle/>
                            <a:p>
                              <a:pPr algn="ctr"/>
                              <a:r>
                                <a:rPr lang="en-US" sz="1400" dirty="0"/>
                                <a:t>ENAME</a:t>
                              </a:r>
                              <a:endParaRPr lang="en-US" sz="1400" b="1" dirty="0"/>
                            </a:p>
                          </a:txBody>
                          <a:tcPr/>
                        </a:tc>
                        <a:tc>
                          <a:txBody>
                            <a:bodyPr/>
                            <a:lstStyle/>
                            <a:p>
                              <a:pPr algn="ctr"/>
                              <a:r>
                                <a:rPr lang="en-US" sz="1400" b="1" dirty="0"/>
                                <a:t>EBDATE</a:t>
                              </a:r>
                            </a:p>
                          </a:txBody>
                          <a:tcPr/>
                        </a:tc>
                        <a:tc>
                          <a:txBody>
                            <a:bodyPr/>
                            <a:lstStyle/>
                            <a:p>
                              <a:pPr algn="ctr"/>
                              <a:r>
                                <a:rPr lang="en-US" sz="1400" b="1" dirty="0"/>
                                <a:t>…</a:t>
                              </a:r>
                            </a:p>
                          </a:txBody>
                          <a:tcPr/>
                        </a:tc>
                        <a:tc>
                          <a:txBody>
                            <a:bodyPr/>
                            <a:lstStyle/>
                            <a:p>
                              <a:pPr algn="ctr"/>
                              <a:r>
                                <a:rPr lang="en-US" sz="1400" b="1" dirty="0"/>
                                <a:t>EPHONE</a:t>
                              </a:r>
                            </a:p>
                          </a:txBody>
                          <a:tcPr/>
                        </a:tc>
                        <a:extLst>
                          <a:ext uri="{0D108BD9-81ED-4DB2-BD59-A6C34878D82A}">
                            <a16:rowId xmlns:a16="http://schemas.microsoft.com/office/drawing/2014/main" val="10000"/>
                          </a:ext>
                        </a:extLst>
                      </a:tr>
                      <a:tr h="279400">
                        <a:tc>
                          <a:txBody>
                            <a:bodyPr/>
                            <a:lstStyle/>
                            <a:p>
                              <a:pPr algn="ctr"/>
                              <a:r>
                                <a:rPr lang="en-US" sz="1400" b="0" dirty="0"/>
                                <a:t>E100</a:t>
                              </a:r>
                            </a:p>
                          </a:txBody>
                          <a:tcPr/>
                        </a:tc>
                        <a:tc>
                          <a:txBody>
                            <a:bodyPr/>
                            <a:lstStyle/>
                            <a:p>
                              <a:pPr algn="ctr"/>
                              <a:r>
                                <a:rPr lang="fa-IR" sz="1400" b="0" dirty="0"/>
                                <a:t>...</a:t>
                              </a:r>
                              <a:endParaRPr lang="en-US" sz="1400" b="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1400" b="0" dirty="0"/>
                                <a:t>...</a:t>
                              </a:r>
                              <a:endParaRPr lang="en-US" sz="1400" b="0" dirty="0">
                                <a:cs typeface="B Nazanin" pitchFamily="2" charset="-7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1400" b="0" dirty="0"/>
                                <a:t>...</a:t>
                              </a:r>
                              <a:endParaRPr lang="en-US" sz="1400" b="0" dirty="0"/>
                            </a:p>
                          </a:txBody>
                          <a:tcPr/>
                        </a:tc>
                        <a:tc>
                          <a:txBody>
                            <a:bodyPr/>
                            <a:lstStyle/>
                            <a:p>
                              <a:pPr algn="ctr"/>
                              <a:r>
                                <a:rPr lang="fa-IR" sz="1400" b="0" dirty="0"/>
                                <a:t>...</a:t>
                              </a:r>
                              <a:endParaRPr lang="en-US" sz="1400" b="0" dirty="0"/>
                            </a:p>
                          </a:txBody>
                          <a:tcPr/>
                        </a:tc>
                        <a:extLst>
                          <a:ext uri="{0D108BD9-81ED-4DB2-BD59-A6C34878D82A}">
                            <a16:rowId xmlns:a16="http://schemas.microsoft.com/office/drawing/2014/main" val="10001"/>
                          </a:ext>
                        </a:extLst>
                      </a:tr>
                      <a:tr h="279400">
                        <a:tc>
                          <a:txBody>
                            <a:bodyPr/>
                            <a:lstStyle/>
                            <a:p>
                              <a:pPr algn="ctr"/>
                              <a:r>
                                <a:rPr lang="en-US" sz="1400" b="0" dirty="0"/>
                                <a:t>E101</a:t>
                              </a:r>
                            </a:p>
                          </a:txBody>
                          <a:tcPr/>
                        </a:tc>
                        <a:tc>
                          <a:txBody>
                            <a:bodyPr/>
                            <a:lstStyle/>
                            <a:p>
                              <a:pPr algn="ctr"/>
                              <a:r>
                                <a:rPr lang="fa-IR" sz="1400" b="0" dirty="0"/>
                                <a:t>...</a:t>
                              </a:r>
                              <a:endParaRPr lang="en-US" sz="1400" b="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1400" b="0" dirty="0"/>
                                <a:t>...</a:t>
                              </a:r>
                              <a:endParaRPr lang="en-US" sz="1400" b="0" dirty="0">
                                <a:cs typeface="B Nazanin" pitchFamily="2" charset="-7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1400" b="0" dirty="0"/>
                                <a:t>...</a:t>
                              </a:r>
                              <a:endParaRPr lang="en-US" sz="1400" b="0" dirty="0"/>
                            </a:p>
                          </a:txBody>
                          <a:tcPr/>
                        </a:tc>
                        <a:tc>
                          <a:txBody>
                            <a:bodyPr/>
                            <a:lstStyle/>
                            <a:p>
                              <a:pPr algn="ctr"/>
                              <a:r>
                                <a:rPr lang="fa-IR" sz="1400" b="0" dirty="0"/>
                                <a:t>...</a:t>
                              </a:r>
                              <a:endParaRPr lang="en-US" sz="1400" b="0" dirty="0"/>
                            </a:p>
                          </a:txBody>
                          <a:tcPr/>
                        </a:tc>
                        <a:extLst>
                          <a:ext uri="{0D108BD9-81ED-4DB2-BD59-A6C34878D82A}">
                            <a16:rowId xmlns:a16="http://schemas.microsoft.com/office/drawing/2014/main" val="10002"/>
                          </a:ext>
                        </a:extLst>
                      </a:tr>
                      <a:tr h="279400">
                        <a:tc>
                          <a:txBody>
                            <a:bodyPr/>
                            <a:lstStyle/>
                            <a:p>
                              <a:pPr algn="ctr"/>
                              <a:r>
                                <a:rPr lang="en-US" sz="1400" b="0" dirty="0"/>
                                <a:t>E102</a:t>
                              </a:r>
                            </a:p>
                          </a:txBody>
                          <a:tcPr/>
                        </a:tc>
                        <a:tc>
                          <a:txBody>
                            <a:bodyPr/>
                            <a:lstStyle/>
                            <a:p>
                              <a:pPr algn="ctr"/>
                              <a:r>
                                <a:rPr lang="fa-IR" sz="1400" b="0" dirty="0"/>
                                <a:t>...</a:t>
                              </a:r>
                              <a:endParaRPr lang="en-US" sz="1400" b="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1400" b="0" dirty="0"/>
                                <a:t>...</a:t>
                              </a:r>
                              <a:endParaRPr lang="en-US" sz="1400" b="0" dirty="0">
                                <a:cs typeface="B Nazanin" pitchFamily="2" charset="-7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1400" b="0" dirty="0"/>
                                <a:t>...</a:t>
                              </a:r>
                              <a:endParaRPr lang="en-US" sz="1400" b="0" dirty="0"/>
                            </a:p>
                          </a:txBody>
                          <a:tcPr/>
                        </a:tc>
                        <a:tc>
                          <a:txBody>
                            <a:bodyPr/>
                            <a:lstStyle/>
                            <a:p>
                              <a:pPr algn="ctr"/>
                              <a:r>
                                <a:rPr lang="fa-IR" sz="1400" b="0" dirty="0"/>
                                <a:t>...</a:t>
                              </a:r>
                              <a:endParaRPr lang="en-US" sz="1400" b="0" dirty="0"/>
                            </a:p>
                          </a:txBody>
                          <a:tcPr/>
                        </a:tc>
                        <a:extLst>
                          <a:ext uri="{0D108BD9-81ED-4DB2-BD59-A6C34878D82A}">
                            <a16:rowId xmlns:a16="http://schemas.microsoft.com/office/drawing/2014/main" val="10003"/>
                          </a:ext>
                        </a:extLst>
                      </a:tr>
                      <a:tr h="279400">
                        <a:tc>
                          <a:txBody>
                            <a:bodyPr/>
                            <a:lstStyle/>
                            <a:p>
                              <a:pPr algn="ctr"/>
                              <a14:m>
                                <m:oMathPara xmlns:m="http://schemas.openxmlformats.org/officeDocument/2006/math">
                                  <m:oMathParaPr>
                                    <m:jc m:val="centerGroup"/>
                                  </m:oMathParaPr>
                                  <m:oMath xmlns:m="http://schemas.openxmlformats.org/officeDocument/2006/math">
                                    <m:r>
                                      <a:rPr lang="en-US" sz="1400" b="0" dirty="0" smtClean="0">
                                        <a:latin typeface="Cambria Math"/>
                                      </a:rPr>
                                      <m:t>⋮</m:t>
                                    </m:r>
                                  </m:oMath>
                                </m:oMathPara>
                              </a14:m>
                              <a:endParaRPr lang="en-US" sz="1400" b="0" dirty="0"/>
                            </a:p>
                          </a:txBody>
                          <a:tcPr/>
                        </a:tc>
                        <a:tc>
                          <a:txBody>
                            <a:bodyPr/>
                            <a:lstStyle/>
                            <a:p>
                              <a:pPr algn="ctr"/>
                              <a14:m>
                                <m:oMathPara xmlns:m="http://schemas.openxmlformats.org/officeDocument/2006/math">
                                  <m:oMathParaPr>
                                    <m:jc m:val="centerGroup"/>
                                  </m:oMathParaPr>
                                  <m:oMath xmlns:m="http://schemas.openxmlformats.org/officeDocument/2006/math">
                                    <m:r>
                                      <a:rPr lang="en-US" sz="1400" b="0" dirty="0" smtClean="0">
                                        <a:latin typeface="Cambria Math"/>
                                      </a:rPr>
                                      <m:t>⋮</m:t>
                                    </m:r>
                                  </m:oMath>
                                </m:oMathPara>
                              </a14:m>
                              <a:endParaRPr lang="en-US" sz="1400" b="0" dirty="0"/>
                            </a:p>
                          </a:txBody>
                          <a:tcPr/>
                        </a:tc>
                        <a:tc>
                          <a:txBody>
                            <a:bodyPr/>
                            <a:lstStyle/>
                            <a:p>
                              <a:pPr algn="ctr"/>
                              <a14:m>
                                <m:oMathPara xmlns:m="http://schemas.openxmlformats.org/officeDocument/2006/math">
                                  <m:oMathParaPr>
                                    <m:jc m:val="centerGroup"/>
                                  </m:oMathParaPr>
                                  <m:oMath xmlns:m="http://schemas.openxmlformats.org/officeDocument/2006/math">
                                    <m:r>
                                      <a:rPr lang="en-US" sz="1400" b="0" dirty="0" smtClean="0">
                                        <a:latin typeface="Cambria Math"/>
                                      </a:rPr>
                                      <m:t>⋮</m:t>
                                    </m:r>
                                  </m:oMath>
                                </m:oMathPara>
                              </a14:m>
                              <a:endParaRPr lang="en-US" sz="1400" b="0" dirty="0"/>
                            </a:p>
                          </a:txBody>
                          <a:tcPr/>
                        </a:tc>
                        <a:tc>
                          <a:txBody>
                            <a:bodyPr/>
                            <a:lstStyle/>
                            <a:p>
                              <a:pPr algn="ctr"/>
                              <a14:m>
                                <m:oMathPara xmlns:m="http://schemas.openxmlformats.org/officeDocument/2006/math">
                                  <m:oMathParaPr>
                                    <m:jc m:val="centerGroup"/>
                                  </m:oMathParaPr>
                                  <m:oMath xmlns:m="http://schemas.openxmlformats.org/officeDocument/2006/math">
                                    <m:r>
                                      <a:rPr lang="en-US" sz="1400" b="0" dirty="0" smtClean="0">
                                        <a:latin typeface="Cambria Math"/>
                                      </a:rPr>
                                      <m:t>⋮</m:t>
                                    </m:r>
                                  </m:oMath>
                                </m:oMathPara>
                              </a14:m>
                              <a:endParaRPr lang="en-US" sz="1400" b="0" dirty="0"/>
                            </a:p>
                          </a:txBody>
                          <a:tcPr/>
                        </a:tc>
                        <a:tc>
                          <a:txBody>
                            <a:bodyPr/>
                            <a:lstStyle/>
                            <a:p>
                              <a:pPr algn="ctr"/>
                              <a14:m>
                                <m:oMathPara xmlns:m="http://schemas.openxmlformats.org/officeDocument/2006/math">
                                  <m:oMathParaPr>
                                    <m:jc m:val="centerGroup"/>
                                  </m:oMathParaPr>
                                  <m:oMath xmlns:m="http://schemas.openxmlformats.org/officeDocument/2006/math">
                                    <m:r>
                                      <a:rPr lang="en-US" sz="1400" b="0" dirty="0" smtClean="0">
                                        <a:latin typeface="Cambria Math"/>
                                      </a:rPr>
                                      <m:t>⋮</m:t>
                                    </m:r>
                                  </m:oMath>
                                </m:oMathPara>
                              </a14:m>
                              <a:endParaRPr lang="en-US" sz="1400" b="0" dirty="0"/>
                            </a:p>
                          </a:txBody>
                          <a:tcPr/>
                        </a:tc>
                        <a:extLst>
                          <a:ext uri="{0D108BD9-81ED-4DB2-BD59-A6C34878D82A}">
                            <a16:rowId xmlns:a16="http://schemas.microsoft.com/office/drawing/2014/main" val="10004"/>
                          </a:ext>
                        </a:extLst>
                      </a:tr>
                    </a:tbl>
                  </a:graphicData>
                </a:graphic>
              </p:graphicFrame>
            </mc:Choice>
            <mc:Fallback xmlns="">
              <p:graphicFrame>
                <p:nvGraphicFramePr>
                  <p:cNvPr id="79" name="Content Placeholder 3">
                    <a:extLst>
                      <a:ext uri="{FF2B5EF4-FFF2-40B4-BE49-F238E27FC236}">
                        <a16:creationId xmlns:a16="http://schemas.microsoft.com/office/drawing/2014/main" id="{AAB53867-4C79-458E-933B-63CE82D053B4}"/>
                      </a:ext>
                    </a:extLst>
                  </p:cNvPr>
                  <p:cNvGraphicFramePr>
                    <a:graphicFrameLocks/>
                  </p:cNvGraphicFramePr>
                  <p:nvPr>
                    <p:extLst>
                      <p:ext uri="{D42A27DB-BD31-4B8C-83A1-F6EECF244321}">
                        <p14:modId xmlns:p14="http://schemas.microsoft.com/office/powerpoint/2010/main" val="3941209877"/>
                      </p:ext>
                    </p:extLst>
                  </p:nvPr>
                </p:nvGraphicFramePr>
                <p:xfrm>
                  <a:off x="477560" y="1417287"/>
                  <a:ext cx="2515258" cy="1385453"/>
                </p:xfrm>
                <a:graphic>
                  <a:graphicData uri="http://schemas.openxmlformats.org/drawingml/2006/table">
                    <a:tbl>
                      <a:tblPr firstRow="1" bandRow="1">
                        <a:tableStyleId>{3B4B98B0-60AC-42C2-AFA5-B58CD77FA1E5}</a:tableStyleId>
                      </a:tblPr>
                      <a:tblGrid>
                        <a:gridCol w="756897">
                          <a:extLst>
                            <a:ext uri="{9D8B030D-6E8A-4147-A177-3AD203B41FA5}">
                              <a16:colId xmlns:a16="http://schemas.microsoft.com/office/drawing/2014/main" val="20000"/>
                            </a:ext>
                          </a:extLst>
                        </a:gridCol>
                        <a:gridCol w="742164">
                          <a:extLst>
                            <a:ext uri="{9D8B030D-6E8A-4147-A177-3AD203B41FA5}">
                              <a16:colId xmlns:a16="http://schemas.microsoft.com/office/drawing/2014/main" val="20001"/>
                            </a:ext>
                          </a:extLst>
                        </a:gridCol>
                        <a:gridCol w="776860">
                          <a:extLst>
                            <a:ext uri="{9D8B030D-6E8A-4147-A177-3AD203B41FA5}">
                              <a16:colId xmlns:a16="http://schemas.microsoft.com/office/drawing/2014/main" val="20002"/>
                            </a:ext>
                          </a:extLst>
                        </a:gridCol>
                        <a:gridCol w="541867">
                          <a:extLst>
                            <a:ext uri="{9D8B030D-6E8A-4147-A177-3AD203B41FA5}">
                              <a16:colId xmlns:a16="http://schemas.microsoft.com/office/drawing/2014/main" val="20003"/>
                            </a:ext>
                          </a:extLst>
                        </a:gridCol>
                        <a:gridCol w="865608">
                          <a:extLst>
                            <a:ext uri="{9D8B030D-6E8A-4147-A177-3AD203B41FA5}">
                              <a16:colId xmlns:a16="http://schemas.microsoft.com/office/drawing/2014/main" val="20004"/>
                            </a:ext>
                          </a:extLst>
                        </a:gridCol>
                      </a:tblGrid>
                      <a:tr h="304800">
                        <a:tc>
                          <a:txBody>
                            <a:bodyPr/>
                            <a:lstStyle/>
                            <a:p>
                              <a:pPr algn="ctr"/>
                              <a:r>
                                <a:rPr lang="en-US" sz="1400" dirty="0"/>
                                <a:t>EID</a:t>
                              </a:r>
                              <a:endParaRPr lang="en-US" sz="1400" b="1" dirty="0"/>
                            </a:p>
                          </a:txBody>
                          <a:tcPr/>
                        </a:tc>
                        <a:tc>
                          <a:txBody>
                            <a:bodyPr/>
                            <a:lstStyle/>
                            <a:p>
                              <a:pPr algn="ctr"/>
                              <a:r>
                                <a:rPr lang="en-US" sz="1400" dirty="0"/>
                                <a:t>ENAME</a:t>
                              </a:r>
                              <a:endParaRPr lang="en-US" sz="1400" b="1" dirty="0"/>
                            </a:p>
                          </a:txBody>
                          <a:tcPr/>
                        </a:tc>
                        <a:tc>
                          <a:txBody>
                            <a:bodyPr/>
                            <a:lstStyle/>
                            <a:p>
                              <a:pPr algn="ctr"/>
                              <a:r>
                                <a:rPr lang="en-US" sz="1400" b="1" dirty="0"/>
                                <a:t>EBDATE</a:t>
                              </a:r>
                            </a:p>
                          </a:txBody>
                          <a:tcPr/>
                        </a:tc>
                        <a:tc>
                          <a:txBody>
                            <a:bodyPr/>
                            <a:lstStyle/>
                            <a:p>
                              <a:pPr algn="ctr"/>
                              <a:r>
                                <a:rPr lang="en-US" sz="1400" b="1" dirty="0"/>
                                <a:t>…</a:t>
                              </a:r>
                            </a:p>
                          </a:txBody>
                          <a:tcPr/>
                        </a:tc>
                        <a:tc>
                          <a:txBody>
                            <a:bodyPr/>
                            <a:lstStyle/>
                            <a:p>
                              <a:pPr algn="ctr"/>
                              <a:r>
                                <a:rPr lang="en-US" sz="1400" b="1" dirty="0"/>
                                <a:t>EPHONE</a:t>
                              </a:r>
                            </a:p>
                          </a:txBody>
                          <a:tcPr/>
                        </a:tc>
                        <a:extLst>
                          <a:ext uri="{0D108BD9-81ED-4DB2-BD59-A6C34878D82A}">
                            <a16:rowId xmlns:a16="http://schemas.microsoft.com/office/drawing/2014/main" val="10000"/>
                          </a:ext>
                        </a:extLst>
                      </a:tr>
                      <a:tr h="304800">
                        <a:tc>
                          <a:txBody>
                            <a:bodyPr/>
                            <a:lstStyle/>
                            <a:p>
                              <a:pPr algn="ctr"/>
                              <a:r>
                                <a:rPr lang="en-US" sz="1400" b="0" dirty="0"/>
                                <a:t>E100</a:t>
                              </a:r>
                            </a:p>
                          </a:txBody>
                          <a:tcPr/>
                        </a:tc>
                        <a:tc>
                          <a:txBody>
                            <a:bodyPr/>
                            <a:lstStyle/>
                            <a:p>
                              <a:pPr algn="ctr"/>
                              <a:r>
                                <a:rPr lang="fa-IR" sz="1400" b="0" dirty="0"/>
                                <a:t>...</a:t>
                              </a:r>
                              <a:endParaRPr lang="en-US" sz="1400" b="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1400" b="0" dirty="0"/>
                                <a:t>...</a:t>
                              </a:r>
                              <a:endParaRPr lang="en-US" sz="1400" b="0" dirty="0">
                                <a:cs typeface="B Nazanin" pitchFamily="2" charset="-7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1400" b="0" dirty="0"/>
                                <a:t>...</a:t>
                              </a:r>
                              <a:endParaRPr lang="en-US" sz="1400" b="0" dirty="0"/>
                            </a:p>
                          </a:txBody>
                          <a:tcPr/>
                        </a:tc>
                        <a:tc>
                          <a:txBody>
                            <a:bodyPr/>
                            <a:lstStyle/>
                            <a:p>
                              <a:pPr algn="ctr"/>
                              <a:r>
                                <a:rPr lang="fa-IR" sz="1400" b="0" dirty="0"/>
                                <a:t>...</a:t>
                              </a:r>
                              <a:endParaRPr lang="en-US" sz="1400" b="0" dirty="0"/>
                            </a:p>
                          </a:txBody>
                          <a:tcPr/>
                        </a:tc>
                        <a:extLst>
                          <a:ext uri="{0D108BD9-81ED-4DB2-BD59-A6C34878D82A}">
                            <a16:rowId xmlns:a16="http://schemas.microsoft.com/office/drawing/2014/main" val="10001"/>
                          </a:ext>
                        </a:extLst>
                      </a:tr>
                      <a:tr h="304800">
                        <a:tc>
                          <a:txBody>
                            <a:bodyPr/>
                            <a:lstStyle/>
                            <a:p>
                              <a:pPr algn="ctr"/>
                              <a:r>
                                <a:rPr lang="en-US" sz="1400" b="0" dirty="0"/>
                                <a:t>E101</a:t>
                              </a:r>
                            </a:p>
                          </a:txBody>
                          <a:tcPr/>
                        </a:tc>
                        <a:tc>
                          <a:txBody>
                            <a:bodyPr/>
                            <a:lstStyle/>
                            <a:p>
                              <a:pPr algn="ctr"/>
                              <a:r>
                                <a:rPr lang="fa-IR" sz="1400" b="0" dirty="0"/>
                                <a:t>...</a:t>
                              </a:r>
                              <a:endParaRPr lang="en-US" sz="1400" b="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1400" b="0" dirty="0"/>
                                <a:t>...</a:t>
                              </a:r>
                              <a:endParaRPr lang="en-US" sz="1400" b="0" dirty="0">
                                <a:cs typeface="B Nazanin" pitchFamily="2" charset="-7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1400" b="0" dirty="0"/>
                                <a:t>...</a:t>
                              </a:r>
                              <a:endParaRPr lang="en-US" sz="1400" b="0" dirty="0"/>
                            </a:p>
                          </a:txBody>
                          <a:tcPr/>
                        </a:tc>
                        <a:tc>
                          <a:txBody>
                            <a:bodyPr/>
                            <a:lstStyle/>
                            <a:p>
                              <a:pPr algn="ctr"/>
                              <a:r>
                                <a:rPr lang="fa-IR" sz="1400" b="0" dirty="0"/>
                                <a:t>...</a:t>
                              </a:r>
                              <a:endParaRPr lang="en-US" sz="1400" b="0" dirty="0"/>
                            </a:p>
                          </a:txBody>
                          <a:tcPr/>
                        </a:tc>
                        <a:extLst>
                          <a:ext uri="{0D108BD9-81ED-4DB2-BD59-A6C34878D82A}">
                            <a16:rowId xmlns:a16="http://schemas.microsoft.com/office/drawing/2014/main" val="10002"/>
                          </a:ext>
                        </a:extLst>
                      </a:tr>
                      <a:tr h="304800">
                        <a:tc>
                          <a:txBody>
                            <a:bodyPr/>
                            <a:lstStyle/>
                            <a:p>
                              <a:pPr algn="ctr"/>
                              <a:r>
                                <a:rPr lang="en-US" sz="1400" b="0" dirty="0"/>
                                <a:t>E102</a:t>
                              </a:r>
                            </a:p>
                          </a:txBody>
                          <a:tcPr/>
                        </a:tc>
                        <a:tc>
                          <a:txBody>
                            <a:bodyPr/>
                            <a:lstStyle/>
                            <a:p>
                              <a:pPr algn="ctr"/>
                              <a:r>
                                <a:rPr lang="fa-IR" sz="1400" b="0" dirty="0"/>
                                <a:t>...</a:t>
                              </a:r>
                              <a:endParaRPr lang="en-US" sz="1400" b="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1400" b="0" dirty="0"/>
                                <a:t>...</a:t>
                              </a:r>
                              <a:endParaRPr lang="en-US" sz="1400" b="0" dirty="0">
                                <a:cs typeface="B Nazanin" pitchFamily="2" charset="-7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1400" b="0" dirty="0"/>
                                <a:t>...</a:t>
                              </a:r>
                              <a:endParaRPr lang="en-US" sz="1400" b="0" dirty="0"/>
                            </a:p>
                          </a:txBody>
                          <a:tcPr/>
                        </a:tc>
                        <a:tc>
                          <a:txBody>
                            <a:bodyPr/>
                            <a:lstStyle/>
                            <a:p>
                              <a:pPr algn="ctr"/>
                              <a:r>
                                <a:rPr lang="fa-IR" sz="1400" b="0" dirty="0"/>
                                <a:t>...</a:t>
                              </a:r>
                              <a:endParaRPr lang="en-US" sz="1400" b="0" dirty="0"/>
                            </a:p>
                          </a:txBody>
                          <a:tcPr/>
                        </a:tc>
                        <a:extLst>
                          <a:ext uri="{0D108BD9-81ED-4DB2-BD59-A6C34878D82A}">
                            <a16:rowId xmlns:a16="http://schemas.microsoft.com/office/drawing/2014/main" val="10003"/>
                          </a:ext>
                        </a:extLst>
                      </a:tr>
                      <a:tr h="304800">
                        <a:tc>
                          <a:txBody>
                            <a:bodyPr/>
                            <a:lstStyle/>
                            <a:p>
                              <a:endParaRPr lang="en-US"/>
                            </a:p>
                          </a:txBody>
                          <a:tcPr>
                            <a:blipFill>
                              <a:blip r:embed="rId11"/>
                              <a:stretch>
                                <a:fillRect t="-404000" r="-388710" b="-2000"/>
                              </a:stretch>
                            </a:blipFill>
                          </a:tcPr>
                        </a:tc>
                        <a:tc>
                          <a:txBody>
                            <a:bodyPr/>
                            <a:lstStyle/>
                            <a:p>
                              <a:endParaRPr lang="en-US"/>
                            </a:p>
                          </a:txBody>
                          <a:tcPr>
                            <a:blipFill>
                              <a:blip r:embed="rId11"/>
                              <a:stretch>
                                <a:fillRect l="-101639" t="-404000" r="-295082" b="-2000"/>
                              </a:stretch>
                            </a:blipFill>
                          </a:tcPr>
                        </a:tc>
                        <a:tc>
                          <a:txBody>
                            <a:bodyPr/>
                            <a:lstStyle/>
                            <a:p>
                              <a:endParaRPr lang="en-US"/>
                            </a:p>
                          </a:txBody>
                          <a:tcPr>
                            <a:blipFill>
                              <a:blip r:embed="rId11"/>
                              <a:stretch>
                                <a:fillRect l="-192188" t="-404000" r="-181250" b="-2000"/>
                              </a:stretch>
                            </a:blipFill>
                          </a:tcPr>
                        </a:tc>
                        <a:tc>
                          <a:txBody>
                            <a:bodyPr/>
                            <a:lstStyle/>
                            <a:p>
                              <a:endParaRPr lang="en-US"/>
                            </a:p>
                          </a:txBody>
                          <a:tcPr>
                            <a:blipFill>
                              <a:blip r:embed="rId11"/>
                              <a:stretch>
                                <a:fillRect l="-420225" t="-404000" r="-160674" b="-2000"/>
                              </a:stretch>
                            </a:blipFill>
                          </a:tcPr>
                        </a:tc>
                        <a:tc>
                          <a:txBody>
                            <a:bodyPr/>
                            <a:lstStyle/>
                            <a:p>
                              <a:endParaRPr lang="en-US"/>
                            </a:p>
                          </a:txBody>
                          <a:tcPr>
                            <a:blipFill>
                              <a:blip r:embed="rId11"/>
                              <a:stretch>
                                <a:fillRect l="-326056" t="-404000" r="-704" b="-2000"/>
                              </a:stretch>
                            </a:blipFill>
                          </a:tcPr>
                        </a:tc>
                        <a:extLst>
                          <a:ext uri="{0D108BD9-81ED-4DB2-BD59-A6C34878D82A}">
                            <a16:rowId xmlns:a16="http://schemas.microsoft.com/office/drawing/2014/main" val="10004"/>
                          </a:ext>
                        </a:extLst>
                      </a:tr>
                    </a:tbl>
                  </a:graphicData>
                </a:graphic>
              </p:graphicFrame>
            </mc:Fallback>
          </mc:AlternateContent>
          <p:sp>
            <p:nvSpPr>
              <p:cNvPr id="80" name="Rounded Rectangle 8">
                <a:extLst>
                  <a:ext uri="{FF2B5EF4-FFF2-40B4-BE49-F238E27FC236}">
                    <a16:creationId xmlns:a16="http://schemas.microsoft.com/office/drawing/2014/main" id="{922960EB-5884-4136-9D16-03DF981FB599}"/>
                  </a:ext>
                </a:extLst>
              </p:cNvPr>
              <p:cNvSpPr/>
              <p:nvPr/>
            </p:nvSpPr>
            <p:spPr>
              <a:xfrm>
                <a:off x="74698" y="1352443"/>
                <a:ext cx="454654"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400" b="1" dirty="0">
                    <a:solidFill>
                      <a:schemeClr val="tx1"/>
                    </a:solidFill>
                  </a:rPr>
                  <a:t>EMP</a:t>
                </a:r>
                <a:endParaRPr lang="fa-IR" sz="1200" b="1" dirty="0">
                  <a:solidFill>
                    <a:schemeClr val="tx1"/>
                  </a:solidFill>
                </a:endParaRPr>
              </a:p>
            </p:txBody>
          </p:sp>
        </p:grpSp>
        <p:cxnSp>
          <p:nvCxnSpPr>
            <p:cNvPr id="78" name="Straight Connector 77">
              <a:extLst>
                <a:ext uri="{FF2B5EF4-FFF2-40B4-BE49-F238E27FC236}">
                  <a16:creationId xmlns:a16="http://schemas.microsoft.com/office/drawing/2014/main" id="{DD148F25-ACE7-455E-9028-C6C6DF04320D}"/>
                </a:ext>
              </a:extLst>
            </p:cNvPr>
            <p:cNvCxnSpPr>
              <a:cxnSpLocks/>
            </p:cNvCxnSpPr>
            <p:nvPr/>
          </p:nvCxnSpPr>
          <p:spPr>
            <a:xfrm>
              <a:off x="1240499" y="3586960"/>
              <a:ext cx="43396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1" name="Group 80">
            <a:extLst>
              <a:ext uri="{FF2B5EF4-FFF2-40B4-BE49-F238E27FC236}">
                <a16:creationId xmlns:a16="http://schemas.microsoft.com/office/drawing/2014/main" id="{0E054BC5-D9A1-42BF-B9A1-2319386D05DE}"/>
              </a:ext>
            </a:extLst>
          </p:cNvPr>
          <p:cNvGrpSpPr/>
          <p:nvPr/>
        </p:nvGrpSpPr>
        <p:grpSpPr>
          <a:xfrm>
            <a:off x="7861750" y="3525571"/>
            <a:ext cx="3121809" cy="1337559"/>
            <a:chOff x="-448577" y="1370464"/>
            <a:chExt cx="2816692" cy="1337559"/>
          </a:xfrm>
        </p:grpSpPr>
        <p:grpSp>
          <p:nvGrpSpPr>
            <p:cNvPr id="82" name="Group 81">
              <a:extLst>
                <a:ext uri="{FF2B5EF4-FFF2-40B4-BE49-F238E27FC236}">
                  <a16:creationId xmlns:a16="http://schemas.microsoft.com/office/drawing/2014/main" id="{7C2C0518-7FD5-4E5C-A8E1-975B4B015B9A}"/>
                </a:ext>
              </a:extLst>
            </p:cNvPr>
            <p:cNvGrpSpPr/>
            <p:nvPr/>
          </p:nvGrpSpPr>
          <p:grpSpPr>
            <a:xfrm>
              <a:off x="-448577" y="1370464"/>
              <a:ext cx="2816692" cy="1337559"/>
              <a:chOff x="-352315" y="1428293"/>
              <a:chExt cx="2593871" cy="1215962"/>
            </a:xfrm>
          </p:grpSpPr>
          <mc:AlternateContent xmlns:mc="http://schemas.openxmlformats.org/markup-compatibility/2006" xmlns:a14="http://schemas.microsoft.com/office/drawing/2010/main">
            <mc:Choice Requires="a14">
              <p:graphicFrame>
                <p:nvGraphicFramePr>
                  <p:cNvPr id="84" name="Content Placeholder 3">
                    <a:extLst>
                      <a:ext uri="{FF2B5EF4-FFF2-40B4-BE49-F238E27FC236}">
                        <a16:creationId xmlns:a16="http://schemas.microsoft.com/office/drawing/2014/main" id="{4F85923F-B2A8-4B6D-A90E-8DBD2E540EC9}"/>
                      </a:ext>
                    </a:extLst>
                  </p:cNvPr>
                  <p:cNvGraphicFramePr>
                    <a:graphicFrameLocks/>
                  </p:cNvGraphicFramePr>
                  <p:nvPr>
                    <p:extLst>
                      <p:ext uri="{D42A27DB-BD31-4B8C-83A1-F6EECF244321}">
                        <p14:modId xmlns:p14="http://schemas.microsoft.com/office/powerpoint/2010/main" val="34237201"/>
                      </p:ext>
                    </p:extLst>
                  </p:nvPr>
                </p:nvGraphicFramePr>
                <p:xfrm>
                  <a:off x="191312" y="1472671"/>
                  <a:ext cx="2050244" cy="1171584"/>
                </p:xfrm>
                <a:graphic>
                  <a:graphicData uri="http://schemas.openxmlformats.org/drawingml/2006/table">
                    <a:tbl>
                      <a:tblPr firstRow="1" bandRow="1">
                        <a:tableStyleId>{3B4B98B0-60AC-42C2-AFA5-B58CD77FA1E5}</a:tableStyleId>
                      </a:tblPr>
                      <a:tblGrid>
                        <a:gridCol w="691642">
                          <a:extLst>
                            <a:ext uri="{9D8B030D-6E8A-4147-A177-3AD203B41FA5}">
                              <a16:colId xmlns:a16="http://schemas.microsoft.com/office/drawing/2014/main" val="20000"/>
                            </a:ext>
                          </a:extLst>
                        </a:gridCol>
                        <a:gridCol w="669583">
                          <a:extLst>
                            <a:ext uri="{9D8B030D-6E8A-4147-A177-3AD203B41FA5}">
                              <a16:colId xmlns:a16="http://schemas.microsoft.com/office/drawing/2014/main" val="20001"/>
                            </a:ext>
                          </a:extLst>
                        </a:gridCol>
                        <a:gridCol w="440267">
                          <a:extLst>
                            <a:ext uri="{9D8B030D-6E8A-4147-A177-3AD203B41FA5}">
                              <a16:colId xmlns:a16="http://schemas.microsoft.com/office/drawing/2014/main" val="20002"/>
                            </a:ext>
                          </a:extLst>
                        </a:gridCol>
                        <a:gridCol w="666044">
                          <a:extLst>
                            <a:ext uri="{9D8B030D-6E8A-4147-A177-3AD203B41FA5}">
                              <a16:colId xmlns:a16="http://schemas.microsoft.com/office/drawing/2014/main" val="20003"/>
                            </a:ext>
                          </a:extLst>
                        </a:gridCol>
                      </a:tblGrid>
                      <a:tr h="374343">
                        <a:tc>
                          <a:txBody>
                            <a:bodyPr/>
                            <a:lstStyle/>
                            <a:p>
                              <a:pPr algn="ctr"/>
                              <a:r>
                                <a:rPr lang="en-US" sz="1400" b="1" dirty="0"/>
                                <a:t>EID</a:t>
                              </a:r>
                            </a:p>
                          </a:txBody>
                          <a:tcPr/>
                        </a:tc>
                        <a:tc>
                          <a:txBody>
                            <a:bodyPr/>
                            <a:lstStyle/>
                            <a:p>
                              <a:pPr algn="ctr" rtl="1"/>
                              <a:r>
                                <a:rPr lang="en-US" sz="1400" b="1" dirty="0"/>
                                <a:t>LANG</a:t>
                              </a:r>
                            </a:p>
                          </a:txBody>
                          <a:tcPr/>
                        </a:tc>
                        <a:tc>
                          <a:txBody>
                            <a:bodyPr/>
                            <a:lstStyle/>
                            <a:p>
                              <a:pPr algn="ctr"/>
                              <a:r>
                                <a:rPr lang="en-US" sz="1400" dirty="0"/>
                                <a:t>…</a:t>
                              </a:r>
                              <a:endParaRPr lang="en-US" sz="1400" b="1" dirty="0"/>
                            </a:p>
                          </a:txBody>
                          <a:tcPr/>
                        </a:tc>
                        <a:tc>
                          <a:txBody>
                            <a:bodyPr/>
                            <a:lstStyle/>
                            <a:p>
                              <a:pPr algn="ctr"/>
                              <a:r>
                                <a:rPr lang="en-US" sz="1400" b="1" dirty="0"/>
                                <a:t>LEVEL</a:t>
                              </a:r>
                            </a:p>
                          </a:txBody>
                          <a:tcPr/>
                        </a:tc>
                        <a:extLst>
                          <a:ext uri="{0D108BD9-81ED-4DB2-BD59-A6C34878D82A}">
                            <a16:rowId xmlns:a16="http://schemas.microsoft.com/office/drawing/2014/main" val="10000"/>
                          </a:ext>
                        </a:extLst>
                      </a:tr>
                      <a:tr h="279400">
                        <a:tc>
                          <a:txBody>
                            <a:bodyPr/>
                            <a:lstStyle/>
                            <a:p>
                              <a:pPr algn="ctr"/>
                              <a:r>
                                <a:rPr lang="en-US" sz="1400" b="0" dirty="0"/>
                                <a:t>E100</a:t>
                              </a:r>
                            </a:p>
                          </a:txBody>
                          <a:tcPr/>
                        </a:tc>
                        <a:tc>
                          <a:txBody>
                            <a:bodyPr/>
                            <a:lstStyle/>
                            <a:p>
                              <a:pPr algn="ctr"/>
                              <a:r>
                                <a:rPr lang="en-US" sz="1400" b="0" dirty="0"/>
                                <a:t>C++</a:t>
                              </a:r>
                            </a:p>
                          </a:txBody>
                          <a:tcPr/>
                        </a:tc>
                        <a:tc>
                          <a:txBody>
                            <a:bodyPr/>
                            <a:lstStyle/>
                            <a:p>
                              <a:pPr algn="ctr"/>
                              <a:r>
                                <a:rPr lang="fa-IR" sz="1400" b="0" dirty="0"/>
                                <a:t>...</a:t>
                              </a:r>
                              <a:endParaRPr lang="en-US" sz="1400" b="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1400" b="0" dirty="0"/>
                                <a:t>...</a:t>
                              </a:r>
                              <a:endParaRPr lang="en-US" sz="1400" b="0" dirty="0"/>
                            </a:p>
                          </a:txBody>
                          <a:tcPr/>
                        </a:tc>
                        <a:extLst>
                          <a:ext uri="{0D108BD9-81ED-4DB2-BD59-A6C34878D82A}">
                            <a16:rowId xmlns:a16="http://schemas.microsoft.com/office/drawing/2014/main" val="10001"/>
                          </a:ext>
                        </a:extLst>
                      </a:tr>
                      <a:tr h="279400">
                        <a:tc>
                          <a:txBody>
                            <a:bodyPr/>
                            <a:lstStyle/>
                            <a:p>
                              <a:pPr algn="ctr"/>
                              <a:r>
                                <a:rPr lang="en-US" sz="1400" b="0" dirty="0"/>
                                <a:t>E102</a:t>
                              </a:r>
                            </a:p>
                          </a:txBody>
                          <a:tcPr/>
                        </a:tc>
                        <a:tc>
                          <a:txBody>
                            <a:bodyPr/>
                            <a:lstStyle/>
                            <a:p>
                              <a:pPr algn="ctr"/>
                              <a:r>
                                <a:rPr lang="en-US" sz="1400" b="0" dirty="0"/>
                                <a:t>Java</a:t>
                              </a:r>
                            </a:p>
                          </a:txBody>
                          <a:tcPr/>
                        </a:tc>
                        <a:tc>
                          <a:txBody>
                            <a:bodyPr/>
                            <a:lstStyle/>
                            <a:p>
                              <a:pPr algn="ctr"/>
                              <a:r>
                                <a:rPr lang="fa-IR" sz="1400" b="0" dirty="0"/>
                                <a:t>...</a:t>
                              </a:r>
                              <a:endParaRPr lang="en-US" sz="1400" b="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1400" b="0" dirty="0"/>
                                <a:t>...</a:t>
                              </a:r>
                              <a:endParaRPr lang="en-US" sz="1400" b="0" dirty="0"/>
                            </a:p>
                          </a:txBody>
                          <a:tcPr/>
                        </a:tc>
                        <a:extLst>
                          <a:ext uri="{0D108BD9-81ED-4DB2-BD59-A6C34878D82A}">
                            <a16:rowId xmlns:a16="http://schemas.microsoft.com/office/drawing/2014/main" val="10002"/>
                          </a:ext>
                        </a:extLst>
                      </a:tr>
                      <a:tr h="279400">
                        <a:tc>
                          <a:txBody>
                            <a:bodyPr/>
                            <a:lstStyle/>
                            <a:p>
                              <a:pPr algn="ctr"/>
                              <a14:m>
                                <m:oMathPara xmlns:m="http://schemas.openxmlformats.org/officeDocument/2006/math">
                                  <m:oMathParaPr>
                                    <m:jc m:val="centerGroup"/>
                                  </m:oMathParaPr>
                                  <m:oMath xmlns:m="http://schemas.openxmlformats.org/officeDocument/2006/math">
                                    <m:r>
                                      <a:rPr lang="en-US" sz="1400" b="0" dirty="0" smtClean="0">
                                        <a:latin typeface="Cambria Math"/>
                                      </a:rPr>
                                      <m:t>⋮</m:t>
                                    </m:r>
                                  </m:oMath>
                                </m:oMathPara>
                              </a14:m>
                              <a:endParaRPr lang="en-US" sz="1400" b="0" dirty="0"/>
                            </a:p>
                          </a:txBody>
                          <a:tcPr/>
                        </a:tc>
                        <a:tc>
                          <a:txBody>
                            <a:bodyPr/>
                            <a:lstStyle/>
                            <a:p>
                              <a:pPr algn="ctr"/>
                              <a14:m>
                                <m:oMathPara xmlns:m="http://schemas.openxmlformats.org/officeDocument/2006/math">
                                  <m:oMathParaPr>
                                    <m:jc m:val="centerGroup"/>
                                  </m:oMathParaPr>
                                  <m:oMath xmlns:m="http://schemas.openxmlformats.org/officeDocument/2006/math">
                                    <m:r>
                                      <a:rPr lang="en-US" sz="1400" b="0" dirty="0" smtClean="0">
                                        <a:latin typeface="Cambria Math"/>
                                      </a:rPr>
                                      <m:t>⋮</m:t>
                                    </m:r>
                                  </m:oMath>
                                </m:oMathPara>
                              </a14:m>
                              <a:endParaRPr lang="en-US" sz="1400" b="0" dirty="0"/>
                            </a:p>
                          </a:txBody>
                          <a:tcPr/>
                        </a:tc>
                        <a:tc>
                          <a:txBody>
                            <a:bodyPr/>
                            <a:lstStyle/>
                            <a:p>
                              <a:pPr algn="ctr"/>
                              <a14:m>
                                <m:oMathPara xmlns:m="http://schemas.openxmlformats.org/officeDocument/2006/math">
                                  <m:oMathParaPr>
                                    <m:jc m:val="centerGroup"/>
                                  </m:oMathParaPr>
                                  <m:oMath xmlns:m="http://schemas.openxmlformats.org/officeDocument/2006/math">
                                    <m:r>
                                      <a:rPr lang="en-US" sz="1400" b="0" dirty="0" smtClean="0">
                                        <a:latin typeface="Cambria Math"/>
                                      </a:rPr>
                                      <m:t>⋮</m:t>
                                    </m:r>
                                  </m:oMath>
                                </m:oMathPara>
                              </a14:m>
                              <a:endParaRPr lang="en-US" sz="1400" b="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b="0" dirty="0" smtClean="0">
                                        <a:latin typeface="Cambria Math"/>
                                      </a:rPr>
                                      <m:t>⋮</m:t>
                                    </m:r>
                                  </m:oMath>
                                </m:oMathPara>
                              </a14:m>
                              <a:endParaRPr lang="en-US" sz="1400" b="0" dirty="0"/>
                            </a:p>
                          </a:txBody>
                          <a:tcPr/>
                        </a:tc>
                        <a:extLst>
                          <a:ext uri="{0D108BD9-81ED-4DB2-BD59-A6C34878D82A}">
                            <a16:rowId xmlns:a16="http://schemas.microsoft.com/office/drawing/2014/main" val="10003"/>
                          </a:ext>
                        </a:extLst>
                      </a:tr>
                    </a:tbl>
                  </a:graphicData>
                </a:graphic>
              </p:graphicFrame>
            </mc:Choice>
            <mc:Fallback xmlns="">
              <p:graphicFrame>
                <p:nvGraphicFramePr>
                  <p:cNvPr id="84" name="Content Placeholder 3">
                    <a:extLst>
                      <a:ext uri="{FF2B5EF4-FFF2-40B4-BE49-F238E27FC236}">
                        <a16:creationId xmlns:a16="http://schemas.microsoft.com/office/drawing/2014/main" id="{4F85923F-B2A8-4B6D-A90E-8DBD2E540EC9}"/>
                      </a:ext>
                    </a:extLst>
                  </p:cNvPr>
                  <p:cNvGraphicFramePr>
                    <a:graphicFrameLocks/>
                  </p:cNvGraphicFramePr>
                  <p:nvPr>
                    <p:extLst>
                      <p:ext uri="{D42A27DB-BD31-4B8C-83A1-F6EECF244321}">
                        <p14:modId xmlns:p14="http://schemas.microsoft.com/office/powerpoint/2010/main" val="34237201"/>
                      </p:ext>
                    </p:extLst>
                  </p:nvPr>
                </p:nvGraphicFramePr>
                <p:xfrm>
                  <a:off x="191312" y="1472671"/>
                  <a:ext cx="2050244" cy="1171584"/>
                </p:xfrm>
                <a:graphic>
                  <a:graphicData uri="http://schemas.openxmlformats.org/drawingml/2006/table">
                    <a:tbl>
                      <a:tblPr firstRow="1" bandRow="1">
                        <a:tableStyleId>{3B4B98B0-60AC-42C2-AFA5-B58CD77FA1E5}</a:tableStyleId>
                      </a:tblPr>
                      <a:tblGrid>
                        <a:gridCol w="691642">
                          <a:extLst>
                            <a:ext uri="{9D8B030D-6E8A-4147-A177-3AD203B41FA5}">
                              <a16:colId xmlns:a16="http://schemas.microsoft.com/office/drawing/2014/main" val="20000"/>
                            </a:ext>
                          </a:extLst>
                        </a:gridCol>
                        <a:gridCol w="669583">
                          <a:extLst>
                            <a:ext uri="{9D8B030D-6E8A-4147-A177-3AD203B41FA5}">
                              <a16:colId xmlns:a16="http://schemas.microsoft.com/office/drawing/2014/main" val="20001"/>
                            </a:ext>
                          </a:extLst>
                        </a:gridCol>
                        <a:gridCol w="440267">
                          <a:extLst>
                            <a:ext uri="{9D8B030D-6E8A-4147-A177-3AD203B41FA5}">
                              <a16:colId xmlns:a16="http://schemas.microsoft.com/office/drawing/2014/main" val="20002"/>
                            </a:ext>
                          </a:extLst>
                        </a:gridCol>
                        <a:gridCol w="666044">
                          <a:extLst>
                            <a:ext uri="{9D8B030D-6E8A-4147-A177-3AD203B41FA5}">
                              <a16:colId xmlns:a16="http://schemas.microsoft.com/office/drawing/2014/main" val="20003"/>
                            </a:ext>
                          </a:extLst>
                        </a:gridCol>
                      </a:tblGrid>
                      <a:tr h="374343">
                        <a:tc>
                          <a:txBody>
                            <a:bodyPr/>
                            <a:lstStyle/>
                            <a:p>
                              <a:pPr algn="ctr"/>
                              <a:r>
                                <a:rPr lang="en-US" sz="1400" b="1" dirty="0"/>
                                <a:t>EID</a:t>
                              </a:r>
                            </a:p>
                          </a:txBody>
                          <a:tcPr/>
                        </a:tc>
                        <a:tc>
                          <a:txBody>
                            <a:bodyPr/>
                            <a:lstStyle/>
                            <a:p>
                              <a:pPr algn="ctr" rtl="1"/>
                              <a:r>
                                <a:rPr lang="en-US" sz="1400" b="1" dirty="0"/>
                                <a:t>LANG</a:t>
                              </a:r>
                            </a:p>
                          </a:txBody>
                          <a:tcPr/>
                        </a:tc>
                        <a:tc>
                          <a:txBody>
                            <a:bodyPr/>
                            <a:lstStyle/>
                            <a:p>
                              <a:pPr algn="ctr"/>
                              <a:r>
                                <a:rPr lang="en-US" sz="1400" dirty="0"/>
                                <a:t>…</a:t>
                              </a:r>
                              <a:endParaRPr lang="en-US" sz="1400" b="1" dirty="0"/>
                            </a:p>
                          </a:txBody>
                          <a:tcPr/>
                        </a:tc>
                        <a:tc>
                          <a:txBody>
                            <a:bodyPr/>
                            <a:lstStyle/>
                            <a:p>
                              <a:pPr algn="ctr"/>
                              <a:r>
                                <a:rPr lang="en-US" sz="1400" b="1" dirty="0"/>
                                <a:t>LEVEL</a:t>
                              </a:r>
                            </a:p>
                          </a:txBody>
                          <a:tcPr/>
                        </a:tc>
                        <a:extLst>
                          <a:ext uri="{0D108BD9-81ED-4DB2-BD59-A6C34878D82A}">
                            <a16:rowId xmlns:a16="http://schemas.microsoft.com/office/drawing/2014/main" val="10000"/>
                          </a:ext>
                        </a:extLst>
                      </a:tr>
                      <a:tr h="304800">
                        <a:tc>
                          <a:txBody>
                            <a:bodyPr/>
                            <a:lstStyle/>
                            <a:p>
                              <a:pPr algn="ctr"/>
                              <a:r>
                                <a:rPr lang="en-US" sz="1400" b="0" dirty="0"/>
                                <a:t>E100</a:t>
                              </a:r>
                            </a:p>
                          </a:txBody>
                          <a:tcPr/>
                        </a:tc>
                        <a:tc>
                          <a:txBody>
                            <a:bodyPr/>
                            <a:lstStyle/>
                            <a:p>
                              <a:pPr algn="ctr"/>
                              <a:r>
                                <a:rPr lang="en-US" sz="1400" b="0" dirty="0"/>
                                <a:t>C++</a:t>
                              </a:r>
                            </a:p>
                          </a:txBody>
                          <a:tcPr/>
                        </a:tc>
                        <a:tc>
                          <a:txBody>
                            <a:bodyPr/>
                            <a:lstStyle/>
                            <a:p>
                              <a:pPr algn="ctr"/>
                              <a:r>
                                <a:rPr lang="fa-IR" sz="1400" b="0" dirty="0"/>
                                <a:t>...</a:t>
                              </a:r>
                              <a:endParaRPr lang="en-US" sz="1400" b="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1400" b="0" dirty="0"/>
                                <a:t>...</a:t>
                              </a:r>
                              <a:endParaRPr lang="en-US" sz="1400" b="0" dirty="0"/>
                            </a:p>
                          </a:txBody>
                          <a:tcPr/>
                        </a:tc>
                        <a:extLst>
                          <a:ext uri="{0D108BD9-81ED-4DB2-BD59-A6C34878D82A}">
                            <a16:rowId xmlns:a16="http://schemas.microsoft.com/office/drawing/2014/main" val="10001"/>
                          </a:ext>
                        </a:extLst>
                      </a:tr>
                      <a:tr h="304800">
                        <a:tc>
                          <a:txBody>
                            <a:bodyPr/>
                            <a:lstStyle/>
                            <a:p>
                              <a:pPr algn="ctr"/>
                              <a:r>
                                <a:rPr lang="en-US" sz="1400" b="0" dirty="0"/>
                                <a:t>E102</a:t>
                              </a:r>
                            </a:p>
                          </a:txBody>
                          <a:tcPr/>
                        </a:tc>
                        <a:tc>
                          <a:txBody>
                            <a:bodyPr/>
                            <a:lstStyle/>
                            <a:p>
                              <a:pPr algn="ctr"/>
                              <a:r>
                                <a:rPr lang="en-US" sz="1400" b="0" dirty="0"/>
                                <a:t>Java</a:t>
                              </a:r>
                            </a:p>
                          </a:txBody>
                          <a:tcPr/>
                        </a:tc>
                        <a:tc>
                          <a:txBody>
                            <a:bodyPr/>
                            <a:lstStyle/>
                            <a:p>
                              <a:pPr algn="ctr"/>
                              <a:r>
                                <a:rPr lang="fa-IR" sz="1400" b="0" dirty="0"/>
                                <a:t>...</a:t>
                              </a:r>
                              <a:endParaRPr lang="en-US" sz="1400" b="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1400" b="0" dirty="0"/>
                                <a:t>...</a:t>
                              </a:r>
                              <a:endParaRPr lang="en-US" sz="1400" b="0" dirty="0"/>
                            </a:p>
                          </a:txBody>
                          <a:tcPr/>
                        </a:tc>
                        <a:extLst>
                          <a:ext uri="{0D108BD9-81ED-4DB2-BD59-A6C34878D82A}">
                            <a16:rowId xmlns:a16="http://schemas.microsoft.com/office/drawing/2014/main" val="10002"/>
                          </a:ext>
                        </a:extLst>
                      </a:tr>
                      <a:tr h="304800">
                        <a:tc>
                          <a:txBody>
                            <a:bodyPr/>
                            <a:lstStyle/>
                            <a:p>
                              <a:endParaRPr lang="en-US"/>
                            </a:p>
                          </a:txBody>
                          <a:tcPr>
                            <a:blipFill>
                              <a:blip r:embed="rId12"/>
                              <a:stretch>
                                <a:fillRect t="-326000" r="-257018" b="-2000"/>
                              </a:stretch>
                            </a:blipFill>
                          </a:tcPr>
                        </a:tc>
                        <a:tc>
                          <a:txBody>
                            <a:bodyPr/>
                            <a:lstStyle/>
                            <a:p>
                              <a:endParaRPr lang="en-US"/>
                            </a:p>
                          </a:txBody>
                          <a:tcPr>
                            <a:blipFill>
                              <a:blip r:embed="rId12"/>
                              <a:stretch>
                                <a:fillRect l="-103636" t="-326000" r="-166364" b="-2000"/>
                              </a:stretch>
                            </a:blipFill>
                          </a:tcPr>
                        </a:tc>
                        <a:tc>
                          <a:txBody>
                            <a:bodyPr/>
                            <a:lstStyle/>
                            <a:p>
                              <a:endParaRPr lang="en-US"/>
                            </a:p>
                          </a:txBody>
                          <a:tcPr>
                            <a:blipFill>
                              <a:blip r:embed="rId12"/>
                              <a:stretch>
                                <a:fillRect l="-311111" t="-326000" r="-154167" b="-2000"/>
                              </a:stretch>
                            </a:blipFill>
                          </a:tcPr>
                        </a:tc>
                        <a:tc>
                          <a:txBody>
                            <a:bodyPr/>
                            <a:lstStyle/>
                            <a:p>
                              <a:endParaRPr lang="en-US"/>
                            </a:p>
                          </a:txBody>
                          <a:tcPr>
                            <a:blipFill>
                              <a:blip r:embed="rId12"/>
                              <a:stretch>
                                <a:fillRect l="-269091" t="-326000" r="-909" b="-2000"/>
                              </a:stretch>
                            </a:blipFill>
                          </a:tcPr>
                        </a:tc>
                        <a:extLst>
                          <a:ext uri="{0D108BD9-81ED-4DB2-BD59-A6C34878D82A}">
                            <a16:rowId xmlns:a16="http://schemas.microsoft.com/office/drawing/2014/main" val="10003"/>
                          </a:ext>
                        </a:extLst>
                      </a:tr>
                    </a:tbl>
                  </a:graphicData>
                </a:graphic>
              </p:graphicFrame>
            </mc:Fallback>
          </mc:AlternateContent>
          <p:sp>
            <p:nvSpPr>
              <p:cNvPr id="85" name="Rounded Rectangle 5">
                <a:extLst>
                  <a:ext uri="{FF2B5EF4-FFF2-40B4-BE49-F238E27FC236}">
                    <a16:creationId xmlns:a16="http://schemas.microsoft.com/office/drawing/2014/main" id="{99394114-91B9-47DC-914C-B04345DB9191}"/>
                  </a:ext>
                </a:extLst>
              </p:cNvPr>
              <p:cNvSpPr/>
              <p:nvPr/>
            </p:nvSpPr>
            <p:spPr>
              <a:xfrm>
                <a:off x="-352315" y="1428293"/>
                <a:ext cx="619852" cy="35094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400" b="1" dirty="0">
                    <a:solidFill>
                      <a:schemeClr val="tx1"/>
                    </a:solidFill>
                  </a:rPr>
                  <a:t>PROG</a:t>
                </a:r>
                <a:endParaRPr lang="fa-IR" sz="1400" b="1" dirty="0">
                  <a:solidFill>
                    <a:schemeClr val="tx1"/>
                  </a:solidFill>
                </a:endParaRPr>
              </a:p>
            </p:txBody>
          </p:sp>
        </p:grpSp>
        <p:cxnSp>
          <p:nvCxnSpPr>
            <p:cNvPr id="83" name="Straight Connector 82">
              <a:extLst>
                <a:ext uri="{FF2B5EF4-FFF2-40B4-BE49-F238E27FC236}">
                  <a16:creationId xmlns:a16="http://schemas.microsoft.com/office/drawing/2014/main" id="{BAA26A2C-03A6-4584-A77A-0A890A4D72EC}"/>
                </a:ext>
              </a:extLst>
            </p:cNvPr>
            <p:cNvCxnSpPr>
              <a:cxnSpLocks/>
            </p:cNvCxnSpPr>
            <p:nvPr/>
          </p:nvCxnSpPr>
          <p:spPr>
            <a:xfrm>
              <a:off x="224522" y="1756613"/>
              <a:ext cx="52230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6" name="Straight Connector 85">
            <a:extLst>
              <a:ext uri="{FF2B5EF4-FFF2-40B4-BE49-F238E27FC236}">
                <a16:creationId xmlns:a16="http://schemas.microsoft.com/office/drawing/2014/main" id="{2994728D-4200-4FCC-A7D0-57DB8328A646}"/>
              </a:ext>
            </a:extLst>
          </p:cNvPr>
          <p:cNvCxnSpPr/>
          <p:nvPr/>
        </p:nvCxnSpPr>
        <p:spPr>
          <a:xfrm>
            <a:off x="8607762" y="3864444"/>
            <a:ext cx="572502"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5451206"/>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250"/>
                                        <p:tgtEl>
                                          <p:spTgt spid="8"/>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250"/>
                                        <p:tgtEl>
                                          <p:spTgt spid="9"/>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50"/>
                                        <p:tgtEl>
                                          <p:spTgt spid="13"/>
                                        </p:tgtEl>
                                      </p:cBhvr>
                                    </p:animEffect>
                                  </p:childTnLst>
                                </p:cTn>
                              </p:par>
                            </p:childTnLst>
                          </p:cTn>
                        </p:par>
                        <p:par>
                          <p:cTn id="14" fill="hold">
                            <p:stCondLst>
                              <p:cond delay="250"/>
                            </p:stCondLst>
                            <p:childTnLst>
                              <p:par>
                                <p:cTn id="15" presetID="10"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750"/>
                            </p:stCondLst>
                            <p:childTnLst>
                              <p:par>
                                <p:cTn id="19" presetID="42" presetClass="entr" presetSubtype="0"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anim calcmode="lin" valueType="num">
                                      <p:cBhvr>
                                        <p:cTn id="22" dur="500" fill="hold"/>
                                        <p:tgtEl>
                                          <p:spTgt spid="10"/>
                                        </p:tgtEl>
                                        <p:attrNameLst>
                                          <p:attrName>ppt_x</p:attrName>
                                        </p:attrNameLst>
                                      </p:cBhvr>
                                      <p:tavLst>
                                        <p:tav tm="0">
                                          <p:val>
                                            <p:strVal val="#ppt_x"/>
                                          </p:val>
                                        </p:tav>
                                        <p:tav tm="100000">
                                          <p:val>
                                            <p:strVal val="#ppt_x"/>
                                          </p:val>
                                        </p:tav>
                                      </p:tavLst>
                                    </p:anim>
                                    <p:anim calcmode="lin" valueType="num">
                                      <p:cBhvr>
                                        <p:cTn id="23" dur="500" fill="hold"/>
                                        <p:tgtEl>
                                          <p:spTgt spid="10"/>
                                        </p:tgtEl>
                                        <p:attrNameLst>
                                          <p:attrName>ppt_y</p:attrName>
                                        </p:attrNameLst>
                                      </p:cBhvr>
                                      <p:tavLst>
                                        <p:tav tm="0">
                                          <p:val>
                                            <p:strVal val="#ppt_y+.1"/>
                                          </p:val>
                                        </p:tav>
                                        <p:tav tm="100000">
                                          <p:val>
                                            <p:strVal val="#ppt_y"/>
                                          </p:val>
                                        </p:tav>
                                      </p:tavLst>
                                    </p:anim>
                                  </p:childTnLst>
                                </p:cTn>
                              </p:par>
                            </p:childTnLst>
                          </p:cTn>
                        </p:par>
                        <p:par>
                          <p:cTn id="24" fill="hold">
                            <p:stCondLst>
                              <p:cond delay="1250"/>
                            </p:stCondLst>
                            <p:childTnLst>
                              <p:par>
                                <p:cTn id="25" presetID="10" presetClass="entr" presetSubtype="0" fill="hold" nodeType="after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fade">
                                      <p:cBhvr>
                                        <p:cTn id="27" dur="500"/>
                                        <p:tgtEl>
                                          <p:spTgt spid="49"/>
                                        </p:tgtEl>
                                      </p:cBhvr>
                                    </p:animEffect>
                                  </p:childTnLst>
                                </p:cTn>
                              </p:par>
                            </p:childTnLst>
                          </p:cTn>
                        </p:par>
                        <p:par>
                          <p:cTn id="28" fill="hold">
                            <p:stCondLst>
                              <p:cond delay="1750"/>
                            </p:stCondLst>
                            <p:childTnLst>
                              <p:par>
                                <p:cTn id="29" presetID="10" presetClass="entr" presetSubtype="0" fill="hold" nodeType="afterEffect">
                                  <p:stCondLst>
                                    <p:cond delay="0"/>
                                  </p:stCondLst>
                                  <p:childTnLst>
                                    <p:set>
                                      <p:cBhvr>
                                        <p:cTn id="30" dur="1" fill="hold">
                                          <p:stCondLst>
                                            <p:cond delay="0"/>
                                          </p:stCondLst>
                                        </p:cTn>
                                        <p:tgtEl>
                                          <p:spTgt spid="55"/>
                                        </p:tgtEl>
                                        <p:attrNameLst>
                                          <p:attrName>style.visibility</p:attrName>
                                        </p:attrNameLst>
                                      </p:cBhvr>
                                      <p:to>
                                        <p:strVal val="visible"/>
                                      </p:to>
                                    </p:set>
                                    <p:animEffect transition="in" filter="fade">
                                      <p:cBhvr>
                                        <p:cTn id="31" dur="500"/>
                                        <p:tgtEl>
                                          <p:spTgt spid="55"/>
                                        </p:tgtEl>
                                      </p:cBhvr>
                                    </p:animEffect>
                                  </p:childTnLst>
                                </p:cTn>
                              </p:par>
                            </p:childTnLst>
                          </p:cTn>
                        </p:par>
                        <p:par>
                          <p:cTn id="32" fill="hold">
                            <p:stCondLst>
                              <p:cond delay="2250"/>
                            </p:stCondLst>
                            <p:childTnLst>
                              <p:par>
                                <p:cTn id="33" presetID="10" presetClass="entr" presetSubtype="0" fill="hold" nodeType="afterEffect">
                                  <p:stCondLst>
                                    <p:cond delay="0"/>
                                  </p:stCondLst>
                                  <p:childTnLst>
                                    <p:set>
                                      <p:cBhvr>
                                        <p:cTn id="34" dur="1" fill="hold">
                                          <p:stCondLst>
                                            <p:cond delay="0"/>
                                          </p:stCondLst>
                                        </p:cTn>
                                        <p:tgtEl>
                                          <p:spTgt spid="76"/>
                                        </p:tgtEl>
                                        <p:attrNameLst>
                                          <p:attrName>style.visibility</p:attrName>
                                        </p:attrNameLst>
                                      </p:cBhvr>
                                      <p:to>
                                        <p:strVal val="visible"/>
                                      </p:to>
                                    </p:set>
                                    <p:animEffect transition="in" filter="fade">
                                      <p:cBhvr>
                                        <p:cTn id="35" dur="500"/>
                                        <p:tgtEl>
                                          <p:spTgt spid="76"/>
                                        </p:tgtEl>
                                      </p:cBhvr>
                                    </p:animEffect>
                                  </p:childTnLst>
                                </p:cTn>
                              </p:par>
                            </p:childTnLst>
                          </p:cTn>
                        </p:par>
                        <p:par>
                          <p:cTn id="36" fill="hold">
                            <p:stCondLst>
                              <p:cond delay="2750"/>
                            </p:stCondLst>
                            <p:childTnLst>
                              <p:par>
                                <p:cTn id="37" presetID="10" presetClass="entr" presetSubtype="0" fill="hold" nodeType="afterEffect">
                                  <p:stCondLst>
                                    <p:cond delay="0"/>
                                  </p:stCondLst>
                                  <p:childTnLst>
                                    <p:set>
                                      <p:cBhvr>
                                        <p:cTn id="38" dur="1" fill="hold">
                                          <p:stCondLst>
                                            <p:cond delay="0"/>
                                          </p:stCondLst>
                                        </p:cTn>
                                        <p:tgtEl>
                                          <p:spTgt spid="81"/>
                                        </p:tgtEl>
                                        <p:attrNameLst>
                                          <p:attrName>style.visibility</p:attrName>
                                        </p:attrNameLst>
                                      </p:cBhvr>
                                      <p:to>
                                        <p:strVal val="visible"/>
                                      </p:to>
                                    </p:set>
                                    <p:animEffect transition="in" filter="fade">
                                      <p:cBhvr>
                                        <p:cTn id="39" dur="500"/>
                                        <p:tgtEl>
                                          <p:spTgt spid="81"/>
                                        </p:tgtEl>
                                      </p:cBhvr>
                                    </p:animEffect>
                                  </p:childTnLst>
                                </p:cTn>
                              </p:par>
                              <p:par>
                                <p:cTn id="40" presetID="10" presetClass="entr" presetSubtype="0" fill="hold" nodeType="withEffect">
                                  <p:stCondLst>
                                    <p:cond delay="0"/>
                                  </p:stCondLst>
                                  <p:childTnLst>
                                    <p:set>
                                      <p:cBhvr>
                                        <p:cTn id="41" dur="1" fill="hold">
                                          <p:stCondLst>
                                            <p:cond delay="0"/>
                                          </p:stCondLst>
                                        </p:cTn>
                                        <p:tgtEl>
                                          <p:spTgt spid="86"/>
                                        </p:tgtEl>
                                        <p:attrNameLst>
                                          <p:attrName>style.visibility</p:attrName>
                                        </p:attrNameLst>
                                      </p:cBhvr>
                                      <p:to>
                                        <p:strVal val="visible"/>
                                      </p:to>
                                    </p:set>
                                    <p:animEffect transition="in" filter="fade">
                                      <p:cBhvr>
                                        <p:cTn id="42"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3057" cy="78818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0" y="5462000"/>
            <a:ext cx="12192000" cy="1396000"/>
          </a:xfrm>
          <a:prstGeom prst="rect">
            <a:avLst/>
          </a:prstGeom>
          <a:solidFill>
            <a:srgbClr val="B4DCF5">
              <a:lumMod val="10000"/>
            </a:srgbClr>
          </a:solidFill>
        </p:spPr>
      </p:pic>
      <p:pic>
        <p:nvPicPr>
          <p:cNvPr id="6" name="Picture 5"/>
          <p:cNvPicPr>
            <a:picLocks noChangeAspect="1"/>
          </p:cNvPicPr>
          <p:nvPr/>
        </p:nvPicPr>
        <p:blipFill>
          <a:blip r:embed="rId4"/>
          <a:stretch>
            <a:fillRect/>
          </a:stretch>
        </p:blipFill>
        <p:spPr>
          <a:xfrm>
            <a:off x="-128789" y="4290646"/>
            <a:ext cx="12518265" cy="1968485"/>
          </a:xfrm>
          <a:prstGeom prst="rect">
            <a:avLst/>
          </a:prstGeom>
        </p:spPr>
      </p:pic>
      <p:pic>
        <p:nvPicPr>
          <p:cNvPr id="8" name="Picture 7">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7" y="5841596"/>
            <a:ext cx="980576" cy="980576"/>
          </a:xfrm>
          <a:prstGeom prst="rect">
            <a:avLst/>
          </a:prstGeom>
        </p:spPr>
      </p:pic>
      <p:pic>
        <p:nvPicPr>
          <p:cNvPr id="9" name="Picture 8">
            <a:hlinkClick r:id="rId7" action="ppaction://hlinksldjump"/>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27059" y="6278639"/>
            <a:ext cx="1206566" cy="588599"/>
          </a:xfrm>
          <a:prstGeom prst="rect">
            <a:avLst/>
          </a:prstGeom>
        </p:spPr>
      </p:pic>
      <p:sp>
        <p:nvSpPr>
          <p:cNvPr id="3" name="Rectangle 2"/>
          <p:cNvSpPr/>
          <p:nvPr/>
        </p:nvSpPr>
        <p:spPr>
          <a:xfrm>
            <a:off x="596347" y="159334"/>
            <a:ext cx="11039061" cy="461665"/>
          </a:xfrm>
          <a:prstGeom prst="rect">
            <a:avLst/>
          </a:prstGeom>
          <a:gradFill flip="none" rotWithShape="1">
            <a:gsLst>
              <a:gs pos="63000">
                <a:schemeClr val="bg1"/>
              </a:gs>
              <a:gs pos="91000">
                <a:schemeClr val="accent1">
                  <a:lumMod val="50000"/>
                </a:schemeClr>
              </a:gs>
              <a:gs pos="94000">
                <a:schemeClr val="bg1"/>
              </a:gs>
              <a:gs pos="99000">
                <a:schemeClr val="tx1">
                  <a:lumMod val="95000"/>
                  <a:lumOff val="5000"/>
                </a:schemeClr>
              </a:gs>
            </a:gsLst>
            <a:path path="rect">
              <a:fillToRect l="50000" t="50000" r="50000" b="50000"/>
            </a:path>
            <a:tileRect/>
          </a:gradFill>
        </p:spPr>
        <p:txBody>
          <a:bodyPr wrap="square" lIns="91440" tIns="45720" rIns="91440" bIns="45720">
            <a:spAutoFit/>
          </a:bodyPr>
          <a:lstStyle/>
          <a:p>
            <a:pPr algn="ctr" rtl="1"/>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تکنیک دوم طراحی ارتباط </a:t>
            </a:r>
            <a:r>
              <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IS-A</a:t>
            </a:r>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 </a:t>
            </a:r>
            <a:endPar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endParaRPr>
          </a:p>
        </p:txBody>
      </p:sp>
      <p:pic>
        <p:nvPicPr>
          <p:cNvPr id="13" name="Picture 12">
            <a:hlinkClick r:id="rId9" action="ppaction://hlinksldjump"/>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175595" y="5841596"/>
            <a:ext cx="1016405" cy="1016405"/>
          </a:xfrm>
          <a:prstGeom prst="rect">
            <a:avLst/>
          </a:prstGeom>
        </p:spPr>
      </p:pic>
      <p:sp>
        <p:nvSpPr>
          <p:cNvPr id="12" name="Content Placeholder 2">
            <a:extLst>
              <a:ext uri="{FF2B5EF4-FFF2-40B4-BE49-F238E27FC236}">
                <a16:creationId xmlns:a16="http://schemas.microsoft.com/office/drawing/2014/main" id="{732482DD-FAB4-4777-90E0-AE2C046E0B33}"/>
              </a:ext>
            </a:extLst>
          </p:cNvPr>
          <p:cNvSpPr>
            <a:spLocks noGrp="1"/>
          </p:cNvSpPr>
          <p:nvPr>
            <p:ph idx="1"/>
          </p:nvPr>
        </p:nvSpPr>
        <p:spPr>
          <a:xfrm>
            <a:off x="3668889" y="703449"/>
            <a:ext cx="7966519" cy="3439574"/>
          </a:xfrm>
        </p:spPr>
        <p:txBody>
          <a:bodyPr>
            <a:normAutofit/>
          </a:bodyPr>
          <a:lstStyle/>
          <a:p>
            <a:pPr marL="0" indent="0" algn="r" rtl="1">
              <a:lnSpc>
                <a:spcPct val="100000"/>
              </a:lnSpc>
              <a:buNone/>
            </a:pPr>
            <a:r>
              <a:rPr lang="fa-IR" sz="1600" b="1" dirty="0">
                <a:cs typeface="B Nazanin" panose="00000400000000000000" pitchFamily="2" charset="-78"/>
              </a:rPr>
              <a:t>طراحی با </a:t>
            </a:r>
            <a:r>
              <a:rPr lang="en-US" sz="1600" b="1" dirty="0">
                <a:cs typeface="B Nazanin" panose="00000400000000000000" pitchFamily="2" charset="-78"/>
              </a:rPr>
              <a:t>n</a:t>
            </a:r>
            <a:r>
              <a:rPr lang="fa-IR" sz="1600" b="1" dirty="0">
                <a:cs typeface="B Nazanin" panose="00000400000000000000" pitchFamily="2" charset="-78"/>
              </a:rPr>
              <a:t> جدول : </a:t>
            </a:r>
          </a:p>
          <a:p>
            <a:pPr algn="r" rtl="1">
              <a:lnSpc>
                <a:spcPct val="100000"/>
              </a:lnSpc>
              <a:buFont typeface="Wingdings" panose="05000000000000000000" pitchFamily="2" charset="2"/>
              <a:buChar char="§"/>
            </a:pPr>
            <a:r>
              <a:rPr lang="fa-IR" sz="1600" dirty="0">
                <a:cs typeface="B Nazanin" panose="00000400000000000000" pitchFamily="2" charset="-78"/>
              </a:rPr>
              <a:t>در این حالت، برای موجودیت اصلی جدول تعریف نمی‌کنیم و فقط </a:t>
            </a:r>
            <a:r>
              <a:rPr lang="en-US" sz="1600" dirty="0">
                <a:cs typeface="B Nazanin" panose="00000400000000000000" pitchFamily="2" charset="-78"/>
              </a:rPr>
              <a:t>n</a:t>
            </a:r>
            <a:r>
              <a:rPr lang="fa-IR" sz="1600" dirty="0">
                <a:cs typeface="B Nazanin" panose="00000400000000000000" pitchFamily="2" charset="-78"/>
              </a:rPr>
              <a:t> جدول دیگر برای </a:t>
            </a:r>
            <a:r>
              <a:rPr lang="en-US" sz="1600" dirty="0">
                <a:cs typeface="B Nazanin" panose="00000400000000000000" pitchFamily="2" charset="-78"/>
              </a:rPr>
              <a:t>n</a:t>
            </a:r>
            <a:r>
              <a:rPr lang="fa-IR" sz="1600" dirty="0">
                <a:cs typeface="B Nazanin" panose="00000400000000000000" pitchFamily="2" charset="-78"/>
              </a:rPr>
              <a:t> زیرموجودیت آن داریم.</a:t>
            </a:r>
          </a:p>
          <a:p>
            <a:pPr algn="r" rtl="1">
              <a:lnSpc>
                <a:spcPct val="100000"/>
              </a:lnSpc>
              <a:buFont typeface="Wingdings" panose="05000000000000000000" pitchFamily="2" charset="2"/>
              <a:buChar char="§"/>
            </a:pPr>
            <a:r>
              <a:rPr lang="fa-IR" sz="1600" dirty="0">
                <a:cs typeface="B Nazanin" panose="00000400000000000000" pitchFamily="2" charset="-78"/>
              </a:rPr>
              <a:t>بنابراین صفات مشترک باید در جدول هر زیرموجودیت حضور داشته باشد. </a:t>
            </a:r>
          </a:p>
          <a:p>
            <a:pPr algn="r" rtl="1">
              <a:lnSpc>
                <a:spcPct val="100000"/>
              </a:lnSpc>
              <a:buFont typeface="Wingdings" panose="05000000000000000000" pitchFamily="2" charset="2"/>
              <a:buChar char="§"/>
            </a:pPr>
            <a:r>
              <a:rPr lang="fa-IR" sz="1600" b="1" dirty="0">
                <a:cs typeface="B Nazanin" panose="00000400000000000000" pitchFamily="2" charset="-78"/>
              </a:rPr>
              <a:t>شرط لازم: </a:t>
            </a:r>
          </a:p>
          <a:p>
            <a:pPr marL="457200" lvl="1" indent="0" algn="r" rtl="1">
              <a:lnSpc>
                <a:spcPct val="100000"/>
              </a:lnSpc>
              <a:buNone/>
            </a:pPr>
            <a:r>
              <a:rPr lang="fa-IR" sz="1600" dirty="0">
                <a:cs typeface="B Nazanin" panose="00000400000000000000" pitchFamily="2" charset="-78"/>
              </a:rPr>
              <a:t>باید تخصیص کامل باشد. اگر نباشد، بخشی از داده‏های محیط قابل نمایش نیستند.</a:t>
            </a:r>
          </a:p>
          <a:p>
            <a:pPr algn="r" rtl="1">
              <a:lnSpc>
                <a:spcPct val="100000"/>
              </a:lnSpc>
              <a:buFont typeface="Wingdings" panose="05000000000000000000" pitchFamily="2" charset="2"/>
              <a:buChar char="§"/>
            </a:pPr>
            <a:r>
              <a:rPr lang="fa-IR" sz="1600" b="1" dirty="0">
                <a:cs typeface="B Nazanin" panose="00000400000000000000" pitchFamily="2" charset="-78"/>
              </a:rPr>
              <a:t>مزیت این تکنیک: </a:t>
            </a:r>
          </a:p>
          <a:p>
            <a:pPr marL="457200" lvl="1" indent="0" algn="r" rtl="1">
              <a:lnSpc>
                <a:spcPct val="100000"/>
              </a:lnSpc>
              <a:buNone/>
            </a:pPr>
            <a:r>
              <a:rPr lang="fa-IR" sz="1600" dirty="0">
                <a:cs typeface="B Nazanin" panose="00000400000000000000" pitchFamily="2" charset="-78"/>
              </a:rPr>
              <a:t>برای به دست آوردن اطلاعات کامل زیرموجودیت نیازی به پیوند نیست.</a:t>
            </a:r>
          </a:p>
          <a:p>
            <a:pPr algn="r" rtl="1">
              <a:lnSpc>
                <a:spcPct val="100000"/>
              </a:lnSpc>
              <a:buFont typeface="Wingdings" panose="05000000000000000000" pitchFamily="2" charset="2"/>
              <a:buChar char="§"/>
            </a:pPr>
            <a:r>
              <a:rPr lang="fa-IR" sz="1600" b="1" dirty="0">
                <a:cs typeface="B Nazanin" panose="00000400000000000000" pitchFamily="2" charset="-78"/>
              </a:rPr>
              <a:t>نکته : </a:t>
            </a:r>
          </a:p>
          <a:p>
            <a:pPr marL="457200" lvl="1" indent="0" algn="r" rtl="1">
              <a:lnSpc>
                <a:spcPct val="100000"/>
              </a:lnSpc>
              <a:buNone/>
            </a:pPr>
            <a:r>
              <a:rPr lang="fa-IR" sz="1600" dirty="0">
                <a:cs typeface="B Nazanin" panose="00000400000000000000" pitchFamily="2" charset="-78"/>
              </a:rPr>
              <a:t>در این تکنیک، لزوماً افزونگی پیش نمی‏آید. اگر تخصیص هم‏پوشا باشد میزانی افزونگی پیش می‏آید.</a:t>
            </a:r>
          </a:p>
        </p:txBody>
      </p:sp>
      <p:grpSp>
        <p:nvGrpSpPr>
          <p:cNvPr id="14" name="Group 13">
            <a:extLst>
              <a:ext uri="{FF2B5EF4-FFF2-40B4-BE49-F238E27FC236}">
                <a16:creationId xmlns:a16="http://schemas.microsoft.com/office/drawing/2014/main" id="{92B07CA5-DFEE-452A-944A-336206E08310}"/>
              </a:ext>
            </a:extLst>
          </p:cNvPr>
          <p:cNvGrpSpPr/>
          <p:nvPr/>
        </p:nvGrpSpPr>
        <p:grpSpPr>
          <a:xfrm>
            <a:off x="596347" y="1128889"/>
            <a:ext cx="2876123" cy="1794827"/>
            <a:chOff x="152400" y="3048000"/>
            <a:chExt cx="2876123" cy="1794827"/>
          </a:xfrm>
        </p:grpSpPr>
        <p:sp>
          <p:nvSpPr>
            <p:cNvPr id="15" name="Rounded Rectangle 4">
              <a:extLst>
                <a:ext uri="{FF2B5EF4-FFF2-40B4-BE49-F238E27FC236}">
                  <a16:creationId xmlns:a16="http://schemas.microsoft.com/office/drawing/2014/main" id="{87BD814C-D64B-414C-938E-D3A626C64B17}"/>
                </a:ext>
              </a:extLst>
            </p:cNvPr>
            <p:cNvSpPr/>
            <p:nvPr/>
          </p:nvSpPr>
          <p:spPr>
            <a:xfrm>
              <a:off x="152400" y="3048000"/>
              <a:ext cx="2876123" cy="177794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1">
                <a:lnSpc>
                  <a:spcPct val="150000"/>
                </a:lnSpc>
              </a:pPr>
              <a:r>
                <a:rPr lang="en-US" b="1" dirty="0">
                  <a:solidFill>
                    <a:schemeClr val="tx1"/>
                  </a:solidFill>
                  <a:cs typeface="B Nazanin" pitchFamily="2" charset="-78"/>
                </a:rPr>
                <a:t>E1</a:t>
              </a:r>
              <a:r>
                <a:rPr lang="en-US" dirty="0">
                  <a:solidFill>
                    <a:schemeClr val="tx1"/>
                  </a:solidFill>
                  <a:cs typeface="B Nazanin" pitchFamily="2" charset="-78"/>
                </a:rPr>
                <a:t> (EID,  X,  Y,  A,  B)</a:t>
              </a:r>
            </a:p>
            <a:p>
              <a:pPr rtl="1">
                <a:lnSpc>
                  <a:spcPct val="150000"/>
                </a:lnSpc>
              </a:pPr>
              <a:r>
                <a:rPr lang="en-US" b="1" dirty="0">
                  <a:solidFill>
                    <a:schemeClr val="tx1"/>
                  </a:solidFill>
                  <a:cs typeface="B Nazanin" pitchFamily="2" charset="-78"/>
                </a:rPr>
                <a:t>E2</a:t>
              </a:r>
              <a:r>
                <a:rPr lang="en-US" dirty="0">
                  <a:solidFill>
                    <a:schemeClr val="tx1"/>
                  </a:solidFill>
                  <a:cs typeface="B Nazanin" pitchFamily="2" charset="-78"/>
                </a:rPr>
                <a:t> (EID,  X,  Y, F)</a:t>
              </a:r>
            </a:p>
            <a:p>
              <a:pPr rtl="1">
                <a:lnSpc>
                  <a:spcPct val="150000"/>
                </a:lnSpc>
              </a:pPr>
              <a:r>
                <a:rPr lang="en-US" dirty="0">
                  <a:solidFill>
                    <a:schemeClr val="tx1"/>
                  </a:solidFill>
                  <a:cs typeface="B Nazanin" pitchFamily="2" charset="-78"/>
                </a:rPr>
                <a:t>…</a:t>
              </a:r>
            </a:p>
            <a:p>
              <a:pPr rtl="1">
                <a:lnSpc>
                  <a:spcPct val="150000"/>
                </a:lnSpc>
              </a:pPr>
              <a:r>
                <a:rPr lang="en-US" b="1" dirty="0">
                  <a:solidFill>
                    <a:schemeClr val="tx1"/>
                  </a:solidFill>
                  <a:cs typeface="B Nazanin" pitchFamily="2" charset="-78"/>
                </a:rPr>
                <a:t>En</a:t>
              </a:r>
              <a:r>
                <a:rPr lang="en-US" dirty="0">
                  <a:solidFill>
                    <a:schemeClr val="tx1"/>
                  </a:solidFill>
                  <a:cs typeface="B Nazanin" pitchFamily="2" charset="-78"/>
                </a:rPr>
                <a:t> (EID,  X,  Y,  L,  M,  N)</a:t>
              </a:r>
            </a:p>
          </p:txBody>
        </p:sp>
        <p:cxnSp>
          <p:nvCxnSpPr>
            <p:cNvPr id="16" name="Straight Connector 15">
              <a:extLst>
                <a:ext uri="{FF2B5EF4-FFF2-40B4-BE49-F238E27FC236}">
                  <a16:creationId xmlns:a16="http://schemas.microsoft.com/office/drawing/2014/main" id="{C5517504-F945-46C9-9F16-B0CA0ED5269A}"/>
                </a:ext>
              </a:extLst>
            </p:cNvPr>
            <p:cNvCxnSpPr>
              <a:cxnSpLocks/>
            </p:cNvCxnSpPr>
            <p:nvPr/>
          </p:nvCxnSpPr>
          <p:spPr>
            <a:xfrm>
              <a:off x="685800" y="3526015"/>
              <a:ext cx="34909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A8AFCC7-B040-434F-ADC5-0E3C6C2C41E9}"/>
                </a:ext>
              </a:extLst>
            </p:cNvPr>
            <p:cNvCxnSpPr/>
            <p:nvPr/>
          </p:nvCxnSpPr>
          <p:spPr>
            <a:xfrm>
              <a:off x="628554" y="4018817"/>
              <a:ext cx="40634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DE8DBF0-C49E-44C8-809A-8E7F45E2C555}"/>
                </a:ext>
              </a:extLst>
            </p:cNvPr>
            <p:cNvCxnSpPr/>
            <p:nvPr/>
          </p:nvCxnSpPr>
          <p:spPr>
            <a:xfrm>
              <a:off x="650711" y="3936973"/>
              <a:ext cx="384186"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4DEBAF5-2957-4D35-BD7F-8E44590BD062}"/>
                </a:ext>
              </a:extLst>
            </p:cNvPr>
            <p:cNvCxnSpPr/>
            <p:nvPr/>
          </p:nvCxnSpPr>
          <p:spPr>
            <a:xfrm>
              <a:off x="613347" y="4842827"/>
              <a:ext cx="40634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6F2A4DD-D9CE-476F-A64D-43BF591F2895}"/>
                </a:ext>
              </a:extLst>
            </p:cNvPr>
            <p:cNvCxnSpPr/>
            <p:nvPr/>
          </p:nvCxnSpPr>
          <p:spPr>
            <a:xfrm>
              <a:off x="635504" y="4765627"/>
              <a:ext cx="384186"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58863718"/>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250"/>
                                        <p:tgtEl>
                                          <p:spTgt spid="8"/>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250"/>
                                        <p:tgtEl>
                                          <p:spTgt spid="9"/>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50"/>
                                        <p:tgtEl>
                                          <p:spTgt spid="13"/>
                                        </p:tgtEl>
                                      </p:cBhvr>
                                    </p:animEffect>
                                  </p:childTnLst>
                                </p:cTn>
                              </p:par>
                            </p:childTnLst>
                          </p:cTn>
                        </p:par>
                        <p:par>
                          <p:cTn id="14" fill="hold">
                            <p:stCondLst>
                              <p:cond delay="250"/>
                            </p:stCondLst>
                            <p:childTnLst>
                              <p:par>
                                <p:cTn id="15" presetID="10"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750"/>
                            </p:stCondLst>
                            <p:childTnLst>
                              <p:par>
                                <p:cTn id="19" presetID="42" presetClass="entr" presetSubtype="0"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anim calcmode="lin" valueType="num">
                                      <p:cBhvr>
                                        <p:cTn id="22" dur="500" fill="hold"/>
                                        <p:tgtEl>
                                          <p:spTgt spid="12"/>
                                        </p:tgtEl>
                                        <p:attrNameLst>
                                          <p:attrName>ppt_x</p:attrName>
                                        </p:attrNameLst>
                                      </p:cBhvr>
                                      <p:tavLst>
                                        <p:tav tm="0">
                                          <p:val>
                                            <p:strVal val="#ppt_x"/>
                                          </p:val>
                                        </p:tav>
                                        <p:tav tm="100000">
                                          <p:val>
                                            <p:strVal val="#ppt_x"/>
                                          </p:val>
                                        </p:tav>
                                      </p:tavLst>
                                    </p:anim>
                                    <p:anim calcmode="lin" valueType="num">
                                      <p:cBhvr>
                                        <p:cTn id="23" dur="500" fill="hold"/>
                                        <p:tgtEl>
                                          <p:spTgt spid="12"/>
                                        </p:tgtEl>
                                        <p:attrNameLst>
                                          <p:attrName>ppt_y</p:attrName>
                                        </p:attrNameLst>
                                      </p:cBhvr>
                                      <p:tavLst>
                                        <p:tav tm="0">
                                          <p:val>
                                            <p:strVal val="#ppt_y+.1"/>
                                          </p:val>
                                        </p:tav>
                                        <p:tav tm="100000">
                                          <p:val>
                                            <p:strVal val="#ppt_y"/>
                                          </p:val>
                                        </p:tav>
                                      </p:tavLst>
                                    </p:anim>
                                  </p:childTnLst>
                                </p:cTn>
                              </p:par>
                            </p:childTnLst>
                          </p:cTn>
                        </p:par>
                        <p:par>
                          <p:cTn id="24" fill="hold">
                            <p:stCondLst>
                              <p:cond delay="1250"/>
                            </p:stCondLst>
                            <p:childTnLst>
                              <p:par>
                                <p:cTn id="25" presetID="10" presetClass="entr" presetSubtype="0"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3057" cy="78818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0" y="5462000"/>
            <a:ext cx="12192000" cy="1396000"/>
          </a:xfrm>
          <a:prstGeom prst="rect">
            <a:avLst/>
          </a:prstGeom>
          <a:solidFill>
            <a:srgbClr val="B4DCF5">
              <a:lumMod val="10000"/>
            </a:srgbClr>
          </a:solidFill>
        </p:spPr>
      </p:pic>
      <p:pic>
        <p:nvPicPr>
          <p:cNvPr id="6" name="Picture 5"/>
          <p:cNvPicPr>
            <a:picLocks noChangeAspect="1"/>
          </p:cNvPicPr>
          <p:nvPr/>
        </p:nvPicPr>
        <p:blipFill>
          <a:blip r:embed="rId4"/>
          <a:stretch>
            <a:fillRect/>
          </a:stretch>
        </p:blipFill>
        <p:spPr>
          <a:xfrm>
            <a:off x="-128789" y="4290646"/>
            <a:ext cx="12518265" cy="1968485"/>
          </a:xfrm>
          <a:prstGeom prst="rect">
            <a:avLst/>
          </a:prstGeom>
        </p:spPr>
      </p:pic>
      <p:pic>
        <p:nvPicPr>
          <p:cNvPr id="8" name="Picture 7">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7" y="5841596"/>
            <a:ext cx="980576" cy="980576"/>
          </a:xfrm>
          <a:prstGeom prst="rect">
            <a:avLst/>
          </a:prstGeom>
        </p:spPr>
      </p:pic>
      <p:pic>
        <p:nvPicPr>
          <p:cNvPr id="9" name="Picture 8">
            <a:hlinkClick r:id="rId7" action="ppaction://hlinksldjump"/>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27059" y="6278639"/>
            <a:ext cx="1206566" cy="588599"/>
          </a:xfrm>
          <a:prstGeom prst="rect">
            <a:avLst/>
          </a:prstGeom>
        </p:spPr>
      </p:pic>
      <p:sp>
        <p:nvSpPr>
          <p:cNvPr id="3" name="Rectangle 2"/>
          <p:cNvSpPr/>
          <p:nvPr/>
        </p:nvSpPr>
        <p:spPr>
          <a:xfrm>
            <a:off x="596347" y="159334"/>
            <a:ext cx="11039061" cy="461665"/>
          </a:xfrm>
          <a:prstGeom prst="rect">
            <a:avLst/>
          </a:prstGeom>
          <a:gradFill flip="none" rotWithShape="1">
            <a:gsLst>
              <a:gs pos="63000">
                <a:schemeClr val="bg1"/>
              </a:gs>
              <a:gs pos="91000">
                <a:schemeClr val="accent1">
                  <a:lumMod val="50000"/>
                </a:schemeClr>
              </a:gs>
              <a:gs pos="94000">
                <a:schemeClr val="bg1"/>
              </a:gs>
              <a:gs pos="99000">
                <a:schemeClr val="tx1">
                  <a:lumMod val="95000"/>
                  <a:lumOff val="5000"/>
                </a:schemeClr>
              </a:gs>
            </a:gsLst>
            <a:path path="rect">
              <a:fillToRect l="50000" t="50000" r="50000" b="50000"/>
            </a:path>
            <a:tileRect/>
          </a:gradFill>
        </p:spPr>
        <p:txBody>
          <a:bodyPr wrap="square" lIns="91440" tIns="45720" rIns="91440" bIns="45720">
            <a:spAutoFit/>
          </a:bodyPr>
          <a:lstStyle/>
          <a:p>
            <a:pPr algn="ctr" rtl="1"/>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تکنیک سوم طراحی ارتباط </a:t>
            </a:r>
            <a:r>
              <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IS-A</a:t>
            </a:r>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 </a:t>
            </a:r>
            <a:endPar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endParaRPr>
          </a:p>
        </p:txBody>
      </p:sp>
      <p:pic>
        <p:nvPicPr>
          <p:cNvPr id="13" name="Picture 12">
            <a:hlinkClick r:id="rId9" action="ppaction://hlinksldjump"/>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175595" y="5841596"/>
            <a:ext cx="1016405" cy="1016405"/>
          </a:xfrm>
          <a:prstGeom prst="rect">
            <a:avLst/>
          </a:prstGeom>
        </p:spPr>
      </p:pic>
      <p:sp>
        <p:nvSpPr>
          <p:cNvPr id="10" name="Content Placeholder 2">
            <a:extLst>
              <a:ext uri="{FF2B5EF4-FFF2-40B4-BE49-F238E27FC236}">
                <a16:creationId xmlns:a16="http://schemas.microsoft.com/office/drawing/2014/main" id="{0BC9CD36-423C-4819-8704-DFB362531135}"/>
              </a:ext>
            </a:extLst>
          </p:cNvPr>
          <p:cNvSpPr>
            <a:spLocks noGrp="1"/>
          </p:cNvSpPr>
          <p:nvPr>
            <p:ph idx="1"/>
          </p:nvPr>
        </p:nvSpPr>
        <p:spPr>
          <a:xfrm>
            <a:off x="596347" y="703448"/>
            <a:ext cx="11039061" cy="4758551"/>
          </a:xfrm>
        </p:spPr>
        <p:txBody>
          <a:bodyPr>
            <a:noAutofit/>
          </a:bodyPr>
          <a:lstStyle/>
          <a:p>
            <a:pPr marL="0" indent="0" algn="r" rtl="1">
              <a:lnSpc>
                <a:spcPct val="100000"/>
              </a:lnSpc>
              <a:buNone/>
            </a:pPr>
            <a:r>
              <a:rPr lang="fa-IR" sz="1600" b="1" dirty="0">
                <a:cs typeface="B Nazanin" panose="00000400000000000000" pitchFamily="2" charset="-78"/>
              </a:rPr>
              <a:t>طراحی فقط با یک جدول : </a:t>
            </a:r>
          </a:p>
          <a:p>
            <a:pPr algn="r" rtl="1">
              <a:lnSpc>
                <a:spcPct val="100000"/>
              </a:lnSpc>
              <a:buFont typeface="Wingdings" panose="05000000000000000000" pitchFamily="2" charset="2"/>
              <a:buChar char="§"/>
            </a:pPr>
            <a:r>
              <a:rPr lang="fa-IR" sz="1600" dirty="0">
                <a:cs typeface="B Nazanin" panose="00000400000000000000" pitchFamily="2" charset="-78"/>
              </a:rPr>
              <a:t>در این حالت فقط از یک جدول با آرایه‌های بیتی استفاده می‌کنیم. هر بیت نشان دهنده یک زیرموجودیت است. </a:t>
            </a:r>
          </a:p>
          <a:p>
            <a:pPr algn="r" rtl="1">
              <a:lnSpc>
                <a:spcPct val="100000"/>
              </a:lnSpc>
              <a:buFont typeface="Wingdings" panose="05000000000000000000" pitchFamily="2" charset="2"/>
              <a:buChar char="§"/>
            </a:pPr>
            <a:r>
              <a:rPr lang="fa-IR" sz="1600" dirty="0">
                <a:cs typeface="B Nazanin" panose="00000400000000000000" pitchFamily="2" charset="-78"/>
              </a:rPr>
              <a:t>در واقع برای نمایش هر نمونه موجودیت، بسته به اینکه در مجموعه نمونه‏های کدام زیرنوع باشد، بیت مربوطه‏اش را 1 می‏کنیم.</a:t>
            </a:r>
          </a:p>
          <a:p>
            <a:pPr algn="r" rtl="1">
              <a:lnSpc>
                <a:spcPct val="100000"/>
              </a:lnSpc>
              <a:buFont typeface="Wingdings" panose="05000000000000000000" pitchFamily="2" charset="2"/>
              <a:buChar char="§"/>
            </a:pPr>
            <a:r>
              <a:rPr lang="fa-IR" sz="1600" b="1" dirty="0">
                <a:cs typeface="B Nazanin" panose="00000400000000000000" pitchFamily="2" charset="-78"/>
              </a:rPr>
              <a:t>شرط لازم : </a:t>
            </a:r>
          </a:p>
          <a:p>
            <a:pPr marL="457200" lvl="1" indent="0" algn="r" rtl="1">
              <a:lnSpc>
                <a:spcPct val="100000"/>
              </a:lnSpc>
              <a:buNone/>
            </a:pPr>
            <a:r>
              <a:rPr lang="fa-IR" sz="1600" dirty="0">
                <a:cs typeface="B Nazanin" panose="00000400000000000000" pitchFamily="2" charset="-78"/>
              </a:rPr>
              <a:t>باید تخصیص مجزا باشد، یعنی یک نمونه کارمند، جزئی از نمونه‏های حداکثر یک زیرموجودیت باشد.</a:t>
            </a:r>
          </a:p>
          <a:p>
            <a:pPr algn="r" rtl="1">
              <a:lnSpc>
                <a:spcPct val="100000"/>
              </a:lnSpc>
              <a:buFont typeface="Wingdings" panose="05000000000000000000" pitchFamily="2" charset="2"/>
              <a:buChar char="§"/>
            </a:pPr>
            <a:r>
              <a:rPr lang="fa-IR" sz="1600" b="1" dirty="0">
                <a:cs typeface="B Nazanin" panose="00000400000000000000" pitchFamily="2" charset="-78"/>
              </a:rPr>
              <a:t>مزیت این تکنیک : </a:t>
            </a:r>
          </a:p>
          <a:p>
            <a:pPr marL="457200" lvl="1" indent="0" algn="r" rtl="1">
              <a:lnSpc>
                <a:spcPct val="100000"/>
              </a:lnSpc>
              <a:buNone/>
            </a:pPr>
            <a:r>
              <a:rPr lang="fa-IR" sz="1600" dirty="0">
                <a:cs typeface="B Nazanin" panose="00000400000000000000" pitchFamily="2" charset="-78"/>
              </a:rPr>
              <a:t>برای به دست آوردن اطلاعات کامل زیرموجودیت نیازی به پیوند نیست.</a:t>
            </a:r>
          </a:p>
          <a:p>
            <a:pPr algn="r" rtl="1">
              <a:lnSpc>
                <a:spcPct val="100000"/>
              </a:lnSpc>
              <a:buFont typeface="Wingdings" panose="05000000000000000000" pitchFamily="2" charset="2"/>
              <a:buChar char="§"/>
            </a:pPr>
            <a:r>
              <a:rPr lang="fa-IR" sz="1600" b="1" dirty="0">
                <a:cs typeface="B Nazanin" panose="00000400000000000000" pitchFamily="2" charset="-78"/>
              </a:rPr>
              <a:t>عیب این تکنیک : </a:t>
            </a:r>
          </a:p>
          <a:p>
            <a:pPr marL="457200" lvl="1" indent="0" algn="r" rtl="1">
              <a:lnSpc>
                <a:spcPct val="100000"/>
              </a:lnSpc>
              <a:buNone/>
            </a:pPr>
            <a:r>
              <a:rPr lang="fa-IR" sz="1600" dirty="0">
                <a:cs typeface="B Nazanin" panose="00000400000000000000" pitchFamily="2" charset="-78"/>
              </a:rPr>
              <a:t>هیچ‌مقدار (</a:t>
            </a:r>
            <a:r>
              <a:rPr lang="en-US" sz="1600" dirty="0">
                <a:cs typeface="B Nazanin" panose="00000400000000000000" pitchFamily="2" charset="-78"/>
              </a:rPr>
              <a:t>Null </a:t>
            </a:r>
            <a:r>
              <a:rPr lang="fa-IR" sz="1600" dirty="0">
                <a:cs typeface="B Nazanin" panose="00000400000000000000" pitchFamily="2" charset="-78"/>
              </a:rPr>
              <a:t> ) زیاد دارد و تعداد ستون‌های جدول زیاد است.</a:t>
            </a:r>
          </a:p>
        </p:txBody>
      </p:sp>
      <p:grpSp>
        <p:nvGrpSpPr>
          <p:cNvPr id="11" name="Group 10">
            <a:extLst>
              <a:ext uri="{FF2B5EF4-FFF2-40B4-BE49-F238E27FC236}">
                <a16:creationId xmlns:a16="http://schemas.microsoft.com/office/drawing/2014/main" id="{36C88E8B-1C04-4D77-BD53-641B7DFD2C1C}"/>
              </a:ext>
            </a:extLst>
          </p:cNvPr>
          <p:cNvGrpSpPr/>
          <p:nvPr/>
        </p:nvGrpSpPr>
        <p:grpSpPr>
          <a:xfrm>
            <a:off x="596347" y="3382761"/>
            <a:ext cx="4800600" cy="1248023"/>
            <a:chOff x="228600" y="4419600"/>
            <a:chExt cx="4800600" cy="1248023"/>
          </a:xfrm>
        </p:grpSpPr>
        <p:grpSp>
          <p:nvGrpSpPr>
            <p:cNvPr id="12" name="Group 11">
              <a:extLst>
                <a:ext uri="{FF2B5EF4-FFF2-40B4-BE49-F238E27FC236}">
                  <a16:creationId xmlns:a16="http://schemas.microsoft.com/office/drawing/2014/main" id="{626EC33A-4703-42A1-B048-A9CE818F3BCB}"/>
                </a:ext>
              </a:extLst>
            </p:cNvPr>
            <p:cNvGrpSpPr/>
            <p:nvPr/>
          </p:nvGrpSpPr>
          <p:grpSpPr>
            <a:xfrm>
              <a:off x="228600" y="4419600"/>
              <a:ext cx="4800600" cy="1248023"/>
              <a:chOff x="70517" y="4495805"/>
              <a:chExt cx="4107971" cy="1777947"/>
            </a:xfrm>
          </p:grpSpPr>
          <p:sp>
            <p:nvSpPr>
              <p:cNvPr id="15" name="Rounded Rectangle 4">
                <a:extLst>
                  <a:ext uri="{FF2B5EF4-FFF2-40B4-BE49-F238E27FC236}">
                    <a16:creationId xmlns:a16="http://schemas.microsoft.com/office/drawing/2014/main" id="{D1BD2DE1-67E3-419D-8958-6DAEA0957FFD}"/>
                  </a:ext>
                </a:extLst>
              </p:cNvPr>
              <p:cNvSpPr/>
              <p:nvPr/>
            </p:nvSpPr>
            <p:spPr>
              <a:xfrm>
                <a:off x="70517" y="4495805"/>
                <a:ext cx="4107971" cy="177794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b="1" dirty="0">
                    <a:solidFill>
                      <a:schemeClr val="tx1"/>
                    </a:solidFill>
                    <a:cs typeface="B Nazanin" pitchFamily="2" charset="-78"/>
                  </a:rPr>
                  <a:t>E </a:t>
                </a:r>
                <a:r>
                  <a:rPr lang="en-US" dirty="0">
                    <a:solidFill>
                      <a:schemeClr val="tx1"/>
                    </a:solidFill>
                    <a:cs typeface="B Nazanin" pitchFamily="2" charset="-78"/>
                  </a:rPr>
                  <a:t>(EID,  X,  Y,  A,  B,  F,  L,  M,  N,  TYPE)</a:t>
                </a:r>
              </a:p>
              <a:p>
                <a:pPr>
                  <a:lnSpc>
                    <a:spcPct val="150000"/>
                  </a:lnSpc>
                </a:pPr>
                <a:r>
                  <a:rPr lang="en-US" dirty="0">
                    <a:solidFill>
                      <a:schemeClr val="tx1"/>
                    </a:solidFill>
                    <a:cs typeface="B Nazanin" pitchFamily="2" charset="-78"/>
                  </a:rPr>
                  <a:t>     100   x1  y1  a1  b1  ?   ?    ?     ?      </a:t>
                </a:r>
                <a:r>
                  <a:rPr lang="fa-IR" dirty="0">
                    <a:solidFill>
                      <a:schemeClr val="tx1"/>
                    </a:solidFill>
                    <a:cs typeface="B Nazanin" pitchFamily="2" charset="-78"/>
                  </a:rPr>
                  <a:t>مدیر</a:t>
                </a:r>
              </a:p>
              <a:p>
                <a:pPr>
                  <a:lnSpc>
                    <a:spcPct val="150000"/>
                  </a:lnSpc>
                </a:pPr>
                <a:r>
                  <a:rPr lang="en-US" dirty="0">
                    <a:solidFill>
                      <a:schemeClr val="tx1"/>
                    </a:solidFill>
                    <a:cs typeface="B Nazanin" pitchFamily="2" charset="-78"/>
                  </a:rPr>
                  <a:t>     200   x2  y2  ?     ?    ?  l2   m2  n2    </a:t>
                </a:r>
                <a:r>
                  <a:rPr lang="fa-IR" dirty="0">
                    <a:solidFill>
                      <a:schemeClr val="tx1"/>
                    </a:solidFill>
                    <a:cs typeface="B Nazanin" pitchFamily="2" charset="-78"/>
                  </a:rPr>
                  <a:t>مشاور</a:t>
                </a:r>
                <a:endParaRPr lang="en-US" dirty="0">
                  <a:solidFill>
                    <a:schemeClr val="tx1"/>
                  </a:solidFill>
                  <a:cs typeface="B Nazanin" pitchFamily="2" charset="-78"/>
                </a:endParaRPr>
              </a:p>
            </p:txBody>
          </p:sp>
          <p:cxnSp>
            <p:nvCxnSpPr>
              <p:cNvPr id="16" name="Straight Connector 15">
                <a:extLst>
                  <a:ext uri="{FF2B5EF4-FFF2-40B4-BE49-F238E27FC236}">
                    <a16:creationId xmlns:a16="http://schemas.microsoft.com/office/drawing/2014/main" id="{083CCEBF-DC2F-41EA-BF79-291BBF6B6CFF}"/>
                  </a:ext>
                </a:extLst>
              </p:cNvPr>
              <p:cNvCxnSpPr>
                <a:cxnSpLocks/>
              </p:cNvCxnSpPr>
              <p:nvPr/>
            </p:nvCxnSpPr>
            <p:spPr>
              <a:xfrm>
                <a:off x="377225" y="5052033"/>
                <a:ext cx="284240" cy="0"/>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14" name="Straight Connector 13">
              <a:extLst>
                <a:ext uri="{FF2B5EF4-FFF2-40B4-BE49-F238E27FC236}">
                  <a16:creationId xmlns:a16="http://schemas.microsoft.com/office/drawing/2014/main" id="{9142E2B8-D5AB-4347-8699-430D96DEE787}"/>
                </a:ext>
              </a:extLst>
            </p:cNvPr>
            <p:cNvCxnSpPr/>
            <p:nvPr/>
          </p:nvCxnSpPr>
          <p:spPr>
            <a:xfrm>
              <a:off x="609600" y="4876800"/>
              <a:ext cx="388620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64831923"/>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250"/>
                                        <p:tgtEl>
                                          <p:spTgt spid="8"/>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250"/>
                                        <p:tgtEl>
                                          <p:spTgt spid="9"/>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50"/>
                                        <p:tgtEl>
                                          <p:spTgt spid="13"/>
                                        </p:tgtEl>
                                      </p:cBhvr>
                                    </p:animEffect>
                                  </p:childTnLst>
                                </p:cTn>
                              </p:par>
                            </p:childTnLst>
                          </p:cTn>
                        </p:par>
                        <p:par>
                          <p:cTn id="14" fill="hold">
                            <p:stCondLst>
                              <p:cond delay="250"/>
                            </p:stCondLst>
                            <p:childTnLst>
                              <p:par>
                                <p:cTn id="15" presetID="10"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750"/>
                            </p:stCondLst>
                            <p:childTnLst>
                              <p:par>
                                <p:cTn id="19" presetID="42" presetClass="entr" presetSubtype="0"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anim calcmode="lin" valueType="num">
                                      <p:cBhvr>
                                        <p:cTn id="22" dur="500" fill="hold"/>
                                        <p:tgtEl>
                                          <p:spTgt spid="10"/>
                                        </p:tgtEl>
                                        <p:attrNameLst>
                                          <p:attrName>ppt_x</p:attrName>
                                        </p:attrNameLst>
                                      </p:cBhvr>
                                      <p:tavLst>
                                        <p:tav tm="0">
                                          <p:val>
                                            <p:strVal val="#ppt_x"/>
                                          </p:val>
                                        </p:tav>
                                        <p:tav tm="100000">
                                          <p:val>
                                            <p:strVal val="#ppt_x"/>
                                          </p:val>
                                        </p:tav>
                                      </p:tavLst>
                                    </p:anim>
                                    <p:anim calcmode="lin" valueType="num">
                                      <p:cBhvr>
                                        <p:cTn id="23" dur="500" fill="hold"/>
                                        <p:tgtEl>
                                          <p:spTgt spid="10"/>
                                        </p:tgtEl>
                                        <p:attrNameLst>
                                          <p:attrName>ppt_y</p:attrName>
                                        </p:attrNameLst>
                                      </p:cBhvr>
                                      <p:tavLst>
                                        <p:tav tm="0">
                                          <p:val>
                                            <p:strVal val="#ppt_y+.1"/>
                                          </p:val>
                                        </p:tav>
                                        <p:tav tm="100000">
                                          <p:val>
                                            <p:strVal val="#ppt_y"/>
                                          </p:val>
                                        </p:tav>
                                      </p:tavLst>
                                    </p:anim>
                                  </p:childTnLst>
                                </p:cTn>
                              </p:par>
                            </p:childTnLst>
                          </p:cTn>
                        </p:par>
                        <p:par>
                          <p:cTn id="24" fill="hold">
                            <p:stCondLst>
                              <p:cond delay="1250"/>
                            </p:stCondLst>
                            <p:childTnLst>
                              <p:par>
                                <p:cTn id="25" presetID="10"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3057" cy="78818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0" y="5462000"/>
            <a:ext cx="12192000" cy="1396000"/>
          </a:xfrm>
          <a:prstGeom prst="rect">
            <a:avLst/>
          </a:prstGeom>
          <a:solidFill>
            <a:srgbClr val="B4DCF5">
              <a:lumMod val="10000"/>
            </a:srgbClr>
          </a:solidFill>
        </p:spPr>
      </p:pic>
      <p:pic>
        <p:nvPicPr>
          <p:cNvPr id="6" name="Picture 5"/>
          <p:cNvPicPr>
            <a:picLocks noChangeAspect="1"/>
          </p:cNvPicPr>
          <p:nvPr/>
        </p:nvPicPr>
        <p:blipFill>
          <a:blip r:embed="rId4"/>
          <a:stretch>
            <a:fillRect/>
          </a:stretch>
        </p:blipFill>
        <p:spPr>
          <a:xfrm>
            <a:off x="-128789" y="4290646"/>
            <a:ext cx="12518265" cy="1968485"/>
          </a:xfrm>
          <a:prstGeom prst="rect">
            <a:avLst/>
          </a:prstGeom>
        </p:spPr>
      </p:pic>
      <p:pic>
        <p:nvPicPr>
          <p:cNvPr id="8" name="Picture 7">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7" y="5841596"/>
            <a:ext cx="980576" cy="980576"/>
          </a:xfrm>
          <a:prstGeom prst="rect">
            <a:avLst/>
          </a:prstGeom>
        </p:spPr>
      </p:pic>
      <p:pic>
        <p:nvPicPr>
          <p:cNvPr id="9" name="Picture 8">
            <a:hlinkClick r:id="rId7" action="ppaction://hlinksldjump"/>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27059" y="6278639"/>
            <a:ext cx="1206566" cy="588599"/>
          </a:xfrm>
          <a:prstGeom prst="rect">
            <a:avLst/>
          </a:prstGeom>
        </p:spPr>
      </p:pic>
      <p:sp>
        <p:nvSpPr>
          <p:cNvPr id="3" name="Rectangle 2"/>
          <p:cNvSpPr/>
          <p:nvPr/>
        </p:nvSpPr>
        <p:spPr>
          <a:xfrm>
            <a:off x="596347" y="159334"/>
            <a:ext cx="11039061" cy="461665"/>
          </a:xfrm>
          <a:prstGeom prst="rect">
            <a:avLst/>
          </a:prstGeom>
          <a:gradFill flip="none" rotWithShape="1">
            <a:gsLst>
              <a:gs pos="63000">
                <a:schemeClr val="bg1"/>
              </a:gs>
              <a:gs pos="91000">
                <a:schemeClr val="accent1">
                  <a:lumMod val="50000"/>
                </a:schemeClr>
              </a:gs>
              <a:gs pos="94000">
                <a:schemeClr val="bg1"/>
              </a:gs>
              <a:gs pos="99000">
                <a:schemeClr val="tx1">
                  <a:lumMod val="95000"/>
                  <a:lumOff val="5000"/>
                </a:schemeClr>
              </a:gs>
            </a:gsLst>
            <a:path path="rect">
              <a:fillToRect l="50000" t="50000" r="50000" b="50000"/>
            </a:path>
            <a:tileRect/>
          </a:gradFill>
        </p:spPr>
        <p:txBody>
          <a:bodyPr wrap="square" lIns="91440" tIns="45720" rIns="91440" bIns="45720">
            <a:spAutoFit/>
          </a:bodyPr>
          <a:lstStyle/>
          <a:p>
            <a:pPr algn="ctr" rtl="1"/>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تکنیک چهارم طراحی ارتباط </a:t>
            </a:r>
            <a:r>
              <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IS-A</a:t>
            </a:r>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 </a:t>
            </a:r>
            <a:endPar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endParaRPr>
          </a:p>
        </p:txBody>
      </p:sp>
      <p:pic>
        <p:nvPicPr>
          <p:cNvPr id="13" name="Picture 12">
            <a:hlinkClick r:id="rId9" action="ppaction://hlinksldjump"/>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175595" y="5841596"/>
            <a:ext cx="1016405" cy="1016405"/>
          </a:xfrm>
          <a:prstGeom prst="rect">
            <a:avLst/>
          </a:prstGeom>
        </p:spPr>
      </p:pic>
      <p:sp>
        <p:nvSpPr>
          <p:cNvPr id="12" name="Content Placeholder 2">
            <a:extLst>
              <a:ext uri="{FF2B5EF4-FFF2-40B4-BE49-F238E27FC236}">
                <a16:creationId xmlns:a16="http://schemas.microsoft.com/office/drawing/2014/main" id="{1D6066F0-8399-4CF2-ACB7-93A89BF5C3EF}"/>
              </a:ext>
            </a:extLst>
          </p:cNvPr>
          <p:cNvSpPr>
            <a:spLocks noGrp="1"/>
          </p:cNvSpPr>
          <p:nvPr>
            <p:ph idx="1"/>
          </p:nvPr>
        </p:nvSpPr>
        <p:spPr>
          <a:xfrm>
            <a:off x="596347" y="703448"/>
            <a:ext cx="11039061" cy="2073619"/>
          </a:xfrm>
        </p:spPr>
        <p:txBody>
          <a:bodyPr>
            <a:noAutofit/>
          </a:bodyPr>
          <a:lstStyle/>
          <a:p>
            <a:pPr marL="0" indent="0" algn="r" rtl="1">
              <a:lnSpc>
                <a:spcPct val="100000"/>
              </a:lnSpc>
              <a:buNone/>
            </a:pPr>
            <a:r>
              <a:rPr lang="fa-IR" sz="1600" b="1" dirty="0">
                <a:cs typeface="B Nazanin" panose="00000400000000000000" pitchFamily="2" charset="-78"/>
              </a:rPr>
              <a:t>طراحی فقط با یک جدول : </a:t>
            </a:r>
          </a:p>
          <a:p>
            <a:pPr algn="r" rtl="1">
              <a:lnSpc>
                <a:spcPct val="100000"/>
              </a:lnSpc>
              <a:buFont typeface="Wingdings" panose="05000000000000000000" pitchFamily="2" charset="2"/>
              <a:buChar char="§"/>
            </a:pPr>
            <a:r>
              <a:rPr lang="fa-IR" sz="1600" dirty="0">
                <a:cs typeface="B Nazanin" panose="00000400000000000000" pitchFamily="2" charset="-78"/>
              </a:rPr>
              <a:t>در این حالت فقط از یک جدول با آرایه‌های بیتی استفاده می‌کنیم. هر بیت نشان دهنده یک زیرموجودیت است. </a:t>
            </a:r>
          </a:p>
          <a:p>
            <a:pPr algn="r" rtl="1">
              <a:lnSpc>
                <a:spcPct val="100000"/>
              </a:lnSpc>
              <a:buFont typeface="Wingdings" panose="05000000000000000000" pitchFamily="2" charset="2"/>
              <a:buChar char="§"/>
            </a:pPr>
            <a:r>
              <a:rPr lang="fa-IR" sz="1600" dirty="0">
                <a:cs typeface="B Nazanin" panose="00000400000000000000" pitchFamily="2" charset="-78"/>
              </a:rPr>
              <a:t>در واقع برای نمایش هر نمونه موجودیت، بسته به اینکه در مجموعه نمونه‏های کدام زیرموجودیت باشد، بیت مربوطه‏اش را "یک" می‏کنیم.</a:t>
            </a:r>
          </a:p>
          <a:p>
            <a:pPr algn="r" rtl="1">
              <a:lnSpc>
                <a:spcPct val="100000"/>
              </a:lnSpc>
              <a:buFont typeface="Wingdings" panose="05000000000000000000" pitchFamily="2" charset="2"/>
              <a:buChar char="§"/>
            </a:pPr>
            <a:r>
              <a:rPr lang="fa-IR" sz="1600" b="1" dirty="0">
                <a:cs typeface="B Nazanin" panose="00000400000000000000" pitchFamily="2" charset="-78"/>
              </a:rPr>
              <a:t>شرط لازم : </a:t>
            </a:r>
          </a:p>
          <a:p>
            <a:pPr marL="457200" lvl="1" indent="0" algn="r" rtl="1">
              <a:lnSpc>
                <a:spcPct val="100000"/>
              </a:lnSpc>
              <a:buNone/>
            </a:pPr>
            <a:r>
              <a:rPr lang="fa-IR" sz="1600" dirty="0">
                <a:cs typeface="B Nazanin" panose="00000400000000000000" pitchFamily="2" charset="-78"/>
              </a:rPr>
              <a:t>وقتی تخصیص هم‏پوشا باشد ( سایر شرایط همانند تکنیک است ).</a:t>
            </a:r>
          </a:p>
        </p:txBody>
      </p:sp>
      <p:grpSp>
        <p:nvGrpSpPr>
          <p:cNvPr id="14" name="Group 13">
            <a:extLst>
              <a:ext uri="{FF2B5EF4-FFF2-40B4-BE49-F238E27FC236}">
                <a16:creationId xmlns:a16="http://schemas.microsoft.com/office/drawing/2014/main" id="{D43A3527-4BF7-4CE1-91DC-DFCE620666DD}"/>
              </a:ext>
            </a:extLst>
          </p:cNvPr>
          <p:cNvGrpSpPr/>
          <p:nvPr/>
        </p:nvGrpSpPr>
        <p:grpSpPr>
          <a:xfrm>
            <a:off x="3105977" y="2951303"/>
            <a:ext cx="6019800" cy="2376054"/>
            <a:chOff x="228600" y="3491346"/>
            <a:chExt cx="6019800" cy="2376054"/>
          </a:xfrm>
        </p:grpSpPr>
        <p:grpSp>
          <p:nvGrpSpPr>
            <p:cNvPr id="15" name="Group 14">
              <a:extLst>
                <a:ext uri="{FF2B5EF4-FFF2-40B4-BE49-F238E27FC236}">
                  <a16:creationId xmlns:a16="http://schemas.microsoft.com/office/drawing/2014/main" id="{BAB6E85C-D688-457B-9769-857EB2AAB8A9}"/>
                </a:ext>
              </a:extLst>
            </p:cNvPr>
            <p:cNvGrpSpPr/>
            <p:nvPr/>
          </p:nvGrpSpPr>
          <p:grpSpPr>
            <a:xfrm>
              <a:off x="228600" y="4009777"/>
              <a:ext cx="6019800" cy="1857623"/>
              <a:chOff x="228600" y="4009777"/>
              <a:chExt cx="6019800" cy="1857623"/>
            </a:xfrm>
          </p:grpSpPr>
          <p:grpSp>
            <p:nvGrpSpPr>
              <p:cNvPr id="22" name="Group 21">
                <a:extLst>
                  <a:ext uri="{FF2B5EF4-FFF2-40B4-BE49-F238E27FC236}">
                    <a16:creationId xmlns:a16="http://schemas.microsoft.com/office/drawing/2014/main" id="{FC8D4515-4643-41E7-A01D-CF052A360240}"/>
                  </a:ext>
                </a:extLst>
              </p:cNvPr>
              <p:cNvGrpSpPr/>
              <p:nvPr/>
            </p:nvGrpSpPr>
            <p:grpSpPr>
              <a:xfrm>
                <a:off x="228600" y="4009777"/>
                <a:ext cx="6019800" cy="1857623"/>
                <a:chOff x="70517" y="4495805"/>
                <a:chExt cx="4107971" cy="1777947"/>
              </a:xfrm>
            </p:grpSpPr>
            <p:sp>
              <p:nvSpPr>
                <p:cNvPr id="24" name="Rounded Rectangle 4">
                  <a:extLst>
                    <a:ext uri="{FF2B5EF4-FFF2-40B4-BE49-F238E27FC236}">
                      <a16:creationId xmlns:a16="http://schemas.microsoft.com/office/drawing/2014/main" id="{7945C031-2DF5-40AA-99FE-08FF36F357DF}"/>
                    </a:ext>
                  </a:extLst>
                </p:cNvPr>
                <p:cNvSpPr/>
                <p:nvPr/>
              </p:nvSpPr>
              <p:spPr>
                <a:xfrm>
                  <a:off x="70517" y="4495805"/>
                  <a:ext cx="4107971" cy="177794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b="1" dirty="0">
                      <a:solidFill>
                        <a:schemeClr val="tx1"/>
                      </a:solidFill>
                      <a:cs typeface="B Nazanin" pitchFamily="2" charset="-78"/>
                    </a:rPr>
                    <a:t>E </a:t>
                  </a:r>
                  <a:r>
                    <a:rPr lang="en-US" dirty="0">
                      <a:solidFill>
                        <a:schemeClr val="tx1"/>
                      </a:solidFill>
                      <a:cs typeface="B Nazanin" pitchFamily="2" charset="-78"/>
                    </a:rPr>
                    <a:t>(EID,  X,  Y,  A,  B,  F,  L,  M,  N,  TB1, TB2, …,TBn)</a:t>
                  </a:r>
                </a:p>
                <a:p>
                  <a:pPr>
                    <a:lnSpc>
                      <a:spcPct val="150000"/>
                    </a:lnSpc>
                  </a:pPr>
                  <a:endParaRPr lang="fa-IR" dirty="0">
                    <a:solidFill>
                      <a:schemeClr val="tx1"/>
                    </a:solidFill>
                    <a:cs typeface="B Nazanin" pitchFamily="2" charset="-78"/>
                  </a:endParaRPr>
                </a:p>
                <a:p>
                  <a:pPr>
                    <a:lnSpc>
                      <a:spcPct val="150000"/>
                    </a:lnSpc>
                  </a:pPr>
                  <a:r>
                    <a:rPr lang="en-US" dirty="0">
                      <a:solidFill>
                        <a:schemeClr val="tx1"/>
                      </a:solidFill>
                      <a:cs typeface="B Nazanin" pitchFamily="2" charset="-78"/>
                    </a:rPr>
                    <a:t>      100   x1   y1 			1     0             0</a:t>
                  </a:r>
                </a:p>
                <a:p>
                  <a:pPr>
                    <a:lnSpc>
                      <a:spcPct val="150000"/>
                    </a:lnSpc>
                  </a:pPr>
                  <a:r>
                    <a:rPr lang="en-US" dirty="0">
                      <a:solidFill>
                        <a:schemeClr val="tx1"/>
                      </a:solidFill>
                      <a:cs typeface="B Nazanin" pitchFamily="2" charset="-78"/>
                    </a:rPr>
                    <a:t>      200   x2   y2			0     1             0                              </a:t>
                  </a:r>
                </a:p>
                <a:p>
                  <a:pPr rtl="1">
                    <a:lnSpc>
                      <a:spcPct val="150000"/>
                    </a:lnSpc>
                  </a:pPr>
                  <a:endParaRPr lang="en-US" dirty="0">
                    <a:solidFill>
                      <a:schemeClr val="tx1"/>
                    </a:solidFill>
                    <a:cs typeface="B Nazanin" pitchFamily="2" charset="-78"/>
                  </a:endParaRPr>
                </a:p>
              </p:txBody>
            </p:sp>
            <p:cxnSp>
              <p:nvCxnSpPr>
                <p:cNvPr id="25" name="Straight Connector 24">
                  <a:extLst>
                    <a:ext uri="{FF2B5EF4-FFF2-40B4-BE49-F238E27FC236}">
                      <a16:creationId xmlns:a16="http://schemas.microsoft.com/office/drawing/2014/main" id="{D3BF22DC-8969-49D4-AD53-F1511607D568}"/>
                    </a:ext>
                  </a:extLst>
                </p:cNvPr>
                <p:cNvCxnSpPr>
                  <a:cxnSpLocks/>
                </p:cNvCxnSpPr>
                <p:nvPr/>
              </p:nvCxnSpPr>
              <p:spPr>
                <a:xfrm>
                  <a:off x="371756" y="4748950"/>
                  <a:ext cx="156879" cy="0"/>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9E5E70FE-F243-465B-81CD-E70DACEF4CFB}"/>
                  </a:ext>
                </a:extLst>
              </p:cNvPr>
              <p:cNvCxnSpPr/>
              <p:nvPr/>
            </p:nvCxnSpPr>
            <p:spPr>
              <a:xfrm>
                <a:off x="670034" y="4800600"/>
                <a:ext cx="495300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6" name="Right Brace 15">
              <a:extLst>
                <a:ext uri="{FF2B5EF4-FFF2-40B4-BE49-F238E27FC236}">
                  <a16:creationId xmlns:a16="http://schemas.microsoft.com/office/drawing/2014/main" id="{D9F4CC18-2508-4499-8E9C-FD68B482D076}"/>
                </a:ext>
              </a:extLst>
            </p:cNvPr>
            <p:cNvSpPr/>
            <p:nvPr/>
          </p:nvSpPr>
          <p:spPr>
            <a:xfrm rot="16200000">
              <a:off x="4582168" y="3095162"/>
              <a:ext cx="166699" cy="1752600"/>
            </a:xfrm>
            <a:prstGeom prst="rightBrace">
              <a:avLst/>
            </a:prstGeom>
            <a:ln>
              <a:solidFill>
                <a:srgbClr val="0919AF"/>
              </a:solidFill>
            </a:ln>
          </p:spPr>
          <p:style>
            <a:lnRef idx="1">
              <a:schemeClr val="accent1"/>
            </a:lnRef>
            <a:fillRef idx="0">
              <a:schemeClr val="accent1"/>
            </a:fillRef>
            <a:effectRef idx="0">
              <a:schemeClr val="accent1"/>
            </a:effectRef>
            <a:fontRef idx="minor">
              <a:schemeClr val="tx1"/>
            </a:fontRef>
          </p:style>
          <p:txBody>
            <a:bodyPr rtlCol="1" anchor="ctr"/>
            <a:lstStyle/>
            <a:p>
              <a:pPr algn="ctr"/>
              <a:endParaRPr lang="fa-IR" sz="2000">
                <a:cs typeface="B Nazanin" pitchFamily="2" charset="-78"/>
              </a:endParaRPr>
            </a:p>
          </p:txBody>
        </p:sp>
        <p:sp>
          <p:nvSpPr>
            <p:cNvPr id="17" name="Rounded Rectangle 11">
              <a:extLst>
                <a:ext uri="{FF2B5EF4-FFF2-40B4-BE49-F238E27FC236}">
                  <a16:creationId xmlns:a16="http://schemas.microsoft.com/office/drawing/2014/main" id="{4E559774-FA2D-4F1E-BE77-B899BA35C7A5}"/>
                </a:ext>
              </a:extLst>
            </p:cNvPr>
            <p:cNvSpPr/>
            <p:nvPr/>
          </p:nvSpPr>
          <p:spPr>
            <a:xfrm>
              <a:off x="4242517" y="3491346"/>
              <a:ext cx="1320083" cy="39676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1">
                <a:lnSpc>
                  <a:spcPct val="150000"/>
                </a:lnSpc>
              </a:pPr>
              <a:r>
                <a:rPr lang="fa-IR" dirty="0">
                  <a:solidFill>
                    <a:srgbClr val="0919AF"/>
                  </a:solidFill>
                  <a:cs typeface="B Nazanin" pitchFamily="2" charset="-78"/>
                </a:rPr>
                <a:t>آرایه بیتی</a:t>
              </a:r>
              <a:endParaRPr lang="en-US" dirty="0">
                <a:solidFill>
                  <a:srgbClr val="0919AF"/>
                </a:solidFill>
                <a:cs typeface="B Nazanin" pitchFamily="2" charset="-78"/>
              </a:endParaRPr>
            </a:p>
          </p:txBody>
        </p:sp>
        <p:sp>
          <p:nvSpPr>
            <p:cNvPr id="18" name="Rounded Rectangle 12">
              <a:extLst>
                <a:ext uri="{FF2B5EF4-FFF2-40B4-BE49-F238E27FC236}">
                  <a16:creationId xmlns:a16="http://schemas.microsoft.com/office/drawing/2014/main" id="{CB310800-F101-4FFB-B8FC-A36FFCFE1A9D}"/>
                </a:ext>
              </a:extLst>
            </p:cNvPr>
            <p:cNvSpPr/>
            <p:nvPr/>
          </p:nvSpPr>
          <p:spPr>
            <a:xfrm>
              <a:off x="3252965" y="4312258"/>
              <a:ext cx="1666407" cy="39676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1">
                <a:lnSpc>
                  <a:spcPct val="150000"/>
                </a:lnSpc>
              </a:pPr>
              <a:r>
                <a:rPr lang="fa-IR" sz="1400" dirty="0">
                  <a:solidFill>
                    <a:srgbClr val="0919AF"/>
                  </a:solidFill>
                  <a:cs typeface="B Nazanin" pitchFamily="2" charset="-78"/>
                </a:rPr>
                <a:t>مشاور       منشی     مدیر</a:t>
              </a:r>
              <a:endParaRPr lang="en-US" sz="1400" dirty="0">
                <a:solidFill>
                  <a:srgbClr val="0919AF"/>
                </a:solidFill>
                <a:cs typeface="B Nazanin" pitchFamily="2" charset="-78"/>
              </a:endParaRPr>
            </a:p>
          </p:txBody>
        </p:sp>
        <p:cxnSp>
          <p:nvCxnSpPr>
            <p:cNvPr id="19" name="Straight Arrow Connector 18">
              <a:extLst>
                <a:ext uri="{FF2B5EF4-FFF2-40B4-BE49-F238E27FC236}">
                  <a16:creationId xmlns:a16="http://schemas.microsoft.com/office/drawing/2014/main" id="{8C360948-6FBC-4074-B76A-FC9F143E6546}"/>
                </a:ext>
              </a:extLst>
            </p:cNvPr>
            <p:cNvCxnSpPr/>
            <p:nvPr/>
          </p:nvCxnSpPr>
          <p:spPr>
            <a:xfrm flipV="1">
              <a:off x="4553265" y="4253483"/>
              <a:ext cx="0" cy="19838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1FBB77B-5CC3-4CC4-BF6F-D2E9812E5660}"/>
                </a:ext>
              </a:extLst>
            </p:cNvPr>
            <p:cNvCxnSpPr/>
            <p:nvPr/>
          </p:nvCxnSpPr>
          <p:spPr>
            <a:xfrm flipV="1">
              <a:off x="4007555" y="4253483"/>
              <a:ext cx="0" cy="19838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2FED070-34FE-4409-8FE4-E4A356B5AD84}"/>
                </a:ext>
              </a:extLst>
            </p:cNvPr>
            <p:cNvCxnSpPr/>
            <p:nvPr/>
          </p:nvCxnSpPr>
          <p:spPr>
            <a:xfrm flipV="1">
              <a:off x="3553178" y="4253483"/>
              <a:ext cx="0" cy="19838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73838736"/>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250"/>
                                        <p:tgtEl>
                                          <p:spTgt spid="8"/>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250"/>
                                        <p:tgtEl>
                                          <p:spTgt spid="9"/>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50"/>
                                        <p:tgtEl>
                                          <p:spTgt spid="13"/>
                                        </p:tgtEl>
                                      </p:cBhvr>
                                    </p:animEffect>
                                  </p:childTnLst>
                                </p:cTn>
                              </p:par>
                            </p:childTnLst>
                          </p:cTn>
                        </p:par>
                        <p:par>
                          <p:cTn id="14" fill="hold">
                            <p:stCondLst>
                              <p:cond delay="250"/>
                            </p:stCondLst>
                            <p:childTnLst>
                              <p:par>
                                <p:cTn id="15" presetID="10"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750"/>
                            </p:stCondLst>
                            <p:childTnLst>
                              <p:par>
                                <p:cTn id="19" presetID="42" presetClass="entr" presetSubtype="0"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anim calcmode="lin" valueType="num">
                                      <p:cBhvr>
                                        <p:cTn id="22" dur="500" fill="hold"/>
                                        <p:tgtEl>
                                          <p:spTgt spid="12"/>
                                        </p:tgtEl>
                                        <p:attrNameLst>
                                          <p:attrName>ppt_x</p:attrName>
                                        </p:attrNameLst>
                                      </p:cBhvr>
                                      <p:tavLst>
                                        <p:tav tm="0">
                                          <p:val>
                                            <p:strVal val="#ppt_x"/>
                                          </p:val>
                                        </p:tav>
                                        <p:tav tm="100000">
                                          <p:val>
                                            <p:strVal val="#ppt_x"/>
                                          </p:val>
                                        </p:tav>
                                      </p:tavLst>
                                    </p:anim>
                                    <p:anim calcmode="lin" valueType="num">
                                      <p:cBhvr>
                                        <p:cTn id="23" dur="500" fill="hold"/>
                                        <p:tgtEl>
                                          <p:spTgt spid="12"/>
                                        </p:tgtEl>
                                        <p:attrNameLst>
                                          <p:attrName>ppt_y</p:attrName>
                                        </p:attrNameLst>
                                      </p:cBhvr>
                                      <p:tavLst>
                                        <p:tav tm="0">
                                          <p:val>
                                            <p:strVal val="#ppt_y+.1"/>
                                          </p:val>
                                        </p:tav>
                                        <p:tav tm="100000">
                                          <p:val>
                                            <p:strVal val="#ppt_y"/>
                                          </p:val>
                                        </p:tav>
                                      </p:tavLst>
                                    </p:anim>
                                  </p:childTnLst>
                                </p:cTn>
                              </p:par>
                            </p:childTnLst>
                          </p:cTn>
                        </p:par>
                        <p:par>
                          <p:cTn id="24" fill="hold">
                            <p:stCondLst>
                              <p:cond delay="1250"/>
                            </p:stCondLst>
                            <p:childTnLst>
                              <p:par>
                                <p:cTn id="25" presetID="10" presetClass="entr" presetSubtype="0"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3057" cy="78818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0" y="5462000"/>
            <a:ext cx="12192000" cy="1396000"/>
          </a:xfrm>
          <a:prstGeom prst="rect">
            <a:avLst/>
          </a:prstGeom>
          <a:solidFill>
            <a:srgbClr val="B4DCF5">
              <a:lumMod val="10000"/>
            </a:srgbClr>
          </a:solidFill>
        </p:spPr>
      </p:pic>
      <p:pic>
        <p:nvPicPr>
          <p:cNvPr id="6" name="Picture 5"/>
          <p:cNvPicPr>
            <a:picLocks noChangeAspect="1"/>
          </p:cNvPicPr>
          <p:nvPr/>
        </p:nvPicPr>
        <p:blipFill>
          <a:blip r:embed="rId4"/>
          <a:stretch>
            <a:fillRect/>
          </a:stretch>
        </p:blipFill>
        <p:spPr>
          <a:xfrm>
            <a:off x="-128789" y="4290646"/>
            <a:ext cx="12518265" cy="1968485"/>
          </a:xfrm>
          <a:prstGeom prst="rect">
            <a:avLst/>
          </a:prstGeom>
        </p:spPr>
      </p:pic>
      <p:pic>
        <p:nvPicPr>
          <p:cNvPr id="8" name="Picture 7">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7" y="5841596"/>
            <a:ext cx="980576" cy="980576"/>
          </a:xfrm>
          <a:prstGeom prst="rect">
            <a:avLst/>
          </a:prstGeom>
        </p:spPr>
      </p:pic>
      <p:pic>
        <p:nvPicPr>
          <p:cNvPr id="9" name="Picture 8">
            <a:hlinkClick r:id="rId7" action="ppaction://hlinksldjump"/>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27059" y="6278639"/>
            <a:ext cx="1206566" cy="588599"/>
          </a:xfrm>
          <a:prstGeom prst="rect">
            <a:avLst/>
          </a:prstGeom>
        </p:spPr>
      </p:pic>
      <p:sp>
        <p:nvSpPr>
          <p:cNvPr id="3" name="Rectangle 2"/>
          <p:cNvSpPr/>
          <p:nvPr/>
        </p:nvSpPr>
        <p:spPr>
          <a:xfrm>
            <a:off x="596347" y="159334"/>
            <a:ext cx="11039061" cy="461665"/>
          </a:xfrm>
          <a:prstGeom prst="rect">
            <a:avLst/>
          </a:prstGeom>
          <a:gradFill flip="none" rotWithShape="1">
            <a:gsLst>
              <a:gs pos="63000">
                <a:schemeClr val="bg1"/>
              </a:gs>
              <a:gs pos="91000">
                <a:schemeClr val="accent1">
                  <a:lumMod val="50000"/>
                </a:schemeClr>
              </a:gs>
              <a:gs pos="94000">
                <a:schemeClr val="bg1"/>
              </a:gs>
              <a:gs pos="99000">
                <a:schemeClr val="tx1">
                  <a:lumMod val="95000"/>
                  <a:lumOff val="5000"/>
                </a:schemeClr>
              </a:gs>
            </a:gsLst>
            <a:path path="rect">
              <a:fillToRect l="50000" t="50000" r="50000" b="50000"/>
            </a:path>
            <a:tileRect/>
          </a:gradFill>
        </p:spPr>
        <p:txBody>
          <a:bodyPr wrap="square" lIns="91440" tIns="45720" rIns="91440" bIns="45720">
            <a:spAutoFit/>
          </a:bodyPr>
          <a:lstStyle/>
          <a:p>
            <a:pPr algn="ctr" rtl="1"/>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طراحی ارث بری چندگانه</a:t>
            </a:r>
          </a:p>
        </p:txBody>
      </p:sp>
      <p:pic>
        <p:nvPicPr>
          <p:cNvPr id="13" name="Picture 12">
            <a:hlinkClick r:id="rId9" action="ppaction://hlinksldjump"/>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175595" y="5841596"/>
            <a:ext cx="1016405" cy="1016405"/>
          </a:xfrm>
          <a:prstGeom prst="rect">
            <a:avLst/>
          </a:prstGeom>
        </p:spPr>
      </p:pic>
      <p:sp>
        <p:nvSpPr>
          <p:cNvPr id="10" name="Content Placeholder 2">
            <a:extLst>
              <a:ext uri="{FF2B5EF4-FFF2-40B4-BE49-F238E27FC236}">
                <a16:creationId xmlns:a16="http://schemas.microsoft.com/office/drawing/2014/main" id="{0BC9CD36-423C-4819-8704-DFB362531135}"/>
              </a:ext>
            </a:extLst>
          </p:cNvPr>
          <p:cNvSpPr>
            <a:spLocks noGrp="1"/>
          </p:cNvSpPr>
          <p:nvPr>
            <p:ph idx="1"/>
          </p:nvPr>
        </p:nvSpPr>
        <p:spPr>
          <a:xfrm>
            <a:off x="596347" y="703449"/>
            <a:ext cx="11039061" cy="880802"/>
          </a:xfrm>
        </p:spPr>
        <p:txBody>
          <a:bodyPr>
            <a:normAutofit fontScale="92500"/>
          </a:bodyPr>
          <a:lstStyle/>
          <a:p>
            <a:pPr algn="r" rtl="1">
              <a:lnSpc>
                <a:spcPct val="100000"/>
              </a:lnSpc>
              <a:buFont typeface="Wingdings" panose="05000000000000000000" pitchFamily="2" charset="2"/>
              <a:buChar char="§"/>
            </a:pPr>
            <a:r>
              <a:rPr lang="fa-IR" sz="1600" dirty="0">
                <a:cs typeface="B Nazanin" panose="00000400000000000000" pitchFamily="2" charset="-78"/>
              </a:rPr>
              <a:t>در این حالت، بین یک زیرموجودیت و چند موجودیت رابطه ارث بری وجود دارد . </a:t>
            </a:r>
          </a:p>
          <a:p>
            <a:pPr algn="r" rtl="1">
              <a:lnSpc>
                <a:spcPct val="100000"/>
              </a:lnSpc>
              <a:buFont typeface="Wingdings" panose="05000000000000000000" pitchFamily="2" charset="2"/>
              <a:buChar char="§"/>
            </a:pPr>
            <a:r>
              <a:rPr lang="fa-IR" sz="1600" dirty="0">
                <a:cs typeface="B Nazanin" panose="00000400000000000000" pitchFamily="2" charset="-78"/>
              </a:rPr>
              <a:t>اگر زیر موجودیت مورد نظر از </a:t>
            </a:r>
            <a:r>
              <a:rPr lang="en-US" sz="1600" dirty="0">
                <a:cs typeface="B Nazanin" panose="00000400000000000000" pitchFamily="2" charset="-78"/>
              </a:rPr>
              <a:t>n</a:t>
            </a:r>
            <a:r>
              <a:rPr lang="fa-IR" sz="1600" dirty="0">
                <a:cs typeface="B Nazanin" panose="00000400000000000000" pitchFamily="2" charset="-78"/>
              </a:rPr>
              <a:t> موجودیت ارث بری داشته باشد، جدول نشان دهنده زیرموجودیت حداقل </a:t>
            </a:r>
            <a:r>
              <a:rPr lang="en-US" sz="1600" dirty="0">
                <a:cs typeface="B Nazanin" panose="00000400000000000000" pitchFamily="2" charset="-78"/>
              </a:rPr>
              <a:t>n</a:t>
            </a:r>
            <a:r>
              <a:rPr lang="fa-IR" sz="1600" dirty="0">
                <a:cs typeface="B Nazanin" panose="00000400000000000000" pitchFamily="2" charset="-78"/>
              </a:rPr>
              <a:t> کلید دارد. کلید با ارجاع بیشتر به عنوان کلید اصلی در نظر گرفته می‌شود. </a:t>
            </a:r>
          </a:p>
        </p:txBody>
      </p:sp>
      <p:grpSp>
        <p:nvGrpSpPr>
          <p:cNvPr id="11" name="Group 10">
            <a:extLst>
              <a:ext uri="{FF2B5EF4-FFF2-40B4-BE49-F238E27FC236}">
                <a16:creationId xmlns:a16="http://schemas.microsoft.com/office/drawing/2014/main" id="{FD7316CD-28C7-478B-AD24-CA571C021D29}"/>
              </a:ext>
            </a:extLst>
          </p:cNvPr>
          <p:cNvGrpSpPr/>
          <p:nvPr/>
        </p:nvGrpSpPr>
        <p:grpSpPr>
          <a:xfrm>
            <a:off x="3058260" y="1792353"/>
            <a:ext cx="6075479" cy="2286000"/>
            <a:chOff x="2611321" y="3048000"/>
            <a:chExt cx="6075479" cy="2286000"/>
          </a:xfrm>
        </p:grpSpPr>
        <p:grpSp>
          <p:nvGrpSpPr>
            <p:cNvPr id="12" name="Group 11">
              <a:extLst>
                <a:ext uri="{FF2B5EF4-FFF2-40B4-BE49-F238E27FC236}">
                  <a16:creationId xmlns:a16="http://schemas.microsoft.com/office/drawing/2014/main" id="{01132ADD-4DF5-4214-973E-8879FCE947D2}"/>
                </a:ext>
              </a:extLst>
            </p:cNvPr>
            <p:cNvGrpSpPr/>
            <p:nvPr/>
          </p:nvGrpSpPr>
          <p:grpSpPr>
            <a:xfrm>
              <a:off x="2611321" y="3048000"/>
              <a:ext cx="6075479" cy="2133600"/>
              <a:chOff x="1425691" y="3395246"/>
              <a:chExt cx="6075479" cy="2133600"/>
            </a:xfrm>
          </p:grpSpPr>
          <p:grpSp>
            <p:nvGrpSpPr>
              <p:cNvPr id="16" name="Group 15">
                <a:extLst>
                  <a:ext uri="{FF2B5EF4-FFF2-40B4-BE49-F238E27FC236}">
                    <a16:creationId xmlns:a16="http://schemas.microsoft.com/office/drawing/2014/main" id="{7691939E-7FF9-4587-9823-A733103C415F}"/>
                  </a:ext>
                </a:extLst>
              </p:cNvPr>
              <p:cNvGrpSpPr/>
              <p:nvPr/>
            </p:nvGrpSpPr>
            <p:grpSpPr>
              <a:xfrm>
                <a:off x="3352800" y="3852446"/>
                <a:ext cx="2057400" cy="1676400"/>
                <a:chOff x="1511053" y="2133600"/>
                <a:chExt cx="2057400" cy="1676400"/>
              </a:xfrm>
            </p:grpSpPr>
            <p:sp>
              <p:nvSpPr>
                <p:cNvPr id="37" name="Rounded Rectangle 128">
                  <a:extLst>
                    <a:ext uri="{FF2B5EF4-FFF2-40B4-BE49-F238E27FC236}">
                      <a16:creationId xmlns:a16="http://schemas.microsoft.com/office/drawing/2014/main" id="{BE7CE23D-5D20-49DA-816F-79AE95656875}"/>
                    </a:ext>
                  </a:extLst>
                </p:cNvPr>
                <p:cNvSpPr/>
                <p:nvPr/>
              </p:nvSpPr>
              <p:spPr>
                <a:xfrm>
                  <a:off x="2036914" y="3363742"/>
                  <a:ext cx="1087173" cy="44625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200" b="1" dirty="0">
                      <a:solidFill>
                        <a:sysClr val="windowText" lastClr="000000"/>
                      </a:solidFill>
                      <a:cs typeface="B Nazanin" pitchFamily="2" charset="-78"/>
                    </a:rPr>
                    <a:t>دانشجو-کارمند</a:t>
                  </a:r>
                  <a:endParaRPr lang="en-US" sz="1200" b="1" dirty="0">
                    <a:solidFill>
                      <a:sysClr val="windowText" lastClr="000000"/>
                    </a:solidFill>
                    <a:cs typeface="B Nazanin" pitchFamily="2" charset="-78"/>
                  </a:endParaRPr>
                </a:p>
              </p:txBody>
            </p:sp>
            <p:sp>
              <p:nvSpPr>
                <p:cNvPr id="38" name="Arc 37">
                  <a:extLst>
                    <a:ext uri="{FF2B5EF4-FFF2-40B4-BE49-F238E27FC236}">
                      <a16:creationId xmlns:a16="http://schemas.microsoft.com/office/drawing/2014/main" id="{BFF90E43-0156-4544-A028-41F67ED2773C}"/>
                    </a:ext>
                  </a:extLst>
                </p:cNvPr>
                <p:cNvSpPr/>
                <p:nvPr/>
              </p:nvSpPr>
              <p:spPr>
                <a:xfrm rot="3300000">
                  <a:off x="2017662" y="2816128"/>
                  <a:ext cx="239678" cy="186425"/>
                </a:xfrm>
                <a:prstGeom prst="arc">
                  <a:avLst>
                    <a:gd name="adj1" fmla="val 16200000"/>
                    <a:gd name="adj2" fmla="val 5561501"/>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cs typeface="B Nazanin" pitchFamily="2" charset="-78"/>
                  </a:endParaRPr>
                </a:p>
              </p:txBody>
            </p:sp>
            <p:cxnSp>
              <p:nvCxnSpPr>
                <p:cNvPr id="39" name="Straight Connector 38">
                  <a:extLst>
                    <a:ext uri="{FF2B5EF4-FFF2-40B4-BE49-F238E27FC236}">
                      <a16:creationId xmlns:a16="http://schemas.microsoft.com/office/drawing/2014/main" id="{5B78A046-550F-4DCC-9661-8E51D7D06FDA}"/>
                    </a:ext>
                  </a:extLst>
                </p:cNvPr>
                <p:cNvCxnSpPr>
                  <a:stCxn id="41" idx="2"/>
                  <a:endCxn id="37" idx="0"/>
                </p:cNvCxnSpPr>
                <p:nvPr/>
              </p:nvCxnSpPr>
              <p:spPr>
                <a:xfrm>
                  <a:off x="1838147" y="2590800"/>
                  <a:ext cx="742354" cy="772942"/>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A8681F3-D89F-4EBB-ADEC-E1AC56BEE773}"/>
                    </a:ext>
                  </a:extLst>
                </p:cNvPr>
                <p:cNvCxnSpPr>
                  <a:stCxn id="42" idx="2"/>
                  <a:endCxn id="37" idx="0"/>
                </p:cNvCxnSpPr>
                <p:nvPr/>
              </p:nvCxnSpPr>
              <p:spPr>
                <a:xfrm flipH="1">
                  <a:off x="2580501" y="2579858"/>
                  <a:ext cx="644173" cy="783884"/>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sp>
              <p:nvSpPr>
                <p:cNvPr id="41" name="Rounded Rectangle 132">
                  <a:extLst>
                    <a:ext uri="{FF2B5EF4-FFF2-40B4-BE49-F238E27FC236}">
                      <a16:creationId xmlns:a16="http://schemas.microsoft.com/office/drawing/2014/main" id="{924A30B7-45EE-410A-A3AB-C566FBFEFE18}"/>
                    </a:ext>
                  </a:extLst>
                </p:cNvPr>
                <p:cNvSpPr/>
                <p:nvPr/>
              </p:nvSpPr>
              <p:spPr>
                <a:xfrm>
                  <a:off x="1511053" y="2144542"/>
                  <a:ext cx="654188" cy="44625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400" b="1" dirty="0">
                      <a:solidFill>
                        <a:sysClr val="windowText" lastClr="000000"/>
                      </a:solidFill>
                      <a:cs typeface="B Nazanin" pitchFamily="2" charset="-78"/>
                    </a:rPr>
                    <a:t>کارمند</a:t>
                  </a:r>
                  <a:endParaRPr lang="en-US" sz="1400" b="1" dirty="0">
                    <a:solidFill>
                      <a:sysClr val="windowText" lastClr="000000"/>
                    </a:solidFill>
                    <a:cs typeface="B Nazanin" pitchFamily="2" charset="-78"/>
                  </a:endParaRPr>
                </a:p>
              </p:txBody>
            </p:sp>
            <p:sp>
              <p:nvSpPr>
                <p:cNvPr id="42" name="Rounded Rectangle 133">
                  <a:extLst>
                    <a:ext uri="{FF2B5EF4-FFF2-40B4-BE49-F238E27FC236}">
                      <a16:creationId xmlns:a16="http://schemas.microsoft.com/office/drawing/2014/main" id="{C5AC7527-14C1-44A5-A1A8-74B39BF06416}"/>
                    </a:ext>
                  </a:extLst>
                </p:cNvPr>
                <p:cNvSpPr/>
                <p:nvPr/>
              </p:nvSpPr>
              <p:spPr>
                <a:xfrm>
                  <a:off x="2880895" y="2133600"/>
                  <a:ext cx="687558" cy="44625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400" b="1" dirty="0">
                      <a:solidFill>
                        <a:sysClr val="windowText" lastClr="000000"/>
                      </a:solidFill>
                      <a:cs typeface="B Nazanin" pitchFamily="2" charset="-78"/>
                    </a:rPr>
                    <a:t>دانشجو</a:t>
                  </a:r>
                  <a:endParaRPr lang="en-US" sz="1400" b="1" dirty="0">
                    <a:solidFill>
                      <a:sysClr val="windowText" lastClr="000000"/>
                    </a:solidFill>
                    <a:cs typeface="B Nazanin" pitchFamily="2" charset="-78"/>
                  </a:endParaRPr>
                </a:p>
              </p:txBody>
            </p:sp>
            <p:sp>
              <p:nvSpPr>
                <p:cNvPr id="43" name="Arc 42">
                  <a:extLst>
                    <a:ext uri="{FF2B5EF4-FFF2-40B4-BE49-F238E27FC236}">
                      <a16:creationId xmlns:a16="http://schemas.microsoft.com/office/drawing/2014/main" id="{AF499EC0-9A30-4E2C-8C2D-108FDB44D528}"/>
                    </a:ext>
                  </a:extLst>
                </p:cNvPr>
                <p:cNvSpPr/>
                <p:nvPr/>
              </p:nvSpPr>
              <p:spPr>
                <a:xfrm rot="18300000" flipH="1">
                  <a:off x="2839394" y="2812010"/>
                  <a:ext cx="239678" cy="186425"/>
                </a:xfrm>
                <a:prstGeom prst="arc">
                  <a:avLst>
                    <a:gd name="adj1" fmla="val 16200000"/>
                    <a:gd name="adj2" fmla="val 5561501"/>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cs typeface="B Nazanin" pitchFamily="2" charset="-78"/>
                  </a:endParaRPr>
                </a:p>
              </p:txBody>
            </p:sp>
          </p:grpSp>
          <p:grpSp>
            <p:nvGrpSpPr>
              <p:cNvPr id="17" name="Group 16">
                <a:extLst>
                  <a:ext uri="{FF2B5EF4-FFF2-40B4-BE49-F238E27FC236}">
                    <a16:creationId xmlns:a16="http://schemas.microsoft.com/office/drawing/2014/main" id="{72D75103-EF66-4E49-AF6E-7F4F7C2444EA}"/>
                  </a:ext>
                </a:extLst>
              </p:cNvPr>
              <p:cNvGrpSpPr/>
              <p:nvPr/>
            </p:nvGrpSpPr>
            <p:grpSpPr>
              <a:xfrm>
                <a:off x="5410200" y="3412123"/>
                <a:ext cx="1248848" cy="663452"/>
                <a:chOff x="5410200" y="2988677"/>
                <a:chExt cx="1248848" cy="663452"/>
              </a:xfrm>
            </p:grpSpPr>
            <p:sp>
              <p:nvSpPr>
                <p:cNvPr id="35" name="Oval 34">
                  <a:extLst>
                    <a:ext uri="{FF2B5EF4-FFF2-40B4-BE49-F238E27FC236}">
                      <a16:creationId xmlns:a16="http://schemas.microsoft.com/office/drawing/2014/main" id="{00C126D6-DBE7-45D0-A805-E5611B8D7B03}"/>
                    </a:ext>
                  </a:extLst>
                </p:cNvPr>
                <p:cNvSpPr/>
                <p:nvPr/>
              </p:nvSpPr>
              <p:spPr>
                <a:xfrm>
                  <a:off x="5943600" y="2988677"/>
                  <a:ext cx="715448" cy="3715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200" b="1" dirty="0">
                      <a:solidFill>
                        <a:sysClr val="windowText" lastClr="000000"/>
                      </a:solidFill>
                      <a:cs typeface="B Nazanin" pitchFamily="2" charset="-78"/>
                    </a:rPr>
                    <a:t>نام</a:t>
                  </a:r>
                  <a:endParaRPr lang="en-US" sz="1200" b="1" dirty="0">
                    <a:solidFill>
                      <a:sysClr val="windowText" lastClr="000000"/>
                    </a:solidFill>
                    <a:cs typeface="B Nazanin" pitchFamily="2" charset="-78"/>
                  </a:endParaRPr>
                </a:p>
              </p:txBody>
            </p:sp>
            <p:cxnSp>
              <p:nvCxnSpPr>
                <p:cNvPr id="36" name="Straight Connector 35">
                  <a:extLst>
                    <a:ext uri="{FF2B5EF4-FFF2-40B4-BE49-F238E27FC236}">
                      <a16:creationId xmlns:a16="http://schemas.microsoft.com/office/drawing/2014/main" id="{2F7B4526-80E7-42C2-984A-6BB11E26E54B}"/>
                    </a:ext>
                  </a:extLst>
                </p:cNvPr>
                <p:cNvCxnSpPr>
                  <a:stCxn id="42" idx="3"/>
                  <a:endCxn id="35" idx="2"/>
                </p:cNvCxnSpPr>
                <p:nvPr/>
              </p:nvCxnSpPr>
              <p:spPr>
                <a:xfrm flipV="1">
                  <a:off x="5410200" y="3174443"/>
                  <a:ext cx="533400" cy="477686"/>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7AC84AF6-94AB-4F41-BB19-ADBE9B698D60}"/>
                  </a:ext>
                </a:extLst>
              </p:cNvPr>
              <p:cNvGrpSpPr/>
              <p:nvPr/>
            </p:nvGrpSpPr>
            <p:grpSpPr>
              <a:xfrm>
                <a:off x="5410200" y="3869961"/>
                <a:ext cx="2090970" cy="494507"/>
                <a:chOff x="5410200" y="2526644"/>
                <a:chExt cx="2090970" cy="494507"/>
              </a:xfrm>
            </p:grpSpPr>
            <p:sp>
              <p:nvSpPr>
                <p:cNvPr id="33" name="Oval 32">
                  <a:extLst>
                    <a:ext uri="{FF2B5EF4-FFF2-40B4-BE49-F238E27FC236}">
                      <a16:creationId xmlns:a16="http://schemas.microsoft.com/office/drawing/2014/main" id="{4BDC7A47-BEA7-495D-901A-05C369CBA4DE}"/>
                    </a:ext>
                  </a:extLst>
                </p:cNvPr>
                <p:cNvSpPr/>
                <p:nvPr/>
              </p:nvSpPr>
              <p:spPr>
                <a:xfrm>
                  <a:off x="5816925" y="2526644"/>
                  <a:ext cx="1684245" cy="49450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200" b="1" u="sng" dirty="0">
                      <a:solidFill>
                        <a:sysClr val="windowText" lastClr="000000"/>
                      </a:solidFill>
                      <a:cs typeface="B Nazanin" pitchFamily="2" charset="-78"/>
                    </a:rPr>
                    <a:t>شماره دانشجویی</a:t>
                  </a:r>
                  <a:endParaRPr lang="en-US" sz="1200" b="1" u="sng" dirty="0">
                    <a:solidFill>
                      <a:sysClr val="windowText" lastClr="000000"/>
                    </a:solidFill>
                    <a:cs typeface="B Nazanin" pitchFamily="2" charset="-78"/>
                  </a:endParaRPr>
                </a:p>
              </p:txBody>
            </p:sp>
            <p:cxnSp>
              <p:nvCxnSpPr>
                <p:cNvPr id="34" name="Straight Connector 33">
                  <a:extLst>
                    <a:ext uri="{FF2B5EF4-FFF2-40B4-BE49-F238E27FC236}">
                      <a16:creationId xmlns:a16="http://schemas.microsoft.com/office/drawing/2014/main" id="{1E00A1CF-4D3C-4E8E-961D-6CDC67313A22}"/>
                    </a:ext>
                  </a:extLst>
                </p:cNvPr>
                <p:cNvCxnSpPr>
                  <a:stCxn id="42" idx="3"/>
                  <a:endCxn id="33" idx="2"/>
                </p:cNvCxnSpPr>
                <p:nvPr/>
              </p:nvCxnSpPr>
              <p:spPr>
                <a:xfrm>
                  <a:off x="5410200" y="2732258"/>
                  <a:ext cx="406725" cy="41640"/>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1839AE44-D494-4B19-AEC9-5D34B9EA7511}"/>
                  </a:ext>
                </a:extLst>
              </p:cNvPr>
              <p:cNvGrpSpPr/>
              <p:nvPr/>
            </p:nvGrpSpPr>
            <p:grpSpPr>
              <a:xfrm>
                <a:off x="5410200" y="4075575"/>
                <a:ext cx="1914902" cy="733131"/>
                <a:chOff x="5410200" y="2275058"/>
                <a:chExt cx="1914902" cy="733131"/>
              </a:xfrm>
            </p:grpSpPr>
            <p:sp>
              <p:nvSpPr>
                <p:cNvPr id="31" name="Oval 30">
                  <a:extLst>
                    <a:ext uri="{FF2B5EF4-FFF2-40B4-BE49-F238E27FC236}">
                      <a16:creationId xmlns:a16="http://schemas.microsoft.com/office/drawing/2014/main" id="{7975AAE3-9353-4BF1-84AA-E5CD073BCF1A}"/>
                    </a:ext>
                  </a:extLst>
                </p:cNvPr>
                <p:cNvSpPr/>
                <p:nvPr/>
              </p:nvSpPr>
              <p:spPr>
                <a:xfrm>
                  <a:off x="5816925" y="2636658"/>
                  <a:ext cx="1508177" cy="3715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200" b="1" dirty="0">
                      <a:solidFill>
                        <a:sysClr val="windowText" lastClr="000000"/>
                      </a:solidFill>
                      <a:cs typeface="B Nazanin" pitchFamily="2" charset="-78"/>
                    </a:rPr>
                    <a:t>سال ورود</a:t>
                  </a:r>
                  <a:endParaRPr lang="en-US" sz="1200" b="1" dirty="0">
                    <a:solidFill>
                      <a:sysClr val="windowText" lastClr="000000"/>
                    </a:solidFill>
                    <a:cs typeface="B Nazanin" pitchFamily="2" charset="-78"/>
                  </a:endParaRPr>
                </a:p>
              </p:txBody>
            </p:sp>
            <p:cxnSp>
              <p:nvCxnSpPr>
                <p:cNvPr id="32" name="Straight Connector 31">
                  <a:extLst>
                    <a:ext uri="{FF2B5EF4-FFF2-40B4-BE49-F238E27FC236}">
                      <a16:creationId xmlns:a16="http://schemas.microsoft.com/office/drawing/2014/main" id="{04306AB1-53C8-41A1-A337-B806FEDF1DF0}"/>
                    </a:ext>
                  </a:extLst>
                </p:cNvPr>
                <p:cNvCxnSpPr>
                  <a:stCxn id="42" idx="3"/>
                  <a:endCxn id="31" idx="2"/>
                </p:cNvCxnSpPr>
                <p:nvPr/>
              </p:nvCxnSpPr>
              <p:spPr>
                <a:xfrm>
                  <a:off x="5410200" y="2275058"/>
                  <a:ext cx="406725" cy="547366"/>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47D2E09C-0921-4789-B627-963DB6409509}"/>
                  </a:ext>
                </a:extLst>
              </p:cNvPr>
              <p:cNvGrpSpPr/>
              <p:nvPr/>
            </p:nvGrpSpPr>
            <p:grpSpPr>
              <a:xfrm flipH="1">
                <a:off x="2103952" y="3395246"/>
                <a:ext cx="1248848" cy="691271"/>
                <a:chOff x="5410200" y="2988677"/>
                <a:chExt cx="1248848" cy="691271"/>
              </a:xfrm>
            </p:grpSpPr>
            <p:sp>
              <p:nvSpPr>
                <p:cNvPr id="29" name="Oval 28">
                  <a:extLst>
                    <a:ext uri="{FF2B5EF4-FFF2-40B4-BE49-F238E27FC236}">
                      <a16:creationId xmlns:a16="http://schemas.microsoft.com/office/drawing/2014/main" id="{366DCD92-A9F7-455C-8AEE-C132FF767A58}"/>
                    </a:ext>
                  </a:extLst>
                </p:cNvPr>
                <p:cNvSpPr/>
                <p:nvPr/>
              </p:nvSpPr>
              <p:spPr>
                <a:xfrm>
                  <a:off x="5943600" y="2988677"/>
                  <a:ext cx="715448" cy="3715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200" b="1" dirty="0">
                      <a:solidFill>
                        <a:sysClr val="windowText" lastClr="000000"/>
                      </a:solidFill>
                      <a:cs typeface="B Nazanin" pitchFamily="2" charset="-78"/>
                    </a:rPr>
                    <a:t>نام</a:t>
                  </a:r>
                  <a:endParaRPr lang="en-US" sz="1200" b="1" dirty="0">
                    <a:solidFill>
                      <a:sysClr val="windowText" lastClr="000000"/>
                    </a:solidFill>
                    <a:cs typeface="B Nazanin" pitchFamily="2" charset="-78"/>
                  </a:endParaRPr>
                </a:p>
              </p:txBody>
            </p:sp>
            <p:cxnSp>
              <p:nvCxnSpPr>
                <p:cNvPr id="30" name="Straight Connector 29">
                  <a:extLst>
                    <a:ext uri="{FF2B5EF4-FFF2-40B4-BE49-F238E27FC236}">
                      <a16:creationId xmlns:a16="http://schemas.microsoft.com/office/drawing/2014/main" id="{42AF3171-DB9B-401D-B74E-A5F21BA1E2EE}"/>
                    </a:ext>
                  </a:extLst>
                </p:cNvPr>
                <p:cNvCxnSpPr>
                  <a:stCxn id="41" idx="1"/>
                  <a:endCxn id="29" idx="2"/>
                </p:cNvCxnSpPr>
                <p:nvPr/>
              </p:nvCxnSpPr>
              <p:spPr>
                <a:xfrm flipV="1">
                  <a:off x="5410200" y="3174443"/>
                  <a:ext cx="533400" cy="505505"/>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1D7238A8-F6A1-49CC-AB56-71CE440E7492}"/>
                  </a:ext>
                </a:extLst>
              </p:cNvPr>
              <p:cNvGrpSpPr/>
              <p:nvPr/>
            </p:nvGrpSpPr>
            <p:grpSpPr>
              <a:xfrm flipH="1">
                <a:off x="1425691" y="3875451"/>
                <a:ext cx="1927109" cy="494507"/>
                <a:chOff x="5400848" y="2526663"/>
                <a:chExt cx="1927109" cy="494507"/>
              </a:xfrm>
            </p:grpSpPr>
            <p:sp>
              <p:nvSpPr>
                <p:cNvPr id="27" name="Oval 26">
                  <a:extLst>
                    <a:ext uri="{FF2B5EF4-FFF2-40B4-BE49-F238E27FC236}">
                      <a16:creationId xmlns:a16="http://schemas.microsoft.com/office/drawing/2014/main" id="{16A86497-BFB0-4CA6-B73D-1D7B33D4AE4C}"/>
                    </a:ext>
                  </a:extLst>
                </p:cNvPr>
                <p:cNvSpPr/>
                <p:nvPr/>
              </p:nvSpPr>
              <p:spPr>
                <a:xfrm>
                  <a:off x="5794330" y="2526663"/>
                  <a:ext cx="1533627" cy="49450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200" b="1" u="sng" dirty="0">
                      <a:solidFill>
                        <a:sysClr val="windowText" lastClr="000000"/>
                      </a:solidFill>
                      <a:cs typeface="B Nazanin" pitchFamily="2" charset="-78"/>
                    </a:rPr>
                    <a:t>شماره کارگزینی</a:t>
                  </a:r>
                  <a:endParaRPr lang="en-US" sz="1200" b="1" u="sng" dirty="0">
                    <a:solidFill>
                      <a:sysClr val="windowText" lastClr="000000"/>
                    </a:solidFill>
                    <a:cs typeface="B Nazanin" pitchFamily="2" charset="-78"/>
                  </a:endParaRPr>
                </a:p>
              </p:txBody>
            </p:sp>
            <p:cxnSp>
              <p:nvCxnSpPr>
                <p:cNvPr id="28" name="Straight Connector 27">
                  <a:extLst>
                    <a:ext uri="{FF2B5EF4-FFF2-40B4-BE49-F238E27FC236}">
                      <a16:creationId xmlns:a16="http://schemas.microsoft.com/office/drawing/2014/main" id="{990DF42E-D73A-40FE-8305-055CBB2041F3}"/>
                    </a:ext>
                  </a:extLst>
                </p:cNvPr>
                <p:cNvCxnSpPr>
                  <a:stCxn id="41" idx="1"/>
                  <a:endCxn id="27" idx="2"/>
                </p:cNvCxnSpPr>
                <p:nvPr/>
              </p:nvCxnSpPr>
              <p:spPr>
                <a:xfrm>
                  <a:off x="5400848" y="2737729"/>
                  <a:ext cx="393482" cy="36188"/>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2A1345FE-2ACC-4E4E-AF26-A9FFCF246BCE}"/>
                  </a:ext>
                </a:extLst>
              </p:cNvPr>
              <p:cNvGrpSpPr/>
              <p:nvPr/>
            </p:nvGrpSpPr>
            <p:grpSpPr>
              <a:xfrm flipH="1">
                <a:off x="1823470" y="4086517"/>
                <a:ext cx="1529330" cy="881579"/>
                <a:chOff x="5410200" y="2280529"/>
                <a:chExt cx="1529330" cy="881579"/>
              </a:xfrm>
            </p:grpSpPr>
            <p:sp>
              <p:nvSpPr>
                <p:cNvPr id="25" name="Oval 24">
                  <a:extLst>
                    <a:ext uri="{FF2B5EF4-FFF2-40B4-BE49-F238E27FC236}">
                      <a16:creationId xmlns:a16="http://schemas.microsoft.com/office/drawing/2014/main" id="{10175237-C62A-42FC-9E97-C38C14DC7A6F}"/>
                    </a:ext>
                  </a:extLst>
                </p:cNvPr>
                <p:cNvSpPr/>
                <p:nvPr/>
              </p:nvSpPr>
              <p:spPr>
                <a:xfrm>
                  <a:off x="5676901" y="2618150"/>
                  <a:ext cx="1262629" cy="5439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200" b="1">
                      <a:solidFill>
                        <a:sysClr val="windowText" lastClr="000000"/>
                      </a:solidFill>
                      <a:cs typeface="B Nazanin" pitchFamily="2" charset="-78"/>
                    </a:rPr>
                    <a:t>سال استخدام</a:t>
                  </a:r>
                  <a:endParaRPr lang="en-US" sz="1200" b="1" dirty="0">
                    <a:solidFill>
                      <a:sysClr val="windowText" lastClr="000000"/>
                    </a:solidFill>
                    <a:cs typeface="B Nazanin" pitchFamily="2" charset="-78"/>
                  </a:endParaRPr>
                </a:p>
              </p:txBody>
            </p:sp>
            <p:cxnSp>
              <p:nvCxnSpPr>
                <p:cNvPr id="26" name="Straight Connector 25">
                  <a:extLst>
                    <a:ext uri="{FF2B5EF4-FFF2-40B4-BE49-F238E27FC236}">
                      <a16:creationId xmlns:a16="http://schemas.microsoft.com/office/drawing/2014/main" id="{FA6C26FD-CCB6-4A2D-BC96-7AA599B04645}"/>
                    </a:ext>
                  </a:extLst>
                </p:cNvPr>
                <p:cNvCxnSpPr>
                  <a:stCxn id="41" idx="1"/>
                  <a:endCxn id="25" idx="2"/>
                </p:cNvCxnSpPr>
                <p:nvPr/>
              </p:nvCxnSpPr>
              <p:spPr>
                <a:xfrm>
                  <a:off x="5410200" y="2280529"/>
                  <a:ext cx="266701" cy="609600"/>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706F6526-B7F4-4F81-A3B4-F7071B5B0345}"/>
                      </a:ext>
                    </a:extLst>
                  </p:cNvPr>
                  <p:cNvSpPr txBox="1"/>
                  <p:nvPr/>
                </p:nvSpPr>
                <p:spPr>
                  <a:xfrm>
                    <a:off x="6438288" y="4741319"/>
                    <a:ext cx="28565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dirty="0" smtClean="0">
                              <a:latin typeface="Cambria Math"/>
                            </a:rPr>
                            <m:t>⋮</m:t>
                          </m:r>
                        </m:oMath>
                      </m:oMathPara>
                    </a14:m>
                    <a:endParaRPr lang="en-US" sz="1100" dirty="0">
                      <a:cs typeface="B Nazanin" pitchFamily="2" charset="-78"/>
                    </a:endParaRPr>
                  </a:p>
                </p:txBody>
              </p:sp>
            </mc:Choice>
            <mc:Fallback xmlns="">
              <p:sp>
                <p:nvSpPr>
                  <p:cNvPr id="73" name="TextBox 72"/>
                  <p:cNvSpPr txBox="1">
                    <a:spLocks noRot="1" noChangeAspect="1" noMove="1" noResize="1" noEditPoints="1" noAdjustHandles="1" noChangeArrowheads="1" noChangeShapeType="1" noTextEdit="1"/>
                  </p:cNvSpPr>
                  <p:nvPr/>
                </p:nvSpPr>
                <p:spPr>
                  <a:xfrm>
                    <a:off x="6438288" y="4741319"/>
                    <a:ext cx="285655" cy="307777"/>
                  </a:xfrm>
                  <a:prstGeom prst="rect">
                    <a:avLst/>
                  </a:prstGeom>
                  <a:blipFill rotWithShape="1">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0657100B-531E-4A2D-8F00-8180CD4EFEFE}"/>
                      </a:ext>
                    </a:extLst>
                  </p:cNvPr>
                  <p:cNvSpPr txBox="1"/>
                  <p:nvPr/>
                </p:nvSpPr>
                <p:spPr>
                  <a:xfrm>
                    <a:off x="2373806" y="4904596"/>
                    <a:ext cx="28565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dirty="0" smtClean="0">
                              <a:latin typeface="Cambria Math"/>
                            </a:rPr>
                            <m:t>⋮</m:t>
                          </m:r>
                        </m:oMath>
                      </m:oMathPara>
                    </a14:m>
                    <a:endParaRPr lang="en-US" sz="1100" dirty="0">
                      <a:cs typeface="B Nazanin" pitchFamily="2" charset="-78"/>
                    </a:endParaRPr>
                  </a:p>
                </p:txBody>
              </p:sp>
            </mc:Choice>
            <mc:Fallback xmlns="">
              <p:sp>
                <p:nvSpPr>
                  <p:cNvPr id="74" name="TextBox 73"/>
                  <p:cNvSpPr txBox="1">
                    <a:spLocks noRot="1" noChangeAspect="1" noMove="1" noResize="1" noEditPoints="1" noAdjustHandles="1" noChangeArrowheads="1" noChangeShapeType="1" noTextEdit="1"/>
                  </p:cNvSpPr>
                  <p:nvPr/>
                </p:nvSpPr>
                <p:spPr>
                  <a:xfrm>
                    <a:off x="2373806" y="4904596"/>
                    <a:ext cx="285655" cy="307777"/>
                  </a:xfrm>
                  <a:prstGeom prst="rect">
                    <a:avLst/>
                  </a:prstGeom>
                  <a:blipFill rotWithShape="1">
                    <a:blip r:embed="rId11"/>
                    <a:stretch>
                      <a:fillRect/>
                    </a:stretch>
                  </a:blipFill>
                </p:spPr>
                <p:txBody>
                  <a:bodyPr/>
                  <a:lstStyle/>
                  <a:p>
                    <a:r>
                      <a:rPr lang="en-US">
                        <a:noFill/>
                      </a:rPr>
                      <a:t> </a:t>
                    </a:r>
                  </a:p>
                </p:txBody>
              </p:sp>
            </mc:Fallback>
          </mc:AlternateContent>
        </p:grpSp>
        <p:sp>
          <p:nvSpPr>
            <p:cNvPr id="14" name="Oval 13">
              <a:extLst>
                <a:ext uri="{FF2B5EF4-FFF2-40B4-BE49-F238E27FC236}">
                  <a16:creationId xmlns:a16="http://schemas.microsoft.com/office/drawing/2014/main" id="{64926745-0E48-4E3F-8FE5-79126D34C77A}"/>
                </a:ext>
              </a:extLst>
            </p:cNvPr>
            <p:cNvSpPr/>
            <p:nvPr/>
          </p:nvSpPr>
          <p:spPr>
            <a:xfrm flipH="1">
              <a:off x="3478864" y="4962469"/>
              <a:ext cx="1397936" cy="3715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200" b="1" dirty="0">
                  <a:solidFill>
                    <a:sysClr val="windowText" lastClr="000000"/>
                  </a:solidFill>
                  <a:cs typeface="B Nazanin" pitchFamily="2" charset="-78"/>
                </a:rPr>
                <a:t>سقف ساعات کاری</a:t>
              </a:r>
              <a:endParaRPr lang="en-US" sz="1200" b="1" dirty="0">
                <a:solidFill>
                  <a:sysClr val="windowText" lastClr="000000"/>
                </a:solidFill>
                <a:cs typeface="B Nazanin" pitchFamily="2" charset="-78"/>
              </a:endParaRPr>
            </a:p>
          </p:txBody>
        </p:sp>
        <p:cxnSp>
          <p:nvCxnSpPr>
            <p:cNvPr id="15" name="Straight Connector 14">
              <a:extLst>
                <a:ext uri="{FF2B5EF4-FFF2-40B4-BE49-F238E27FC236}">
                  <a16:creationId xmlns:a16="http://schemas.microsoft.com/office/drawing/2014/main" id="{C9659149-DE73-4312-9A30-EFC62DA39D13}"/>
                </a:ext>
              </a:extLst>
            </p:cNvPr>
            <p:cNvCxnSpPr>
              <a:stCxn id="37" idx="1"/>
              <a:endCxn id="14" idx="1"/>
            </p:cNvCxnSpPr>
            <p:nvPr/>
          </p:nvCxnSpPr>
          <p:spPr>
            <a:xfrm flipH="1">
              <a:off x="4672077" y="4958471"/>
              <a:ext cx="392214" cy="58407"/>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34269250-FA95-41CB-9A69-3F9E56880AC1}"/>
              </a:ext>
            </a:extLst>
          </p:cNvPr>
          <p:cNvGrpSpPr/>
          <p:nvPr/>
        </p:nvGrpSpPr>
        <p:grpSpPr>
          <a:xfrm>
            <a:off x="604436" y="4002061"/>
            <a:ext cx="2851603" cy="1388720"/>
            <a:chOff x="70517" y="4495805"/>
            <a:chExt cx="3129883" cy="1777947"/>
          </a:xfrm>
        </p:grpSpPr>
        <p:sp>
          <p:nvSpPr>
            <p:cNvPr id="45" name="Rounded Rectangle 37">
              <a:extLst>
                <a:ext uri="{FF2B5EF4-FFF2-40B4-BE49-F238E27FC236}">
                  <a16:creationId xmlns:a16="http://schemas.microsoft.com/office/drawing/2014/main" id="{A6C2AED3-2A56-494C-83BC-137210936FBC}"/>
                </a:ext>
              </a:extLst>
            </p:cNvPr>
            <p:cNvSpPr/>
            <p:nvPr/>
          </p:nvSpPr>
          <p:spPr>
            <a:xfrm>
              <a:off x="70517" y="4495805"/>
              <a:ext cx="3129883" cy="177794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1">
                <a:lnSpc>
                  <a:spcPct val="150000"/>
                </a:lnSpc>
              </a:pPr>
              <a:r>
                <a:rPr lang="en-US" sz="1600" b="1" dirty="0">
                  <a:solidFill>
                    <a:schemeClr val="tx1"/>
                  </a:solidFill>
                  <a:cs typeface="B Nazanin" pitchFamily="2" charset="-78"/>
                </a:rPr>
                <a:t>STUD </a:t>
              </a:r>
              <a:r>
                <a:rPr lang="en-US" sz="1600" dirty="0">
                  <a:solidFill>
                    <a:schemeClr val="tx1"/>
                  </a:solidFill>
                  <a:cs typeface="B Nazanin" pitchFamily="2" charset="-78"/>
                </a:rPr>
                <a:t>(STID,  STNAME, …)</a:t>
              </a:r>
            </a:p>
            <a:p>
              <a:pPr rtl="1">
                <a:lnSpc>
                  <a:spcPct val="150000"/>
                </a:lnSpc>
              </a:pPr>
              <a:r>
                <a:rPr lang="en-US" sz="1600" b="1" dirty="0">
                  <a:solidFill>
                    <a:schemeClr val="tx1"/>
                  </a:solidFill>
                  <a:cs typeface="B Nazanin" pitchFamily="2" charset="-78"/>
                </a:rPr>
                <a:t>EMPL </a:t>
              </a:r>
              <a:r>
                <a:rPr lang="en-US" sz="1600" dirty="0">
                  <a:solidFill>
                    <a:schemeClr val="tx1"/>
                  </a:solidFill>
                  <a:cs typeface="B Nazanin" pitchFamily="2" charset="-78"/>
                </a:rPr>
                <a:t>(EID,  ENAME,  …)</a:t>
              </a:r>
            </a:p>
            <a:p>
              <a:pPr rtl="1">
                <a:lnSpc>
                  <a:spcPct val="150000"/>
                </a:lnSpc>
              </a:pPr>
              <a:r>
                <a:rPr lang="en-US" sz="1600" b="1" dirty="0">
                  <a:solidFill>
                    <a:schemeClr val="tx1"/>
                  </a:solidFill>
                  <a:cs typeface="B Nazanin" pitchFamily="2" charset="-78"/>
                </a:rPr>
                <a:t>STEM </a:t>
              </a:r>
              <a:r>
                <a:rPr lang="en-US" sz="1600" dirty="0">
                  <a:solidFill>
                    <a:schemeClr val="tx1"/>
                  </a:solidFill>
                  <a:cs typeface="B Nazanin" pitchFamily="2" charset="-78"/>
                </a:rPr>
                <a:t>(STID, EID, MAXW)</a:t>
              </a:r>
            </a:p>
          </p:txBody>
        </p:sp>
        <p:cxnSp>
          <p:nvCxnSpPr>
            <p:cNvPr id="46" name="Straight Connector 45">
              <a:extLst>
                <a:ext uri="{FF2B5EF4-FFF2-40B4-BE49-F238E27FC236}">
                  <a16:creationId xmlns:a16="http://schemas.microsoft.com/office/drawing/2014/main" id="{5DB48F93-437A-48BF-AE17-A8C840A62414}"/>
                </a:ext>
              </a:extLst>
            </p:cNvPr>
            <p:cNvCxnSpPr/>
            <p:nvPr/>
          </p:nvCxnSpPr>
          <p:spPr>
            <a:xfrm>
              <a:off x="1355193" y="6076934"/>
              <a:ext cx="28026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76E82EA-48D0-4FC4-AD85-4207313C5D9E}"/>
                </a:ext>
              </a:extLst>
            </p:cNvPr>
            <p:cNvCxnSpPr/>
            <p:nvPr/>
          </p:nvCxnSpPr>
          <p:spPr>
            <a:xfrm>
              <a:off x="879047" y="5126182"/>
              <a:ext cx="34374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F24B1F3-53DD-48F5-A0D2-C42AABD3FBA4}"/>
                </a:ext>
              </a:extLst>
            </p:cNvPr>
            <p:cNvCxnSpPr/>
            <p:nvPr/>
          </p:nvCxnSpPr>
          <p:spPr>
            <a:xfrm>
              <a:off x="879047" y="5624356"/>
              <a:ext cx="29491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C2D4924-2BB8-4CE6-8CFE-0D51B25156C3}"/>
                </a:ext>
              </a:extLst>
            </p:cNvPr>
            <p:cNvCxnSpPr>
              <a:cxnSpLocks/>
            </p:cNvCxnSpPr>
            <p:nvPr/>
          </p:nvCxnSpPr>
          <p:spPr>
            <a:xfrm>
              <a:off x="822756" y="6080068"/>
              <a:ext cx="400031" cy="0"/>
            </a:xfrm>
            <a:prstGeom prst="line">
              <a:avLst/>
            </a:prstGeom>
            <a:ln w="1905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70894659"/>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250"/>
                                        <p:tgtEl>
                                          <p:spTgt spid="8"/>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250"/>
                                        <p:tgtEl>
                                          <p:spTgt spid="9"/>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50"/>
                                        <p:tgtEl>
                                          <p:spTgt spid="13"/>
                                        </p:tgtEl>
                                      </p:cBhvr>
                                    </p:animEffect>
                                  </p:childTnLst>
                                </p:cTn>
                              </p:par>
                            </p:childTnLst>
                          </p:cTn>
                        </p:par>
                        <p:par>
                          <p:cTn id="14" fill="hold">
                            <p:stCondLst>
                              <p:cond delay="250"/>
                            </p:stCondLst>
                            <p:childTnLst>
                              <p:par>
                                <p:cTn id="15" presetID="10"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750"/>
                            </p:stCondLst>
                            <p:childTnLst>
                              <p:par>
                                <p:cTn id="19" presetID="42" presetClass="entr" presetSubtype="0"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anim calcmode="lin" valueType="num">
                                      <p:cBhvr>
                                        <p:cTn id="22" dur="500" fill="hold"/>
                                        <p:tgtEl>
                                          <p:spTgt spid="10"/>
                                        </p:tgtEl>
                                        <p:attrNameLst>
                                          <p:attrName>ppt_x</p:attrName>
                                        </p:attrNameLst>
                                      </p:cBhvr>
                                      <p:tavLst>
                                        <p:tav tm="0">
                                          <p:val>
                                            <p:strVal val="#ppt_x"/>
                                          </p:val>
                                        </p:tav>
                                        <p:tav tm="100000">
                                          <p:val>
                                            <p:strVal val="#ppt_x"/>
                                          </p:val>
                                        </p:tav>
                                      </p:tavLst>
                                    </p:anim>
                                    <p:anim calcmode="lin" valueType="num">
                                      <p:cBhvr>
                                        <p:cTn id="23" dur="500" fill="hold"/>
                                        <p:tgtEl>
                                          <p:spTgt spid="10"/>
                                        </p:tgtEl>
                                        <p:attrNameLst>
                                          <p:attrName>ppt_y</p:attrName>
                                        </p:attrNameLst>
                                      </p:cBhvr>
                                      <p:tavLst>
                                        <p:tav tm="0">
                                          <p:val>
                                            <p:strVal val="#ppt_y+.1"/>
                                          </p:val>
                                        </p:tav>
                                        <p:tav tm="100000">
                                          <p:val>
                                            <p:strVal val="#ppt_y"/>
                                          </p:val>
                                        </p:tav>
                                      </p:tavLst>
                                    </p:anim>
                                  </p:childTnLst>
                                </p:cTn>
                              </p:par>
                            </p:childTnLst>
                          </p:cTn>
                        </p:par>
                        <p:par>
                          <p:cTn id="24" fill="hold">
                            <p:stCondLst>
                              <p:cond delay="1250"/>
                            </p:stCondLst>
                            <p:childTnLst>
                              <p:par>
                                <p:cTn id="25" presetID="10"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par>
                          <p:cTn id="28" fill="hold">
                            <p:stCondLst>
                              <p:cond delay="1750"/>
                            </p:stCondLst>
                            <p:childTnLst>
                              <p:par>
                                <p:cTn id="29" presetID="10" presetClass="entr" presetSubtype="0" fill="hold" nodeType="after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fade">
                                      <p:cBhvr>
                                        <p:cTn id="3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3057" cy="78818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0" y="5462000"/>
            <a:ext cx="12192000" cy="1396000"/>
          </a:xfrm>
          <a:prstGeom prst="rect">
            <a:avLst/>
          </a:prstGeom>
          <a:solidFill>
            <a:srgbClr val="B4DCF5">
              <a:lumMod val="10000"/>
            </a:srgbClr>
          </a:solidFill>
        </p:spPr>
      </p:pic>
      <p:pic>
        <p:nvPicPr>
          <p:cNvPr id="6" name="Picture 5"/>
          <p:cNvPicPr>
            <a:picLocks noChangeAspect="1"/>
          </p:cNvPicPr>
          <p:nvPr/>
        </p:nvPicPr>
        <p:blipFill>
          <a:blip r:embed="rId4"/>
          <a:stretch>
            <a:fillRect/>
          </a:stretch>
        </p:blipFill>
        <p:spPr>
          <a:xfrm>
            <a:off x="-128789" y="4290646"/>
            <a:ext cx="12518265" cy="1968485"/>
          </a:xfrm>
          <a:prstGeom prst="rect">
            <a:avLst/>
          </a:prstGeom>
        </p:spPr>
      </p:pic>
      <p:pic>
        <p:nvPicPr>
          <p:cNvPr id="8" name="Picture 7">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7" y="5841596"/>
            <a:ext cx="980576" cy="980576"/>
          </a:xfrm>
          <a:prstGeom prst="rect">
            <a:avLst/>
          </a:prstGeom>
        </p:spPr>
      </p:pic>
      <p:pic>
        <p:nvPicPr>
          <p:cNvPr id="9" name="Picture 8">
            <a:hlinkClick r:id="rId7" action="ppaction://hlinksldjump"/>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27059" y="6278639"/>
            <a:ext cx="1206566" cy="588599"/>
          </a:xfrm>
          <a:prstGeom prst="rect">
            <a:avLst/>
          </a:prstGeom>
        </p:spPr>
      </p:pic>
      <p:sp>
        <p:nvSpPr>
          <p:cNvPr id="3" name="Rectangle 2"/>
          <p:cNvSpPr/>
          <p:nvPr/>
        </p:nvSpPr>
        <p:spPr>
          <a:xfrm>
            <a:off x="596347" y="159334"/>
            <a:ext cx="11039061" cy="461665"/>
          </a:xfrm>
          <a:prstGeom prst="rect">
            <a:avLst/>
          </a:prstGeom>
          <a:gradFill flip="none" rotWithShape="1">
            <a:gsLst>
              <a:gs pos="63000">
                <a:schemeClr val="bg1"/>
              </a:gs>
              <a:gs pos="91000">
                <a:schemeClr val="accent1">
                  <a:lumMod val="50000"/>
                </a:schemeClr>
              </a:gs>
              <a:gs pos="94000">
                <a:schemeClr val="bg1"/>
              </a:gs>
              <a:gs pos="99000">
                <a:schemeClr val="tx1">
                  <a:lumMod val="95000"/>
                  <a:lumOff val="5000"/>
                </a:schemeClr>
              </a:gs>
            </a:gsLst>
            <a:path path="rect">
              <a:fillToRect l="50000" t="50000" r="50000" b="50000"/>
            </a:path>
            <a:tileRect/>
          </a:gradFill>
        </p:spPr>
        <p:txBody>
          <a:bodyPr wrap="square" lIns="91440" tIns="45720" rIns="91440" bIns="45720">
            <a:spAutoFit/>
          </a:bodyPr>
          <a:lstStyle/>
          <a:p>
            <a:pPr algn="ctr" rtl="1"/>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طراحی زیر نوع اجتماع ( </a:t>
            </a:r>
            <a:r>
              <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U-type</a:t>
            </a:r>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 )</a:t>
            </a:r>
            <a:endPar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endParaRPr>
          </a:p>
        </p:txBody>
      </p:sp>
      <p:pic>
        <p:nvPicPr>
          <p:cNvPr id="13" name="Picture 12">
            <a:hlinkClick r:id="rId9" action="ppaction://hlinksldjump"/>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175595" y="5841596"/>
            <a:ext cx="1016405" cy="1016405"/>
          </a:xfrm>
          <a:prstGeom prst="rect">
            <a:avLst/>
          </a:prstGeom>
        </p:spPr>
      </p:pic>
      <p:sp>
        <p:nvSpPr>
          <p:cNvPr id="10" name="Content Placeholder 2">
            <a:extLst>
              <a:ext uri="{FF2B5EF4-FFF2-40B4-BE49-F238E27FC236}">
                <a16:creationId xmlns:a16="http://schemas.microsoft.com/office/drawing/2014/main" id="{0BC9CD36-423C-4819-8704-DFB362531135}"/>
              </a:ext>
            </a:extLst>
          </p:cNvPr>
          <p:cNvSpPr>
            <a:spLocks noGrp="1"/>
          </p:cNvSpPr>
          <p:nvPr>
            <p:ph idx="1"/>
          </p:nvPr>
        </p:nvSpPr>
        <p:spPr>
          <a:xfrm>
            <a:off x="596347" y="703448"/>
            <a:ext cx="11039061" cy="1468501"/>
          </a:xfrm>
        </p:spPr>
        <p:txBody>
          <a:bodyPr>
            <a:normAutofit/>
          </a:bodyPr>
          <a:lstStyle/>
          <a:p>
            <a:pPr algn="r" rtl="1">
              <a:lnSpc>
                <a:spcPct val="100000"/>
              </a:lnSpc>
              <a:buFont typeface="Wingdings" panose="05000000000000000000" pitchFamily="2" charset="2"/>
              <a:buChar char="§"/>
            </a:pPr>
            <a:r>
              <a:rPr lang="fa-IR" sz="1600" dirty="0">
                <a:cs typeface="B Nazanin" panose="00000400000000000000" pitchFamily="2" charset="-78"/>
              </a:rPr>
              <a:t>فرض کنید موجودیت </a:t>
            </a:r>
            <a:r>
              <a:rPr lang="en-US" sz="1600" dirty="0">
                <a:cs typeface="B Nazanin" panose="00000400000000000000" pitchFamily="2" charset="-78"/>
              </a:rPr>
              <a:t>E، </a:t>
            </a:r>
            <a:r>
              <a:rPr lang="fa-IR" sz="1600" dirty="0">
                <a:cs typeface="B Nazanin" panose="00000400000000000000" pitchFamily="2" charset="-78"/>
              </a:rPr>
              <a:t>زیرموجودیت </a:t>
            </a:r>
            <a:r>
              <a:rPr lang="en-US" sz="1600" dirty="0">
                <a:cs typeface="B Nazanin" panose="00000400000000000000" pitchFamily="2" charset="-78"/>
              </a:rPr>
              <a:t>U-Type</a:t>
            </a:r>
            <a:r>
              <a:rPr lang="fa-IR" sz="1600" dirty="0">
                <a:cs typeface="B Nazanin" panose="00000400000000000000" pitchFamily="2" charset="-78"/>
              </a:rPr>
              <a:t> ( دسته یا </a:t>
            </a:r>
            <a:r>
              <a:rPr lang="en-US" sz="1600" dirty="0">
                <a:cs typeface="B Nazanin" panose="00000400000000000000" pitchFamily="2" charset="-78"/>
              </a:rPr>
              <a:t>Category</a:t>
            </a:r>
            <a:r>
              <a:rPr lang="fa-IR" sz="1600" dirty="0">
                <a:cs typeface="B Nazanin" panose="00000400000000000000" pitchFamily="2" charset="-78"/>
              </a:rPr>
              <a:t> ) </a:t>
            </a:r>
            <a:r>
              <a:rPr lang="en-US" sz="1600" dirty="0">
                <a:cs typeface="B Nazanin" panose="00000400000000000000" pitchFamily="2" charset="-78"/>
              </a:rPr>
              <a:t>n</a:t>
            </a:r>
            <a:r>
              <a:rPr lang="fa-IR" sz="1600" dirty="0">
                <a:cs typeface="B Nazanin" panose="00000400000000000000" pitchFamily="2" charset="-78"/>
              </a:rPr>
              <a:t> </a:t>
            </a:r>
            <a:r>
              <a:rPr lang="en-US" sz="1600" dirty="0">
                <a:cs typeface="B Nazanin" panose="00000400000000000000" pitchFamily="2" charset="-78"/>
              </a:rPr>
              <a:t> </a:t>
            </a:r>
            <a:r>
              <a:rPr lang="fa-IR" sz="1600" dirty="0">
                <a:cs typeface="B Nazanin" panose="00000400000000000000" pitchFamily="2" charset="-78"/>
              </a:rPr>
              <a:t>موجودیت است. در این حالت </a:t>
            </a:r>
            <a:r>
              <a:rPr lang="en-US" sz="1600" dirty="0">
                <a:cs typeface="B Nazanin" panose="00000400000000000000" pitchFamily="2" charset="-78"/>
              </a:rPr>
              <a:t>n+1</a:t>
            </a:r>
            <a:r>
              <a:rPr lang="fa-IR" sz="1600" dirty="0">
                <a:cs typeface="B Nazanin" panose="00000400000000000000" pitchFamily="2" charset="-78"/>
              </a:rPr>
              <a:t> جدول طراحی می‌کنیم. </a:t>
            </a:r>
          </a:p>
          <a:p>
            <a:pPr algn="r" rtl="1">
              <a:lnSpc>
                <a:spcPct val="100000"/>
              </a:lnSpc>
              <a:buFont typeface="Wingdings" panose="05000000000000000000" pitchFamily="2" charset="2"/>
              <a:buChar char="§"/>
            </a:pPr>
            <a:r>
              <a:rPr lang="fa-IR" sz="1600" dirty="0">
                <a:cs typeface="B Nazanin" panose="00000400000000000000" pitchFamily="2" charset="-78"/>
              </a:rPr>
              <a:t>اگر شناسه موجودیت‏ها از دامنه‏های متفاوت باشد، جدول زیرموجودیت، به جداول موجودیت‌های اصلی کلید خارجی می‌دهد که کلید اصلی آن جدول نیست.</a:t>
            </a:r>
          </a:p>
          <a:p>
            <a:pPr algn="r" rtl="1">
              <a:lnSpc>
                <a:spcPct val="100000"/>
              </a:lnSpc>
              <a:buFont typeface="Wingdings" panose="05000000000000000000" pitchFamily="2" charset="2"/>
              <a:buChar char="§"/>
            </a:pPr>
            <a:r>
              <a:rPr lang="fa-IR" sz="1600" dirty="0">
                <a:cs typeface="B Nazanin" panose="00000400000000000000" pitchFamily="2" charset="-78"/>
              </a:rPr>
              <a:t>اگر شناسه موجودیت‌ها از یک دامنه باشد (و مقادیر شناسه در همه نمونه‏های زبرموجودیت‌ها یکتا باشد)، کلید جدول زیرموجودیت، همان کلید جداول موجودیت‌های اصلی است. </a:t>
            </a:r>
          </a:p>
          <a:p>
            <a:pPr algn="r" rtl="1">
              <a:lnSpc>
                <a:spcPct val="100000"/>
              </a:lnSpc>
              <a:buFont typeface="Wingdings" panose="05000000000000000000" pitchFamily="2" charset="2"/>
              <a:buChar char="§"/>
            </a:pPr>
            <a:endParaRPr lang="fa-IR" sz="1600" dirty="0">
              <a:cs typeface="B Nazanin" panose="00000400000000000000" pitchFamily="2" charset="-78"/>
            </a:endParaRPr>
          </a:p>
          <a:p>
            <a:pPr algn="r" rtl="1">
              <a:lnSpc>
                <a:spcPct val="100000"/>
              </a:lnSpc>
              <a:buFont typeface="Wingdings" panose="05000000000000000000" pitchFamily="2" charset="2"/>
              <a:buChar char="§"/>
            </a:pPr>
            <a:endParaRPr lang="fa-IR" sz="1600" dirty="0">
              <a:cs typeface="B Nazanin" panose="00000400000000000000" pitchFamily="2" charset="-78"/>
            </a:endParaRPr>
          </a:p>
          <a:p>
            <a:pPr algn="r" rtl="1">
              <a:lnSpc>
                <a:spcPct val="100000"/>
              </a:lnSpc>
              <a:buFont typeface="Wingdings" panose="05000000000000000000" pitchFamily="2" charset="2"/>
              <a:buChar char="§"/>
            </a:pPr>
            <a:endParaRPr lang="fa-IR" sz="1600" dirty="0">
              <a:cs typeface="B Nazanin" panose="00000400000000000000" pitchFamily="2" charset="-78"/>
            </a:endParaRPr>
          </a:p>
          <a:p>
            <a:pPr algn="r" rtl="1">
              <a:lnSpc>
                <a:spcPct val="100000"/>
              </a:lnSpc>
              <a:buFont typeface="Wingdings" panose="05000000000000000000" pitchFamily="2" charset="2"/>
              <a:buChar char="§"/>
            </a:pPr>
            <a:endParaRPr lang="fa-IR" sz="1600" dirty="0">
              <a:cs typeface="B Nazanin" panose="00000400000000000000" pitchFamily="2" charset="-78"/>
            </a:endParaRPr>
          </a:p>
          <a:p>
            <a:pPr algn="r" rtl="1">
              <a:lnSpc>
                <a:spcPct val="100000"/>
              </a:lnSpc>
              <a:buFont typeface="Wingdings" panose="05000000000000000000" pitchFamily="2" charset="2"/>
              <a:buChar char="§"/>
            </a:pPr>
            <a:endParaRPr lang="fa-IR" sz="1600" dirty="0">
              <a:cs typeface="B Nazanin" panose="00000400000000000000" pitchFamily="2" charset="-78"/>
            </a:endParaRPr>
          </a:p>
          <a:p>
            <a:pPr algn="r" rtl="1">
              <a:lnSpc>
                <a:spcPct val="100000"/>
              </a:lnSpc>
              <a:buFont typeface="Wingdings" panose="05000000000000000000" pitchFamily="2" charset="2"/>
              <a:buChar char="§"/>
            </a:pPr>
            <a:endParaRPr lang="fa-IR" sz="1600" dirty="0">
              <a:cs typeface="B Nazanin" panose="00000400000000000000" pitchFamily="2" charset="-78"/>
            </a:endParaRPr>
          </a:p>
        </p:txBody>
      </p:sp>
      <p:grpSp>
        <p:nvGrpSpPr>
          <p:cNvPr id="11" name="Group 10">
            <a:extLst>
              <a:ext uri="{FF2B5EF4-FFF2-40B4-BE49-F238E27FC236}">
                <a16:creationId xmlns:a16="http://schemas.microsoft.com/office/drawing/2014/main" id="{AEB8561D-AD1C-4030-B73B-DC13468BBC7F}"/>
              </a:ext>
            </a:extLst>
          </p:cNvPr>
          <p:cNvGrpSpPr/>
          <p:nvPr/>
        </p:nvGrpSpPr>
        <p:grpSpPr>
          <a:xfrm>
            <a:off x="596347" y="2042254"/>
            <a:ext cx="7454557" cy="2884967"/>
            <a:chOff x="241643" y="3276600"/>
            <a:chExt cx="7454557" cy="2884967"/>
          </a:xfrm>
        </p:grpSpPr>
        <p:grpSp>
          <p:nvGrpSpPr>
            <p:cNvPr id="12" name="Group 11">
              <a:extLst>
                <a:ext uri="{FF2B5EF4-FFF2-40B4-BE49-F238E27FC236}">
                  <a16:creationId xmlns:a16="http://schemas.microsoft.com/office/drawing/2014/main" id="{96D15EE6-7882-45B3-B1C3-BDE9C3010492}"/>
                </a:ext>
              </a:extLst>
            </p:cNvPr>
            <p:cNvGrpSpPr/>
            <p:nvPr/>
          </p:nvGrpSpPr>
          <p:grpSpPr>
            <a:xfrm>
              <a:off x="241643" y="3276915"/>
              <a:ext cx="4177957" cy="2849863"/>
              <a:chOff x="141684" y="2057400"/>
              <a:chExt cx="4177957" cy="3435670"/>
            </a:xfrm>
          </p:grpSpPr>
          <p:grpSp>
            <p:nvGrpSpPr>
              <p:cNvPr id="49" name="Group 48">
                <a:extLst>
                  <a:ext uri="{FF2B5EF4-FFF2-40B4-BE49-F238E27FC236}">
                    <a16:creationId xmlns:a16="http://schemas.microsoft.com/office/drawing/2014/main" id="{674687EE-EF2A-489C-AC9B-608474502E26}"/>
                  </a:ext>
                </a:extLst>
              </p:cNvPr>
              <p:cNvGrpSpPr/>
              <p:nvPr/>
            </p:nvGrpSpPr>
            <p:grpSpPr>
              <a:xfrm>
                <a:off x="781431" y="2590800"/>
                <a:ext cx="3538210" cy="2819400"/>
                <a:chOff x="781431" y="2590800"/>
                <a:chExt cx="3538210" cy="2819400"/>
              </a:xfrm>
            </p:grpSpPr>
            <p:grpSp>
              <p:nvGrpSpPr>
                <p:cNvPr id="70" name="Group 69">
                  <a:extLst>
                    <a:ext uri="{FF2B5EF4-FFF2-40B4-BE49-F238E27FC236}">
                      <a16:creationId xmlns:a16="http://schemas.microsoft.com/office/drawing/2014/main" id="{42794588-C6DA-48DF-904B-1E850C7D0CE6}"/>
                    </a:ext>
                  </a:extLst>
                </p:cNvPr>
                <p:cNvGrpSpPr/>
                <p:nvPr/>
              </p:nvGrpSpPr>
              <p:grpSpPr>
                <a:xfrm>
                  <a:off x="781431" y="2590800"/>
                  <a:ext cx="2113883" cy="2819400"/>
                  <a:chOff x="552831" y="3962400"/>
                  <a:chExt cx="2113883" cy="2819400"/>
                </a:xfrm>
              </p:grpSpPr>
              <p:grpSp>
                <p:nvGrpSpPr>
                  <p:cNvPr id="75" name="Group 74">
                    <a:extLst>
                      <a:ext uri="{FF2B5EF4-FFF2-40B4-BE49-F238E27FC236}">
                        <a16:creationId xmlns:a16="http://schemas.microsoft.com/office/drawing/2014/main" id="{CAF529C9-19FE-467E-AFE7-A2A882DAC259}"/>
                      </a:ext>
                    </a:extLst>
                  </p:cNvPr>
                  <p:cNvGrpSpPr/>
                  <p:nvPr/>
                </p:nvGrpSpPr>
                <p:grpSpPr>
                  <a:xfrm flipV="1">
                    <a:off x="879925" y="4408658"/>
                    <a:ext cx="1786789" cy="2373142"/>
                    <a:chOff x="1104704" y="1507123"/>
                    <a:chExt cx="1786789" cy="2373142"/>
                  </a:xfrm>
                </p:grpSpPr>
                <p:sp>
                  <p:nvSpPr>
                    <p:cNvPr id="78" name="Oval 77">
                      <a:extLst>
                        <a:ext uri="{FF2B5EF4-FFF2-40B4-BE49-F238E27FC236}">
                          <a16:creationId xmlns:a16="http://schemas.microsoft.com/office/drawing/2014/main" id="{FE6E21FC-89C4-46D9-ADEA-9AF70DC98BC6}"/>
                        </a:ext>
                      </a:extLst>
                    </p:cNvPr>
                    <p:cNvSpPr/>
                    <p:nvPr/>
                  </p:nvSpPr>
                  <p:spPr>
                    <a:xfrm flipV="1">
                      <a:off x="2316898" y="2602410"/>
                      <a:ext cx="495001" cy="48618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cs typeface="B Nazanin" pitchFamily="2" charset="-78"/>
                        </a:rPr>
                        <a:t>U</a:t>
                      </a:r>
                    </a:p>
                  </p:txBody>
                </p:sp>
                <p:grpSp>
                  <p:nvGrpSpPr>
                    <p:cNvPr id="79" name="Group 78">
                      <a:extLst>
                        <a:ext uri="{FF2B5EF4-FFF2-40B4-BE49-F238E27FC236}">
                          <a16:creationId xmlns:a16="http://schemas.microsoft.com/office/drawing/2014/main" id="{48EC8326-B761-48D7-9EB5-79C8B932397C}"/>
                        </a:ext>
                      </a:extLst>
                    </p:cNvPr>
                    <p:cNvGrpSpPr/>
                    <p:nvPr/>
                  </p:nvGrpSpPr>
                  <p:grpSpPr>
                    <a:xfrm>
                      <a:off x="1104704" y="1507123"/>
                      <a:ext cx="1786789" cy="2373142"/>
                      <a:chOff x="1104704" y="1507123"/>
                      <a:chExt cx="1786789" cy="2373142"/>
                    </a:xfrm>
                  </p:grpSpPr>
                  <p:grpSp>
                    <p:nvGrpSpPr>
                      <p:cNvPr id="80" name="Group 79">
                        <a:extLst>
                          <a:ext uri="{FF2B5EF4-FFF2-40B4-BE49-F238E27FC236}">
                            <a16:creationId xmlns:a16="http://schemas.microsoft.com/office/drawing/2014/main" id="{56A8A01F-6A25-4027-BC72-73B6CC7D0C00}"/>
                          </a:ext>
                        </a:extLst>
                      </p:cNvPr>
                      <p:cNvGrpSpPr/>
                      <p:nvPr/>
                    </p:nvGrpSpPr>
                    <p:grpSpPr>
                      <a:xfrm>
                        <a:off x="1104704" y="1507123"/>
                        <a:ext cx="1786789" cy="2373142"/>
                        <a:chOff x="2590475" y="1295400"/>
                        <a:chExt cx="1786789" cy="2373142"/>
                      </a:xfrm>
                    </p:grpSpPr>
                    <p:grpSp>
                      <p:nvGrpSpPr>
                        <p:cNvPr id="83" name="Group 82">
                          <a:extLst>
                            <a:ext uri="{FF2B5EF4-FFF2-40B4-BE49-F238E27FC236}">
                              <a16:creationId xmlns:a16="http://schemas.microsoft.com/office/drawing/2014/main" id="{5B75A72F-28D4-494B-A584-DCE8E3317898}"/>
                            </a:ext>
                          </a:extLst>
                        </p:cNvPr>
                        <p:cNvGrpSpPr/>
                        <p:nvPr/>
                      </p:nvGrpSpPr>
                      <p:grpSpPr>
                        <a:xfrm>
                          <a:off x="3009806" y="1295400"/>
                          <a:ext cx="1367458" cy="2110272"/>
                          <a:chOff x="2090447" y="3320687"/>
                          <a:chExt cx="1367458" cy="2110272"/>
                        </a:xfrm>
                      </p:grpSpPr>
                      <p:sp>
                        <p:nvSpPr>
                          <p:cNvPr id="85" name="Rounded Rectangle 129">
                            <a:extLst>
                              <a:ext uri="{FF2B5EF4-FFF2-40B4-BE49-F238E27FC236}">
                                <a16:creationId xmlns:a16="http://schemas.microsoft.com/office/drawing/2014/main" id="{88BA64F2-DEA6-4E25-9615-2953A310C952}"/>
                              </a:ext>
                            </a:extLst>
                          </p:cNvPr>
                          <p:cNvSpPr/>
                          <p:nvPr/>
                        </p:nvSpPr>
                        <p:spPr>
                          <a:xfrm flipV="1">
                            <a:off x="2803717" y="3320687"/>
                            <a:ext cx="654188" cy="44625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400" b="1" dirty="0">
                                <a:solidFill>
                                  <a:sysClr val="windowText" lastClr="000000"/>
                                </a:solidFill>
                                <a:cs typeface="B Nazanin" pitchFamily="2" charset="-78"/>
                              </a:rPr>
                              <a:t>مالک</a:t>
                            </a:r>
                            <a:endParaRPr lang="en-US" sz="1400" b="1" dirty="0">
                              <a:solidFill>
                                <a:sysClr val="windowText" lastClr="000000"/>
                              </a:solidFill>
                              <a:cs typeface="B Nazanin" pitchFamily="2" charset="-78"/>
                            </a:endParaRPr>
                          </a:p>
                        </p:txBody>
                      </p:sp>
                      <p:grpSp>
                        <p:nvGrpSpPr>
                          <p:cNvPr id="86" name="Group 85">
                            <a:extLst>
                              <a:ext uri="{FF2B5EF4-FFF2-40B4-BE49-F238E27FC236}">
                                <a16:creationId xmlns:a16="http://schemas.microsoft.com/office/drawing/2014/main" id="{96C76D49-5CC7-4904-AE8A-B4BBC207B8EA}"/>
                              </a:ext>
                            </a:extLst>
                          </p:cNvPr>
                          <p:cNvGrpSpPr/>
                          <p:nvPr/>
                        </p:nvGrpSpPr>
                        <p:grpSpPr>
                          <a:xfrm>
                            <a:off x="2090447" y="3766945"/>
                            <a:ext cx="1040364" cy="1664014"/>
                            <a:chOff x="2090447" y="3766945"/>
                            <a:chExt cx="1040364" cy="1664014"/>
                          </a:xfrm>
                        </p:grpSpPr>
                        <p:cxnSp>
                          <p:nvCxnSpPr>
                            <p:cNvPr id="87" name="Straight Connector 86">
                              <a:extLst>
                                <a:ext uri="{FF2B5EF4-FFF2-40B4-BE49-F238E27FC236}">
                                  <a16:creationId xmlns:a16="http://schemas.microsoft.com/office/drawing/2014/main" id="{96C2268E-6590-4BD6-AAD3-B50D82BD2354}"/>
                                </a:ext>
                              </a:extLst>
                            </p:cNvPr>
                            <p:cNvCxnSpPr>
                              <a:stCxn id="85" idx="0"/>
                              <a:endCxn id="78" idx="4"/>
                            </p:cNvCxnSpPr>
                            <p:nvPr/>
                          </p:nvCxnSpPr>
                          <p:spPr>
                            <a:xfrm>
                              <a:off x="3130811" y="3766945"/>
                              <a:ext cx="0" cy="649029"/>
                            </a:xfrm>
                            <a:prstGeom prst="line">
                              <a:avLst/>
                            </a:prstGeom>
                            <a:ln w="28575" cmpd="sng">
                              <a:prstDash val="solid"/>
                            </a:ln>
                          </p:spPr>
                          <p:style>
                            <a:lnRef idx="1">
                              <a:schemeClr val="accent1"/>
                            </a:lnRef>
                            <a:fillRef idx="0">
                              <a:schemeClr val="accent1"/>
                            </a:fillRef>
                            <a:effectRef idx="0">
                              <a:schemeClr val="accent1"/>
                            </a:effectRef>
                            <a:fontRef idx="minor">
                              <a:schemeClr val="tx1"/>
                            </a:fontRef>
                          </p:style>
                        </p:cxnSp>
                        <p:sp>
                          <p:nvSpPr>
                            <p:cNvPr id="88" name="Arc 87">
                              <a:extLst>
                                <a:ext uri="{FF2B5EF4-FFF2-40B4-BE49-F238E27FC236}">
                                  <a16:creationId xmlns:a16="http://schemas.microsoft.com/office/drawing/2014/main" id="{FCDABB6F-566A-4BC7-AE1A-E41705E9AAB6}"/>
                                </a:ext>
                              </a:extLst>
                            </p:cNvPr>
                            <p:cNvSpPr/>
                            <p:nvPr/>
                          </p:nvSpPr>
                          <p:spPr>
                            <a:xfrm rot="19680000">
                              <a:off x="2090447" y="5244534"/>
                              <a:ext cx="239678" cy="186425"/>
                            </a:xfrm>
                            <a:prstGeom prst="arc">
                              <a:avLst>
                                <a:gd name="adj1" fmla="val 16200000"/>
                                <a:gd name="adj2" fmla="val 5561501"/>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cs typeface="B Nazanin" pitchFamily="2" charset="-78"/>
                              </a:endParaRPr>
                            </a:p>
                          </p:txBody>
                        </p:sp>
                      </p:grpSp>
                    </p:grpSp>
                    <p:cxnSp>
                      <p:nvCxnSpPr>
                        <p:cNvPr id="84" name="Straight Connector 83">
                          <a:extLst>
                            <a:ext uri="{FF2B5EF4-FFF2-40B4-BE49-F238E27FC236}">
                              <a16:creationId xmlns:a16="http://schemas.microsoft.com/office/drawing/2014/main" id="{F361F04B-7F5E-46D8-9F9A-DC0634EDC9CA}"/>
                            </a:ext>
                          </a:extLst>
                        </p:cNvPr>
                        <p:cNvCxnSpPr>
                          <a:stCxn id="78" idx="1"/>
                          <a:endCxn id="76" idx="2"/>
                        </p:cNvCxnSpPr>
                        <p:nvPr/>
                      </p:nvCxnSpPr>
                      <p:spPr>
                        <a:xfrm flipH="1">
                          <a:off x="2590475" y="2805672"/>
                          <a:ext cx="1284685" cy="862870"/>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grpSp>
                  <p:cxnSp>
                    <p:nvCxnSpPr>
                      <p:cNvPr id="81" name="Straight Connector 80">
                        <a:extLst>
                          <a:ext uri="{FF2B5EF4-FFF2-40B4-BE49-F238E27FC236}">
                            <a16:creationId xmlns:a16="http://schemas.microsoft.com/office/drawing/2014/main" id="{A90DF25D-61D8-4592-A8AA-EFC39D707718}"/>
                          </a:ext>
                        </a:extLst>
                      </p:cNvPr>
                      <p:cNvCxnSpPr>
                        <a:stCxn id="78" idx="0"/>
                        <a:endCxn id="77" idx="2"/>
                      </p:cNvCxnSpPr>
                      <p:nvPr/>
                    </p:nvCxnSpPr>
                    <p:spPr>
                      <a:xfrm flipH="1">
                        <a:off x="2558473" y="3088595"/>
                        <a:ext cx="5926" cy="791670"/>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sp>
                    <p:nvSpPr>
                      <p:cNvPr id="82" name="Arc 81">
                        <a:extLst>
                          <a:ext uri="{FF2B5EF4-FFF2-40B4-BE49-F238E27FC236}">
                            <a16:creationId xmlns:a16="http://schemas.microsoft.com/office/drawing/2014/main" id="{CD6D59D6-388C-48B6-B223-AD9DA52E08BE}"/>
                          </a:ext>
                        </a:extLst>
                      </p:cNvPr>
                      <p:cNvSpPr/>
                      <p:nvPr/>
                    </p:nvSpPr>
                    <p:spPr>
                      <a:xfrm rot="5400000" flipH="1">
                        <a:off x="2446053" y="3489550"/>
                        <a:ext cx="239678" cy="186425"/>
                      </a:xfrm>
                      <a:prstGeom prst="arc">
                        <a:avLst>
                          <a:gd name="adj1" fmla="val 16200000"/>
                          <a:gd name="adj2" fmla="val 5561501"/>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cs typeface="B Nazanin" pitchFamily="2" charset="-78"/>
                        </a:endParaRPr>
                      </a:p>
                    </p:txBody>
                  </p:sp>
                </p:grpSp>
              </p:grpSp>
              <p:sp>
                <p:nvSpPr>
                  <p:cNvPr id="76" name="Rounded Rectangle 110">
                    <a:extLst>
                      <a:ext uri="{FF2B5EF4-FFF2-40B4-BE49-F238E27FC236}">
                        <a16:creationId xmlns:a16="http://schemas.microsoft.com/office/drawing/2014/main" id="{1B4B33D7-BE5D-4A43-BDEE-83318B4CF260}"/>
                      </a:ext>
                    </a:extLst>
                  </p:cNvPr>
                  <p:cNvSpPr/>
                  <p:nvPr/>
                </p:nvSpPr>
                <p:spPr>
                  <a:xfrm>
                    <a:off x="552831" y="3962400"/>
                    <a:ext cx="654188" cy="44625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400" b="1" dirty="0">
                        <a:solidFill>
                          <a:sysClr val="windowText" lastClr="000000"/>
                        </a:solidFill>
                        <a:cs typeface="B Nazanin" pitchFamily="2" charset="-78"/>
                      </a:rPr>
                      <a:t>شخص</a:t>
                    </a:r>
                    <a:endParaRPr lang="en-US" sz="1400" b="1" dirty="0">
                      <a:solidFill>
                        <a:sysClr val="windowText" lastClr="000000"/>
                      </a:solidFill>
                      <a:cs typeface="B Nazanin" pitchFamily="2" charset="-78"/>
                    </a:endParaRPr>
                  </a:p>
                </p:txBody>
              </p:sp>
              <p:sp>
                <p:nvSpPr>
                  <p:cNvPr id="77" name="Rounded Rectangle 113">
                    <a:extLst>
                      <a:ext uri="{FF2B5EF4-FFF2-40B4-BE49-F238E27FC236}">
                        <a16:creationId xmlns:a16="http://schemas.microsoft.com/office/drawing/2014/main" id="{750047E5-BAF4-4C1E-8C86-54B1C72E30B3}"/>
                      </a:ext>
                    </a:extLst>
                  </p:cNvPr>
                  <p:cNvSpPr/>
                  <p:nvPr/>
                </p:nvSpPr>
                <p:spPr>
                  <a:xfrm>
                    <a:off x="2006600" y="3962400"/>
                    <a:ext cx="654188" cy="44625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400" b="1" dirty="0">
                        <a:solidFill>
                          <a:sysClr val="windowText" lastClr="000000"/>
                        </a:solidFill>
                        <a:cs typeface="B Nazanin" pitchFamily="2" charset="-78"/>
                      </a:rPr>
                      <a:t>شرکت</a:t>
                    </a:r>
                    <a:endParaRPr lang="en-US" sz="1400" b="1" dirty="0">
                      <a:solidFill>
                        <a:sysClr val="windowText" lastClr="000000"/>
                      </a:solidFill>
                      <a:cs typeface="B Nazanin" pitchFamily="2" charset="-78"/>
                    </a:endParaRPr>
                  </a:p>
                </p:txBody>
              </p:sp>
            </p:grpSp>
            <p:grpSp>
              <p:nvGrpSpPr>
                <p:cNvPr id="71" name="Group 70">
                  <a:extLst>
                    <a:ext uri="{FF2B5EF4-FFF2-40B4-BE49-F238E27FC236}">
                      <a16:creationId xmlns:a16="http://schemas.microsoft.com/office/drawing/2014/main" id="{A010B102-36B5-4B69-AD23-EC7ED6AE9FD8}"/>
                    </a:ext>
                  </a:extLst>
                </p:cNvPr>
                <p:cNvGrpSpPr/>
                <p:nvPr/>
              </p:nvGrpSpPr>
              <p:grpSpPr>
                <a:xfrm>
                  <a:off x="2743229" y="2590800"/>
                  <a:ext cx="1576412" cy="1309128"/>
                  <a:chOff x="2743229" y="2590800"/>
                  <a:chExt cx="1576412" cy="1309128"/>
                </a:xfrm>
              </p:grpSpPr>
              <p:sp>
                <p:nvSpPr>
                  <p:cNvPr id="72" name="Arc 71">
                    <a:extLst>
                      <a:ext uri="{FF2B5EF4-FFF2-40B4-BE49-F238E27FC236}">
                        <a16:creationId xmlns:a16="http://schemas.microsoft.com/office/drawing/2014/main" id="{257F75D1-7A3F-4CDF-9377-F59BD218ADAE}"/>
                      </a:ext>
                    </a:extLst>
                  </p:cNvPr>
                  <p:cNvSpPr/>
                  <p:nvPr/>
                </p:nvSpPr>
                <p:spPr>
                  <a:xfrm rot="19680000" flipH="1" flipV="1">
                    <a:off x="3378430" y="3299928"/>
                    <a:ext cx="239678" cy="186425"/>
                  </a:xfrm>
                  <a:prstGeom prst="arc">
                    <a:avLst>
                      <a:gd name="adj1" fmla="val 16200000"/>
                      <a:gd name="adj2" fmla="val 5561501"/>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cs typeface="B Nazanin" pitchFamily="2" charset="-78"/>
                    </a:endParaRPr>
                  </a:p>
                </p:txBody>
              </p:sp>
              <p:cxnSp>
                <p:nvCxnSpPr>
                  <p:cNvPr id="73" name="Straight Connector 72">
                    <a:extLst>
                      <a:ext uri="{FF2B5EF4-FFF2-40B4-BE49-F238E27FC236}">
                        <a16:creationId xmlns:a16="http://schemas.microsoft.com/office/drawing/2014/main" id="{2C7194B5-4A3A-4AE4-AED6-1FDBCEB2CE86}"/>
                      </a:ext>
                    </a:extLst>
                  </p:cNvPr>
                  <p:cNvCxnSpPr>
                    <a:stCxn id="78" idx="7"/>
                    <a:endCxn id="74" idx="2"/>
                  </p:cNvCxnSpPr>
                  <p:nvPr/>
                </p:nvCxnSpPr>
                <p:spPr>
                  <a:xfrm flipV="1">
                    <a:off x="2743229" y="3037058"/>
                    <a:ext cx="1306087" cy="862870"/>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sp>
                <p:nvSpPr>
                  <p:cNvPr id="74" name="Rounded Rectangle 104">
                    <a:extLst>
                      <a:ext uri="{FF2B5EF4-FFF2-40B4-BE49-F238E27FC236}">
                        <a16:creationId xmlns:a16="http://schemas.microsoft.com/office/drawing/2014/main" id="{543A4C34-2E7C-4E65-BD56-53C3BF52586B}"/>
                      </a:ext>
                    </a:extLst>
                  </p:cNvPr>
                  <p:cNvSpPr/>
                  <p:nvPr/>
                </p:nvSpPr>
                <p:spPr>
                  <a:xfrm>
                    <a:off x="3778990" y="2590800"/>
                    <a:ext cx="540651" cy="44625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400" b="1" dirty="0">
                        <a:solidFill>
                          <a:sysClr val="windowText" lastClr="000000"/>
                        </a:solidFill>
                        <a:cs typeface="B Nazanin" pitchFamily="2" charset="-78"/>
                      </a:rPr>
                      <a:t>بانک</a:t>
                    </a:r>
                    <a:endParaRPr lang="en-US" sz="1400" b="1" dirty="0">
                      <a:solidFill>
                        <a:sysClr val="windowText" lastClr="000000"/>
                      </a:solidFill>
                      <a:cs typeface="B Nazanin" pitchFamily="2" charset="-78"/>
                    </a:endParaRPr>
                  </a:p>
                </p:txBody>
              </p:sp>
            </p:grpSp>
          </p:grpSp>
          <p:grpSp>
            <p:nvGrpSpPr>
              <p:cNvPr id="50" name="Group 49">
                <a:extLst>
                  <a:ext uri="{FF2B5EF4-FFF2-40B4-BE49-F238E27FC236}">
                    <a16:creationId xmlns:a16="http://schemas.microsoft.com/office/drawing/2014/main" id="{972B07EF-51CA-4CA3-A6AE-2DE646454917}"/>
                  </a:ext>
                </a:extLst>
              </p:cNvPr>
              <p:cNvGrpSpPr/>
              <p:nvPr/>
            </p:nvGrpSpPr>
            <p:grpSpPr>
              <a:xfrm>
                <a:off x="3048000" y="2057400"/>
                <a:ext cx="1001316" cy="853643"/>
                <a:chOff x="3048000" y="2057400"/>
                <a:chExt cx="1001316" cy="853643"/>
              </a:xfrm>
            </p:grpSpPr>
            <p:sp>
              <p:nvSpPr>
                <p:cNvPr id="66" name="Oval 65">
                  <a:extLst>
                    <a:ext uri="{FF2B5EF4-FFF2-40B4-BE49-F238E27FC236}">
                      <a16:creationId xmlns:a16="http://schemas.microsoft.com/office/drawing/2014/main" id="{E190C89E-DD21-4237-9F4F-9DC62EA98D97}"/>
                    </a:ext>
                  </a:extLst>
                </p:cNvPr>
                <p:cNvSpPr/>
                <p:nvPr/>
              </p:nvSpPr>
              <p:spPr>
                <a:xfrm>
                  <a:off x="3048000" y="2057400"/>
                  <a:ext cx="715448" cy="4495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cs typeface="B Nazanin" pitchFamily="2" charset="-78"/>
                    </a:rPr>
                    <a:t>BID</a:t>
                  </a:r>
                </a:p>
              </p:txBody>
            </p:sp>
            <p:cxnSp>
              <p:nvCxnSpPr>
                <p:cNvPr id="67" name="Straight Connector 66">
                  <a:extLst>
                    <a:ext uri="{FF2B5EF4-FFF2-40B4-BE49-F238E27FC236}">
                      <a16:creationId xmlns:a16="http://schemas.microsoft.com/office/drawing/2014/main" id="{D4DDC6B5-8C8F-4EAF-90E4-F396C0CE2FE8}"/>
                    </a:ext>
                  </a:extLst>
                </p:cNvPr>
                <p:cNvCxnSpPr>
                  <a:stCxn id="74" idx="0"/>
                  <a:endCxn id="66" idx="5"/>
                </p:cNvCxnSpPr>
                <p:nvPr/>
              </p:nvCxnSpPr>
              <p:spPr>
                <a:xfrm flipH="1" flipV="1">
                  <a:off x="3658673" y="2441117"/>
                  <a:ext cx="390643" cy="149683"/>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6C70908-588B-4232-80EF-24CD8DBBCB60}"/>
                    </a:ext>
                  </a:extLst>
                </p:cNvPr>
                <p:cNvCxnSpPr/>
                <p:nvPr/>
              </p:nvCxnSpPr>
              <p:spPr>
                <a:xfrm>
                  <a:off x="3225800" y="2400300"/>
                  <a:ext cx="361660" cy="0"/>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511B0E2D-6F9A-49E3-85EE-6D9DAB0DEEAE}"/>
                        </a:ext>
                      </a:extLst>
                    </p:cNvPr>
                    <p:cNvSpPr txBox="1"/>
                    <p:nvPr/>
                  </p:nvSpPr>
                  <p:spPr>
                    <a:xfrm>
                      <a:off x="3238500" y="2540000"/>
                      <a:ext cx="280846" cy="3710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dirty="0" smtClean="0">
                                <a:latin typeface="Cambria Math"/>
                              </a:rPr>
                              <m:t>⋮</m:t>
                            </m:r>
                          </m:oMath>
                        </m:oMathPara>
                      </a14:m>
                      <a:endParaRPr lang="en-US" sz="1400" dirty="0">
                        <a:cs typeface="B Nazanin" pitchFamily="2" charset="-78"/>
                      </a:endParaRPr>
                    </a:p>
                  </p:txBody>
                </p:sp>
              </mc:Choice>
              <mc:Fallback xmlns="">
                <p:sp>
                  <p:nvSpPr>
                    <p:cNvPr id="69" name="TextBox 68">
                      <a:extLst>
                        <a:ext uri="{FF2B5EF4-FFF2-40B4-BE49-F238E27FC236}">
                          <a16:creationId xmlns:a16="http://schemas.microsoft.com/office/drawing/2014/main" id="{511B0E2D-6F9A-49E3-85EE-6D9DAB0DEEAE}"/>
                        </a:ext>
                      </a:extLst>
                    </p:cNvPr>
                    <p:cNvSpPr txBox="1">
                      <a:spLocks noRot="1" noChangeAspect="1" noMove="1" noResize="1" noEditPoints="1" noAdjustHandles="1" noChangeArrowheads="1" noChangeShapeType="1" noTextEdit="1"/>
                    </p:cNvSpPr>
                    <p:nvPr/>
                  </p:nvSpPr>
                  <p:spPr>
                    <a:xfrm>
                      <a:off x="3238500" y="2540000"/>
                      <a:ext cx="280846" cy="371043"/>
                    </a:xfrm>
                    <a:prstGeom prst="rect">
                      <a:avLst/>
                    </a:prstGeom>
                    <a:blipFill>
                      <a:blip r:embed="rId11"/>
                      <a:stretch>
                        <a:fillRect/>
                      </a:stretch>
                    </a:blipFill>
                  </p:spPr>
                  <p:txBody>
                    <a:bodyPr/>
                    <a:lstStyle/>
                    <a:p>
                      <a:r>
                        <a:rPr lang="en-US">
                          <a:noFill/>
                        </a:rPr>
                        <a:t> </a:t>
                      </a:r>
                    </a:p>
                  </p:txBody>
                </p:sp>
              </mc:Fallback>
            </mc:AlternateContent>
          </p:grpSp>
          <p:grpSp>
            <p:nvGrpSpPr>
              <p:cNvPr id="51" name="Group 50">
                <a:extLst>
                  <a:ext uri="{FF2B5EF4-FFF2-40B4-BE49-F238E27FC236}">
                    <a16:creationId xmlns:a16="http://schemas.microsoft.com/office/drawing/2014/main" id="{5F6B1892-5708-4042-94BF-61D8AF4BCD9C}"/>
                  </a:ext>
                </a:extLst>
              </p:cNvPr>
              <p:cNvGrpSpPr/>
              <p:nvPr/>
            </p:nvGrpSpPr>
            <p:grpSpPr>
              <a:xfrm>
                <a:off x="1516810" y="2059801"/>
                <a:ext cx="1045484" cy="853643"/>
                <a:chOff x="3040810" y="2057400"/>
                <a:chExt cx="1045484" cy="853643"/>
              </a:xfrm>
            </p:grpSpPr>
            <p:sp>
              <p:nvSpPr>
                <p:cNvPr id="62" name="Oval 61">
                  <a:extLst>
                    <a:ext uri="{FF2B5EF4-FFF2-40B4-BE49-F238E27FC236}">
                      <a16:creationId xmlns:a16="http://schemas.microsoft.com/office/drawing/2014/main" id="{DFAF893D-E45F-4CC7-BCDC-4928F7946099}"/>
                    </a:ext>
                  </a:extLst>
                </p:cNvPr>
                <p:cNvSpPr/>
                <p:nvPr/>
              </p:nvSpPr>
              <p:spPr>
                <a:xfrm>
                  <a:off x="3040810" y="2057400"/>
                  <a:ext cx="729828" cy="4495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cs typeface="B Nazanin" pitchFamily="2" charset="-78"/>
                    </a:rPr>
                    <a:t>CID</a:t>
                  </a:r>
                </a:p>
              </p:txBody>
            </p:sp>
            <p:cxnSp>
              <p:nvCxnSpPr>
                <p:cNvPr id="63" name="Straight Connector 62">
                  <a:extLst>
                    <a:ext uri="{FF2B5EF4-FFF2-40B4-BE49-F238E27FC236}">
                      <a16:creationId xmlns:a16="http://schemas.microsoft.com/office/drawing/2014/main" id="{3037B7ED-46B0-4770-9444-4E043CF894F2}"/>
                    </a:ext>
                  </a:extLst>
                </p:cNvPr>
                <p:cNvCxnSpPr>
                  <a:stCxn id="77" idx="0"/>
                  <a:endCxn id="62" idx="5"/>
                </p:cNvCxnSpPr>
                <p:nvPr/>
              </p:nvCxnSpPr>
              <p:spPr>
                <a:xfrm flipH="1" flipV="1">
                  <a:off x="3663757" y="2441117"/>
                  <a:ext cx="422537" cy="147282"/>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E1E5DEE-60DC-4687-9ADF-AAD4A8E591DA}"/>
                    </a:ext>
                  </a:extLst>
                </p:cNvPr>
                <p:cNvCxnSpPr/>
                <p:nvPr/>
              </p:nvCxnSpPr>
              <p:spPr>
                <a:xfrm>
                  <a:off x="3225800" y="2400300"/>
                  <a:ext cx="361660" cy="0"/>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9389658C-D7BD-4A7A-82A1-DD82ECA944F4}"/>
                        </a:ext>
                      </a:extLst>
                    </p:cNvPr>
                    <p:cNvSpPr txBox="1"/>
                    <p:nvPr/>
                  </p:nvSpPr>
                  <p:spPr>
                    <a:xfrm>
                      <a:off x="3238500" y="2540000"/>
                      <a:ext cx="280846" cy="3710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dirty="0" smtClean="0">
                                <a:latin typeface="Cambria Math"/>
                              </a:rPr>
                              <m:t>⋮</m:t>
                            </m:r>
                          </m:oMath>
                        </m:oMathPara>
                      </a14:m>
                      <a:endParaRPr lang="en-US" sz="1400" dirty="0">
                        <a:cs typeface="B Nazanin" pitchFamily="2" charset="-78"/>
                      </a:endParaRPr>
                    </a:p>
                  </p:txBody>
                </p:sp>
              </mc:Choice>
              <mc:Fallback xmlns="">
                <p:sp>
                  <p:nvSpPr>
                    <p:cNvPr id="65" name="TextBox 64">
                      <a:extLst>
                        <a:ext uri="{FF2B5EF4-FFF2-40B4-BE49-F238E27FC236}">
                          <a16:creationId xmlns:a16="http://schemas.microsoft.com/office/drawing/2014/main" id="{9389658C-D7BD-4A7A-82A1-DD82ECA944F4}"/>
                        </a:ext>
                      </a:extLst>
                    </p:cNvPr>
                    <p:cNvSpPr txBox="1">
                      <a:spLocks noRot="1" noChangeAspect="1" noMove="1" noResize="1" noEditPoints="1" noAdjustHandles="1" noChangeArrowheads="1" noChangeShapeType="1" noTextEdit="1"/>
                    </p:cNvSpPr>
                    <p:nvPr/>
                  </p:nvSpPr>
                  <p:spPr>
                    <a:xfrm>
                      <a:off x="3238500" y="2540000"/>
                      <a:ext cx="280846" cy="371043"/>
                    </a:xfrm>
                    <a:prstGeom prst="rect">
                      <a:avLst/>
                    </a:prstGeom>
                    <a:blipFill>
                      <a:blip r:embed="rId12"/>
                      <a:stretch>
                        <a:fillRect/>
                      </a:stretch>
                    </a:blipFill>
                  </p:spPr>
                  <p:txBody>
                    <a:bodyPr/>
                    <a:lstStyle/>
                    <a:p>
                      <a:r>
                        <a:rPr lang="en-US">
                          <a:noFill/>
                        </a:rPr>
                        <a:t> </a:t>
                      </a:r>
                    </a:p>
                  </p:txBody>
                </p:sp>
              </mc:Fallback>
            </mc:AlternateContent>
          </p:grpSp>
          <p:grpSp>
            <p:nvGrpSpPr>
              <p:cNvPr id="52" name="Group 51">
                <a:extLst>
                  <a:ext uri="{FF2B5EF4-FFF2-40B4-BE49-F238E27FC236}">
                    <a16:creationId xmlns:a16="http://schemas.microsoft.com/office/drawing/2014/main" id="{9C12E9F7-1FD6-470E-B885-1EA44A5CAA9D}"/>
                  </a:ext>
                </a:extLst>
              </p:cNvPr>
              <p:cNvGrpSpPr/>
              <p:nvPr/>
            </p:nvGrpSpPr>
            <p:grpSpPr>
              <a:xfrm>
                <a:off x="141684" y="2059801"/>
                <a:ext cx="966841" cy="853643"/>
                <a:chOff x="3048000" y="2057400"/>
                <a:chExt cx="966841" cy="853643"/>
              </a:xfrm>
            </p:grpSpPr>
            <p:sp>
              <p:nvSpPr>
                <p:cNvPr id="58" name="Oval 57">
                  <a:extLst>
                    <a:ext uri="{FF2B5EF4-FFF2-40B4-BE49-F238E27FC236}">
                      <a16:creationId xmlns:a16="http://schemas.microsoft.com/office/drawing/2014/main" id="{583E8232-B5C9-4A66-A652-3E7057BC489A}"/>
                    </a:ext>
                  </a:extLst>
                </p:cNvPr>
                <p:cNvSpPr/>
                <p:nvPr/>
              </p:nvSpPr>
              <p:spPr>
                <a:xfrm>
                  <a:off x="3048000" y="2057400"/>
                  <a:ext cx="715448" cy="4495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cs typeface="B Nazanin" pitchFamily="2" charset="-78"/>
                    </a:rPr>
                    <a:t>PID</a:t>
                  </a:r>
                </a:p>
              </p:txBody>
            </p:sp>
            <p:cxnSp>
              <p:nvCxnSpPr>
                <p:cNvPr id="59" name="Straight Connector 58">
                  <a:extLst>
                    <a:ext uri="{FF2B5EF4-FFF2-40B4-BE49-F238E27FC236}">
                      <a16:creationId xmlns:a16="http://schemas.microsoft.com/office/drawing/2014/main" id="{45B788D6-E5C4-4A5C-AFAE-58FB1141C277}"/>
                    </a:ext>
                  </a:extLst>
                </p:cNvPr>
                <p:cNvCxnSpPr>
                  <a:stCxn id="76" idx="0"/>
                  <a:endCxn id="58" idx="5"/>
                </p:cNvCxnSpPr>
                <p:nvPr/>
              </p:nvCxnSpPr>
              <p:spPr>
                <a:xfrm flipH="1" flipV="1">
                  <a:off x="3658673" y="2441117"/>
                  <a:ext cx="356168" cy="147282"/>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88D8CB0-D300-4390-8910-A86006DFB0FF}"/>
                    </a:ext>
                  </a:extLst>
                </p:cNvPr>
                <p:cNvCxnSpPr/>
                <p:nvPr/>
              </p:nvCxnSpPr>
              <p:spPr>
                <a:xfrm>
                  <a:off x="3225800" y="2400300"/>
                  <a:ext cx="361660" cy="0"/>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489E50D7-D9D5-448F-B3A3-148FB48A7689}"/>
                        </a:ext>
                      </a:extLst>
                    </p:cNvPr>
                    <p:cNvSpPr txBox="1"/>
                    <p:nvPr/>
                  </p:nvSpPr>
                  <p:spPr>
                    <a:xfrm>
                      <a:off x="3238500" y="2540000"/>
                      <a:ext cx="280846" cy="3710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dirty="0" smtClean="0">
                                <a:latin typeface="Cambria Math"/>
                              </a:rPr>
                              <m:t>⋮</m:t>
                            </m:r>
                          </m:oMath>
                        </m:oMathPara>
                      </a14:m>
                      <a:endParaRPr lang="en-US" sz="1400" dirty="0">
                        <a:cs typeface="B Nazanin" pitchFamily="2" charset="-78"/>
                      </a:endParaRPr>
                    </a:p>
                  </p:txBody>
                </p:sp>
              </mc:Choice>
              <mc:Fallback xmlns="">
                <p:sp>
                  <p:nvSpPr>
                    <p:cNvPr id="61" name="TextBox 60">
                      <a:extLst>
                        <a:ext uri="{FF2B5EF4-FFF2-40B4-BE49-F238E27FC236}">
                          <a16:creationId xmlns:a16="http://schemas.microsoft.com/office/drawing/2014/main" id="{489E50D7-D9D5-448F-B3A3-148FB48A7689}"/>
                        </a:ext>
                      </a:extLst>
                    </p:cNvPr>
                    <p:cNvSpPr txBox="1">
                      <a:spLocks noRot="1" noChangeAspect="1" noMove="1" noResize="1" noEditPoints="1" noAdjustHandles="1" noChangeArrowheads="1" noChangeShapeType="1" noTextEdit="1"/>
                    </p:cNvSpPr>
                    <p:nvPr/>
                  </p:nvSpPr>
                  <p:spPr>
                    <a:xfrm>
                      <a:off x="3238500" y="2540000"/>
                      <a:ext cx="280846" cy="371043"/>
                    </a:xfrm>
                    <a:prstGeom prst="rect">
                      <a:avLst/>
                    </a:prstGeom>
                    <a:blipFill>
                      <a:blip r:embed="rId12"/>
                      <a:stretch>
                        <a:fillRect/>
                      </a:stretch>
                    </a:blipFill>
                  </p:spPr>
                  <p:txBody>
                    <a:bodyPr/>
                    <a:lstStyle/>
                    <a:p>
                      <a:r>
                        <a:rPr lang="en-US">
                          <a:noFill/>
                        </a:rPr>
                        <a:t> </a:t>
                      </a:r>
                    </a:p>
                  </p:txBody>
                </p:sp>
              </mc:Fallback>
            </mc:AlternateContent>
          </p:grpSp>
          <p:grpSp>
            <p:nvGrpSpPr>
              <p:cNvPr id="53" name="Group 52">
                <a:extLst>
                  <a:ext uri="{FF2B5EF4-FFF2-40B4-BE49-F238E27FC236}">
                    <a16:creationId xmlns:a16="http://schemas.microsoft.com/office/drawing/2014/main" id="{F3BD2E03-C11F-4568-858A-E129D99C5B74}"/>
                  </a:ext>
                </a:extLst>
              </p:cNvPr>
              <p:cNvGrpSpPr/>
              <p:nvPr/>
            </p:nvGrpSpPr>
            <p:grpSpPr>
              <a:xfrm>
                <a:off x="1223045" y="4639427"/>
                <a:ext cx="1018081" cy="853643"/>
                <a:chOff x="3037161" y="2057400"/>
                <a:chExt cx="1018081" cy="853643"/>
              </a:xfrm>
            </p:grpSpPr>
            <p:sp>
              <p:nvSpPr>
                <p:cNvPr id="54" name="Oval 53">
                  <a:extLst>
                    <a:ext uri="{FF2B5EF4-FFF2-40B4-BE49-F238E27FC236}">
                      <a16:creationId xmlns:a16="http://schemas.microsoft.com/office/drawing/2014/main" id="{91408A28-536E-46DB-B1F2-D100F9AF105C}"/>
                    </a:ext>
                  </a:extLst>
                </p:cNvPr>
                <p:cNvSpPr/>
                <p:nvPr/>
              </p:nvSpPr>
              <p:spPr>
                <a:xfrm>
                  <a:off x="3037161" y="2057400"/>
                  <a:ext cx="737126" cy="4495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cs typeface="B Nazanin" pitchFamily="2" charset="-78"/>
                    </a:rPr>
                    <a:t>OID</a:t>
                  </a:r>
                </a:p>
              </p:txBody>
            </p:sp>
            <p:cxnSp>
              <p:nvCxnSpPr>
                <p:cNvPr id="55" name="Straight Connector 54">
                  <a:extLst>
                    <a:ext uri="{FF2B5EF4-FFF2-40B4-BE49-F238E27FC236}">
                      <a16:creationId xmlns:a16="http://schemas.microsoft.com/office/drawing/2014/main" id="{95C65DC4-0A5C-476F-B9FF-AE3E49FB2A20}"/>
                    </a:ext>
                  </a:extLst>
                </p:cNvPr>
                <p:cNvCxnSpPr>
                  <a:stCxn id="85" idx="1"/>
                  <a:endCxn id="54" idx="5"/>
                </p:cNvCxnSpPr>
                <p:nvPr/>
              </p:nvCxnSpPr>
              <p:spPr>
                <a:xfrm flipH="1" flipV="1">
                  <a:off x="3666337" y="2441117"/>
                  <a:ext cx="388905" cy="163927"/>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8423F74-7FF2-4E0C-936B-62CE319ADAE2}"/>
                    </a:ext>
                  </a:extLst>
                </p:cNvPr>
                <p:cNvCxnSpPr/>
                <p:nvPr/>
              </p:nvCxnSpPr>
              <p:spPr>
                <a:xfrm>
                  <a:off x="3225800" y="2400300"/>
                  <a:ext cx="361660" cy="0"/>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E555335A-E721-4DA2-B744-C01D48A22B95}"/>
                        </a:ext>
                      </a:extLst>
                    </p:cNvPr>
                    <p:cNvSpPr txBox="1"/>
                    <p:nvPr/>
                  </p:nvSpPr>
                  <p:spPr>
                    <a:xfrm>
                      <a:off x="3238500" y="2540000"/>
                      <a:ext cx="280846" cy="3710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dirty="0" smtClean="0">
                                <a:latin typeface="Cambria Math"/>
                              </a:rPr>
                              <m:t>⋮</m:t>
                            </m:r>
                          </m:oMath>
                        </m:oMathPara>
                      </a14:m>
                      <a:endParaRPr lang="en-US" sz="1400" dirty="0">
                        <a:cs typeface="B Nazanin" pitchFamily="2" charset="-78"/>
                      </a:endParaRPr>
                    </a:p>
                  </p:txBody>
                </p:sp>
              </mc:Choice>
              <mc:Fallback xmlns="">
                <p:sp>
                  <p:nvSpPr>
                    <p:cNvPr id="57" name="TextBox 56">
                      <a:extLst>
                        <a:ext uri="{FF2B5EF4-FFF2-40B4-BE49-F238E27FC236}">
                          <a16:creationId xmlns:a16="http://schemas.microsoft.com/office/drawing/2014/main" id="{E555335A-E721-4DA2-B744-C01D48A22B95}"/>
                        </a:ext>
                      </a:extLst>
                    </p:cNvPr>
                    <p:cNvSpPr txBox="1">
                      <a:spLocks noRot="1" noChangeAspect="1" noMove="1" noResize="1" noEditPoints="1" noAdjustHandles="1" noChangeArrowheads="1" noChangeShapeType="1" noTextEdit="1"/>
                    </p:cNvSpPr>
                    <p:nvPr/>
                  </p:nvSpPr>
                  <p:spPr>
                    <a:xfrm>
                      <a:off x="3238500" y="2540000"/>
                      <a:ext cx="280846" cy="371043"/>
                    </a:xfrm>
                    <a:prstGeom prst="rect">
                      <a:avLst/>
                    </a:prstGeom>
                    <a:blipFill>
                      <a:blip r:embed="rId12"/>
                      <a:stretch>
                        <a:fillRect/>
                      </a:stretch>
                    </a:blipFill>
                  </p:spPr>
                  <p:txBody>
                    <a:bodyPr/>
                    <a:lstStyle/>
                    <a:p>
                      <a:r>
                        <a:rPr lang="en-US">
                          <a:noFill/>
                        </a:rPr>
                        <a:t> </a:t>
                      </a:r>
                    </a:p>
                  </p:txBody>
                </p:sp>
              </mc:Fallback>
            </mc:AlternateContent>
          </p:grpSp>
        </p:grpSp>
        <p:sp>
          <p:nvSpPr>
            <p:cNvPr id="14" name="Flowchart: Decision 13">
              <a:extLst>
                <a:ext uri="{FF2B5EF4-FFF2-40B4-BE49-F238E27FC236}">
                  <a16:creationId xmlns:a16="http://schemas.microsoft.com/office/drawing/2014/main" id="{53A158E7-D05E-4D85-957B-5E7A45319013}"/>
                </a:ext>
              </a:extLst>
            </p:cNvPr>
            <p:cNvSpPr/>
            <p:nvPr/>
          </p:nvSpPr>
          <p:spPr>
            <a:xfrm>
              <a:off x="3817911" y="5574827"/>
              <a:ext cx="1411819" cy="586740"/>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400" b="1" dirty="0">
                  <a:solidFill>
                    <a:schemeClr val="tx1"/>
                  </a:solidFill>
                  <a:cs typeface="B Nazanin" pitchFamily="2" charset="-78"/>
                </a:rPr>
                <a:t>مالکیت</a:t>
              </a:r>
              <a:endParaRPr lang="en-US" sz="1400" b="1" dirty="0">
                <a:solidFill>
                  <a:schemeClr val="tx1"/>
                </a:solidFill>
                <a:cs typeface="B Nazanin" pitchFamily="2" charset="-78"/>
              </a:endParaRPr>
            </a:p>
          </p:txBody>
        </p:sp>
        <p:grpSp>
          <p:nvGrpSpPr>
            <p:cNvPr id="15" name="Group 14">
              <a:extLst>
                <a:ext uri="{FF2B5EF4-FFF2-40B4-BE49-F238E27FC236}">
                  <a16:creationId xmlns:a16="http://schemas.microsoft.com/office/drawing/2014/main" id="{4E759DB9-19F6-414F-A4FC-54FE7F7040AB}"/>
                </a:ext>
              </a:extLst>
            </p:cNvPr>
            <p:cNvGrpSpPr/>
            <p:nvPr/>
          </p:nvGrpSpPr>
          <p:grpSpPr>
            <a:xfrm>
              <a:off x="4632848" y="3276600"/>
              <a:ext cx="3063352" cy="2781123"/>
              <a:chOff x="745613" y="2057400"/>
              <a:chExt cx="3063352" cy="3352800"/>
            </a:xfrm>
          </p:grpSpPr>
          <p:grpSp>
            <p:nvGrpSpPr>
              <p:cNvPr id="18" name="Group 17">
                <a:extLst>
                  <a:ext uri="{FF2B5EF4-FFF2-40B4-BE49-F238E27FC236}">
                    <a16:creationId xmlns:a16="http://schemas.microsoft.com/office/drawing/2014/main" id="{5FF45990-FA6A-406E-9FA0-C619E22575B5}"/>
                  </a:ext>
                </a:extLst>
              </p:cNvPr>
              <p:cNvGrpSpPr/>
              <p:nvPr/>
            </p:nvGrpSpPr>
            <p:grpSpPr>
              <a:xfrm>
                <a:off x="1385360" y="2590800"/>
                <a:ext cx="2179653" cy="2819400"/>
                <a:chOff x="1385360" y="2590800"/>
                <a:chExt cx="2179653" cy="2819400"/>
              </a:xfrm>
            </p:grpSpPr>
            <p:grpSp>
              <p:nvGrpSpPr>
                <p:cNvPr id="34" name="Group 33">
                  <a:extLst>
                    <a:ext uri="{FF2B5EF4-FFF2-40B4-BE49-F238E27FC236}">
                      <a16:creationId xmlns:a16="http://schemas.microsoft.com/office/drawing/2014/main" id="{9500710C-CD1B-457D-9C26-52C42947CA6E}"/>
                    </a:ext>
                  </a:extLst>
                </p:cNvPr>
                <p:cNvGrpSpPr/>
                <p:nvPr/>
              </p:nvGrpSpPr>
              <p:grpSpPr>
                <a:xfrm>
                  <a:off x="1385360" y="2590800"/>
                  <a:ext cx="1669328" cy="2819400"/>
                  <a:chOff x="1156760" y="3962400"/>
                  <a:chExt cx="1669328" cy="2819400"/>
                </a:xfrm>
              </p:grpSpPr>
              <p:grpSp>
                <p:nvGrpSpPr>
                  <p:cNvPr id="39" name="Group 38">
                    <a:extLst>
                      <a:ext uri="{FF2B5EF4-FFF2-40B4-BE49-F238E27FC236}">
                        <a16:creationId xmlns:a16="http://schemas.microsoft.com/office/drawing/2014/main" id="{091E3906-F717-46A4-839A-D6730F33ED65}"/>
                      </a:ext>
                    </a:extLst>
                  </p:cNvPr>
                  <p:cNvGrpSpPr/>
                  <p:nvPr/>
                </p:nvGrpSpPr>
                <p:grpSpPr>
                  <a:xfrm flipV="1">
                    <a:off x="1483854" y="4408658"/>
                    <a:ext cx="1342234" cy="2373142"/>
                    <a:chOff x="1708633" y="1507123"/>
                    <a:chExt cx="1342234" cy="2373142"/>
                  </a:xfrm>
                </p:grpSpPr>
                <p:sp>
                  <p:nvSpPr>
                    <p:cNvPr id="41" name="Oval 40">
                      <a:extLst>
                        <a:ext uri="{FF2B5EF4-FFF2-40B4-BE49-F238E27FC236}">
                          <a16:creationId xmlns:a16="http://schemas.microsoft.com/office/drawing/2014/main" id="{E45965D3-704E-4646-A3FA-1C224A28969D}"/>
                        </a:ext>
                      </a:extLst>
                    </p:cNvPr>
                    <p:cNvSpPr/>
                    <p:nvPr/>
                  </p:nvSpPr>
                  <p:spPr>
                    <a:xfrm flipV="1">
                      <a:off x="2316898" y="2602410"/>
                      <a:ext cx="495001" cy="48618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cs typeface="B Nazanin" pitchFamily="2" charset="-78"/>
                        </a:rPr>
                        <a:t>U</a:t>
                      </a:r>
                    </a:p>
                  </p:txBody>
                </p:sp>
                <p:grpSp>
                  <p:nvGrpSpPr>
                    <p:cNvPr id="42" name="Group 41">
                      <a:extLst>
                        <a:ext uri="{FF2B5EF4-FFF2-40B4-BE49-F238E27FC236}">
                          <a16:creationId xmlns:a16="http://schemas.microsoft.com/office/drawing/2014/main" id="{84F94D44-119B-4F80-8150-F1DDABE82595}"/>
                        </a:ext>
                      </a:extLst>
                    </p:cNvPr>
                    <p:cNvGrpSpPr/>
                    <p:nvPr/>
                  </p:nvGrpSpPr>
                  <p:grpSpPr>
                    <a:xfrm>
                      <a:off x="1708633" y="1507123"/>
                      <a:ext cx="1342234" cy="2373142"/>
                      <a:chOff x="3194404" y="1295400"/>
                      <a:chExt cx="1342234" cy="2373142"/>
                    </a:xfrm>
                  </p:grpSpPr>
                  <p:grpSp>
                    <p:nvGrpSpPr>
                      <p:cNvPr id="43" name="Group 42">
                        <a:extLst>
                          <a:ext uri="{FF2B5EF4-FFF2-40B4-BE49-F238E27FC236}">
                            <a16:creationId xmlns:a16="http://schemas.microsoft.com/office/drawing/2014/main" id="{3DF4AFFA-3C6F-4363-AE21-8CD434B442F2}"/>
                          </a:ext>
                        </a:extLst>
                      </p:cNvPr>
                      <p:cNvGrpSpPr/>
                      <p:nvPr/>
                    </p:nvGrpSpPr>
                    <p:grpSpPr>
                      <a:xfrm>
                        <a:off x="3352770" y="1295400"/>
                        <a:ext cx="1183868" cy="2110307"/>
                        <a:chOff x="2433411" y="3320687"/>
                        <a:chExt cx="1183868" cy="2110307"/>
                      </a:xfrm>
                    </p:grpSpPr>
                    <p:sp>
                      <p:nvSpPr>
                        <p:cNvPr id="45" name="Rounded Rectangle 171">
                          <a:extLst>
                            <a:ext uri="{FF2B5EF4-FFF2-40B4-BE49-F238E27FC236}">
                              <a16:creationId xmlns:a16="http://schemas.microsoft.com/office/drawing/2014/main" id="{C23FF22D-8492-4C2C-B6CA-99CB3FBC4857}"/>
                            </a:ext>
                          </a:extLst>
                        </p:cNvPr>
                        <p:cNvSpPr/>
                        <p:nvPr/>
                      </p:nvSpPr>
                      <p:spPr>
                        <a:xfrm flipV="1">
                          <a:off x="2647984" y="3320687"/>
                          <a:ext cx="969295" cy="44625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400" b="1" dirty="0">
                              <a:solidFill>
                                <a:sysClr val="windowText" lastClr="000000"/>
                              </a:solidFill>
                              <a:cs typeface="B Nazanin" pitchFamily="2" charset="-78"/>
                            </a:rPr>
                            <a:t>وسیله نقلیه</a:t>
                          </a:r>
                          <a:endParaRPr lang="en-US" sz="1400" b="1" dirty="0">
                            <a:solidFill>
                              <a:sysClr val="windowText" lastClr="000000"/>
                            </a:solidFill>
                            <a:cs typeface="B Nazanin" pitchFamily="2" charset="-78"/>
                          </a:endParaRPr>
                        </a:p>
                      </p:txBody>
                    </p:sp>
                    <p:grpSp>
                      <p:nvGrpSpPr>
                        <p:cNvPr id="46" name="Group 45">
                          <a:extLst>
                            <a:ext uri="{FF2B5EF4-FFF2-40B4-BE49-F238E27FC236}">
                              <a16:creationId xmlns:a16="http://schemas.microsoft.com/office/drawing/2014/main" id="{D76E26E7-17EB-4686-9CE7-320A29DC5804}"/>
                            </a:ext>
                          </a:extLst>
                        </p:cNvPr>
                        <p:cNvGrpSpPr/>
                        <p:nvPr/>
                      </p:nvGrpSpPr>
                      <p:grpSpPr>
                        <a:xfrm>
                          <a:off x="2433411" y="3766945"/>
                          <a:ext cx="699221" cy="1664049"/>
                          <a:chOff x="2433411" y="3766945"/>
                          <a:chExt cx="699221" cy="1664049"/>
                        </a:xfrm>
                      </p:grpSpPr>
                      <p:cxnSp>
                        <p:nvCxnSpPr>
                          <p:cNvPr id="47" name="Straight Connector 46">
                            <a:extLst>
                              <a:ext uri="{FF2B5EF4-FFF2-40B4-BE49-F238E27FC236}">
                                <a16:creationId xmlns:a16="http://schemas.microsoft.com/office/drawing/2014/main" id="{18E4E3F1-D557-4A4F-B5D6-0E5E69083254}"/>
                              </a:ext>
                            </a:extLst>
                          </p:cNvPr>
                          <p:cNvCxnSpPr>
                            <a:stCxn id="45" idx="0"/>
                            <a:endCxn id="41" idx="4"/>
                          </p:cNvCxnSpPr>
                          <p:nvPr/>
                        </p:nvCxnSpPr>
                        <p:spPr>
                          <a:xfrm flipH="1">
                            <a:off x="3130811" y="3766945"/>
                            <a:ext cx="1821" cy="649029"/>
                          </a:xfrm>
                          <a:prstGeom prst="line">
                            <a:avLst/>
                          </a:prstGeom>
                          <a:ln w="76200" cmpd="dbl">
                            <a:prstDash val="solid"/>
                          </a:ln>
                        </p:spPr>
                        <p:style>
                          <a:lnRef idx="1">
                            <a:schemeClr val="accent1"/>
                          </a:lnRef>
                          <a:fillRef idx="0">
                            <a:schemeClr val="accent1"/>
                          </a:fillRef>
                          <a:effectRef idx="0">
                            <a:schemeClr val="accent1"/>
                          </a:effectRef>
                          <a:fontRef idx="minor">
                            <a:schemeClr val="tx1"/>
                          </a:fontRef>
                        </p:style>
                      </p:cxnSp>
                      <p:sp>
                        <p:nvSpPr>
                          <p:cNvPr id="48" name="Arc 47">
                            <a:extLst>
                              <a:ext uri="{FF2B5EF4-FFF2-40B4-BE49-F238E27FC236}">
                                <a16:creationId xmlns:a16="http://schemas.microsoft.com/office/drawing/2014/main" id="{86A9DD95-3A63-4B54-AA57-C1A9C2CF1DC9}"/>
                              </a:ext>
                            </a:extLst>
                          </p:cNvPr>
                          <p:cNvSpPr/>
                          <p:nvPr/>
                        </p:nvSpPr>
                        <p:spPr>
                          <a:xfrm rot="18900000">
                            <a:off x="2433411" y="5244569"/>
                            <a:ext cx="239678" cy="186425"/>
                          </a:xfrm>
                          <a:prstGeom prst="arc">
                            <a:avLst>
                              <a:gd name="adj1" fmla="val 16200000"/>
                              <a:gd name="adj2" fmla="val 5561501"/>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cs typeface="B Nazanin" pitchFamily="2" charset="-78"/>
                            </a:endParaRPr>
                          </a:p>
                        </p:txBody>
                      </p:sp>
                    </p:grpSp>
                  </p:grpSp>
                  <p:cxnSp>
                    <p:nvCxnSpPr>
                      <p:cNvPr id="44" name="Straight Connector 43">
                        <a:extLst>
                          <a:ext uri="{FF2B5EF4-FFF2-40B4-BE49-F238E27FC236}">
                            <a16:creationId xmlns:a16="http://schemas.microsoft.com/office/drawing/2014/main" id="{931B4E93-DD9C-46D2-8930-8B9A8D8AFDE6}"/>
                          </a:ext>
                        </a:extLst>
                      </p:cNvPr>
                      <p:cNvCxnSpPr>
                        <a:stCxn id="41" idx="1"/>
                        <a:endCxn id="40" idx="2"/>
                      </p:cNvCxnSpPr>
                      <p:nvPr/>
                    </p:nvCxnSpPr>
                    <p:spPr>
                      <a:xfrm flipH="1">
                        <a:off x="3194404" y="2805672"/>
                        <a:ext cx="680756" cy="862870"/>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grpSp>
              </p:grpSp>
              <p:sp>
                <p:nvSpPr>
                  <p:cNvPr id="40" name="Rounded Rectangle 162">
                    <a:extLst>
                      <a:ext uri="{FF2B5EF4-FFF2-40B4-BE49-F238E27FC236}">
                        <a16:creationId xmlns:a16="http://schemas.microsoft.com/office/drawing/2014/main" id="{FEACE145-6D48-462D-88B0-6576143B566C}"/>
                      </a:ext>
                    </a:extLst>
                  </p:cNvPr>
                  <p:cNvSpPr/>
                  <p:nvPr/>
                </p:nvSpPr>
                <p:spPr>
                  <a:xfrm>
                    <a:off x="1156760" y="3962400"/>
                    <a:ext cx="654188" cy="44625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400" b="1" dirty="0">
                        <a:solidFill>
                          <a:sysClr val="windowText" lastClr="000000"/>
                        </a:solidFill>
                        <a:cs typeface="B Nazanin" pitchFamily="2" charset="-78"/>
                      </a:rPr>
                      <a:t>سواری</a:t>
                    </a:r>
                    <a:endParaRPr lang="en-US" sz="1400" b="1" dirty="0">
                      <a:solidFill>
                        <a:sysClr val="windowText" lastClr="000000"/>
                      </a:solidFill>
                      <a:cs typeface="B Nazanin" pitchFamily="2" charset="-78"/>
                    </a:endParaRPr>
                  </a:p>
                </p:txBody>
              </p:sp>
            </p:grpSp>
            <p:grpSp>
              <p:nvGrpSpPr>
                <p:cNvPr id="35" name="Group 34">
                  <a:extLst>
                    <a:ext uri="{FF2B5EF4-FFF2-40B4-BE49-F238E27FC236}">
                      <a16:creationId xmlns:a16="http://schemas.microsoft.com/office/drawing/2014/main" id="{9C477064-51CA-4C0D-9353-9E1A27F8963F}"/>
                    </a:ext>
                  </a:extLst>
                </p:cNvPr>
                <p:cNvGrpSpPr/>
                <p:nvPr/>
              </p:nvGrpSpPr>
              <p:grpSpPr>
                <a:xfrm>
                  <a:off x="2743229" y="2590800"/>
                  <a:ext cx="821784" cy="1309128"/>
                  <a:chOff x="2743229" y="2590800"/>
                  <a:chExt cx="821784" cy="1309128"/>
                </a:xfrm>
              </p:grpSpPr>
              <p:sp>
                <p:nvSpPr>
                  <p:cNvPr id="36" name="Arc 35">
                    <a:extLst>
                      <a:ext uri="{FF2B5EF4-FFF2-40B4-BE49-F238E27FC236}">
                        <a16:creationId xmlns:a16="http://schemas.microsoft.com/office/drawing/2014/main" id="{BD33A7A8-AF10-46EB-8950-1E950EBEC557}"/>
                      </a:ext>
                    </a:extLst>
                  </p:cNvPr>
                  <p:cNvSpPr/>
                  <p:nvPr/>
                </p:nvSpPr>
                <p:spPr>
                  <a:xfrm rot="18900000" flipH="1" flipV="1">
                    <a:off x="2933792" y="3318901"/>
                    <a:ext cx="239678" cy="186425"/>
                  </a:xfrm>
                  <a:prstGeom prst="arc">
                    <a:avLst>
                      <a:gd name="adj1" fmla="val 16200000"/>
                      <a:gd name="adj2" fmla="val 5561501"/>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cs typeface="B Nazanin" pitchFamily="2" charset="-78"/>
                    </a:endParaRPr>
                  </a:p>
                </p:txBody>
              </p:sp>
              <p:cxnSp>
                <p:nvCxnSpPr>
                  <p:cNvPr id="37" name="Straight Connector 36">
                    <a:extLst>
                      <a:ext uri="{FF2B5EF4-FFF2-40B4-BE49-F238E27FC236}">
                        <a16:creationId xmlns:a16="http://schemas.microsoft.com/office/drawing/2014/main" id="{D9959A05-F022-4B6D-BFE5-CC063C4DA4D7}"/>
                      </a:ext>
                    </a:extLst>
                  </p:cNvPr>
                  <p:cNvCxnSpPr>
                    <a:stCxn id="41" idx="7"/>
                    <a:endCxn id="38" idx="2"/>
                  </p:cNvCxnSpPr>
                  <p:nvPr/>
                </p:nvCxnSpPr>
                <p:spPr>
                  <a:xfrm flipV="1">
                    <a:off x="2743229" y="3037058"/>
                    <a:ext cx="551459" cy="862870"/>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sp>
                <p:nvSpPr>
                  <p:cNvPr id="38" name="Rounded Rectangle 160">
                    <a:extLst>
                      <a:ext uri="{FF2B5EF4-FFF2-40B4-BE49-F238E27FC236}">
                        <a16:creationId xmlns:a16="http://schemas.microsoft.com/office/drawing/2014/main" id="{EA139472-AEB2-4F27-A13F-042AC5C6541A}"/>
                      </a:ext>
                    </a:extLst>
                  </p:cNvPr>
                  <p:cNvSpPr/>
                  <p:nvPr/>
                </p:nvSpPr>
                <p:spPr>
                  <a:xfrm>
                    <a:off x="3024362" y="2590800"/>
                    <a:ext cx="540651" cy="44625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400" b="1" dirty="0">
                        <a:solidFill>
                          <a:sysClr val="windowText" lastClr="000000"/>
                        </a:solidFill>
                        <a:cs typeface="B Nazanin" pitchFamily="2" charset="-78"/>
                      </a:rPr>
                      <a:t>باری</a:t>
                    </a:r>
                    <a:endParaRPr lang="en-US" sz="1400" b="1" dirty="0">
                      <a:solidFill>
                        <a:sysClr val="windowText" lastClr="000000"/>
                      </a:solidFill>
                      <a:cs typeface="B Nazanin" pitchFamily="2" charset="-78"/>
                    </a:endParaRPr>
                  </a:p>
                </p:txBody>
              </p:sp>
            </p:grpSp>
          </p:grpSp>
          <p:grpSp>
            <p:nvGrpSpPr>
              <p:cNvPr id="19" name="Group 18">
                <a:extLst>
                  <a:ext uri="{FF2B5EF4-FFF2-40B4-BE49-F238E27FC236}">
                    <a16:creationId xmlns:a16="http://schemas.microsoft.com/office/drawing/2014/main" id="{FEB2C94D-FCC0-45F1-9D23-18327BA946F7}"/>
                  </a:ext>
                </a:extLst>
              </p:cNvPr>
              <p:cNvGrpSpPr/>
              <p:nvPr/>
            </p:nvGrpSpPr>
            <p:grpSpPr>
              <a:xfrm>
                <a:off x="2293372" y="2057400"/>
                <a:ext cx="1001316" cy="853643"/>
                <a:chOff x="2293372" y="2057400"/>
                <a:chExt cx="1001316" cy="853643"/>
              </a:xfrm>
            </p:grpSpPr>
            <p:sp>
              <p:nvSpPr>
                <p:cNvPr id="30" name="Oval 29">
                  <a:extLst>
                    <a:ext uri="{FF2B5EF4-FFF2-40B4-BE49-F238E27FC236}">
                      <a16:creationId xmlns:a16="http://schemas.microsoft.com/office/drawing/2014/main" id="{054CF097-B238-4A94-B282-B773B173AF4D}"/>
                    </a:ext>
                  </a:extLst>
                </p:cNvPr>
                <p:cNvSpPr/>
                <p:nvPr/>
              </p:nvSpPr>
              <p:spPr>
                <a:xfrm>
                  <a:off x="2293372" y="2057400"/>
                  <a:ext cx="715448" cy="4495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cs typeface="B Nazanin" pitchFamily="2" charset="-78"/>
                    </a:rPr>
                    <a:t>VID</a:t>
                  </a:r>
                </a:p>
              </p:txBody>
            </p:sp>
            <p:cxnSp>
              <p:nvCxnSpPr>
                <p:cNvPr id="31" name="Straight Connector 30">
                  <a:extLst>
                    <a:ext uri="{FF2B5EF4-FFF2-40B4-BE49-F238E27FC236}">
                      <a16:creationId xmlns:a16="http://schemas.microsoft.com/office/drawing/2014/main" id="{0AA635BA-EF4E-435D-8F89-1CFB8ED37421}"/>
                    </a:ext>
                  </a:extLst>
                </p:cNvPr>
                <p:cNvCxnSpPr>
                  <a:stCxn id="38" idx="0"/>
                  <a:endCxn id="30" idx="5"/>
                </p:cNvCxnSpPr>
                <p:nvPr/>
              </p:nvCxnSpPr>
              <p:spPr>
                <a:xfrm flipH="1" flipV="1">
                  <a:off x="2904045" y="2441117"/>
                  <a:ext cx="390643" cy="149683"/>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CA34285-2327-4E50-A49E-E8E791FA7C97}"/>
                    </a:ext>
                  </a:extLst>
                </p:cNvPr>
                <p:cNvCxnSpPr/>
                <p:nvPr/>
              </p:nvCxnSpPr>
              <p:spPr>
                <a:xfrm>
                  <a:off x="2471172" y="2400300"/>
                  <a:ext cx="361660" cy="0"/>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151BCFF1-A72A-4051-AD61-8A70B8B625A2}"/>
                        </a:ext>
                      </a:extLst>
                    </p:cNvPr>
                    <p:cNvSpPr txBox="1"/>
                    <p:nvPr/>
                  </p:nvSpPr>
                  <p:spPr>
                    <a:xfrm>
                      <a:off x="2483872" y="2540000"/>
                      <a:ext cx="280846" cy="3710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dirty="0" smtClean="0">
                                <a:latin typeface="Cambria Math"/>
                              </a:rPr>
                              <m:t>⋮</m:t>
                            </m:r>
                          </m:oMath>
                        </m:oMathPara>
                      </a14:m>
                      <a:endParaRPr lang="en-US" sz="1400" dirty="0">
                        <a:cs typeface="B Nazanin" pitchFamily="2" charset="-78"/>
                      </a:endParaRPr>
                    </a:p>
                  </p:txBody>
                </p:sp>
              </mc:Choice>
              <mc:Fallback xmlns="">
                <p:sp>
                  <p:nvSpPr>
                    <p:cNvPr id="33" name="TextBox 32">
                      <a:extLst>
                        <a:ext uri="{FF2B5EF4-FFF2-40B4-BE49-F238E27FC236}">
                          <a16:creationId xmlns:a16="http://schemas.microsoft.com/office/drawing/2014/main" id="{151BCFF1-A72A-4051-AD61-8A70B8B625A2}"/>
                        </a:ext>
                      </a:extLst>
                    </p:cNvPr>
                    <p:cNvSpPr txBox="1">
                      <a:spLocks noRot="1" noChangeAspect="1" noMove="1" noResize="1" noEditPoints="1" noAdjustHandles="1" noChangeArrowheads="1" noChangeShapeType="1" noTextEdit="1"/>
                    </p:cNvSpPr>
                    <p:nvPr/>
                  </p:nvSpPr>
                  <p:spPr>
                    <a:xfrm>
                      <a:off x="2483872" y="2540000"/>
                      <a:ext cx="280846" cy="371043"/>
                    </a:xfrm>
                    <a:prstGeom prst="rect">
                      <a:avLst/>
                    </a:prstGeom>
                    <a:blipFill>
                      <a:blip r:embed="rId11"/>
                      <a:stretch>
                        <a:fillRect/>
                      </a:stretch>
                    </a:blipFill>
                  </p:spPr>
                  <p:txBody>
                    <a:bodyPr/>
                    <a:lstStyle/>
                    <a:p>
                      <a:r>
                        <a:rPr lang="en-US">
                          <a:noFill/>
                        </a:rPr>
                        <a:t> </a:t>
                      </a:r>
                    </a:p>
                  </p:txBody>
                </p:sp>
              </mc:Fallback>
            </mc:AlternateContent>
          </p:grpSp>
          <p:grpSp>
            <p:nvGrpSpPr>
              <p:cNvPr id="20" name="Group 19">
                <a:extLst>
                  <a:ext uri="{FF2B5EF4-FFF2-40B4-BE49-F238E27FC236}">
                    <a16:creationId xmlns:a16="http://schemas.microsoft.com/office/drawing/2014/main" id="{01B5C304-B098-4BC7-AD90-51658F2944A6}"/>
                  </a:ext>
                </a:extLst>
              </p:cNvPr>
              <p:cNvGrpSpPr/>
              <p:nvPr/>
            </p:nvGrpSpPr>
            <p:grpSpPr>
              <a:xfrm>
                <a:off x="745613" y="2059801"/>
                <a:ext cx="966841" cy="853643"/>
                <a:chOff x="3651929" y="2057400"/>
                <a:chExt cx="966841" cy="853643"/>
              </a:xfrm>
            </p:grpSpPr>
            <p:sp>
              <p:nvSpPr>
                <p:cNvPr id="26" name="Oval 25">
                  <a:extLst>
                    <a:ext uri="{FF2B5EF4-FFF2-40B4-BE49-F238E27FC236}">
                      <a16:creationId xmlns:a16="http://schemas.microsoft.com/office/drawing/2014/main" id="{8B705BFE-664E-4FA1-9055-39E55BD12342}"/>
                    </a:ext>
                  </a:extLst>
                </p:cNvPr>
                <p:cNvSpPr/>
                <p:nvPr/>
              </p:nvSpPr>
              <p:spPr>
                <a:xfrm>
                  <a:off x="3651929" y="2057400"/>
                  <a:ext cx="715448" cy="4495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cs typeface="B Nazanin" pitchFamily="2" charset="-78"/>
                    </a:rPr>
                    <a:t>VID</a:t>
                  </a:r>
                </a:p>
              </p:txBody>
            </p:sp>
            <p:cxnSp>
              <p:nvCxnSpPr>
                <p:cNvPr id="27" name="Straight Connector 26">
                  <a:extLst>
                    <a:ext uri="{FF2B5EF4-FFF2-40B4-BE49-F238E27FC236}">
                      <a16:creationId xmlns:a16="http://schemas.microsoft.com/office/drawing/2014/main" id="{71F2CA23-0B35-4734-968B-9A85CF280371}"/>
                    </a:ext>
                  </a:extLst>
                </p:cNvPr>
                <p:cNvCxnSpPr>
                  <a:stCxn id="40" idx="0"/>
                  <a:endCxn id="26" idx="5"/>
                </p:cNvCxnSpPr>
                <p:nvPr/>
              </p:nvCxnSpPr>
              <p:spPr>
                <a:xfrm flipH="1" flipV="1">
                  <a:off x="4262602" y="2441117"/>
                  <a:ext cx="356168" cy="147282"/>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6F5C553-3527-440A-8371-CAD932034E13}"/>
                    </a:ext>
                  </a:extLst>
                </p:cNvPr>
                <p:cNvCxnSpPr/>
                <p:nvPr/>
              </p:nvCxnSpPr>
              <p:spPr>
                <a:xfrm>
                  <a:off x="3829729" y="2400300"/>
                  <a:ext cx="361660" cy="0"/>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DC7B3D1C-3261-48BD-BC21-7C9685A182A2}"/>
                        </a:ext>
                      </a:extLst>
                    </p:cNvPr>
                    <p:cNvSpPr txBox="1"/>
                    <p:nvPr/>
                  </p:nvSpPr>
                  <p:spPr>
                    <a:xfrm>
                      <a:off x="3842429" y="2540000"/>
                      <a:ext cx="280846" cy="3710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dirty="0" smtClean="0">
                                <a:latin typeface="Cambria Math"/>
                              </a:rPr>
                              <m:t>⋮</m:t>
                            </m:r>
                          </m:oMath>
                        </m:oMathPara>
                      </a14:m>
                      <a:endParaRPr lang="en-US" sz="1400" dirty="0">
                        <a:cs typeface="B Nazanin" pitchFamily="2" charset="-78"/>
                      </a:endParaRPr>
                    </a:p>
                  </p:txBody>
                </p:sp>
              </mc:Choice>
              <mc:Fallback xmlns="">
                <p:sp>
                  <p:nvSpPr>
                    <p:cNvPr id="29" name="TextBox 28">
                      <a:extLst>
                        <a:ext uri="{FF2B5EF4-FFF2-40B4-BE49-F238E27FC236}">
                          <a16:creationId xmlns:a16="http://schemas.microsoft.com/office/drawing/2014/main" id="{DC7B3D1C-3261-48BD-BC21-7C9685A182A2}"/>
                        </a:ext>
                      </a:extLst>
                    </p:cNvPr>
                    <p:cNvSpPr txBox="1">
                      <a:spLocks noRot="1" noChangeAspect="1" noMove="1" noResize="1" noEditPoints="1" noAdjustHandles="1" noChangeArrowheads="1" noChangeShapeType="1" noTextEdit="1"/>
                    </p:cNvSpPr>
                    <p:nvPr/>
                  </p:nvSpPr>
                  <p:spPr>
                    <a:xfrm>
                      <a:off x="3842429" y="2540000"/>
                      <a:ext cx="280846" cy="371043"/>
                    </a:xfrm>
                    <a:prstGeom prst="rect">
                      <a:avLst/>
                    </a:prstGeom>
                    <a:blipFill>
                      <a:blip r:embed="rId13"/>
                      <a:stretch>
                        <a:fillRect/>
                      </a:stretch>
                    </a:blipFill>
                  </p:spPr>
                  <p:txBody>
                    <a:bodyPr/>
                    <a:lstStyle/>
                    <a:p>
                      <a:r>
                        <a:rPr lang="en-US">
                          <a:noFill/>
                        </a:rPr>
                        <a:t> </a:t>
                      </a:r>
                    </a:p>
                  </p:txBody>
                </p:sp>
              </mc:Fallback>
            </mc:AlternateContent>
          </p:grpSp>
          <p:grpSp>
            <p:nvGrpSpPr>
              <p:cNvPr id="21" name="Group 20">
                <a:extLst>
                  <a:ext uri="{FF2B5EF4-FFF2-40B4-BE49-F238E27FC236}">
                    <a16:creationId xmlns:a16="http://schemas.microsoft.com/office/drawing/2014/main" id="{DB589992-8D44-4DFE-9034-B0B0F6A86282}"/>
                  </a:ext>
                </a:extLst>
              </p:cNvPr>
              <p:cNvGrpSpPr/>
              <p:nvPr/>
            </p:nvGrpSpPr>
            <p:grpSpPr>
              <a:xfrm>
                <a:off x="3054688" y="4314910"/>
                <a:ext cx="754277" cy="917445"/>
                <a:chOff x="4868804" y="1732883"/>
                <a:chExt cx="754277" cy="917445"/>
              </a:xfrm>
            </p:grpSpPr>
            <p:sp>
              <p:nvSpPr>
                <p:cNvPr id="22" name="Oval 21">
                  <a:extLst>
                    <a:ext uri="{FF2B5EF4-FFF2-40B4-BE49-F238E27FC236}">
                      <a16:creationId xmlns:a16="http://schemas.microsoft.com/office/drawing/2014/main" id="{89C5F8A8-9A38-43CD-91A7-D0216E2BFEBB}"/>
                    </a:ext>
                  </a:extLst>
                </p:cNvPr>
                <p:cNvSpPr/>
                <p:nvPr/>
              </p:nvSpPr>
              <p:spPr>
                <a:xfrm>
                  <a:off x="4885955" y="1732883"/>
                  <a:ext cx="737126" cy="4495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cs typeface="B Nazanin" pitchFamily="2" charset="-78"/>
                    </a:rPr>
                    <a:t>VID</a:t>
                  </a:r>
                </a:p>
              </p:txBody>
            </p:sp>
            <p:cxnSp>
              <p:nvCxnSpPr>
                <p:cNvPr id="23" name="Straight Connector 22">
                  <a:extLst>
                    <a:ext uri="{FF2B5EF4-FFF2-40B4-BE49-F238E27FC236}">
                      <a16:creationId xmlns:a16="http://schemas.microsoft.com/office/drawing/2014/main" id="{36A65990-A942-4D77-B1DF-7F4E538616E8}"/>
                    </a:ext>
                  </a:extLst>
                </p:cNvPr>
                <p:cNvCxnSpPr>
                  <a:stCxn id="45" idx="3"/>
                  <a:endCxn id="22" idx="4"/>
                </p:cNvCxnSpPr>
                <p:nvPr/>
              </p:nvCxnSpPr>
              <p:spPr>
                <a:xfrm flipV="1">
                  <a:off x="4868804" y="2182435"/>
                  <a:ext cx="385714" cy="422609"/>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26064A2-91D9-4C32-A86E-B2172DFBB883}"/>
                    </a:ext>
                  </a:extLst>
                </p:cNvPr>
                <p:cNvCxnSpPr/>
                <p:nvPr/>
              </p:nvCxnSpPr>
              <p:spPr>
                <a:xfrm>
                  <a:off x="5093038" y="2076405"/>
                  <a:ext cx="361660" cy="0"/>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7015CAB9-3A02-4CCD-A05F-A726817A60DC}"/>
                        </a:ext>
                      </a:extLst>
                    </p:cNvPr>
                    <p:cNvSpPr txBox="1"/>
                    <p:nvPr/>
                  </p:nvSpPr>
                  <p:spPr>
                    <a:xfrm>
                      <a:off x="5129832" y="2279286"/>
                      <a:ext cx="288071" cy="37104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dirty="0" smtClean="0">
                                <a:latin typeface="Cambria Math"/>
                              </a:rPr>
                              <m:t>⋮</m:t>
                            </m:r>
                          </m:oMath>
                        </m:oMathPara>
                      </a14:m>
                      <a:endParaRPr lang="en-US" sz="1400" dirty="0">
                        <a:cs typeface="B Nazanin" pitchFamily="2" charset="-78"/>
                      </a:endParaRPr>
                    </a:p>
                  </p:txBody>
                </p:sp>
              </mc:Choice>
              <mc:Fallback xmlns="">
                <p:sp>
                  <p:nvSpPr>
                    <p:cNvPr id="25" name="TextBox 24">
                      <a:extLst>
                        <a:ext uri="{FF2B5EF4-FFF2-40B4-BE49-F238E27FC236}">
                          <a16:creationId xmlns:a16="http://schemas.microsoft.com/office/drawing/2014/main" id="{7015CAB9-3A02-4CCD-A05F-A726817A60DC}"/>
                        </a:ext>
                      </a:extLst>
                    </p:cNvPr>
                    <p:cNvSpPr txBox="1">
                      <a:spLocks noRot="1" noChangeAspect="1" noMove="1" noResize="1" noEditPoints="1" noAdjustHandles="1" noChangeArrowheads="1" noChangeShapeType="1" noTextEdit="1"/>
                    </p:cNvSpPr>
                    <p:nvPr/>
                  </p:nvSpPr>
                  <p:spPr>
                    <a:xfrm>
                      <a:off x="5129832" y="2279286"/>
                      <a:ext cx="288071" cy="371042"/>
                    </a:xfrm>
                    <a:prstGeom prst="rect">
                      <a:avLst/>
                    </a:prstGeom>
                    <a:blipFill>
                      <a:blip r:embed="rId14"/>
                      <a:stretch>
                        <a:fillRect/>
                      </a:stretch>
                    </a:blipFill>
                  </p:spPr>
                  <p:txBody>
                    <a:bodyPr/>
                    <a:lstStyle/>
                    <a:p>
                      <a:r>
                        <a:rPr lang="en-US">
                          <a:noFill/>
                        </a:rPr>
                        <a:t> </a:t>
                      </a:r>
                    </a:p>
                  </p:txBody>
                </p:sp>
              </mc:Fallback>
            </mc:AlternateContent>
          </p:grpSp>
        </p:grpSp>
        <p:cxnSp>
          <p:nvCxnSpPr>
            <p:cNvPr id="16" name="Straight Connector 15">
              <a:extLst>
                <a:ext uri="{FF2B5EF4-FFF2-40B4-BE49-F238E27FC236}">
                  <a16:creationId xmlns:a16="http://schemas.microsoft.com/office/drawing/2014/main" id="{22FC5047-0A21-42D1-A84C-88CC1DF79E7E}"/>
                </a:ext>
              </a:extLst>
            </p:cNvPr>
            <p:cNvCxnSpPr>
              <a:stCxn id="85" idx="3"/>
              <a:endCxn id="14" idx="1"/>
            </p:cNvCxnSpPr>
            <p:nvPr/>
          </p:nvCxnSpPr>
          <p:spPr>
            <a:xfrm flipV="1">
              <a:off x="2995273" y="5868197"/>
              <a:ext cx="822638" cy="4757"/>
            </a:xfrm>
            <a:prstGeom prst="line">
              <a:avLst/>
            </a:prstGeom>
            <a:ln w="28575" cmpd="sng">
              <a:prstDash val="soli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71FF372-6A61-4969-99E4-6E076323D307}"/>
                </a:ext>
              </a:extLst>
            </p:cNvPr>
            <p:cNvCxnSpPr>
              <a:stCxn id="14" idx="3"/>
              <a:endCxn id="45" idx="1"/>
            </p:cNvCxnSpPr>
            <p:nvPr/>
          </p:nvCxnSpPr>
          <p:spPr>
            <a:xfrm>
              <a:off x="5229730" y="5868197"/>
              <a:ext cx="742898" cy="4442"/>
            </a:xfrm>
            <a:prstGeom prst="line">
              <a:avLst/>
            </a:prstGeom>
            <a:ln w="28575" cmpd="sng">
              <a:prstDash val="solid"/>
            </a:ln>
          </p:spPr>
          <p:style>
            <a:lnRef idx="1">
              <a:schemeClr val="accent1"/>
            </a:lnRef>
            <a:fillRef idx="0">
              <a:schemeClr val="accent1"/>
            </a:fillRef>
            <a:effectRef idx="0">
              <a:schemeClr val="accent1"/>
            </a:effectRef>
            <a:fontRef idx="minor">
              <a:schemeClr val="tx1"/>
            </a:fontRef>
          </p:style>
        </p:cxnSp>
      </p:grpSp>
      <p:grpSp>
        <p:nvGrpSpPr>
          <p:cNvPr id="89" name="Group 88">
            <a:extLst>
              <a:ext uri="{FF2B5EF4-FFF2-40B4-BE49-F238E27FC236}">
                <a16:creationId xmlns:a16="http://schemas.microsoft.com/office/drawing/2014/main" id="{DEC7574F-45DD-448C-ADE9-AA05CC35043C}"/>
              </a:ext>
            </a:extLst>
          </p:cNvPr>
          <p:cNvGrpSpPr/>
          <p:nvPr/>
        </p:nvGrpSpPr>
        <p:grpSpPr>
          <a:xfrm>
            <a:off x="8295388" y="2171949"/>
            <a:ext cx="2356418" cy="2685725"/>
            <a:chOff x="304800" y="3329245"/>
            <a:chExt cx="3326824" cy="3614541"/>
          </a:xfrm>
        </p:grpSpPr>
        <p:grpSp>
          <p:nvGrpSpPr>
            <p:cNvPr id="90" name="Group 89">
              <a:extLst>
                <a:ext uri="{FF2B5EF4-FFF2-40B4-BE49-F238E27FC236}">
                  <a16:creationId xmlns:a16="http://schemas.microsoft.com/office/drawing/2014/main" id="{436A2BCD-4FC5-4787-89E0-914080560522}"/>
                </a:ext>
              </a:extLst>
            </p:cNvPr>
            <p:cNvGrpSpPr/>
            <p:nvPr/>
          </p:nvGrpSpPr>
          <p:grpSpPr>
            <a:xfrm>
              <a:off x="304800" y="3329245"/>
              <a:ext cx="3326824" cy="3614541"/>
              <a:chOff x="304800" y="3176845"/>
              <a:chExt cx="3326824" cy="3614541"/>
            </a:xfrm>
          </p:grpSpPr>
          <p:grpSp>
            <p:nvGrpSpPr>
              <p:cNvPr id="92" name="Group 91">
                <a:extLst>
                  <a:ext uri="{FF2B5EF4-FFF2-40B4-BE49-F238E27FC236}">
                    <a16:creationId xmlns:a16="http://schemas.microsoft.com/office/drawing/2014/main" id="{114A9A62-7231-4BE5-8CA9-E025B8981857}"/>
                  </a:ext>
                </a:extLst>
              </p:cNvPr>
              <p:cNvGrpSpPr/>
              <p:nvPr/>
            </p:nvGrpSpPr>
            <p:grpSpPr>
              <a:xfrm>
                <a:off x="304800" y="3176845"/>
                <a:ext cx="3326824" cy="3614541"/>
                <a:chOff x="70517" y="2659211"/>
                <a:chExt cx="3326824" cy="3614541"/>
              </a:xfrm>
            </p:grpSpPr>
            <p:sp>
              <p:nvSpPr>
                <p:cNvPr id="102" name="Rounded Rectangle 4">
                  <a:extLst>
                    <a:ext uri="{FF2B5EF4-FFF2-40B4-BE49-F238E27FC236}">
                      <a16:creationId xmlns:a16="http://schemas.microsoft.com/office/drawing/2014/main" id="{2E764CEC-E328-46E6-B2F9-A76E6BC0E5CF}"/>
                    </a:ext>
                  </a:extLst>
                </p:cNvPr>
                <p:cNvSpPr/>
                <p:nvPr/>
              </p:nvSpPr>
              <p:spPr>
                <a:xfrm>
                  <a:off x="70517" y="2659211"/>
                  <a:ext cx="3326824" cy="361454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solidFill>
                      <a:cs typeface="B Nazanin" pitchFamily="2" charset="-78"/>
                    </a:rPr>
                    <a:t>PERS </a:t>
                  </a:r>
                  <a:r>
                    <a:rPr lang="en-US" sz="1400" dirty="0">
                      <a:solidFill>
                        <a:schemeClr val="tx1"/>
                      </a:solidFill>
                      <a:cs typeface="B Nazanin" pitchFamily="2" charset="-78"/>
                    </a:rPr>
                    <a:t>(PID,  ….,  OID)</a:t>
                  </a:r>
                </a:p>
                <a:p>
                  <a:pPr>
                    <a:lnSpc>
                      <a:spcPct val="150000"/>
                    </a:lnSpc>
                  </a:pPr>
                  <a:r>
                    <a:rPr lang="en-US" sz="1400" b="1" dirty="0">
                      <a:solidFill>
                        <a:schemeClr val="tx1"/>
                      </a:solidFill>
                      <a:cs typeface="B Nazanin" pitchFamily="2" charset="-78"/>
                    </a:rPr>
                    <a:t>COMP </a:t>
                  </a:r>
                  <a:r>
                    <a:rPr lang="en-US" sz="1400" dirty="0">
                      <a:solidFill>
                        <a:schemeClr val="tx1"/>
                      </a:solidFill>
                      <a:cs typeface="B Nazanin" pitchFamily="2" charset="-78"/>
                    </a:rPr>
                    <a:t>(CID,  …., OID)</a:t>
                  </a:r>
                </a:p>
                <a:p>
                  <a:pPr>
                    <a:lnSpc>
                      <a:spcPct val="150000"/>
                    </a:lnSpc>
                  </a:pPr>
                  <a:r>
                    <a:rPr lang="en-US" sz="1400" b="1" dirty="0">
                      <a:solidFill>
                        <a:schemeClr val="tx1"/>
                      </a:solidFill>
                      <a:cs typeface="B Nazanin" pitchFamily="2" charset="-78"/>
                    </a:rPr>
                    <a:t>BANK </a:t>
                  </a:r>
                  <a:r>
                    <a:rPr lang="en-US" sz="1400" dirty="0">
                      <a:solidFill>
                        <a:schemeClr val="tx1"/>
                      </a:solidFill>
                      <a:cs typeface="B Nazanin" pitchFamily="2" charset="-78"/>
                    </a:rPr>
                    <a:t>(BID,  ….,  OID)</a:t>
                  </a:r>
                </a:p>
                <a:p>
                  <a:pPr>
                    <a:lnSpc>
                      <a:spcPct val="150000"/>
                    </a:lnSpc>
                  </a:pPr>
                  <a:r>
                    <a:rPr lang="en-US" sz="1400" b="1" dirty="0">
                      <a:solidFill>
                        <a:schemeClr val="tx1"/>
                      </a:solidFill>
                      <a:cs typeface="B Nazanin" pitchFamily="2" charset="-78"/>
                    </a:rPr>
                    <a:t>OWNER </a:t>
                  </a:r>
                  <a:r>
                    <a:rPr lang="en-US" sz="1400" dirty="0">
                      <a:solidFill>
                        <a:schemeClr val="tx1"/>
                      </a:solidFill>
                      <a:cs typeface="B Nazanin" pitchFamily="2" charset="-78"/>
                    </a:rPr>
                    <a:t>(OID,….)</a:t>
                  </a:r>
                </a:p>
                <a:p>
                  <a:pPr>
                    <a:lnSpc>
                      <a:spcPct val="150000"/>
                    </a:lnSpc>
                  </a:pPr>
                  <a:r>
                    <a:rPr lang="en-US" sz="1400" b="1" dirty="0">
                      <a:solidFill>
                        <a:schemeClr val="tx1"/>
                      </a:solidFill>
                      <a:cs typeface="B Nazanin" pitchFamily="2" charset="-78"/>
                    </a:rPr>
                    <a:t>VEHIC</a:t>
                  </a:r>
                  <a:r>
                    <a:rPr lang="en-US" sz="1400" dirty="0">
                      <a:solidFill>
                        <a:schemeClr val="tx1"/>
                      </a:solidFill>
                      <a:cs typeface="B Nazanin" pitchFamily="2" charset="-78"/>
                    </a:rPr>
                    <a:t> (VID, ….)</a:t>
                  </a:r>
                </a:p>
                <a:p>
                  <a:pPr>
                    <a:lnSpc>
                      <a:spcPct val="150000"/>
                    </a:lnSpc>
                  </a:pPr>
                  <a:r>
                    <a:rPr lang="en-US" sz="1400" b="1" dirty="0">
                      <a:solidFill>
                        <a:schemeClr val="tx1"/>
                      </a:solidFill>
                      <a:cs typeface="B Nazanin" pitchFamily="2" charset="-78"/>
                    </a:rPr>
                    <a:t>OWNS</a:t>
                  </a:r>
                  <a:r>
                    <a:rPr lang="en-US" sz="1400" dirty="0">
                      <a:solidFill>
                        <a:schemeClr val="tx1"/>
                      </a:solidFill>
                      <a:cs typeface="B Nazanin" pitchFamily="2" charset="-78"/>
                    </a:rPr>
                    <a:t> (OID,  VID,  F,  T, ….)</a:t>
                  </a:r>
                </a:p>
                <a:p>
                  <a:pPr>
                    <a:lnSpc>
                      <a:spcPct val="150000"/>
                    </a:lnSpc>
                  </a:pPr>
                  <a:r>
                    <a:rPr lang="en-US" sz="1400" b="1" dirty="0">
                      <a:solidFill>
                        <a:schemeClr val="tx1"/>
                      </a:solidFill>
                      <a:cs typeface="B Nazanin" pitchFamily="2" charset="-78"/>
                    </a:rPr>
                    <a:t>SAVARY</a:t>
                  </a:r>
                  <a:r>
                    <a:rPr lang="en-US" sz="1400" dirty="0">
                      <a:solidFill>
                        <a:schemeClr val="tx1"/>
                      </a:solidFill>
                      <a:cs typeface="B Nazanin" pitchFamily="2" charset="-78"/>
                    </a:rPr>
                    <a:t> (VID,  N,  ….)</a:t>
                  </a:r>
                </a:p>
                <a:p>
                  <a:pPr>
                    <a:lnSpc>
                      <a:spcPct val="150000"/>
                    </a:lnSpc>
                  </a:pPr>
                  <a:r>
                    <a:rPr lang="en-US" sz="1400" b="1" dirty="0">
                      <a:solidFill>
                        <a:schemeClr val="tx1"/>
                      </a:solidFill>
                      <a:cs typeface="B Nazanin" pitchFamily="2" charset="-78"/>
                    </a:rPr>
                    <a:t>BARY</a:t>
                  </a:r>
                  <a:r>
                    <a:rPr lang="en-US" sz="1400" dirty="0">
                      <a:solidFill>
                        <a:schemeClr val="tx1"/>
                      </a:solidFill>
                      <a:cs typeface="B Nazanin" pitchFamily="2" charset="-78"/>
                    </a:rPr>
                    <a:t> (VID,  T, ….)</a:t>
                  </a:r>
                </a:p>
              </p:txBody>
            </p:sp>
            <p:cxnSp>
              <p:nvCxnSpPr>
                <p:cNvPr id="103" name="Straight Connector 102">
                  <a:extLst>
                    <a:ext uri="{FF2B5EF4-FFF2-40B4-BE49-F238E27FC236}">
                      <a16:creationId xmlns:a16="http://schemas.microsoft.com/office/drawing/2014/main" id="{87CE319A-79BD-440B-996E-BEA38B08D10E}"/>
                    </a:ext>
                  </a:extLst>
                </p:cNvPr>
                <p:cNvCxnSpPr/>
                <p:nvPr/>
              </p:nvCxnSpPr>
              <p:spPr>
                <a:xfrm>
                  <a:off x="984916" y="3194734"/>
                  <a:ext cx="45551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7287ECDE-A1BA-45A4-9E76-5EFFD59FEE06}"/>
                    </a:ext>
                  </a:extLst>
                </p:cNvPr>
                <p:cNvCxnSpPr/>
                <p:nvPr/>
              </p:nvCxnSpPr>
              <p:spPr>
                <a:xfrm>
                  <a:off x="1195374" y="5329407"/>
                  <a:ext cx="388511"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2BCE22C0-5918-4FAA-B733-F13EE0F1FCD2}"/>
                    </a:ext>
                  </a:extLst>
                </p:cNvPr>
                <p:cNvCxnSpPr/>
                <p:nvPr/>
              </p:nvCxnSpPr>
              <p:spPr>
                <a:xfrm>
                  <a:off x="1081966" y="6162962"/>
                  <a:ext cx="331963" cy="0"/>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93" name="Straight Connector 92">
                <a:extLst>
                  <a:ext uri="{FF2B5EF4-FFF2-40B4-BE49-F238E27FC236}">
                    <a16:creationId xmlns:a16="http://schemas.microsoft.com/office/drawing/2014/main" id="{92569488-A3BF-48D6-8869-504DFDE82F60}"/>
                  </a:ext>
                </a:extLst>
              </p:cNvPr>
              <p:cNvCxnSpPr/>
              <p:nvPr/>
            </p:nvCxnSpPr>
            <p:spPr>
              <a:xfrm>
                <a:off x="1362654" y="4126026"/>
                <a:ext cx="45551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BBAF0D31-BEE1-4A28-A4C7-D3DBD94E29D9}"/>
                  </a:ext>
                </a:extLst>
              </p:cNvPr>
              <p:cNvCxnSpPr/>
              <p:nvPr/>
            </p:nvCxnSpPr>
            <p:spPr>
              <a:xfrm>
                <a:off x="1327335" y="4566441"/>
                <a:ext cx="45551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A67F8351-53F1-4771-87FB-C02C9122FF95}"/>
                  </a:ext>
                </a:extLst>
              </p:cNvPr>
              <p:cNvCxnSpPr/>
              <p:nvPr/>
            </p:nvCxnSpPr>
            <p:spPr>
              <a:xfrm>
                <a:off x="1555091" y="5036226"/>
                <a:ext cx="45551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40EB0B63-1A73-41D7-84F2-FD206DD97403}"/>
                  </a:ext>
                </a:extLst>
              </p:cNvPr>
              <p:cNvCxnSpPr/>
              <p:nvPr/>
            </p:nvCxnSpPr>
            <p:spPr>
              <a:xfrm>
                <a:off x="1429657" y="5446254"/>
                <a:ext cx="45551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104BB666-D2FC-40A2-81DD-7081A41DBCAD}"/>
                  </a:ext>
                </a:extLst>
              </p:cNvPr>
              <p:cNvCxnSpPr/>
              <p:nvPr/>
            </p:nvCxnSpPr>
            <p:spPr>
              <a:xfrm>
                <a:off x="1432443" y="5936163"/>
                <a:ext cx="91524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6F383527-FC11-40B7-BC6F-752349002CD6}"/>
                  </a:ext>
                </a:extLst>
              </p:cNvPr>
              <p:cNvCxnSpPr/>
              <p:nvPr/>
            </p:nvCxnSpPr>
            <p:spPr>
              <a:xfrm>
                <a:off x="1999595" y="5847041"/>
                <a:ext cx="388511"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7C72251-56A1-4CEE-9E98-94B1F561A6DC}"/>
                  </a:ext>
                </a:extLst>
              </p:cNvPr>
              <p:cNvCxnSpPr/>
              <p:nvPr/>
            </p:nvCxnSpPr>
            <p:spPr>
              <a:xfrm>
                <a:off x="2230674" y="3712369"/>
                <a:ext cx="388511"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D5DEBBE6-0D82-4135-A966-D972FEE36A95}"/>
                  </a:ext>
                </a:extLst>
              </p:cNvPr>
              <p:cNvCxnSpPr/>
              <p:nvPr/>
            </p:nvCxnSpPr>
            <p:spPr>
              <a:xfrm>
                <a:off x="2266572" y="4171605"/>
                <a:ext cx="388511"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680DBAD1-05ED-457F-8671-2B9405D14ED3}"/>
                  </a:ext>
                </a:extLst>
              </p:cNvPr>
              <p:cNvCxnSpPr/>
              <p:nvPr/>
            </p:nvCxnSpPr>
            <p:spPr>
              <a:xfrm>
                <a:off x="2308417" y="4576022"/>
                <a:ext cx="388511"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grpSp>
        <p:cxnSp>
          <p:nvCxnSpPr>
            <p:cNvPr id="91" name="Straight Connector 90">
              <a:extLst>
                <a:ext uri="{FF2B5EF4-FFF2-40B4-BE49-F238E27FC236}">
                  <a16:creationId xmlns:a16="http://schemas.microsoft.com/office/drawing/2014/main" id="{BE7D4DE3-D5E0-4ACC-B0BB-69CD67E045E2}"/>
                </a:ext>
              </a:extLst>
            </p:cNvPr>
            <p:cNvCxnSpPr/>
            <p:nvPr/>
          </p:nvCxnSpPr>
          <p:spPr>
            <a:xfrm>
              <a:off x="1616158" y="6361568"/>
              <a:ext cx="331962" cy="0"/>
            </a:xfrm>
            <a:prstGeom prst="line">
              <a:avLst/>
            </a:prstGeom>
            <a:ln w="1905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50281415"/>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250"/>
                                        <p:tgtEl>
                                          <p:spTgt spid="8"/>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250"/>
                                        <p:tgtEl>
                                          <p:spTgt spid="9"/>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50"/>
                                        <p:tgtEl>
                                          <p:spTgt spid="13"/>
                                        </p:tgtEl>
                                      </p:cBhvr>
                                    </p:animEffect>
                                  </p:childTnLst>
                                </p:cTn>
                              </p:par>
                            </p:childTnLst>
                          </p:cTn>
                        </p:par>
                        <p:par>
                          <p:cTn id="14" fill="hold">
                            <p:stCondLst>
                              <p:cond delay="250"/>
                            </p:stCondLst>
                            <p:childTnLst>
                              <p:par>
                                <p:cTn id="15" presetID="10"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750"/>
                            </p:stCondLst>
                            <p:childTnLst>
                              <p:par>
                                <p:cTn id="19" presetID="42" presetClass="entr" presetSubtype="0"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anim calcmode="lin" valueType="num">
                                      <p:cBhvr>
                                        <p:cTn id="22" dur="500" fill="hold"/>
                                        <p:tgtEl>
                                          <p:spTgt spid="10"/>
                                        </p:tgtEl>
                                        <p:attrNameLst>
                                          <p:attrName>ppt_x</p:attrName>
                                        </p:attrNameLst>
                                      </p:cBhvr>
                                      <p:tavLst>
                                        <p:tav tm="0">
                                          <p:val>
                                            <p:strVal val="#ppt_x"/>
                                          </p:val>
                                        </p:tav>
                                        <p:tav tm="100000">
                                          <p:val>
                                            <p:strVal val="#ppt_x"/>
                                          </p:val>
                                        </p:tav>
                                      </p:tavLst>
                                    </p:anim>
                                    <p:anim calcmode="lin" valueType="num">
                                      <p:cBhvr>
                                        <p:cTn id="23" dur="500" fill="hold"/>
                                        <p:tgtEl>
                                          <p:spTgt spid="10"/>
                                        </p:tgtEl>
                                        <p:attrNameLst>
                                          <p:attrName>ppt_y</p:attrName>
                                        </p:attrNameLst>
                                      </p:cBhvr>
                                      <p:tavLst>
                                        <p:tav tm="0">
                                          <p:val>
                                            <p:strVal val="#ppt_y+.1"/>
                                          </p:val>
                                        </p:tav>
                                        <p:tav tm="100000">
                                          <p:val>
                                            <p:strVal val="#ppt_y"/>
                                          </p:val>
                                        </p:tav>
                                      </p:tavLst>
                                    </p:anim>
                                  </p:childTnLst>
                                </p:cTn>
                              </p:par>
                            </p:childTnLst>
                          </p:cTn>
                        </p:par>
                        <p:par>
                          <p:cTn id="24" fill="hold">
                            <p:stCondLst>
                              <p:cond delay="1250"/>
                            </p:stCondLst>
                            <p:childTnLst>
                              <p:par>
                                <p:cTn id="25" presetID="10"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par>
                          <p:cTn id="28" fill="hold">
                            <p:stCondLst>
                              <p:cond delay="1750"/>
                            </p:stCondLst>
                            <p:childTnLst>
                              <p:par>
                                <p:cTn id="29" presetID="10" presetClass="entr" presetSubtype="0" fill="hold" nodeType="afterEffect">
                                  <p:stCondLst>
                                    <p:cond delay="0"/>
                                  </p:stCondLst>
                                  <p:childTnLst>
                                    <p:set>
                                      <p:cBhvr>
                                        <p:cTn id="30" dur="1" fill="hold">
                                          <p:stCondLst>
                                            <p:cond delay="0"/>
                                          </p:stCondLst>
                                        </p:cTn>
                                        <p:tgtEl>
                                          <p:spTgt spid="89"/>
                                        </p:tgtEl>
                                        <p:attrNameLst>
                                          <p:attrName>style.visibility</p:attrName>
                                        </p:attrNameLst>
                                      </p:cBhvr>
                                      <p:to>
                                        <p:strVal val="visible"/>
                                      </p:to>
                                    </p:set>
                                    <p:animEffect transition="in" filter="fade">
                                      <p:cBhvr>
                                        <p:cTn id="31"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3057" cy="78818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0" y="5462000"/>
            <a:ext cx="12192000" cy="1396000"/>
          </a:xfrm>
          <a:prstGeom prst="rect">
            <a:avLst/>
          </a:prstGeom>
          <a:solidFill>
            <a:srgbClr val="B4DCF5">
              <a:lumMod val="10000"/>
            </a:srgbClr>
          </a:solidFill>
        </p:spPr>
      </p:pic>
      <p:pic>
        <p:nvPicPr>
          <p:cNvPr id="6" name="Picture 5"/>
          <p:cNvPicPr>
            <a:picLocks noChangeAspect="1"/>
          </p:cNvPicPr>
          <p:nvPr/>
        </p:nvPicPr>
        <p:blipFill>
          <a:blip r:embed="rId4"/>
          <a:stretch>
            <a:fillRect/>
          </a:stretch>
        </p:blipFill>
        <p:spPr>
          <a:xfrm>
            <a:off x="-128789" y="4290646"/>
            <a:ext cx="12518265" cy="1968485"/>
          </a:xfrm>
          <a:prstGeom prst="rect">
            <a:avLst/>
          </a:prstGeom>
        </p:spPr>
      </p:pic>
      <p:pic>
        <p:nvPicPr>
          <p:cNvPr id="8" name="Picture 7">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7" y="5841596"/>
            <a:ext cx="980576" cy="980576"/>
          </a:xfrm>
          <a:prstGeom prst="rect">
            <a:avLst/>
          </a:prstGeom>
        </p:spPr>
      </p:pic>
      <p:pic>
        <p:nvPicPr>
          <p:cNvPr id="9" name="Picture 8">
            <a:hlinkClick r:id="rId7" action="ppaction://hlinksldjump"/>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27059" y="6278639"/>
            <a:ext cx="1206566" cy="588599"/>
          </a:xfrm>
          <a:prstGeom prst="rect">
            <a:avLst/>
          </a:prstGeom>
        </p:spPr>
      </p:pic>
      <p:sp>
        <p:nvSpPr>
          <p:cNvPr id="3" name="Rectangle 2"/>
          <p:cNvSpPr/>
          <p:nvPr/>
        </p:nvSpPr>
        <p:spPr>
          <a:xfrm>
            <a:off x="596347" y="159334"/>
            <a:ext cx="11039061" cy="461665"/>
          </a:xfrm>
          <a:prstGeom prst="rect">
            <a:avLst/>
          </a:prstGeom>
          <a:gradFill flip="none" rotWithShape="1">
            <a:gsLst>
              <a:gs pos="63000">
                <a:schemeClr val="bg1"/>
              </a:gs>
              <a:gs pos="91000">
                <a:schemeClr val="accent1">
                  <a:lumMod val="50000"/>
                </a:schemeClr>
              </a:gs>
              <a:gs pos="94000">
                <a:schemeClr val="bg1"/>
              </a:gs>
              <a:gs pos="99000">
                <a:schemeClr val="tx1">
                  <a:lumMod val="95000"/>
                  <a:lumOff val="5000"/>
                </a:schemeClr>
              </a:gs>
            </a:gsLst>
            <a:path path="rect">
              <a:fillToRect l="50000" t="50000" r="50000" b="50000"/>
            </a:path>
            <a:tileRect/>
          </a:gradFill>
        </p:spPr>
        <p:txBody>
          <a:bodyPr wrap="square" lIns="91440" tIns="45720" rIns="91440" bIns="45720">
            <a:spAutoFit/>
          </a:bodyPr>
          <a:lstStyle/>
          <a:p>
            <a:pPr algn="ctr" rtl="1"/>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طراحی ارتباط </a:t>
            </a:r>
            <a:r>
              <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IS-A-PART-OF</a:t>
            </a:r>
          </a:p>
        </p:txBody>
      </p:sp>
      <p:pic>
        <p:nvPicPr>
          <p:cNvPr id="13" name="Picture 12">
            <a:hlinkClick r:id="rId9" action="ppaction://hlinksldjump"/>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175595" y="5841596"/>
            <a:ext cx="1016405" cy="1016405"/>
          </a:xfrm>
          <a:prstGeom prst="rect">
            <a:avLst/>
          </a:prstGeom>
        </p:spPr>
      </p:pic>
      <p:sp>
        <p:nvSpPr>
          <p:cNvPr id="10" name="Content Placeholder 2">
            <a:extLst>
              <a:ext uri="{FF2B5EF4-FFF2-40B4-BE49-F238E27FC236}">
                <a16:creationId xmlns:a16="http://schemas.microsoft.com/office/drawing/2014/main" id="{0BC9CD36-423C-4819-8704-DFB362531135}"/>
              </a:ext>
            </a:extLst>
          </p:cNvPr>
          <p:cNvSpPr>
            <a:spLocks noGrp="1"/>
          </p:cNvSpPr>
          <p:nvPr>
            <p:ph idx="1"/>
          </p:nvPr>
        </p:nvSpPr>
        <p:spPr>
          <a:xfrm>
            <a:off x="596347" y="703449"/>
            <a:ext cx="11039061" cy="880802"/>
          </a:xfrm>
        </p:spPr>
        <p:txBody>
          <a:bodyPr>
            <a:normAutofit/>
          </a:bodyPr>
          <a:lstStyle/>
          <a:p>
            <a:pPr algn="r" rtl="1">
              <a:lnSpc>
                <a:spcPct val="100000"/>
              </a:lnSpc>
              <a:buFont typeface="Wingdings" panose="05000000000000000000" pitchFamily="2" charset="2"/>
              <a:buChar char="§"/>
            </a:pPr>
            <a:r>
              <a:rPr lang="fa-IR" sz="1600" dirty="0">
                <a:cs typeface="B Nazanin" panose="00000400000000000000" pitchFamily="2" charset="-78"/>
              </a:rPr>
              <a:t>اگر موجودیت کل، </a:t>
            </a:r>
            <a:r>
              <a:rPr lang="en-US" sz="1600" dirty="0">
                <a:cs typeface="B Nazanin" panose="00000400000000000000" pitchFamily="2" charset="-78"/>
              </a:rPr>
              <a:t>n </a:t>
            </a:r>
            <a:r>
              <a:rPr lang="fa-IR" sz="1600" dirty="0">
                <a:cs typeface="B Nazanin" panose="00000400000000000000" pitchFamily="2" charset="-78"/>
              </a:rPr>
              <a:t> موجودیت جزء داشته باشد، تعداد </a:t>
            </a:r>
            <a:r>
              <a:rPr lang="en-US" sz="1600" dirty="0">
                <a:cs typeface="B Nazanin" panose="00000400000000000000" pitchFamily="2" charset="-78"/>
              </a:rPr>
              <a:t>n+1 </a:t>
            </a:r>
            <a:r>
              <a:rPr lang="fa-IR" sz="1600" dirty="0">
                <a:cs typeface="B Nazanin" panose="00000400000000000000" pitchFamily="2" charset="-78"/>
              </a:rPr>
              <a:t> جدول طراحی می‏کنیم.</a:t>
            </a:r>
          </a:p>
          <a:p>
            <a:pPr algn="r" rtl="1">
              <a:lnSpc>
                <a:spcPct val="100000"/>
              </a:lnSpc>
              <a:buFont typeface="Wingdings" panose="05000000000000000000" pitchFamily="2" charset="2"/>
              <a:buChar char="§"/>
            </a:pPr>
            <a:r>
              <a:rPr lang="fa-IR" sz="1600" dirty="0">
                <a:cs typeface="B Nazanin" panose="00000400000000000000" pitchFamily="2" charset="-78"/>
              </a:rPr>
              <a:t>توجه داشته باشید که موجودیت جزء از خود شناسه دارد.</a:t>
            </a:r>
          </a:p>
        </p:txBody>
      </p:sp>
      <p:grpSp>
        <p:nvGrpSpPr>
          <p:cNvPr id="11" name="Group 10">
            <a:extLst>
              <a:ext uri="{FF2B5EF4-FFF2-40B4-BE49-F238E27FC236}">
                <a16:creationId xmlns:a16="http://schemas.microsoft.com/office/drawing/2014/main" id="{F1E717E9-6AFF-4D57-9BEA-2FEEB5F070B4}"/>
              </a:ext>
            </a:extLst>
          </p:cNvPr>
          <p:cNvGrpSpPr/>
          <p:nvPr/>
        </p:nvGrpSpPr>
        <p:grpSpPr>
          <a:xfrm>
            <a:off x="898898" y="1797817"/>
            <a:ext cx="5099715" cy="2492829"/>
            <a:chOff x="841329" y="3603171"/>
            <a:chExt cx="5099715" cy="2492829"/>
          </a:xfrm>
        </p:grpSpPr>
        <p:grpSp>
          <p:nvGrpSpPr>
            <p:cNvPr id="12" name="Group 11">
              <a:extLst>
                <a:ext uri="{FF2B5EF4-FFF2-40B4-BE49-F238E27FC236}">
                  <a16:creationId xmlns:a16="http://schemas.microsoft.com/office/drawing/2014/main" id="{40ADD5AD-7318-4387-B3D1-562056857C5E}"/>
                </a:ext>
              </a:extLst>
            </p:cNvPr>
            <p:cNvGrpSpPr/>
            <p:nvPr/>
          </p:nvGrpSpPr>
          <p:grpSpPr>
            <a:xfrm>
              <a:off x="2068533" y="4495800"/>
              <a:ext cx="1430181" cy="1143000"/>
              <a:chOff x="1325253" y="4343396"/>
              <a:chExt cx="2681059" cy="1938953"/>
            </a:xfrm>
          </p:grpSpPr>
          <p:sp>
            <p:nvSpPr>
              <p:cNvPr id="37" name="Flowchart: Decision 36">
                <a:extLst>
                  <a:ext uri="{FF2B5EF4-FFF2-40B4-BE49-F238E27FC236}">
                    <a16:creationId xmlns:a16="http://schemas.microsoft.com/office/drawing/2014/main" id="{894A5064-83B5-4645-A147-091CF4E83A15}"/>
                  </a:ext>
                </a:extLst>
              </p:cNvPr>
              <p:cNvSpPr/>
              <p:nvPr/>
            </p:nvSpPr>
            <p:spPr>
              <a:xfrm rot="19403161">
                <a:off x="1855520" y="4957813"/>
                <a:ext cx="1845745" cy="685799"/>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en-US" sz="1400" b="1" dirty="0">
                    <a:solidFill>
                      <a:schemeClr val="tx1"/>
                    </a:solidFill>
                  </a:rPr>
                  <a:t>Has</a:t>
                </a:r>
              </a:p>
            </p:txBody>
          </p:sp>
          <p:cxnSp>
            <p:nvCxnSpPr>
              <p:cNvPr id="38" name="Straight Connector 37">
                <a:extLst>
                  <a:ext uri="{FF2B5EF4-FFF2-40B4-BE49-F238E27FC236}">
                    <a16:creationId xmlns:a16="http://schemas.microsoft.com/office/drawing/2014/main" id="{2A88196E-A9B2-4F2F-AB04-9D2637CEDE9F}"/>
                  </a:ext>
                </a:extLst>
              </p:cNvPr>
              <p:cNvCxnSpPr>
                <a:stCxn id="24" idx="0"/>
                <a:endCxn id="37" idx="1"/>
              </p:cNvCxnSpPr>
              <p:nvPr/>
            </p:nvCxnSpPr>
            <p:spPr>
              <a:xfrm flipV="1">
                <a:off x="1325253" y="5798795"/>
                <a:ext cx="712376" cy="483554"/>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0E487AA-348A-4A60-90E0-A4CDF9B6F12A}"/>
                  </a:ext>
                </a:extLst>
              </p:cNvPr>
              <p:cNvCxnSpPr>
                <a:stCxn id="37" idx="3"/>
                <a:endCxn id="29" idx="2"/>
              </p:cNvCxnSpPr>
              <p:nvPr/>
            </p:nvCxnSpPr>
            <p:spPr>
              <a:xfrm flipV="1">
                <a:off x="3519156" y="4343396"/>
                <a:ext cx="487156" cy="459235"/>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471DBAE2-5573-4F9D-A8DD-055E3125C82E}"/>
                </a:ext>
              </a:extLst>
            </p:cNvPr>
            <p:cNvGrpSpPr/>
            <p:nvPr/>
          </p:nvGrpSpPr>
          <p:grpSpPr>
            <a:xfrm flipH="1">
              <a:off x="3498714" y="4495799"/>
              <a:ext cx="1465026" cy="1143000"/>
              <a:chOff x="1325249" y="4343405"/>
              <a:chExt cx="2746380" cy="1938951"/>
            </a:xfrm>
          </p:grpSpPr>
          <p:sp>
            <p:nvSpPr>
              <p:cNvPr id="34" name="Flowchart: Decision 33">
                <a:extLst>
                  <a:ext uri="{FF2B5EF4-FFF2-40B4-BE49-F238E27FC236}">
                    <a16:creationId xmlns:a16="http://schemas.microsoft.com/office/drawing/2014/main" id="{2A35514C-C69C-4101-8709-5D9598FB15BD}"/>
                  </a:ext>
                </a:extLst>
              </p:cNvPr>
              <p:cNvSpPr/>
              <p:nvPr/>
            </p:nvSpPr>
            <p:spPr>
              <a:xfrm rot="19403161">
                <a:off x="1855520" y="4957813"/>
                <a:ext cx="1845745" cy="685799"/>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en-US" sz="1400" b="1" dirty="0">
                    <a:solidFill>
                      <a:schemeClr val="tx1"/>
                    </a:solidFill>
                  </a:rPr>
                  <a:t>Has</a:t>
                </a:r>
              </a:p>
            </p:txBody>
          </p:sp>
          <p:cxnSp>
            <p:nvCxnSpPr>
              <p:cNvPr id="35" name="Straight Connector 34">
                <a:extLst>
                  <a:ext uri="{FF2B5EF4-FFF2-40B4-BE49-F238E27FC236}">
                    <a16:creationId xmlns:a16="http://schemas.microsoft.com/office/drawing/2014/main" id="{9EC4044F-9A7B-4C6B-AC93-DB780F3178D3}"/>
                  </a:ext>
                </a:extLst>
              </p:cNvPr>
              <p:cNvCxnSpPr>
                <a:stCxn id="19" idx="0"/>
                <a:endCxn id="34" idx="1"/>
              </p:cNvCxnSpPr>
              <p:nvPr/>
            </p:nvCxnSpPr>
            <p:spPr>
              <a:xfrm flipV="1">
                <a:off x="1325249" y="5798794"/>
                <a:ext cx="712381" cy="483562"/>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4FA7879-5BE4-4840-887C-0A8BA2044063}"/>
                  </a:ext>
                </a:extLst>
              </p:cNvPr>
              <p:cNvCxnSpPr>
                <a:stCxn id="34" idx="3"/>
                <a:endCxn id="29" idx="2"/>
              </p:cNvCxnSpPr>
              <p:nvPr/>
            </p:nvCxnSpPr>
            <p:spPr>
              <a:xfrm flipV="1">
                <a:off x="3519157" y="4343405"/>
                <a:ext cx="552472" cy="459226"/>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3C0070C3-2F01-4AA3-8455-CF3577BE3954}"/>
                </a:ext>
              </a:extLst>
            </p:cNvPr>
            <p:cNvGrpSpPr/>
            <p:nvPr/>
          </p:nvGrpSpPr>
          <p:grpSpPr>
            <a:xfrm>
              <a:off x="2185766" y="3603171"/>
              <a:ext cx="1696211" cy="892629"/>
              <a:chOff x="2708427" y="3450771"/>
              <a:chExt cx="1696211" cy="892629"/>
            </a:xfrm>
          </p:grpSpPr>
          <p:sp>
            <p:nvSpPr>
              <p:cNvPr id="29" name="Rounded Rectangle 149">
                <a:extLst>
                  <a:ext uri="{FF2B5EF4-FFF2-40B4-BE49-F238E27FC236}">
                    <a16:creationId xmlns:a16="http://schemas.microsoft.com/office/drawing/2014/main" id="{932FBF18-76DF-4344-A64A-EFEAA4C1C3EF}"/>
                  </a:ext>
                </a:extLst>
              </p:cNvPr>
              <p:cNvSpPr/>
              <p:nvPr/>
            </p:nvSpPr>
            <p:spPr>
              <a:xfrm>
                <a:off x="3638112" y="3886200"/>
                <a:ext cx="766526"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en-US" sz="1600" b="1" dirty="0">
                    <a:solidFill>
                      <a:sysClr val="windowText" lastClr="000000"/>
                    </a:solidFill>
                  </a:rPr>
                  <a:t>E</a:t>
                </a:r>
              </a:p>
            </p:txBody>
          </p:sp>
          <p:grpSp>
            <p:nvGrpSpPr>
              <p:cNvPr id="30" name="Group 29">
                <a:extLst>
                  <a:ext uri="{FF2B5EF4-FFF2-40B4-BE49-F238E27FC236}">
                    <a16:creationId xmlns:a16="http://schemas.microsoft.com/office/drawing/2014/main" id="{BA4217DF-AA41-4E17-934B-5B4AE756669A}"/>
                  </a:ext>
                </a:extLst>
              </p:cNvPr>
              <p:cNvGrpSpPr/>
              <p:nvPr/>
            </p:nvGrpSpPr>
            <p:grpSpPr>
              <a:xfrm>
                <a:off x="2708427" y="3450771"/>
                <a:ext cx="929685" cy="664029"/>
                <a:chOff x="2893731" y="3233817"/>
                <a:chExt cx="929685" cy="664029"/>
              </a:xfrm>
            </p:grpSpPr>
            <p:sp>
              <p:nvSpPr>
                <p:cNvPr id="31" name="Oval 30">
                  <a:extLst>
                    <a:ext uri="{FF2B5EF4-FFF2-40B4-BE49-F238E27FC236}">
                      <a16:creationId xmlns:a16="http://schemas.microsoft.com/office/drawing/2014/main" id="{97B8C289-73F8-489D-8F2E-F47F4EFBB0A0}"/>
                    </a:ext>
                  </a:extLst>
                </p:cNvPr>
                <p:cNvSpPr/>
                <p:nvPr/>
              </p:nvSpPr>
              <p:spPr>
                <a:xfrm>
                  <a:off x="2893731" y="3233817"/>
                  <a:ext cx="810839" cy="3837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EID</a:t>
                  </a:r>
                </a:p>
              </p:txBody>
            </p:sp>
            <p:cxnSp>
              <p:nvCxnSpPr>
                <p:cNvPr id="32" name="Straight Connector 31">
                  <a:extLst>
                    <a:ext uri="{FF2B5EF4-FFF2-40B4-BE49-F238E27FC236}">
                      <a16:creationId xmlns:a16="http://schemas.microsoft.com/office/drawing/2014/main" id="{723A4216-70B2-481C-A0E5-D4934F8C4DE8}"/>
                    </a:ext>
                  </a:extLst>
                </p:cNvPr>
                <p:cNvCxnSpPr>
                  <a:stCxn id="29" idx="1"/>
                  <a:endCxn id="31" idx="5"/>
                </p:cNvCxnSpPr>
                <p:nvPr/>
              </p:nvCxnSpPr>
              <p:spPr>
                <a:xfrm flipH="1" flipV="1">
                  <a:off x="3585825" y="3561340"/>
                  <a:ext cx="237591" cy="336506"/>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E7F24BB-5492-455B-B190-1DBB03C16521}"/>
                    </a:ext>
                  </a:extLst>
                </p:cNvPr>
                <p:cNvCxnSpPr/>
                <p:nvPr/>
              </p:nvCxnSpPr>
              <p:spPr>
                <a:xfrm>
                  <a:off x="3114310" y="3538617"/>
                  <a:ext cx="361660" cy="0"/>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grpSp>
          <p:nvGrpSpPr>
            <p:cNvPr id="16" name="Group 15">
              <a:extLst>
                <a:ext uri="{FF2B5EF4-FFF2-40B4-BE49-F238E27FC236}">
                  <a16:creationId xmlns:a16="http://schemas.microsoft.com/office/drawing/2014/main" id="{9D228331-6631-4700-AD23-BD86EE2B2097}"/>
                </a:ext>
              </a:extLst>
            </p:cNvPr>
            <p:cNvGrpSpPr/>
            <p:nvPr/>
          </p:nvGrpSpPr>
          <p:grpSpPr>
            <a:xfrm>
              <a:off x="841329" y="5060132"/>
              <a:ext cx="1643569" cy="1035868"/>
              <a:chOff x="1363990" y="4907732"/>
              <a:chExt cx="1643569" cy="1035868"/>
            </a:xfrm>
          </p:grpSpPr>
          <p:sp>
            <p:nvSpPr>
              <p:cNvPr id="24" name="Rounded Rectangle 119">
                <a:extLst>
                  <a:ext uri="{FF2B5EF4-FFF2-40B4-BE49-F238E27FC236}">
                    <a16:creationId xmlns:a16="http://schemas.microsoft.com/office/drawing/2014/main" id="{8DD63F6A-50AF-414E-945D-6054D50AA6E3}"/>
                  </a:ext>
                </a:extLst>
              </p:cNvPr>
              <p:cNvSpPr/>
              <p:nvPr/>
            </p:nvSpPr>
            <p:spPr>
              <a:xfrm>
                <a:off x="2174828" y="5486400"/>
                <a:ext cx="832731"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en-US" sz="1600" b="1" dirty="0">
                    <a:solidFill>
                      <a:sysClr val="windowText" lastClr="000000"/>
                    </a:solidFill>
                  </a:rPr>
                  <a:t>E1</a:t>
                </a:r>
              </a:p>
            </p:txBody>
          </p:sp>
          <p:grpSp>
            <p:nvGrpSpPr>
              <p:cNvPr id="25" name="Group 24">
                <a:extLst>
                  <a:ext uri="{FF2B5EF4-FFF2-40B4-BE49-F238E27FC236}">
                    <a16:creationId xmlns:a16="http://schemas.microsoft.com/office/drawing/2014/main" id="{BD8A2CFB-02C5-41E0-9A4C-6965F187DE8E}"/>
                  </a:ext>
                </a:extLst>
              </p:cNvPr>
              <p:cNvGrpSpPr/>
              <p:nvPr/>
            </p:nvGrpSpPr>
            <p:grpSpPr>
              <a:xfrm>
                <a:off x="1363990" y="4907732"/>
                <a:ext cx="1012279" cy="578667"/>
                <a:chOff x="2806594" y="3090578"/>
                <a:chExt cx="1012279" cy="578667"/>
              </a:xfrm>
            </p:grpSpPr>
            <p:sp>
              <p:nvSpPr>
                <p:cNvPr id="26" name="Oval 25">
                  <a:extLst>
                    <a:ext uri="{FF2B5EF4-FFF2-40B4-BE49-F238E27FC236}">
                      <a16:creationId xmlns:a16="http://schemas.microsoft.com/office/drawing/2014/main" id="{24554F51-1079-452F-ACAD-0ED963AD1380}"/>
                    </a:ext>
                  </a:extLst>
                </p:cNvPr>
                <p:cNvSpPr/>
                <p:nvPr/>
              </p:nvSpPr>
              <p:spPr>
                <a:xfrm>
                  <a:off x="2806594" y="3090578"/>
                  <a:ext cx="848204" cy="3730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E1ID</a:t>
                  </a:r>
                </a:p>
              </p:txBody>
            </p:sp>
            <p:cxnSp>
              <p:nvCxnSpPr>
                <p:cNvPr id="27" name="Straight Connector 26">
                  <a:extLst>
                    <a:ext uri="{FF2B5EF4-FFF2-40B4-BE49-F238E27FC236}">
                      <a16:creationId xmlns:a16="http://schemas.microsoft.com/office/drawing/2014/main" id="{DCB8345C-BBCE-46A9-91DC-3826E9C30ED7}"/>
                    </a:ext>
                  </a:extLst>
                </p:cNvPr>
                <p:cNvCxnSpPr>
                  <a:endCxn id="26" idx="5"/>
                </p:cNvCxnSpPr>
                <p:nvPr/>
              </p:nvCxnSpPr>
              <p:spPr>
                <a:xfrm flipH="1" flipV="1">
                  <a:off x="3530581" y="3408995"/>
                  <a:ext cx="288292" cy="260250"/>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C49E915-4B7B-49C2-9395-32D8DA0D5702}"/>
                    </a:ext>
                  </a:extLst>
                </p:cNvPr>
                <p:cNvCxnSpPr/>
                <p:nvPr/>
              </p:nvCxnSpPr>
              <p:spPr>
                <a:xfrm>
                  <a:off x="3055506" y="3394481"/>
                  <a:ext cx="361660" cy="0"/>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grpSp>
          <p:nvGrpSpPr>
            <p:cNvPr id="17" name="Group 16">
              <a:extLst>
                <a:ext uri="{FF2B5EF4-FFF2-40B4-BE49-F238E27FC236}">
                  <a16:creationId xmlns:a16="http://schemas.microsoft.com/office/drawing/2014/main" id="{CA1EC4AF-F6E6-4B91-A218-EDF442FD925A}"/>
                </a:ext>
              </a:extLst>
            </p:cNvPr>
            <p:cNvGrpSpPr/>
            <p:nvPr/>
          </p:nvGrpSpPr>
          <p:grpSpPr>
            <a:xfrm>
              <a:off x="4547374" y="4958619"/>
              <a:ext cx="1393670" cy="1137381"/>
              <a:chOff x="5070035" y="4806219"/>
              <a:chExt cx="1393670" cy="1137381"/>
            </a:xfrm>
          </p:grpSpPr>
          <p:sp>
            <p:nvSpPr>
              <p:cNvPr id="19" name="Rounded Rectangle 108">
                <a:extLst>
                  <a:ext uri="{FF2B5EF4-FFF2-40B4-BE49-F238E27FC236}">
                    <a16:creationId xmlns:a16="http://schemas.microsoft.com/office/drawing/2014/main" id="{A3BA17F2-B96B-48AE-8320-E748AAD9D088}"/>
                  </a:ext>
                </a:extLst>
              </p:cNvPr>
              <p:cNvSpPr/>
              <p:nvPr/>
            </p:nvSpPr>
            <p:spPr>
              <a:xfrm>
                <a:off x="5070035" y="5486400"/>
                <a:ext cx="832731"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en-US" sz="1600" b="1" dirty="0">
                    <a:solidFill>
                      <a:sysClr val="windowText" lastClr="000000"/>
                    </a:solidFill>
                  </a:rPr>
                  <a:t>En</a:t>
                </a:r>
              </a:p>
            </p:txBody>
          </p:sp>
          <p:grpSp>
            <p:nvGrpSpPr>
              <p:cNvPr id="20" name="Group 19">
                <a:extLst>
                  <a:ext uri="{FF2B5EF4-FFF2-40B4-BE49-F238E27FC236}">
                    <a16:creationId xmlns:a16="http://schemas.microsoft.com/office/drawing/2014/main" id="{4831558C-EB5A-4217-A80D-EA1AEC4B9ED7}"/>
                  </a:ext>
                </a:extLst>
              </p:cNvPr>
              <p:cNvGrpSpPr/>
              <p:nvPr/>
            </p:nvGrpSpPr>
            <p:grpSpPr>
              <a:xfrm>
                <a:off x="5652866" y="4806219"/>
                <a:ext cx="810839" cy="680180"/>
                <a:chOff x="4190298" y="2989065"/>
                <a:chExt cx="810839" cy="680180"/>
              </a:xfrm>
            </p:grpSpPr>
            <p:sp>
              <p:nvSpPr>
                <p:cNvPr id="21" name="Oval 20">
                  <a:extLst>
                    <a:ext uri="{FF2B5EF4-FFF2-40B4-BE49-F238E27FC236}">
                      <a16:creationId xmlns:a16="http://schemas.microsoft.com/office/drawing/2014/main" id="{5B249C72-F801-444B-9C08-59A5981E8BDC}"/>
                    </a:ext>
                  </a:extLst>
                </p:cNvPr>
                <p:cNvSpPr/>
                <p:nvPr/>
              </p:nvSpPr>
              <p:spPr>
                <a:xfrm>
                  <a:off x="4190298" y="2989065"/>
                  <a:ext cx="810839" cy="3971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EnID</a:t>
                  </a:r>
                </a:p>
              </p:txBody>
            </p:sp>
            <p:cxnSp>
              <p:nvCxnSpPr>
                <p:cNvPr id="22" name="Straight Connector 21">
                  <a:extLst>
                    <a:ext uri="{FF2B5EF4-FFF2-40B4-BE49-F238E27FC236}">
                      <a16:creationId xmlns:a16="http://schemas.microsoft.com/office/drawing/2014/main" id="{25A1BBA0-7914-4150-956D-B1DF339B2F33}"/>
                    </a:ext>
                  </a:extLst>
                </p:cNvPr>
                <p:cNvCxnSpPr>
                  <a:endCxn id="21" idx="4"/>
                </p:cNvCxnSpPr>
                <p:nvPr/>
              </p:nvCxnSpPr>
              <p:spPr>
                <a:xfrm flipV="1">
                  <a:off x="4266498" y="3386217"/>
                  <a:ext cx="329220" cy="283028"/>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81F6C2-2717-45E9-8494-E92D328897E5}"/>
                    </a:ext>
                  </a:extLst>
                </p:cNvPr>
                <p:cNvCxnSpPr/>
                <p:nvPr/>
              </p:nvCxnSpPr>
              <p:spPr>
                <a:xfrm>
                  <a:off x="4423690" y="3310017"/>
                  <a:ext cx="361660" cy="0"/>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C396472-FF68-4809-9B51-178F705F2E19}"/>
                    </a:ext>
                  </a:extLst>
                </p:cNvPr>
                <p:cNvSpPr txBox="1"/>
                <p:nvPr/>
              </p:nvSpPr>
              <p:spPr>
                <a:xfrm>
                  <a:off x="3359405" y="5207653"/>
                  <a:ext cx="354409" cy="307776"/>
                </a:xfrm>
                <a:prstGeom prst="rect">
                  <a:avLst/>
                </a:prstGeom>
                <a:noFill/>
              </p:spPr>
              <p:txBody>
                <a:bodyPr wrap="none" rtlCol="0" anchor="ctr">
                  <a:spAutoFit/>
                </a:bodyPr>
                <a:lstStyle/>
                <a:p>
                  <a:pPr/>
                  <a14:m>
                    <m:oMathPara xmlns:m="http://schemas.openxmlformats.org/officeDocument/2006/math">
                      <m:oMathParaPr>
                        <m:jc m:val="centerGroup"/>
                      </m:oMathParaPr>
                      <m:oMath xmlns:m="http://schemas.openxmlformats.org/officeDocument/2006/math">
                        <m:r>
                          <a:rPr lang="en-US" sz="1600" i="1" dirty="0" smtClean="0">
                            <a:latin typeface="Cambria Math"/>
                          </a:rPr>
                          <m:t>…</m:t>
                        </m:r>
                      </m:oMath>
                    </m:oMathPara>
                  </a14:m>
                  <a:endParaRPr lang="en-US" sz="1600" dirty="0"/>
                </a:p>
              </p:txBody>
            </p:sp>
          </mc:Choice>
          <mc:Fallback xmlns="">
            <p:sp>
              <p:nvSpPr>
                <p:cNvPr id="101" name="TextBox 100"/>
                <p:cNvSpPr txBox="1">
                  <a:spLocks noRot="1" noChangeAspect="1" noMove="1" noResize="1" noEditPoints="1" noAdjustHandles="1" noChangeArrowheads="1" noChangeShapeType="1" noTextEdit="1"/>
                </p:cNvSpPr>
                <p:nvPr/>
              </p:nvSpPr>
              <p:spPr>
                <a:xfrm>
                  <a:off x="3359405" y="5207653"/>
                  <a:ext cx="354409" cy="307776"/>
                </a:xfrm>
                <a:prstGeom prst="rect">
                  <a:avLst/>
                </a:prstGeom>
                <a:blipFill rotWithShape="1">
                  <a:blip r:embed="rId11"/>
                  <a:stretch>
                    <a:fillRect/>
                  </a:stretch>
                </a:blipFill>
              </p:spPr>
              <p:txBody>
                <a:bodyPr/>
                <a:lstStyle/>
                <a:p>
                  <a:r>
                    <a:rPr lang="en-US">
                      <a:noFill/>
                    </a:rPr>
                    <a:t> </a:t>
                  </a:r>
                </a:p>
              </p:txBody>
            </p:sp>
          </mc:Fallback>
        </mc:AlternateContent>
      </p:grpSp>
      <p:grpSp>
        <p:nvGrpSpPr>
          <p:cNvPr id="40" name="Group 39">
            <a:extLst>
              <a:ext uri="{FF2B5EF4-FFF2-40B4-BE49-F238E27FC236}">
                <a16:creationId xmlns:a16="http://schemas.microsoft.com/office/drawing/2014/main" id="{86D627B2-768F-43BD-80AF-DA9D639CC61A}"/>
              </a:ext>
            </a:extLst>
          </p:cNvPr>
          <p:cNvGrpSpPr/>
          <p:nvPr/>
        </p:nvGrpSpPr>
        <p:grpSpPr>
          <a:xfrm>
            <a:off x="7133326" y="2475360"/>
            <a:ext cx="3585971" cy="1507348"/>
            <a:chOff x="4951069" y="4566429"/>
            <a:chExt cx="3814571" cy="1507348"/>
          </a:xfrm>
        </p:grpSpPr>
        <p:grpSp>
          <p:nvGrpSpPr>
            <p:cNvPr id="41" name="Group 40">
              <a:extLst>
                <a:ext uri="{FF2B5EF4-FFF2-40B4-BE49-F238E27FC236}">
                  <a16:creationId xmlns:a16="http://schemas.microsoft.com/office/drawing/2014/main" id="{039C5D4F-6503-4FEF-A8BE-B7A483E1AE77}"/>
                </a:ext>
              </a:extLst>
            </p:cNvPr>
            <p:cNvGrpSpPr/>
            <p:nvPr/>
          </p:nvGrpSpPr>
          <p:grpSpPr>
            <a:xfrm>
              <a:off x="4951069" y="4566429"/>
              <a:ext cx="3814571" cy="1507348"/>
              <a:chOff x="286564" y="4092787"/>
              <a:chExt cx="3814571" cy="1111960"/>
            </a:xfrm>
          </p:grpSpPr>
          <p:grpSp>
            <p:nvGrpSpPr>
              <p:cNvPr id="44" name="Group 43">
                <a:extLst>
                  <a:ext uri="{FF2B5EF4-FFF2-40B4-BE49-F238E27FC236}">
                    <a16:creationId xmlns:a16="http://schemas.microsoft.com/office/drawing/2014/main" id="{EF232B55-ED81-4EFC-8752-241679B0D47C}"/>
                  </a:ext>
                </a:extLst>
              </p:cNvPr>
              <p:cNvGrpSpPr/>
              <p:nvPr/>
            </p:nvGrpSpPr>
            <p:grpSpPr>
              <a:xfrm>
                <a:off x="286564" y="4092787"/>
                <a:ext cx="3814571" cy="1111297"/>
                <a:chOff x="286564" y="3940387"/>
                <a:chExt cx="3814571" cy="1111297"/>
              </a:xfrm>
            </p:grpSpPr>
            <p:grpSp>
              <p:nvGrpSpPr>
                <p:cNvPr id="46" name="Group 45">
                  <a:extLst>
                    <a:ext uri="{FF2B5EF4-FFF2-40B4-BE49-F238E27FC236}">
                      <a16:creationId xmlns:a16="http://schemas.microsoft.com/office/drawing/2014/main" id="{E84311F2-BF1A-457F-8B7A-5D2167067168}"/>
                    </a:ext>
                  </a:extLst>
                </p:cNvPr>
                <p:cNvGrpSpPr/>
                <p:nvPr/>
              </p:nvGrpSpPr>
              <p:grpSpPr>
                <a:xfrm>
                  <a:off x="286564" y="3940387"/>
                  <a:ext cx="3814571" cy="1043729"/>
                  <a:chOff x="52281" y="3422753"/>
                  <a:chExt cx="3814571" cy="1043729"/>
                </a:xfrm>
              </p:grpSpPr>
              <p:sp>
                <p:nvSpPr>
                  <p:cNvPr id="48" name="Rounded Rectangle 200">
                    <a:extLst>
                      <a:ext uri="{FF2B5EF4-FFF2-40B4-BE49-F238E27FC236}">
                        <a16:creationId xmlns:a16="http://schemas.microsoft.com/office/drawing/2014/main" id="{3482A423-F4E9-4872-A4B6-A1514084F2A1}"/>
                      </a:ext>
                    </a:extLst>
                  </p:cNvPr>
                  <p:cNvSpPr/>
                  <p:nvPr/>
                </p:nvSpPr>
                <p:spPr>
                  <a:xfrm>
                    <a:off x="52281" y="3422753"/>
                    <a:ext cx="3814571" cy="104372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b="1" dirty="0">
                        <a:solidFill>
                          <a:schemeClr val="tx1"/>
                        </a:solidFill>
                        <a:cs typeface="B Nazanin" pitchFamily="2" charset="-78"/>
                      </a:rPr>
                      <a:t>E </a:t>
                    </a:r>
                    <a:r>
                      <a:rPr lang="en-US" dirty="0">
                        <a:solidFill>
                          <a:schemeClr val="tx1"/>
                        </a:solidFill>
                        <a:cs typeface="B Nazanin" pitchFamily="2" charset="-78"/>
                      </a:rPr>
                      <a:t>(EID,  ….)</a:t>
                    </a:r>
                  </a:p>
                  <a:p>
                    <a:pPr>
                      <a:lnSpc>
                        <a:spcPct val="150000"/>
                      </a:lnSpc>
                    </a:pPr>
                    <a:r>
                      <a:rPr lang="en-US" b="1" dirty="0">
                        <a:solidFill>
                          <a:schemeClr val="tx1"/>
                        </a:solidFill>
                        <a:cs typeface="B Nazanin" pitchFamily="2" charset="-78"/>
                      </a:rPr>
                      <a:t>E1 </a:t>
                    </a:r>
                    <a:r>
                      <a:rPr lang="en-US" dirty="0">
                        <a:solidFill>
                          <a:schemeClr val="tx1"/>
                        </a:solidFill>
                        <a:cs typeface="B Nazanin" pitchFamily="2" charset="-78"/>
                      </a:rPr>
                      <a:t>(E1ID, EID,  ….)</a:t>
                    </a:r>
                  </a:p>
                  <a:p>
                    <a:pPr>
                      <a:lnSpc>
                        <a:spcPct val="150000"/>
                      </a:lnSpc>
                    </a:pPr>
                    <a:r>
                      <a:rPr lang="en-US" dirty="0">
                        <a:solidFill>
                          <a:schemeClr val="tx1"/>
                        </a:solidFill>
                        <a:cs typeface="B Nazanin" pitchFamily="2" charset="-78"/>
                      </a:rPr>
                      <a:t>….</a:t>
                    </a:r>
                  </a:p>
                  <a:p>
                    <a:pPr>
                      <a:lnSpc>
                        <a:spcPct val="150000"/>
                      </a:lnSpc>
                    </a:pPr>
                    <a:r>
                      <a:rPr lang="en-US" b="1" dirty="0">
                        <a:solidFill>
                          <a:schemeClr val="tx1"/>
                        </a:solidFill>
                        <a:cs typeface="B Nazanin" pitchFamily="2" charset="-78"/>
                      </a:rPr>
                      <a:t>En </a:t>
                    </a:r>
                    <a:r>
                      <a:rPr lang="en-US" dirty="0">
                        <a:solidFill>
                          <a:schemeClr val="tx1"/>
                        </a:solidFill>
                        <a:cs typeface="B Nazanin" pitchFamily="2" charset="-78"/>
                      </a:rPr>
                      <a:t>(EnID, EID,  ….)</a:t>
                    </a:r>
                  </a:p>
                </p:txBody>
              </p:sp>
              <p:cxnSp>
                <p:nvCxnSpPr>
                  <p:cNvPr id="49" name="Straight Connector 48">
                    <a:extLst>
                      <a:ext uri="{FF2B5EF4-FFF2-40B4-BE49-F238E27FC236}">
                        <a16:creationId xmlns:a16="http://schemas.microsoft.com/office/drawing/2014/main" id="{02922F30-CCB5-4233-93C4-896EBA0E12D9}"/>
                      </a:ext>
                    </a:extLst>
                  </p:cNvPr>
                  <p:cNvCxnSpPr/>
                  <p:nvPr/>
                </p:nvCxnSpPr>
                <p:spPr>
                  <a:xfrm>
                    <a:off x="487723" y="3612145"/>
                    <a:ext cx="331962" cy="0"/>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47" name="Straight Connector 46">
                  <a:extLst>
                    <a:ext uri="{FF2B5EF4-FFF2-40B4-BE49-F238E27FC236}">
                      <a16:creationId xmlns:a16="http://schemas.microsoft.com/office/drawing/2014/main" id="{DF2F3573-B7BF-4A91-A8F7-5C18210B1126}"/>
                    </a:ext>
                  </a:extLst>
                </p:cNvPr>
                <p:cNvCxnSpPr/>
                <p:nvPr/>
              </p:nvCxnSpPr>
              <p:spPr>
                <a:xfrm>
                  <a:off x="828410" y="5051684"/>
                  <a:ext cx="491656" cy="0"/>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45" name="Straight Connector 44">
                <a:extLst>
                  <a:ext uri="{FF2B5EF4-FFF2-40B4-BE49-F238E27FC236}">
                    <a16:creationId xmlns:a16="http://schemas.microsoft.com/office/drawing/2014/main" id="{63C12BA6-9124-4A3B-8DB7-8D778BDF62AF}"/>
                  </a:ext>
                </a:extLst>
              </p:cNvPr>
              <p:cNvCxnSpPr/>
              <p:nvPr/>
            </p:nvCxnSpPr>
            <p:spPr>
              <a:xfrm>
                <a:off x="1444418" y="5204747"/>
                <a:ext cx="372092"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grpSp>
        <p:cxnSp>
          <p:nvCxnSpPr>
            <p:cNvPr id="42" name="Straight Connector 41">
              <a:extLst>
                <a:ext uri="{FF2B5EF4-FFF2-40B4-BE49-F238E27FC236}">
                  <a16:creationId xmlns:a16="http://schemas.microsoft.com/office/drawing/2014/main" id="{84950D70-D1A4-4F9C-AE75-190243F05BA5}"/>
                </a:ext>
              </a:extLst>
            </p:cNvPr>
            <p:cNvCxnSpPr/>
            <p:nvPr/>
          </p:nvCxnSpPr>
          <p:spPr>
            <a:xfrm>
              <a:off x="5505033" y="5267266"/>
              <a:ext cx="46898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58ED3A3-E250-4190-B8E0-C5734460D3FA}"/>
                </a:ext>
              </a:extLst>
            </p:cNvPr>
            <p:cNvCxnSpPr/>
            <p:nvPr/>
          </p:nvCxnSpPr>
          <p:spPr>
            <a:xfrm>
              <a:off x="6072897" y="5255079"/>
              <a:ext cx="372092"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02318521"/>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250"/>
                                        <p:tgtEl>
                                          <p:spTgt spid="8"/>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250"/>
                                        <p:tgtEl>
                                          <p:spTgt spid="9"/>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50"/>
                                        <p:tgtEl>
                                          <p:spTgt spid="13"/>
                                        </p:tgtEl>
                                      </p:cBhvr>
                                    </p:animEffect>
                                  </p:childTnLst>
                                </p:cTn>
                              </p:par>
                            </p:childTnLst>
                          </p:cTn>
                        </p:par>
                        <p:par>
                          <p:cTn id="14" fill="hold">
                            <p:stCondLst>
                              <p:cond delay="250"/>
                            </p:stCondLst>
                            <p:childTnLst>
                              <p:par>
                                <p:cTn id="15" presetID="10"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750"/>
                            </p:stCondLst>
                            <p:childTnLst>
                              <p:par>
                                <p:cTn id="19" presetID="42" presetClass="entr" presetSubtype="0"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anim calcmode="lin" valueType="num">
                                      <p:cBhvr>
                                        <p:cTn id="22" dur="500" fill="hold"/>
                                        <p:tgtEl>
                                          <p:spTgt spid="10"/>
                                        </p:tgtEl>
                                        <p:attrNameLst>
                                          <p:attrName>ppt_x</p:attrName>
                                        </p:attrNameLst>
                                      </p:cBhvr>
                                      <p:tavLst>
                                        <p:tav tm="0">
                                          <p:val>
                                            <p:strVal val="#ppt_x"/>
                                          </p:val>
                                        </p:tav>
                                        <p:tav tm="100000">
                                          <p:val>
                                            <p:strVal val="#ppt_x"/>
                                          </p:val>
                                        </p:tav>
                                      </p:tavLst>
                                    </p:anim>
                                    <p:anim calcmode="lin" valueType="num">
                                      <p:cBhvr>
                                        <p:cTn id="23" dur="500" fill="hold"/>
                                        <p:tgtEl>
                                          <p:spTgt spid="10"/>
                                        </p:tgtEl>
                                        <p:attrNameLst>
                                          <p:attrName>ppt_y</p:attrName>
                                        </p:attrNameLst>
                                      </p:cBhvr>
                                      <p:tavLst>
                                        <p:tav tm="0">
                                          <p:val>
                                            <p:strVal val="#ppt_y+.1"/>
                                          </p:val>
                                        </p:tav>
                                        <p:tav tm="100000">
                                          <p:val>
                                            <p:strVal val="#ppt_y"/>
                                          </p:val>
                                        </p:tav>
                                      </p:tavLst>
                                    </p:anim>
                                  </p:childTnLst>
                                </p:cTn>
                              </p:par>
                            </p:childTnLst>
                          </p:cTn>
                        </p:par>
                        <p:par>
                          <p:cTn id="24" fill="hold">
                            <p:stCondLst>
                              <p:cond delay="1250"/>
                            </p:stCondLst>
                            <p:childTnLst>
                              <p:par>
                                <p:cTn id="25" presetID="10"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par>
                          <p:cTn id="28" fill="hold">
                            <p:stCondLst>
                              <p:cond delay="1750"/>
                            </p:stCondLst>
                            <p:childTnLst>
                              <p:par>
                                <p:cTn id="29" presetID="10" presetClass="entr" presetSubtype="0" fill="hold" nodeType="after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fade">
                                      <p:cBhvr>
                                        <p:cTn id="3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3057" cy="78818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0" y="5462000"/>
            <a:ext cx="12192000" cy="1396000"/>
          </a:xfrm>
          <a:prstGeom prst="rect">
            <a:avLst/>
          </a:prstGeom>
          <a:solidFill>
            <a:srgbClr val="B4DCF5">
              <a:lumMod val="10000"/>
            </a:srgbClr>
          </a:solidFill>
        </p:spPr>
      </p:pic>
      <p:pic>
        <p:nvPicPr>
          <p:cNvPr id="6" name="Picture 5"/>
          <p:cNvPicPr>
            <a:picLocks noChangeAspect="1"/>
          </p:cNvPicPr>
          <p:nvPr/>
        </p:nvPicPr>
        <p:blipFill>
          <a:blip r:embed="rId4"/>
          <a:stretch>
            <a:fillRect/>
          </a:stretch>
        </p:blipFill>
        <p:spPr>
          <a:xfrm>
            <a:off x="-128789" y="4290646"/>
            <a:ext cx="12518265" cy="1968485"/>
          </a:xfrm>
          <a:prstGeom prst="rect">
            <a:avLst/>
          </a:prstGeom>
        </p:spPr>
      </p:pic>
      <p:pic>
        <p:nvPicPr>
          <p:cNvPr id="8" name="Picture 7">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7" y="5841596"/>
            <a:ext cx="980576" cy="980576"/>
          </a:xfrm>
          <a:prstGeom prst="rect">
            <a:avLst/>
          </a:prstGeom>
        </p:spPr>
      </p:pic>
      <p:pic>
        <p:nvPicPr>
          <p:cNvPr id="9" name="Picture 8">
            <a:hlinkClick r:id="rId7" action="ppaction://hlinksldjump"/>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27059" y="6278639"/>
            <a:ext cx="1206566" cy="588599"/>
          </a:xfrm>
          <a:prstGeom prst="rect">
            <a:avLst/>
          </a:prstGeom>
        </p:spPr>
      </p:pic>
      <p:sp>
        <p:nvSpPr>
          <p:cNvPr id="3" name="Rectangle 2"/>
          <p:cNvSpPr/>
          <p:nvPr/>
        </p:nvSpPr>
        <p:spPr>
          <a:xfrm>
            <a:off x="596347" y="159334"/>
            <a:ext cx="11039061" cy="461665"/>
          </a:xfrm>
          <a:prstGeom prst="rect">
            <a:avLst/>
          </a:prstGeom>
          <a:gradFill flip="none" rotWithShape="1">
            <a:gsLst>
              <a:gs pos="63000">
                <a:schemeClr val="bg1"/>
              </a:gs>
              <a:gs pos="91000">
                <a:schemeClr val="accent1">
                  <a:lumMod val="50000"/>
                </a:schemeClr>
              </a:gs>
              <a:gs pos="94000">
                <a:schemeClr val="bg1"/>
              </a:gs>
              <a:gs pos="99000">
                <a:schemeClr val="tx1">
                  <a:lumMod val="95000"/>
                  <a:lumOff val="5000"/>
                </a:schemeClr>
              </a:gs>
            </a:gsLst>
            <a:path path="rect">
              <a:fillToRect l="50000" t="50000" r="50000" b="50000"/>
            </a:path>
            <a:tileRect/>
          </a:gradFill>
        </p:spPr>
        <p:txBody>
          <a:bodyPr wrap="square" lIns="91440" tIns="45720" rIns="91440" bIns="45720">
            <a:spAutoFit/>
          </a:bodyPr>
          <a:lstStyle/>
          <a:p>
            <a:pPr algn="ctr" rtl="1"/>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طراحی تکنیک تجمیع ( </a:t>
            </a:r>
            <a:r>
              <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Aggregation</a:t>
            </a:r>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 )</a:t>
            </a:r>
            <a:endPar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endParaRPr>
          </a:p>
        </p:txBody>
      </p:sp>
      <p:pic>
        <p:nvPicPr>
          <p:cNvPr id="13" name="Picture 12">
            <a:hlinkClick r:id="rId9" action="ppaction://hlinksldjump"/>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175595" y="5841596"/>
            <a:ext cx="1016405" cy="1016405"/>
          </a:xfrm>
          <a:prstGeom prst="rect">
            <a:avLst/>
          </a:prstGeom>
        </p:spPr>
      </p:pic>
      <p:sp>
        <p:nvSpPr>
          <p:cNvPr id="10" name="Content Placeholder 2">
            <a:extLst>
              <a:ext uri="{FF2B5EF4-FFF2-40B4-BE49-F238E27FC236}">
                <a16:creationId xmlns:a16="http://schemas.microsoft.com/office/drawing/2014/main" id="{0BC9CD36-423C-4819-8704-DFB362531135}"/>
              </a:ext>
            </a:extLst>
          </p:cNvPr>
          <p:cNvSpPr>
            <a:spLocks noGrp="1"/>
          </p:cNvSpPr>
          <p:nvPr>
            <p:ph idx="1"/>
          </p:nvPr>
        </p:nvSpPr>
        <p:spPr>
          <a:xfrm>
            <a:off x="596347" y="703449"/>
            <a:ext cx="11039061" cy="880802"/>
          </a:xfrm>
        </p:spPr>
        <p:txBody>
          <a:bodyPr>
            <a:normAutofit/>
          </a:bodyPr>
          <a:lstStyle/>
          <a:p>
            <a:pPr algn="r" rtl="1">
              <a:lnSpc>
                <a:spcPct val="100000"/>
              </a:lnSpc>
              <a:buFont typeface="Wingdings" panose="05000000000000000000" pitchFamily="2" charset="2"/>
              <a:buChar char="§"/>
            </a:pPr>
            <a:r>
              <a:rPr lang="fa-IR" sz="1600" dirty="0">
                <a:cs typeface="B Nazanin" panose="00000400000000000000" pitchFamily="2" charset="-78"/>
              </a:rPr>
              <a:t>ابتدا نوع موجودیت انتزاعی ( بخش درون مستطیل خط‏چین ) را با توجه به درجه و چندی ارتباط و سپس بخش بیرون آن را ( باز هم با توجه به چندی ارتباط و درجه آن ) طراحی می‌کنیم.</a:t>
            </a:r>
          </a:p>
        </p:txBody>
      </p:sp>
      <p:grpSp>
        <p:nvGrpSpPr>
          <p:cNvPr id="11" name="Group 10">
            <a:extLst>
              <a:ext uri="{FF2B5EF4-FFF2-40B4-BE49-F238E27FC236}">
                <a16:creationId xmlns:a16="http://schemas.microsoft.com/office/drawing/2014/main" id="{1A460006-4055-41AB-8552-4A108E2D041C}"/>
              </a:ext>
            </a:extLst>
          </p:cNvPr>
          <p:cNvGrpSpPr/>
          <p:nvPr/>
        </p:nvGrpSpPr>
        <p:grpSpPr>
          <a:xfrm>
            <a:off x="1193800" y="1848274"/>
            <a:ext cx="3810000" cy="3161452"/>
            <a:chOff x="2503007" y="2209800"/>
            <a:chExt cx="4137986" cy="4038600"/>
          </a:xfrm>
        </p:grpSpPr>
        <p:sp>
          <p:nvSpPr>
            <p:cNvPr id="12" name="Rounded Rectangle 43">
              <a:extLst>
                <a:ext uri="{FF2B5EF4-FFF2-40B4-BE49-F238E27FC236}">
                  <a16:creationId xmlns:a16="http://schemas.microsoft.com/office/drawing/2014/main" id="{ECB319D0-844E-4CB9-AE6F-2DF8CE80E6FD}"/>
                </a:ext>
              </a:extLst>
            </p:cNvPr>
            <p:cNvSpPr/>
            <p:nvPr/>
          </p:nvSpPr>
          <p:spPr>
            <a:xfrm>
              <a:off x="4197505" y="5791200"/>
              <a:ext cx="705534"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600" b="1" dirty="0">
                  <a:solidFill>
                    <a:sysClr val="windowText" lastClr="000000"/>
                  </a:solidFill>
                  <a:cs typeface="B Nazanin" pitchFamily="2" charset="-78"/>
                </a:rPr>
                <a:t>استاد</a:t>
              </a:r>
              <a:endParaRPr lang="en-US" sz="1600" b="1" dirty="0">
                <a:solidFill>
                  <a:sysClr val="windowText" lastClr="000000"/>
                </a:solidFill>
                <a:cs typeface="B Nazanin" pitchFamily="2" charset="-78"/>
              </a:endParaRPr>
            </a:p>
          </p:txBody>
        </p:sp>
        <p:sp>
          <p:nvSpPr>
            <p:cNvPr id="14" name="Rounded Rectangle 44">
              <a:extLst>
                <a:ext uri="{FF2B5EF4-FFF2-40B4-BE49-F238E27FC236}">
                  <a16:creationId xmlns:a16="http://schemas.microsoft.com/office/drawing/2014/main" id="{ECCD6D9F-A305-4D0B-8118-B37B190712EE}"/>
                </a:ext>
              </a:extLst>
            </p:cNvPr>
            <p:cNvSpPr/>
            <p:nvPr/>
          </p:nvSpPr>
          <p:spPr>
            <a:xfrm>
              <a:off x="2503007" y="2209800"/>
              <a:ext cx="4137986" cy="1898904"/>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sz="1600" b="1" dirty="0">
                <a:solidFill>
                  <a:sysClr val="windowText" lastClr="000000"/>
                </a:solidFill>
                <a:cs typeface="B Nazanin" pitchFamily="2" charset="-78"/>
              </a:endParaRPr>
            </a:p>
          </p:txBody>
        </p:sp>
        <p:grpSp>
          <p:nvGrpSpPr>
            <p:cNvPr id="15" name="Group 14">
              <a:extLst>
                <a:ext uri="{FF2B5EF4-FFF2-40B4-BE49-F238E27FC236}">
                  <a16:creationId xmlns:a16="http://schemas.microsoft.com/office/drawing/2014/main" id="{DBDBF75D-55CC-400B-8619-AF56FCD136FD}"/>
                </a:ext>
              </a:extLst>
            </p:cNvPr>
            <p:cNvGrpSpPr/>
            <p:nvPr/>
          </p:nvGrpSpPr>
          <p:grpSpPr>
            <a:xfrm>
              <a:off x="4091559" y="4108704"/>
              <a:ext cx="1977080" cy="1682496"/>
              <a:chOff x="4091559" y="3897454"/>
              <a:chExt cx="1977080" cy="1682496"/>
            </a:xfrm>
          </p:grpSpPr>
          <p:grpSp>
            <p:nvGrpSpPr>
              <p:cNvPr id="30" name="Group 29">
                <a:extLst>
                  <a:ext uri="{FF2B5EF4-FFF2-40B4-BE49-F238E27FC236}">
                    <a16:creationId xmlns:a16="http://schemas.microsoft.com/office/drawing/2014/main" id="{AB09F0C5-9D70-4996-A037-84511F064410}"/>
                  </a:ext>
                </a:extLst>
              </p:cNvPr>
              <p:cNvGrpSpPr/>
              <p:nvPr/>
            </p:nvGrpSpPr>
            <p:grpSpPr>
              <a:xfrm>
                <a:off x="4091559" y="3897454"/>
                <a:ext cx="953198" cy="1682496"/>
                <a:chOff x="4091559" y="3897454"/>
                <a:chExt cx="953198" cy="1682496"/>
              </a:xfrm>
            </p:grpSpPr>
            <p:cxnSp>
              <p:nvCxnSpPr>
                <p:cNvPr id="34" name="Straight Connector 33">
                  <a:extLst>
                    <a:ext uri="{FF2B5EF4-FFF2-40B4-BE49-F238E27FC236}">
                      <a16:creationId xmlns:a16="http://schemas.microsoft.com/office/drawing/2014/main" id="{21A78DF5-EFC5-47E7-8D60-8B852ACA281A}"/>
                    </a:ext>
                  </a:extLst>
                </p:cNvPr>
                <p:cNvCxnSpPr>
                  <a:stCxn id="12" idx="0"/>
                  <a:endCxn id="35" idx="2"/>
                </p:cNvCxnSpPr>
                <p:nvPr/>
              </p:nvCxnSpPr>
              <p:spPr>
                <a:xfrm flipV="1">
                  <a:off x="4550272" y="4970349"/>
                  <a:ext cx="17887" cy="609601"/>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sp>
              <p:nvSpPr>
                <p:cNvPr id="35" name="Flowchart: Decision 34">
                  <a:extLst>
                    <a:ext uri="{FF2B5EF4-FFF2-40B4-BE49-F238E27FC236}">
                      <a16:creationId xmlns:a16="http://schemas.microsoft.com/office/drawing/2014/main" id="{11BD0F77-2BE3-49F3-9044-6D6778708CF6}"/>
                    </a:ext>
                  </a:extLst>
                </p:cNvPr>
                <p:cNvSpPr/>
                <p:nvPr/>
              </p:nvSpPr>
              <p:spPr>
                <a:xfrm>
                  <a:off x="4091559" y="4284550"/>
                  <a:ext cx="953198" cy="685800"/>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200" b="1" dirty="0">
                      <a:solidFill>
                        <a:schemeClr val="tx1"/>
                      </a:solidFill>
                      <a:cs typeface="B Nazanin" pitchFamily="2" charset="-78"/>
                    </a:rPr>
                    <a:t>ارایه</a:t>
                  </a:r>
                  <a:endParaRPr lang="en-US" sz="1200" b="1" dirty="0">
                    <a:solidFill>
                      <a:schemeClr val="tx1"/>
                    </a:solidFill>
                    <a:cs typeface="B Nazanin" pitchFamily="2" charset="-78"/>
                  </a:endParaRPr>
                </a:p>
              </p:txBody>
            </p:sp>
            <p:cxnSp>
              <p:nvCxnSpPr>
                <p:cNvPr id="36" name="Straight Connector 35">
                  <a:extLst>
                    <a:ext uri="{FF2B5EF4-FFF2-40B4-BE49-F238E27FC236}">
                      <a16:creationId xmlns:a16="http://schemas.microsoft.com/office/drawing/2014/main" id="{D178FD9C-0D76-4FE6-BA42-E557EBAB8348}"/>
                    </a:ext>
                  </a:extLst>
                </p:cNvPr>
                <p:cNvCxnSpPr>
                  <a:stCxn id="14" idx="2"/>
                  <a:endCxn id="35" idx="0"/>
                </p:cNvCxnSpPr>
                <p:nvPr/>
              </p:nvCxnSpPr>
              <p:spPr>
                <a:xfrm flipH="1">
                  <a:off x="4568158" y="3897454"/>
                  <a:ext cx="3842" cy="387096"/>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F043B1F3-16E8-44C2-AB76-B5EEF93898F1}"/>
                  </a:ext>
                </a:extLst>
              </p:cNvPr>
              <p:cNvGrpSpPr/>
              <p:nvPr/>
            </p:nvGrpSpPr>
            <p:grpSpPr>
              <a:xfrm>
                <a:off x="5044757" y="3970048"/>
                <a:ext cx="1023882" cy="657402"/>
                <a:chOff x="6035357" y="5417848"/>
                <a:chExt cx="1023882" cy="657402"/>
              </a:xfrm>
            </p:grpSpPr>
            <p:sp>
              <p:nvSpPr>
                <p:cNvPr id="32" name="Oval 31">
                  <a:extLst>
                    <a:ext uri="{FF2B5EF4-FFF2-40B4-BE49-F238E27FC236}">
                      <a16:creationId xmlns:a16="http://schemas.microsoft.com/office/drawing/2014/main" id="{4A400E5F-EA52-4534-A89F-B92246E3B3D8}"/>
                    </a:ext>
                  </a:extLst>
                </p:cNvPr>
                <p:cNvSpPr/>
                <p:nvPr/>
              </p:nvSpPr>
              <p:spPr>
                <a:xfrm>
                  <a:off x="6248400" y="5417848"/>
                  <a:ext cx="810839" cy="52055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200" b="1" dirty="0">
                      <a:solidFill>
                        <a:sysClr val="windowText" lastClr="000000"/>
                      </a:solidFill>
                      <a:cs typeface="B Nazanin" pitchFamily="2" charset="-78"/>
                    </a:rPr>
                    <a:t>شماره گروه</a:t>
                  </a:r>
                  <a:endParaRPr lang="en-US" sz="1200" b="1" dirty="0">
                    <a:solidFill>
                      <a:sysClr val="windowText" lastClr="000000"/>
                    </a:solidFill>
                    <a:cs typeface="B Nazanin" pitchFamily="2" charset="-78"/>
                  </a:endParaRPr>
                </a:p>
              </p:txBody>
            </p:sp>
            <p:cxnSp>
              <p:nvCxnSpPr>
                <p:cNvPr id="33" name="Straight Connector 32">
                  <a:extLst>
                    <a:ext uri="{FF2B5EF4-FFF2-40B4-BE49-F238E27FC236}">
                      <a16:creationId xmlns:a16="http://schemas.microsoft.com/office/drawing/2014/main" id="{70D9ADFD-1FB3-466F-A1C2-ADF0F4A666D2}"/>
                    </a:ext>
                  </a:extLst>
                </p:cNvPr>
                <p:cNvCxnSpPr>
                  <a:stCxn id="35" idx="3"/>
                  <a:endCxn id="32" idx="3"/>
                </p:cNvCxnSpPr>
                <p:nvPr/>
              </p:nvCxnSpPr>
              <p:spPr>
                <a:xfrm flipV="1">
                  <a:off x="6035357" y="5862172"/>
                  <a:ext cx="331788" cy="213078"/>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grpSp>
        </p:grpSp>
        <p:grpSp>
          <p:nvGrpSpPr>
            <p:cNvPr id="16" name="Group 15">
              <a:extLst>
                <a:ext uri="{FF2B5EF4-FFF2-40B4-BE49-F238E27FC236}">
                  <a16:creationId xmlns:a16="http://schemas.microsoft.com/office/drawing/2014/main" id="{814872EF-9F0D-4879-94BC-93D2ED0BE85F}"/>
                </a:ext>
              </a:extLst>
            </p:cNvPr>
            <p:cNvGrpSpPr/>
            <p:nvPr/>
          </p:nvGrpSpPr>
          <p:grpSpPr>
            <a:xfrm>
              <a:off x="2650254" y="2286000"/>
              <a:ext cx="3795636" cy="1371600"/>
              <a:chOff x="2650254" y="2286000"/>
              <a:chExt cx="3795636" cy="1371600"/>
            </a:xfrm>
          </p:grpSpPr>
          <p:grpSp>
            <p:nvGrpSpPr>
              <p:cNvPr id="18" name="Group 17">
                <a:extLst>
                  <a:ext uri="{FF2B5EF4-FFF2-40B4-BE49-F238E27FC236}">
                    <a16:creationId xmlns:a16="http://schemas.microsoft.com/office/drawing/2014/main" id="{5379AB06-3A89-4EB3-8B26-024BF60F5549}"/>
                  </a:ext>
                </a:extLst>
              </p:cNvPr>
              <p:cNvGrpSpPr/>
              <p:nvPr/>
            </p:nvGrpSpPr>
            <p:grpSpPr>
              <a:xfrm>
                <a:off x="2650254" y="2971800"/>
                <a:ext cx="3795636" cy="685800"/>
                <a:chOff x="2650254" y="2971800"/>
                <a:chExt cx="3795636" cy="685800"/>
              </a:xfrm>
            </p:grpSpPr>
            <p:grpSp>
              <p:nvGrpSpPr>
                <p:cNvPr id="22" name="Group 21">
                  <a:extLst>
                    <a:ext uri="{FF2B5EF4-FFF2-40B4-BE49-F238E27FC236}">
                      <a16:creationId xmlns:a16="http://schemas.microsoft.com/office/drawing/2014/main" id="{B660EF13-9CAC-4A81-9623-F0A91DAA6F90}"/>
                    </a:ext>
                  </a:extLst>
                </p:cNvPr>
                <p:cNvGrpSpPr/>
                <p:nvPr/>
              </p:nvGrpSpPr>
              <p:grpSpPr>
                <a:xfrm>
                  <a:off x="2650254" y="2971800"/>
                  <a:ext cx="3795636" cy="685800"/>
                  <a:chOff x="314561" y="4953000"/>
                  <a:chExt cx="3795636" cy="685800"/>
                </a:xfrm>
              </p:grpSpPr>
              <p:sp>
                <p:nvSpPr>
                  <p:cNvPr id="25" name="Rounded Rectangle 57">
                    <a:extLst>
                      <a:ext uri="{FF2B5EF4-FFF2-40B4-BE49-F238E27FC236}">
                        <a16:creationId xmlns:a16="http://schemas.microsoft.com/office/drawing/2014/main" id="{6F59D7D2-E1F5-4C45-BE12-B8BC6775702D}"/>
                      </a:ext>
                    </a:extLst>
                  </p:cNvPr>
                  <p:cNvSpPr/>
                  <p:nvPr/>
                </p:nvSpPr>
                <p:spPr>
                  <a:xfrm>
                    <a:off x="314561" y="5067837"/>
                    <a:ext cx="818678"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600" b="1" dirty="0">
                        <a:solidFill>
                          <a:sysClr val="windowText" lastClr="000000"/>
                        </a:solidFill>
                        <a:cs typeface="B Nazanin" pitchFamily="2" charset="-78"/>
                      </a:rPr>
                      <a:t>دانشجو</a:t>
                    </a:r>
                    <a:endParaRPr lang="en-US" sz="1600" b="1" dirty="0">
                      <a:solidFill>
                        <a:sysClr val="windowText" lastClr="000000"/>
                      </a:solidFill>
                      <a:cs typeface="B Nazanin" pitchFamily="2" charset="-78"/>
                    </a:endParaRPr>
                  </a:p>
                </p:txBody>
              </p:sp>
              <p:sp>
                <p:nvSpPr>
                  <p:cNvPr id="26" name="Rounded Rectangle 58">
                    <a:extLst>
                      <a:ext uri="{FF2B5EF4-FFF2-40B4-BE49-F238E27FC236}">
                        <a16:creationId xmlns:a16="http://schemas.microsoft.com/office/drawing/2014/main" id="{6CFD0128-1DC8-485E-9CA4-5F48C863A391}"/>
                      </a:ext>
                    </a:extLst>
                  </p:cNvPr>
                  <p:cNvSpPr/>
                  <p:nvPr/>
                </p:nvSpPr>
                <p:spPr>
                  <a:xfrm>
                    <a:off x="3433603" y="5067837"/>
                    <a:ext cx="676594"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600" b="1" dirty="0">
                        <a:solidFill>
                          <a:sysClr val="windowText" lastClr="000000"/>
                        </a:solidFill>
                        <a:cs typeface="B Nazanin" pitchFamily="2" charset="-78"/>
                      </a:rPr>
                      <a:t>درس</a:t>
                    </a:r>
                    <a:endParaRPr lang="en-US" sz="1600" b="1" dirty="0">
                      <a:solidFill>
                        <a:sysClr val="windowText" lastClr="000000"/>
                      </a:solidFill>
                      <a:cs typeface="B Nazanin" pitchFamily="2" charset="-78"/>
                    </a:endParaRPr>
                  </a:p>
                </p:txBody>
              </p:sp>
              <p:sp>
                <p:nvSpPr>
                  <p:cNvPr id="27" name="Flowchart: Decision 26">
                    <a:extLst>
                      <a:ext uri="{FF2B5EF4-FFF2-40B4-BE49-F238E27FC236}">
                        <a16:creationId xmlns:a16="http://schemas.microsoft.com/office/drawing/2014/main" id="{2C5AD654-911E-4697-BE82-1FF8116A37C1}"/>
                      </a:ext>
                    </a:extLst>
                  </p:cNvPr>
                  <p:cNvSpPr/>
                  <p:nvPr/>
                </p:nvSpPr>
                <p:spPr>
                  <a:xfrm>
                    <a:off x="1595963" y="4953000"/>
                    <a:ext cx="1283019" cy="685800"/>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200" b="1" dirty="0">
                        <a:solidFill>
                          <a:schemeClr val="tx1"/>
                        </a:solidFill>
                        <a:cs typeface="B Nazanin" pitchFamily="2" charset="-78"/>
                      </a:rPr>
                      <a:t>انتخاب</a:t>
                    </a:r>
                    <a:endParaRPr lang="en-US" sz="1200" b="1" dirty="0">
                      <a:solidFill>
                        <a:schemeClr val="tx1"/>
                      </a:solidFill>
                      <a:cs typeface="B Nazanin" pitchFamily="2" charset="-78"/>
                    </a:endParaRPr>
                  </a:p>
                </p:txBody>
              </p:sp>
              <p:cxnSp>
                <p:nvCxnSpPr>
                  <p:cNvPr id="28" name="Straight Connector 27">
                    <a:extLst>
                      <a:ext uri="{FF2B5EF4-FFF2-40B4-BE49-F238E27FC236}">
                        <a16:creationId xmlns:a16="http://schemas.microsoft.com/office/drawing/2014/main" id="{7C0B4A04-EB4A-4966-A190-5775BC2E70C3}"/>
                      </a:ext>
                    </a:extLst>
                  </p:cNvPr>
                  <p:cNvCxnSpPr>
                    <a:stCxn id="27" idx="1"/>
                    <a:endCxn id="25" idx="3"/>
                  </p:cNvCxnSpPr>
                  <p:nvPr/>
                </p:nvCxnSpPr>
                <p:spPr>
                  <a:xfrm flipH="1">
                    <a:off x="1133239" y="5295900"/>
                    <a:ext cx="462724" cy="537"/>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EADD421-A71D-449B-AB0A-F547DCEFCB84}"/>
                      </a:ext>
                    </a:extLst>
                  </p:cNvPr>
                  <p:cNvCxnSpPr>
                    <a:stCxn id="26" idx="1"/>
                    <a:endCxn id="27" idx="3"/>
                  </p:cNvCxnSpPr>
                  <p:nvPr/>
                </p:nvCxnSpPr>
                <p:spPr>
                  <a:xfrm flipH="1" flipV="1">
                    <a:off x="2878982" y="5295900"/>
                    <a:ext cx="554621" cy="537"/>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09728F05-B664-4510-83B2-43607FCDF2E9}"/>
                    </a:ext>
                  </a:extLst>
                </p:cNvPr>
                <p:cNvSpPr txBox="1"/>
                <p:nvPr/>
              </p:nvSpPr>
              <p:spPr>
                <a:xfrm>
                  <a:off x="3565278" y="3073400"/>
                  <a:ext cx="336361" cy="290027"/>
                </a:xfrm>
                <a:prstGeom prst="rect">
                  <a:avLst/>
                </a:prstGeom>
                <a:noFill/>
              </p:spPr>
              <p:txBody>
                <a:bodyPr wrap="none" rtlCol="0">
                  <a:spAutoFit/>
                </a:bodyPr>
                <a:lstStyle/>
                <a:p>
                  <a:r>
                    <a:rPr lang="en-US" sz="1100" dirty="0">
                      <a:cs typeface="B Nazanin" pitchFamily="2" charset="-78"/>
                    </a:rPr>
                    <a:t>M</a:t>
                  </a:r>
                </a:p>
              </p:txBody>
            </p:sp>
            <p:sp>
              <p:nvSpPr>
                <p:cNvPr id="24" name="TextBox 23">
                  <a:extLst>
                    <a:ext uri="{FF2B5EF4-FFF2-40B4-BE49-F238E27FC236}">
                      <a16:creationId xmlns:a16="http://schemas.microsoft.com/office/drawing/2014/main" id="{784581E1-DC54-4CB7-B88F-EF162E09B0F2}"/>
                    </a:ext>
                  </a:extLst>
                </p:cNvPr>
                <p:cNvSpPr txBox="1"/>
                <p:nvPr/>
              </p:nvSpPr>
              <p:spPr>
                <a:xfrm>
                  <a:off x="5267078" y="3073400"/>
                  <a:ext cx="311987" cy="290027"/>
                </a:xfrm>
                <a:prstGeom prst="rect">
                  <a:avLst/>
                </a:prstGeom>
                <a:noFill/>
              </p:spPr>
              <p:txBody>
                <a:bodyPr wrap="none" rtlCol="0">
                  <a:spAutoFit/>
                </a:bodyPr>
                <a:lstStyle/>
                <a:p>
                  <a:r>
                    <a:rPr lang="en-US" sz="1100" dirty="0">
                      <a:cs typeface="B Nazanin" pitchFamily="2" charset="-78"/>
                    </a:rPr>
                    <a:t>N</a:t>
                  </a:r>
                </a:p>
              </p:txBody>
            </p:sp>
          </p:grpSp>
          <p:grpSp>
            <p:nvGrpSpPr>
              <p:cNvPr id="19" name="Group 18">
                <a:extLst>
                  <a:ext uri="{FF2B5EF4-FFF2-40B4-BE49-F238E27FC236}">
                    <a16:creationId xmlns:a16="http://schemas.microsoft.com/office/drawing/2014/main" id="{623CF883-CC4B-4254-A344-194A0B0A0C7A}"/>
                  </a:ext>
                </a:extLst>
              </p:cNvPr>
              <p:cNvGrpSpPr/>
              <p:nvPr/>
            </p:nvGrpSpPr>
            <p:grpSpPr>
              <a:xfrm>
                <a:off x="4573166" y="2286000"/>
                <a:ext cx="1092106" cy="685800"/>
                <a:chOff x="7366094" y="4328571"/>
                <a:chExt cx="1092106" cy="685800"/>
              </a:xfrm>
            </p:grpSpPr>
            <p:sp>
              <p:nvSpPr>
                <p:cNvPr id="20" name="Oval 19">
                  <a:extLst>
                    <a:ext uri="{FF2B5EF4-FFF2-40B4-BE49-F238E27FC236}">
                      <a16:creationId xmlns:a16="http://schemas.microsoft.com/office/drawing/2014/main" id="{C1318C93-4EA6-4F88-ACC1-BDDBB38DA778}"/>
                    </a:ext>
                  </a:extLst>
                </p:cNvPr>
                <p:cNvSpPr/>
                <p:nvPr/>
              </p:nvSpPr>
              <p:spPr>
                <a:xfrm>
                  <a:off x="7647361" y="4328571"/>
                  <a:ext cx="810839" cy="49450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200" b="1" dirty="0">
                      <a:solidFill>
                        <a:sysClr val="windowText" lastClr="000000"/>
                      </a:solidFill>
                      <a:cs typeface="B Nazanin" pitchFamily="2" charset="-78"/>
                    </a:rPr>
                    <a:t>نمره</a:t>
                  </a:r>
                  <a:endParaRPr lang="en-US" sz="1200" b="1" dirty="0">
                    <a:solidFill>
                      <a:sysClr val="windowText" lastClr="000000"/>
                    </a:solidFill>
                    <a:cs typeface="B Nazanin" pitchFamily="2" charset="-78"/>
                  </a:endParaRPr>
                </a:p>
              </p:txBody>
            </p:sp>
            <p:cxnSp>
              <p:nvCxnSpPr>
                <p:cNvPr id="21" name="Straight Connector 20">
                  <a:extLst>
                    <a:ext uri="{FF2B5EF4-FFF2-40B4-BE49-F238E27FC236}">
                      <a16:creationId xmlns:a16="http://schemas.microsoft.com/office/drawing/2014/main" id="{38566301-D626-4988-808D-8579F00F8AD5}"/>
                    </a:ext>
                  </a:extLst>
                </p:cNvPr>
                <p:cNvCxnSpPr>
                  <a:stCxn id="27" idx="0"/>
                  <a:endCxn id="20" idx="3"/>
                </p:cNvCxnSpPr>
                <p:nvPr/>
              </p:nvCxnSpPr>
              <p:spPr>
                <a:xfrm flipV="1">
                  <a:off x="7366094" y="4750659"/>
                  <a:ext cx="400012" cy="263712"/>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grpSp>
        </p:grpSp>
        <p:cxnSp>
          <p:nvCxnSpPr>
            <p:cNvPr id="17" name="Straight Connector 16">
              <a:extLst>
                <a:ext uri="{FF2B5EF4-FFF2-40B4-BE49-F238E27FC236}">
                  <a16:creationId xmlns:a16="http://schemas.microsoft.com/office/drawing/2014/main" id="{1C6548D9-A33F-4700-B848-2DCA44B52F14}"/>
                </a:ext>
              </a:extLst>
            </p:cNvPr>
            <p:cNvCxnSpPr>
              <a:stCxn id="27" idx="2"/>
              <a:endCxn id="14" idx="2"/>
            </p:cNvCxnSpPr>
            <p:nvPr/>
          </p:nvCxnSpPr>
          <p:spPr>
            <a:xfrm flipH="1">
              <a:off x="4572000" y="3657600"/>
              <a:ext cx="1166" cy="451104"/>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8F6560A0-9E0C-43D1-AC58-6AD8075A12FF}"/>
              </a:ext>
            </a:extLst>
          </p:cNvPr>
          <p:cNvGrpSpPr/>
          <p:nvPr/>
        </p:nvGrpSpPr>
        <p:grpSpPr>
          <a:xfrm>
            <a:off x="5800479" y="2054588"/>
            <a:ext cx="4811077" cy="2506123"/>
            <a:chOff x="4951069" y="4566440"/>
            <a:chExt cx="3814571" cy="1414858"/>
          </a:xfrm>
        </p:grpSpPr>
        <p:grpSp>
          <p:nvGrpSpPr>
            <p:cNvPr id="38" name="Group 37">
              <a:extLst>
                <a:ext uri="{FF2B5EF4-FFF2-40B4-BE49-F238E27FC236}">
                  <a16:creationId xmlns:a16="http://schemas.microsoft.com/office/drawing/2014/main" id="{3ACA4544-53A6-4D1F-A8E3-009442EABDF1}"/>
                </a:ext>
              </a:extLst>
            </p:cNvPr>
            <p:cNvGrpSpPr/>
            <p:nvPr/>
          </p:nvGrpSpPr>
          <p:grpSpPr>
            <a:xfrm>
              <a:off x="4951069" y="4566440"/>
              <a:ext cx="3814571" cy="1414858"/>
              <a:chOff x="286564" y="3940387"/>
              <a:chExt cx="3814571" cy="1043729"/>
            </a:xfrm>
          </p:grpSpPr>
          <p:grpSp>
            <p:nvGrpSpPr>
              <p:cNvPr id="41" name="Group 40">
                <a:extLst>
                  <a:ext uri="{FF2B5EF4-FFF2-40B4-BE49-F238E27FC236}">
                    <a16:creationId xmlns:a16="http://schemas.microsoft.com/office/drawing/2014/main" id="{59FA4F5E-3A71-410D-BDD4-E58BD2C99FBB}"/>
                  </a:ext>
                </a:extLst>
              </p:cNvPr>
              <p:cNvGrpSpPr/>
              <p:nvPr/>
            </p:nvGrpSpPr>
            <p:grpSpPr>
              <a:xfrm>
                <a:off x="286564" y="3940387"/>
                <a:ext cx="3814571" cy="1043729"/>
                <a:chOff x="52281" y="3422753"/>
                <a:chExt cx="3814571" cy="1043729"/>
              </a:xfrm>
            </p:grpSpPr>
            <p:sp>
              <p:nvSpPr>
                <p:cNvPr id="43" name="Rounded Rectangle 200">
                  <a:extLst>
                    <a:ext uri="{FF2B5EF4-FFF2-40B4-BE49-F238E27FC236}">
                      <a16:creationId xmlns:a16="http://schemas.microsoft.com/office/drawing/2014/main" id="{E8A12F2D-AFE4-45FE-868C-31F4952D129F}"/>
                    </a:ext>
                  </a:extLst>
                </p:cNvPr>
                <p:cNvSpPr/>
                <p:nvPr/>
              </p:nvSpPr>
              <p:spPr>
                <a:xfrm>
                  <a:off x="52281" y="3422753"/>
                  <a:ext cx="3814571" cy="104372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600" b="1" dirty="0">
                      <a:solidFill>
                        <a:schemeClr val="tx1"/>
                      </a:solidFill>
                      <a:cs typeface="B Nazanin" pitchFamily="2" charset="-78"/>
                    </a:rPr>
                    <a:t>STUD </a:t>
                  </a:r>
                  <a:r>
                    <a:rPr lang="en-US" sz="1600" dirty="0">
                      <a:solidFill>
                        <a:schemeClr val="tx1"/>
                      </a:solidFill>
                      <a:cs typeface="B Nazanin" pitchFamily="2" charset="-78"/>
                    </a:rPr>
                    <a:t>(STID,  ….)</a:t>
                  </a:r>
                </a:p>
                <a:p>
                  <a:pPr>
                    <a:lnSpc>
                      <a:spcPct val="150000"/>
                    </a:lnSpc>
                  </a:pPr>
                  <a:r>
                    <a:rPr lang="en-US" sz="1600" b="1" dirty="0">
                      <a:solidFill>
                        <a:schemeClr val="tx1"/>
                      </a:solidFill>
                      <a:cs typeface="B Nazanin" pitchFamily="2" charset="-78"/>
                    </a:rPr>
                    <a:t>COUR </a:t>
                  </a:r>
                  <a:r>
                    <a:rPr lang="en-US" sz="1600" dirty="0">
                      <a:solidFill>
                        <a:schemeClr val="tx1"/>
                      </a:solidFill>
                      <a:cs typeface="B Nazanin" pitchFamily="2" charset="-78"/>
                    </a:rPr>
                    <a:t>(COID,  ….)</a:t>
                  </a:r>
                </a:p>
                <a:p>
                  <a:pPr>
                    <a:lnSpc>
                      <a:spcPct val="150000"/>
                    </a:lnSpc>
                  </a:pPr>
                  <a:r>
                    <a:rPr lang="en-US" sz="1600" b="1" dirty="0">
                      <a:solidFill>
                        <a:schemeClr val="tx1"/>
                      </a:solidFill>
                      <a:cs typeface="B Nazanin" pitchFamily="2" charset="-78"/>
                    </a:rPr>
                    <a:t>SCR </a:t>
                  </a:r>
                  <a:r>
                    <a:rPr lang="en-US" sz="1600" dirty="0">
                      <a:solidFill>
                        <a:schemeClr val="tx1"/>
                      </a:solidFill>
                      <a:cs typeface="B Nazanin" pitchFamily="2" charset="-78"/>
                    </a:rPr>
                    <a:t>(STID, COID,  GR)</a:t>
                  </a:r>
                </a:p>
                <a:p>
                  <a:pPr>
                    <a:lnSpc>
                      <a:spcPct val="150000"/>
                    </a:lnSpc>
                  </a:pPr>
                  <a:r>
                    <a:rPr lang="en-US" sz="1600" b="1" dirty="0">
                      <a:solidFill>
                        <a:schemeClr val="tx1"/>
                      </a:solidFill>
                      <a:cs typeface="B Nazanin" pitchFamily="2" charset="-78"/>
                    </a:rPr>
                    <a:t>PROF </a:t>
                  </a:r>
                  <a:r>
                    <a:rPr lang="en-US" sz="1600" dirty="0">
                      <a:solidFill>
                        <a:schemeClr val="tx1"/>
                      </a:solidFill>
                      <a:cs typeface="B Nazanin" pitchFamily="2" charset="-78"/>
                    </a:rPr>
                    <a:t>(PRID,  ….)</a:t>
                  </a:r>
                </a:p>
                <a:p>
                  <a:pPr>
                    <a:lnSpc>
                      <a:spcPct val="150000"/>
                    </a:lnSpc>
                  </a:pPr>
                  <a:r>
                    <a:rPr lang="en-US" sz="1600" b="1" dirty="0">
                      <a:solidFill>
                        <a:schemeClr val="tx1"/>
                      </a:solidFill>
                      <a:cs typeface="B Nazanin" pitchFamily="2" charset="-78"/>
                    </a:rPr>
                    <a:t>OFFERING </a:t>
                  </a:r>
                  <a:r>
                    <a:rPr lang="en-US" sz="1600" dirty="0">
                      <a:solidFill>
                        <a:schemeClr val="tx1"/>
                      </a:solidFill>
                      <a:cs typeface="B Nazanin" pitchFamily="2" charset="-78"/>
                    </a:rPr>
                    <a:t>(STID, COID,  PROFID,  GR#, CLASS)</a:t>
                  </a:r>
                </a:p>
                <a:p>
                  <a:pPr>
                    <a:lnSpc>
                      <a:spcPct val="150000"/>
                    </a:lnSpc>
                  </a:pPr>
                  <a:endParaRPr lang="en-US" sz="1600" dirty="0">
                    <a:solidFill>
                      <a:schemeClr val="tx1"/>
                    </a:solidFill>
                    <a:cs typeface="B Nazanin" pitchFamily="2" charset="-78"/>
                  </a:endParaRPr>
                </a:p>
                <a:p>
                  <a:pPr>
                    <a:lnSpc>
                      <a:spcPct val="150000"/>
                    </a:lnSpc>
                  </a:pPr>
                  <a:endParaRPr lang="en-US" sz="1600" dirty="0">
                    <a:solidFill>
                      <a:schemeClr val="tx1"/>
                    </a:solidFill>
                    <a:cs typeface="B Nazanin" pitchFamily="2" charset="-78"/>
                  </a:endParaRPr>
                </a:p>
              </p:txBody>
            </p:sp>
            <p:cxnSp>
              <p:nvCxnSpPr>
                <p:cNvPr id="44" name="Straight Connector 43">
                  <a:extLst>
                    <a:ext uri="{FF2B5EF4-FFF2-40B4-BE49-F238E27FC236}">
                      <a16:creationId xmlns:a16="http://schemas.microsoft.com/office/drawing/2014/main" id="{E2341EA4-A63E-4067-A1A6-00A47899055C}"/>
                    </a:ext>
                  </a:extLst>
                </p:cNvPr>
                <p:cNvCxnSpPr/>
                <p:nvPr/>
              </p:nvCxnSpPr>
              <p:spPr>
                <a:xfrm flipV="1">
                  <a:off x="659528" y="3560713"/>
                  <a:ext cx="282558" cy="0"/>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42" name="Straight Connector 41">
                <a:extLst>
                  <a:ext uri="{FF2B5EF4-FFF2-40B4-BE49-F238E27FC236}">
                    <a16:creationId xmlns:a16="http://schemas.microsoft.com/office/drawing/2014/main" id="{D75D0CA9-0985-4C5E-925A-A7C912A6C123}"/>
                  </a:ext>
                </a:extLst>
              </p:cNvPr>
              <p:cNvCxnSpPr/>
              <p:nvPr/>
            </p:nvCxnSpPr>
            <p:spPr>
              <a:xfrm>
                <a:off x="1203173" y="4739055"/>
                <a:ext cx="1244700" cy="0"/>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39" name="Straight Connector 38">
              <a:extLst>
                <a:ext uri="{FF2B5EF4-FFF2-40B4-BE49-F238E27FC236}">
                  <a16:creationId xmlns:a16="http://schemas.microsoft.com/office/drawing/2014/main" id="{BDE7077C-1ADD-4D4E-A981-CF4B69B828B0}"/>
                </a:ext>
              </a:extLst>
            </p:cNvPr>
            <p:cNvCxnSpPr/>
            <p:nvPr/>
          </p:nvCxnSpPr>
          <p:spPr>
            <a:xfrm>
              <a:off x="5437205" y="5190829"/>
              <a:ext cx="69887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1E85901-6EAD-4326-B728-6E9BE92C9175}"/>
                </a:ext>
              </a:extLst>
            </p:cNvPr>
            <p:cNvCxnSpPr/>
            <p:nvPr/>
          </p:nvCxnSpPr>
          <p:spPr>
            <a:xfrm>
              <a:off x="5442922" y="5157647"/>
              <a:ext cx="268399"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grpSp>
      <p:cxnSp>
        <p:nvCxnSpPr>
          <p:cNvPr id="47" name="Straight Connector 46">
            <a:extLst>
              <a:ext uri="{FF2B5EF4-FFF2-40B4-BE49-F238E27FC236}">
                <a16:creationId xmlns:a16="http://schemas.microsoft.com/office/drawing/2014/main" id="{664FC3B7-F5E7-4661-A702-A1D870B1EE75}"/>
              </a:ext>
            </a:extLst>
          </p:cNvPr>
          <p:cNvCxnSpPr>
            <a:cxnSpLocks/>
          </p:cNvCxnSpPr>
          <p:nvPr/>
        </p:nvCxnSpPr>
        <p:spPr>
          <a:xfrm flipV="1">
            <a:off x="8048978" y="3821657"/>
            <a:ext cx="541866" cy="16951"/>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24C2720-FF63-4952-9571-8B92BE435B87}"/>
              </a:ext>
            </a:extLst>
          </p:cNvPr>
          <p:cNvCxnSpPr>
            <a:cxnSpLocks/>
          </p:cNvCxnSpPr>
          <p:nvPr/>
        </p:nvCxnSpPr>
        <p:spPr>
          <a:xfrm flipV="1">
            <a:off x="6951114" y="3849755"/>
            <a:ext cx="872086" cy="4052"/>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65D39BC-80DB-4CA2-933D-CFEB3F048BF2}"/>
              </a:ext>
            </a:extLst>
          </p:cNvPr>
          <p:cNvCxnSpPr/>
          <p:nvPr/>
        </p:nvCxnSpPr>
        <p:spPr>
          <a:xfrm>
            <a:off x="6888723" y="3101787"/>
            <a:ext cx="462776"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7159728"/>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250"/>
                                        <p:tgtEl>
                                          <p:spTgt spid="8"/>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250"/>
                                        <p:tgtEl>
                                          <p:spTgt spid="9"/>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50"/>
                                        <p:tgtEl>
                                          <p:spTgt spid="13"/>
                                        </p:tgtEl>
                                      </p:cBhvr>
                                    </p:animEffect>
                                  </p:childTnLst>
                                </p:cTn>
                              </p:par>
                            </p:childTnLst>
                          </p:cTn>
                        </p:par>
                        <p:par>
                          <p:cTn id="14" fill="hold">
                            <p:stCondLst>
                              <p:cond delay="250"/>
                            </p:stCondLst>
                            <p:childTnLst>
                              <p:par>
                                <p:cTn id="15" presetID="10"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750"/>
                            </p:stCondLst>
                            <p:childTnLst>
                              <p:par>
                                <p:cTn id="19" presetID="42" presetClass="entr" presetSubtype="0" fill="hold" grpId="0" nodeType="after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anim calcmode="lin" valueType="num">
                                      <p:cBhvr>
                                        <p:cTn id="22"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5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par>
                          <p:cTn id="24" fill="hold">
                            <p:stCondLst>
                              <p:cond delay="1250"/>
                            </p:stCondLst>
                            <p:childTnLst>
                              <p:par>
                                <p:cTn id="25" presetID="10"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par>
                          <p:cTn id="28" fill="hold">
                            <p:stCondLst>
                              <p:cond delay="1750"/>
                            </p:stCondLst>
                            <p:childTnLst>
                              <p:par>
                                <p:cTn id="29" presetID="10" presetClass="entr" presetSubtype="0" fill="hold"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fade">
                                      <p:cBhvr>
                                        <p:cTn id="31" dur="500"/>
                                        <p:tgtEl>
                                          <p:spTgt spid="37"/>
                                        </p:tgtEl>
                                      </p:cBhvr>
                                    </p:animEffect>
                                  </p:childTnLst>
                                </p:cTn>
                              </p:par>
                              <p:par>
                                <p:cTn id="32" presetID="10" presetClass="entr" presetSubtype="0" fill="hold" nodeType="with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fade">
                                      <p:cBhvr>
                                        <p:cTn id="34" dur="500"/>
                                        <p:tgtEl>
                                          <p:spTgt spid="47"/>
                                        </p:tgtEl>
                                      </p:cBhvr>
                                    </p:animEffect>
                                  </p:childTnLst>
                                </p:cTn>
                              </p:par>
                              <p:par>
                                <p:cTn id="35" presetID="10" presetClass="entr" presetSubtype="0" fill="hold" nodeType="with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fade">
                                      <p:cBhvr>
                                        <p:cTn id="37" dur="500"/>
                                        <p:tgtEl>
                                          <p:spTgt spid="50"/>
                                        </p:tgtEl>
                                      </p:cBhvr>
                                    </p:animEffect>
                                  </p:childTnLst>
                                </p:cTn>
                              </p:par>
                              <p:par>
                                <p:cTn id="38" presetID="10" presetClass="entr" presetSubtype="0" fill="hold" nodeType="withEffect">
                                  <p:stCondLst>
                                    <p:cond delay="0"/>
                                  </p:stCondLst>
                                  <p:childTnLst>
                                    <p:set>
                                      <p:cBhvr>
                                        <p:cTn id="39" dur="1" fill="hold">
                                          <p:stCondLst>
                                            <p:cond delay="0"/>
                                          </p:stCondLst>
                                        </p:cTn>
                                        <p:tgtEl>
                                          <p:spTgt spid="52"/>
                                        </p:tgtEl>
                                        <p:attrNameLst>
                                          <p:attrName>style.visibility</p:attrName>
                                        </p:attrNameLst>
                                      </p:cBhvr>
                                      <p:to>
                                        <p:strVal val="visible"/>
                                      </p:to>
                                    </p:set>
                                    <p:animEffect transition="in" filter="fade">
                                      <p:cBhvr>
                                        <p:cTn id="40"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57" y="35828"/>
            <a:ext cx="12193057" cy="78818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0" y="5462000"/>
            <a:ext cx="12192000" cy="1396000"/>
          </a:xfrm>
          <a:prstGeom prst="rect">
            <a:avLst/>
          </a:prstGeom>
          <a:solidFill>
            <a:srgbClr val="B4DCF5">
              <a:lumMod val="10000"/>
            </a:srgbClr>
          </a:solidFill>
        </p:spPr>
      </p:pic>
      <p:pic>
        <p:nvPicPr>
          <p:cNvPr id="6" name="Picture 5"/>
          <p:cNvPicPr>
            <a:picLocks noChangeAspect="1"/>
          </p:cNvPicPr>
          <p:nvPr/>
        </p:nvPicPr>
        <p:blipFill>
          <a:blip r:embed="rId4"/>
          <a:stretch>
            <a:fillRect/>
          </a:stretch>
        </p:blipFill>
        <p:spPr>
          <a:xfrm>
            <a:off x="-128789" y="4290646"/>
            <a:ext cx="12518265" cy="1968485"/>
          </a:xfrm>
          <a:prstGeom prst="rect">
            <a:avLst/>
          </a:prstGeom>
          <a:effectLst>
            <a:outerShdw blurRad="50800" dist="50800" dir="5400000" algn="ctr" rotWithShape="0">
              <a:schemeClr val="bg1"/>
            </a:outerShdw>
          </a:effectLst>
        </p:spPr>
      </p:pic>
      <p:pic>
        <p:nvPicPr>
          <p:cNvPr id="8" name="Picture 7">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7" y="5841596"/>
            <a:ext cx="980576" cy="980576"/>
          </a:xfrm>
          <a:prstGeom prst="rect">
            <a:avLst/>
          </a:prstGeom>
        </p:spPr>
      </p:pic>
      <p:pic>
        <p:nvPicPr>
          <p:cNvPr id="9" name="Picture 8">
            <a:hlinkClick r:id="rId7" action="ppaction://hlinksldjump"/>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27059" y="6278639"/>
            <a:ext cx="1206566" cy="588599"/>
          </a:xfrm>
          <a:prstGeom prst="rect">
            <a:avLst/>
          </a:prstGeom>
        </p:spPr>
      </p:pic>
      <p:sp>
        <p:nvSpPr>
          <p:cNvPr id="3" name="Rectangle 2"/>
          <p:cNvSpPr/>
          <p:nvPr/>
        </p:nvSpPr>
        <p:spPr>
          <a:xfrm>
            <a:off x="596347" y="159334"/>
            <a:ext cx="11039061" cy="461665"/>
          </a:xfrm>
          <a:prstGeom prst="rect">
            <a:avLst/>
          </a:prstGeom>
          <a:gradFill flip="none" rotWithShape="1">
            <a:gsLst>
              <a:gs pos="63000">
                <a:schemeClr val="bg1"/>
              </a:gs>
              <a:gs pos="91000">
                <a:schemeClr val="accent1">
                  <a:lumMod val="50000"/>
                </a:schemeClr>
              </a:gs>
              <a:gs pos="94000">
                <a:schemeClr val="bg1"/>
              </a:gs>
              <a:gs pos="99000">
                <a:schemeClr val="tx1">
                  <a:lumMod val="95000"/>
                  <a:lumOff val="5000"/>
                </a:schemeClr>
              </a:gs>
            </a:gsLst>
            <a:path path="rect">
              <a:fillToRect l="50000" t="50000" r="50000" b="50000"/>
            </a:path>
            <a:tileRect/>
          </a:gradFill>
        </p:spPr>
        <p:txBody>
          <a:bodyPr wrap="square" lIns="91440" tIns="45720" rIns="91440" bIns="45720">
            <a:spAutoFit/>
          </a:bodyPr>
          <a:lstStyle/>
          <a:p>
            <a:pPr algn="ctr" rtl="1"/>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طراحی منطقی پایگاه داده ( </a:t>
            </a:r>
            <a:r>
              <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Database Logical Design</a:t>
            </a:r>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 )</a:t>
            </a:r>
            <a:endPar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endParaRPr>
          </a:p>
        </p:txBody>
      </p:sp>
      <p:pic>
        <p:nvPicPr>
          <p:cNvPr id="13" name="Picture 12">
            <a:hlinkClick r:id="rId7" action="ppaction://hlinksldjump"/>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175595" y="5841596"/>
            <a:ext cx="1016405" cy="1016405"/>
          </a:xfrm>
          <a:prstGeom prst="rect">
            <a:avLst/>
          </a:prstGeom>
        </p:spPr>
      </p:pic>
      <p:sp>
        <p:nvSpPr>
          <p:cNvPr id="20" name="TextBox 19">
            <a:extLst>
              <a:ext uri="{FF2B5EF4-FFF2-40B4-BE49-F238E27FC236}">
                <a16:creationId xmlns:a16="http://schemas.microsoft.com/office/drawing/2014/main" id="{65BC9436-2EB0-482D-8DD8-4161101F315E}"/>
              </a:ext>
            </a:extLst>
          </p:cNvPr>
          <p:cNvSpPr txBox="1"/>
          <p:nvPr/>
        </p:nvSpPr>
        <p:spPr>
          <a:xfrm>
            <a:off x="596347" y="710720"/>
            <a:ext cx="11039061" cy="2554545"/>
          </a:xfrm>
          <a:prstGeom prst="rect">
            <a:avLst/>
          </a:prstGeom>
          <a:noFill/>
        </p:spPr>
        <p:txBody>
          <a:bodyPr wrap="square">
            <a:spAutoFit/>
          </a:bodyPr>
          <a:lstStyle/>
          <a:p>
            <a:pPr marL="285750" indent="-285750" algn="just" rtl="1">
              <a:buFont typeface="Wingdings" panose="05000000000000000000" pitchFamily="2" charset="2"/>
              <a:buChar char="§"/>
            </a:pPr>
            <a:r>
              <a:rPr lang="fa-IR" sz="1600" dirty="0">
                <a:cs typeface="B Nazanin" panose="00000400000000000000" pitchFamily="2" charset="-78"/>
              </a:rPr>
              <a:t>مدلسازی داده‏ها می‏تواند در سطوح انتزاعی مختلفی صورت پذیرد.</a:t>
            </a:r>
          </a:p>
          <a:p>
            <a:pPr marL="285750" indent="-285750" algn="just" rtl="1">
              <a:buFont typeface="Wingdings" panose="05000000000000000000" pitchFamily="2" charset="2"/>
              <a:buChar char="§"/>
            </a:pPr>
            <a:r>
              <a:rPr lang="fa-IR" sz="1600" dirty="0">
                <a:cs typeface="B Nazanin" panose="00000400000000000000" pitchFamily="2" charset="-78"/>
              </a:rPr>
              <a:t>پایین‏تر از سطح مدلسازی معنایی داده‏ها، سطح طراحی منطقی است.</a:t>
            </a:r>
          </a:p>
          <a:p>
            <a:pPr marL="285750" indent="-285750" algn="just" rtl="1">
              <a:buFont typeface="Wingdings" panose="05000000000000000000" pitchFamily="2" charset="2"/>
              <a:buChar char="§"/>
            </a:pPr>
            <a:r>
              <a:rPr lang="fa-IR" sz="1600" dirty="0">
                <a:cs typeface="B Nazanin" panose="00000400000000000000" pitchFamily="2" charset="-78"/>
              </a:rPr>
              <a:t>سطح طراحی منطقی: برای نمایش پایگاه داده‏ها در این سطح از مفاهیمی استفاده می‏شود که مستقل از مفاهیم محیط فایلینگ پایگاه داده‏ها است.</a:t>
            </a:r>
          </a:p>
          <a:p>
            <a:pPr marL="285750" indent="-285750" algn="just" rtl="1">
              <a:buFont typeface="Wingdings" panose="05000000000000000000" pitchFamily="2" charset="2"/>
              <a:buChar char="§"/>
            </a:pPr>
            <a:r>
              <a:rPr lang="fa-IR" sz="1600" dirty="0">
                <a:cs typeface="B Nazanin" panose="00000400000000000000" pitchFamily="2" charset="-78"/>
              </a:rPr>
              <a:t>برای طراحی منطقی پایگاه داده‏ها (و همچنین عملیات در </a:t>
            </a:r>
            <a:r>
              <a:rPr lang="en-US" sz="1600" dirty="0">
                <a:cs typeface="B Nazanin" panose="00000400000000000000" pitchFamily="2" charset="-78"/>
              </a:rPr>
              <a:t>DB</a:t>
            </a:r>
            <a:r>
              <a:rPr lang="fa-IR" sz="1600" dirty="0">
                <a:cs typeface="B Nazanin" panose="00000400000000000000" pitchFamily="2" charset="-78"/>
              </a:rPr>
              <a:t> و کنترل </a:t>
            </a:r>
            <a:r>
              <a:rPr lang="en-US" sz="1600" dirty="0">
                <a:cs typeface="B Nazanin" panose="00000400000000000000" pitchFamily="2" charset="-78"/>
              </a:rPr>
              <a:t>DB</a:t>
            </a:r>
            <a:r>
              <a:rPr lang="fa-IR" sz="1600" dirty="0">
                <a:cs typeface="B Nazanin" panose="00000400000000000000" pitchFamily="2" charset="-78"/>
              </a:rPr>
              <a:t>) هم امکان خاصی لازم است: </a:t>
            </a:r>
          </a:p>
          <a:p>
            <a:pPr marL="742950" lvl="1" indent="-285750" algn="just" rtl="1">
              <a:buFont typeface="Arial" panose="020B0604020202020204" pitchFamily="34" charset="0"/>
              <a:buChar char="•"/>
            </a:pPr>
            <a:r>
              <a:rPr lang="fa-IR" sz="1600" dirty="0">
                <a:cs typeface="B Nazanin" panose="00000400000000000000" pitchFamily="2" charset="-78"/>
              </a:rPr>
              <a:t>یک </a:t>
            </a:r>
            <a:r>
              <a:rPr lang="fa-IR" sz="1600" dirty="0">
                <a:solidFill>
                  <a:srgbClr val="C00000"/>
                </a:solidFill>
                <a:cs typeface="B Nazanin" panose="00000400000000000000" pitchFamily="2" charset="-78"/>
              </a:rPr>
              <a:t>مدل داده (</a:t>
            </a:r>
            <a:r>
              <a:rPr lang="en-US" sz="1600" dirty="0">
                <a:solidFill>
                  <a:srgbClr val="C00000"/>
                </a:solidFill>
                <a:cs typeface="B Nazanin" panose="00000400000000000000" pitchFamily="2" charset="-78"/>
              </a:rPr>
              <a:t>DM</a:t>
            </a:r>
            <a:r>
              <a:rPr lang="fa-IR" sz="1600" dirty="0">
                <a:solidFill>
                  <a:srgbClr val="C00000"/>
                </a:solidFill>
                <a:cs typeface="B Nazanin" panose="00000400000000000000" pitchFamily="2" charset="-78"/>
              </a:rPr>
              <a:t>)</a:t>
            </a:r>
            <a:r>
              <a:rPr lang="fa-IR" sz="1600" dirty="0">
                <a:cs typeface="B Nazanin" panose="00000400000000000000" pitchFamily="2" charset="-78"/>
              </a:rPr>
              <a:t>، که شامل یک </a:t>
            </a:r>
            <a:r>
              <a:rPr lang="fa-IR" sz="1600" dirty="0">
                <a:solidFill>
                  <a:srgbClr val="C00000"/>
                </a:solidFill>
                <a:cs typeface="B Nazanin" panose="00000400000000000000" pitchFamily="2" charset="-78"/>
              </a:rPr>
              <a:t>ساختار داده (</a:t>
            </a:r>
            <a:r>
              <a:rPr lang="en-US" sz="1600" dirty="0">
                <a:solidFill>
                  <a:srgbClr val="C00000"/>
                </a:solidFill>
                <a:cs typeface="B Nazanin" panose="00000400000000000000" pitchFamily="2" charset="-78"/>
              </a:rPr>
              <a:t>DS</a:t>
            </a:r>
            <a:r>
              <a:rPr lang="fa-IR" sz="1600" dirty="0">
                <a:solidFill>
                  <a:srgbClr val="C00000"/>
                </a:solidFill>
                <a:cs typeface="B Nazanin" panose="00000400000000000000" pitchFamily="2" charset="-78"/>
              </a:rPr>
              <a:t>) </a:t>
            </a:r>
            <a:r>
              <a:rPr lang="fa-IR" sz="1600" dirty="0">
                <a:cs typeface="B Nazanin" panose="00000400000000000000" pitchFamily="2" charset="-78"/>
              </a:rPr>
              <a:t>است.</a:t>
            </a:r>
          </a:p>
          <a:p>
            <a:pPr marL="285750" indent="-285750" algn="just" rtl="1">
              <a:buFont typeface="Wingdings" panose="05000000000000000000" pitchFamily="2" charset="2"/>
              <a:buChar char="§"/>
            </a:pPr>
            <a:endParaRPr lang="en-US" sz="1600" dirty="0">
              <a:cs typeface="B Nazanin" panose="00000400000000000000" pitchFamily="2" charset="-78"/>
            </a:endParaRPr>
          </a:p>
          <a:p>
            <a:pPr marL="285750" indent="-285750" algn="just" rtl="1">
              <a:buFont typeface="Wingdings" panose="05000000000000000000" pitchFamily="2" charset="2"/>
              <a:buChar char="§"/>
            </a:pPr>
            <a:r>
              <a:rPr lang="fa-IR" sz="1600" dirty="0">
                <a:cs typeface="B Nazanin" panose="00000400000000000000" pitchFamily="2" charset="-78"/>
              </a:rPr>
              <a:t>مفاهیم مطرح در طراحی منطقی پایگاه داده‏ها :</a:t>
            </a:r>
          </a:p>
          <a:p>
            <a:pPr marL="742950" lvl="1" indent="-285750" algn="just" rtl="1">
              <a:buFont typeface="Wingdings" panose="05000000000000000000" pitchFamily="2" charset="2"/>
              <a:buChar char="§"/>
            </a:pPr>
            <a:r>
              <a:rPr lang="fa-IR" sz="1600" dirty="0">
                <a:cs typeface="B Nazanin" panose="00000400000000000000" pitchFamily="2" charset="-78"/>
              </a:rPr>
              <a:t>ساختار داده جدولی ( </a:t>
            </a:r>
            <a:r>
              <a:rPr lang="en-US" sz="1600" dirty="0">
                <a:cs typeface="B Nazanin" panose="00000400000000000000" pitchFamily="2" charset="-78"/>
              </a:rPr>
              <a:t>TDS – Table Data Structure</a:t>
            </a:r>
            <a:r>
              <a:rPr lang="fa-IR" sz="1600" dirty="0">
                <a:cs typeface="B Nazanin" panose="00000400000000000000" pitchFamily="2" charset="-78"/>
              </a:rPr>
              <a:t> )</a:t>
            </a:r>
            <a:endParaRPr lang="en-US" sz="1600" dirty="0">
              <a:cs typeface="B Nazanin" panose="00000400000000000000" pitchFamily="2" charset="-78"/>
            </a:endParaRPr>
          </a:p>
          <a:p>
            <a:pPr marL="742950" lvl="1" indent="-285750" algn="just" rtl="1">
              <a:buFont typeface="Wingdings" panose="05000000000000000000" pitchFamily="2" charset="2"/>
              <a:buChar char="§"/>
            </a:pPr>
            <a:r>
              <a:rPr lang="fa-IR" sz="1600" dirty="0">
                <a:cs typeface="B Nazanin" panose="00000400000000000000" pitchFamily="2" charset="-78"/>
              </a:rPr>
              <a:t>پایگاه داده جدولی ( </a:t>
            </a:r>
            <a:r>
              <a:rPr lang="en-US" sz="1600" dirty="0">
                <a:cs typeface="B Nazanin" panose="00000400000000000000" pitchFamily="2" charset="-78"/>
              </a:rPr>
              <a:t>TDB - Table Database</a:t>
            </a:r>
            <a:r>
              <a:rPr lang="fa-IR" sz="1600" dirty="0">
                <a:cs typeface="B Nazanin" panose="00000400000000000000" pitchFamily="2" charset="-78"/>
              </a:rPr>
              <a:t> )</a:t>
            </a:r>
            <a:endParaRPr lang="en-US" sz="1600" dirty="0">
              <a:cs typeface="B Nazanin" panose="00000400000000000000" pitchFamily="2" charset="-78"/>
            </a:endParaRPr>
          </a:p>
          <a:p>
            <a:pPr marL="742950" lvl="1" indent="-285750" algn="just" rtl="1">
              <a:buFont typeface="Wingdings" panose="05000000000000000000" pitchFamily="2" charset="2"/>
              <a:buChar char="§"/>
            </a:pPr>
            <a:r>
              <a:rPr lang="fa-IR" sz="1600" dirty="0">
                <a:cs typeface="B Nazanin" panose="00000400000000000000" pitchFamily="2" charset="-78"/>
              </a:rPr>
              <a:t>زبان پایگاهی جدولی ( </a:t>
            </a:r>
            <a:r>
              <a:rPr lang="en-US" sz="1600" dirty="0">
                <a:cs typeface="B Nazanin" panose="00000400000000000000" pitchFamily="2" charset="-78"/>
              </a:rPr>
              <a:t>TDBL – Table Database Language</a:t>
            </a:r>
            <a:r>
              <a:rPr lang="fa-IR" sz="1600" dirty="0">
                <a:cs typeface="B Nazanin" panose="00000400000000000000" pitchFamily="2" charset="-78"/>
              </a:rPr>
              <a:t> )</a:t>
            </a:r>
          </a:p>
        </p:txBody>
      </p:sp>
      <p:grpSp>
        <p:nvGrpSpPr>
          <p:cNvPr id="10" name="Group 9">
            <a:extLst>
              <a:ext uri="{FF2B5EF4-FFF2-40B4-BE49-F238E27FC236}">
                <a16:creationId xmlns:a16="http://schemas.microsoft.com/office/drawing/2014/main" id="{F479D4DD-4823-4443-ABEB-257B89B52B65}"/>
              </a:ext>
            </a:extLst>
          </p:cNvPr>
          <p:cNvGrpSpPr/>
          <p:nvPr/>
        </p:nvGrpSpPr>
        <p:grpSpPr>
          <a:xfrm>
            <a:off x="1457584" y="2119386"/>
            <a:ext cx="1529366" cy="3505200"/>
            <a:chOff x="147034" y="1447800"/>
            <a:chExt cx="1529366" cy="3505200"/>
          </a:xfrm>
        </p:grpSpPr>
        <p:grpSp>
          <p:nvGrpSpPr>
            <p:cNvPr id="11" name="Group 10">
              <a:extLst>
                <a:ext uri="{FF2B5EF4-FFF2-40B4-BE49-F238E27FC236}">
                  <a16:creationId xmlns:a16="http://schemas.microsoft.com/office/drawing/2014/main" id="{F36B8DF9-CEBF-40DB-8108-128C5CE65D13}"/>
                </a:ext>
              </a:extLst>
            </p:cNvPr>
            <p:cNvGrpSpPr/>
            <p:nvPr/>
          </p:nvGrpSpPr>
          <p:grpSpPr>
            <a:xfrm>
              <a:off x="152400" y="2154033"/>
              <a:ext cx="1524000" cy="2798967"/>
              <a:chOff x="1143000" y="3144633"/>
              <a:chExt cx="1524000" cy="2798967"/>
            </a:xfrm>
          </p:grpSpPr>
          <p:grpSp>
            <p:nvGrpSpPr>
              <p:cNvPr id="14" name="Group 13">
                <a:extLst>
                  <a:ext uri="{FF2B5EF4-FFF2-40B4-BE49-F238E27FC236}">
                    <a16:creationId xmlns:a16="http://schemas.microsoft.com/office/drawing/2014/main" id="{1096E6C8-1D62-4860-B7B3-10D535ECAA2E}"/>
                  </a:ext>
                </a:extLst>
              </p:cNvPr>
              <p:cNvGrpSpPr/>
              <p:nvPr/>
            </p:nvGrpSpPr>
            <p:grpSpPr>
              <a:xfrm>
                <a:off x="1143000" y="3144633"/>
                <a:ext cx="1524000" cy="2357533"/>
                <a:chOff x="3886200" y="3297033"/>
                <a:chExt cx="1524000" cy="2357533"/>
              </a:xfrm>
            </p:grpSpPr>
            <p:sp>
              <p:nvSpPr>
                <p:cNvPr id="16" name="Rounded Rectangle 7">
                  <a:extLst>
                    <a:ext uri="{FF2B5EF4-FFF2-40B4-BE49-F238E27FC236}">
                      <a16:creationId xmlns:a16="http://schemas.microsoft.com/office/drawing/2014/main" id="{067C5ED0-A383-44E2-8D37-12081867D05D}"/>
                    </a:ext>
                  </a:extLst>
                </p:cNvPr>
                <p:cNvSpPr/>
                <p:nvPr/>
              </p:nvSpPr>
              <p:spPr>
                <a:xfrm>
                  <a:off x="3886200" y="3686502"/>
                  <a:ext cx="1524000" cy="609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b="1" dirty="0">
                      <a:solidFill>
                        <a:schemeClr val="tx1"/>
                      </a:solidFill>
                      <a:cs typeface="B Nazanin" pitchFamily="2" charset="-78"/>
                    </a:rPr>
                    <a:t>مدلسازی معنایی داده‏ها</a:t>
                  </a:r>
                  <a:endParaRPr lang="en-US" b="1" dirty="0">
                    <a:solidFill>
                      <a:schemeClr val="tx1"/>
                    </a:solidFill>
                    <a:cs typeface="B Nazanin" pitchFamily="2" charset="-78"/>
                  </a:endParaRPr>
                </a:p>
              </p:txBody>
            </p:sp>
            <p:sp>
              <p:nvSpPr>
                <p:cNvPr id="17" name="Rounded Rectangle 8">
                  <a:extLst>
                    <a:ext uri="{FF2B5EF4-FFF2-40B4-BE49-F238E27FC236}">
                      <a16:creationId xmlns:a16="http://schemas.microsoft.com/office/drawing/2014/main" id="{5B63E978-0941-4766-AA11-ED9DC35C5520}"/>
                    </a:ext>
                  </a:extLst>
                </p:cNvPr>
                <p:cNvSpPr/>
                <p:nvPr/>
              </p:nvSpPr>
              <p:spPr>
                <a:xfrm>
                  <a:off x="3886200" y="4663966"/>
                  <a:ext cx="1524000" cy="609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b="1" dirty="0">
                      <a:solidFill>
                        <a:srgbClr val="FF0000"/>
                      </a:solidFill>
                      <a:cs typeface="B Nazanin" pitchFamily="2" charset="-78"/>
                    </a:rPr>
                    <a:t>طراحی منطقی </a:t>
                  </a:r>
                  <a:r>
                    <a:rPr lang="en-US" b="1" dirty="0">
                      <a:solidFill>
                        <a:srgbClr val="FF0000"/>
                      </a:solidFill>
                      <a:cs typeface="B Nazanin" pitchFamily="2" charset="-78"/>
                    </a:rPr>
                    <a:t>DB</a:t>
                  </a:r>
                </a:p>
              </p:txBody>
            </p:sp>
            <p:cxnSp>
              <p:nvCxnSpPr>
                <p:cNvPr id="18" name="Straight Arrow Connector 17">
                  <a:extLst>
                    <a:ext uri="{FF2B5EF4-FFF2-40B4-BE49-F238E27FC236}">
                      <a16:creationId xmlns:a16="http://schemas.microsoft.com/office/drawing/2014/main" id="{F0E6647E-5067-4733-A19F-83F02480ACE4}"/>
                    </a:ext>
                  </a:extLst>
                </p:cNvPr>
                <p:cNvCxnSpPr>
                  <a:stCxn id="12" idx="4"/>
                  <a:endCxn id="16" idx="0"/>
                </p:cNvCxnSpPr>
                <p:nvPr/>
              </p:nvCxnSpPr>
              <p:spPr>
                <a:xfrm>
                  <a:off x="4642834" y="3297033"/>
                  <a:ext cx="5366" cy="38946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76E2E84-7A67-4566-99AC-AB00B9C10774}"/>
                    </a:ext>
                  </a:extLst>
                </p:cNvPr>
                <p:cNvCxnSpPr>
                  <a:stCxn id="16" idx="2"/>
                  <a:endCxn id="17" idx="0"/>
                </p:cNvCxnSpPr>
                <p:nvPr/>
              </p:nvCxnSpPr>
              <p:spPr>
                <a:xfrm>
                  <a:off x="4648200" y="4296102"/>
                  <a:ext cx="0" cy="36786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7F00806-4ABB-4C7C-B145-E57583DB6627}"/>
                    </a:ext>
                  </a:extLst>
                </p:cNvPr>
                <p:cNvCxnSpPr>
                  <a:stCxn id="17" idx="2"/>
                </p:cNvCxnSpPr>
                <p:nvPr/>
              </p:nvCxnSpPr>
              <p:spPr>
                <a:xfrm>
                  <a:off x="4648200" y="5273566"/>
                  <a:ext cx="0" cy="381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9E427E7-E25B-46BA-8F50-9D6391433912}"/>
                      </a:ext>
                    </a:extLst>
                  </p:cNvPr>
                  <p:cNvSpPr txBox="1"/>
                  <p:nvPr/>
                </p:nvSpPr>
                <p:spPr>
                  <a:xfrm>
                    <a:off x="1701800" y="5358825"/>
                    <a:ext cx="415498"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1" i="1" dirty="0" smtClean="0">
                              <a:solidFill>
                                <a:srgbClr val="FF0000"/>
                              </a:solidFill>
                              <a:latin typeface="Cambria Math"/>
                            </a:rPr>
                            <m:t>⋮</m:t>
                          </m:r>
                        </m:oMath>
                      </m:oMathPara>
                    </a14:m>
                    <a:endParaRPr lang="en-US" b="1" dirty="0">
                      <a:solidFill>
                        <a:srgbClr val="FF0000"/>
                      </a:solidFill>
                      <a:cs typeface="B Nazanin" pitchFamily="2" charset="-78"/>
                    </a:endParaRPr>
                  </a:p>
                </p:txBody>
              </p:sp>
            </mc:Choice>
            <mc:Fallback xmlns="">
              <p:sp>
                <p:nvSpPr>
                  <p:cNvPr id="41" name="TextBox 40"/>
                  <p:cNvSpPr txBox="1">
                    <a:spLocks noRot="1" noChangeAspect="1" noMove="1" noResize="1" noEditPoints="1" noAdjustHandles="1" noChangeArrowheads="1" noChangeShapeType="1" noTextEdit="1"/>
                  </p:cNvSpPr>
                  <p:nvPr/>
                </p:nvSpPr>
                <p:spPr>
                  <a:xfrm>
                    <a:off x="1701800" y="5358825"/>
                    <a:ext cx="415498" cy="584775"/>
                  </a:xfrm>
                  <a:prstGeom prst="rect">
                    <a:avLst/>
                  </a:prstGeom>
                  <a:blipFill rotWithShape="1">
                    <a:blip r:embed="rId10"/>
                    <a:stretch>
                      <a:fillRect/>
                    </a:stretch>
                  </a:blipFill>
                </p:spPr>
                <p:txBody>
                  <a:bodyPr/>
                  <a:lstStyle/>
                  <a:p>
                    <a:r>
                      <a:rPr lang="en-US">
                        <a:noFill/>
                      </a:rPr>
                      <a:t> </a:t>
                    </a:r>
                  </a:p>
                </p:txBody>
              </p:sp>
            </mc:Fallback>
          </mc:AlternateContent>
        </p:grpSp>
        <p:sp>
          <p:nvSpPr>
            <p:cNvPr id="12" name="Oval 11">
              <a:extLst>
                <a:ext uri="{FF2B5EF4-FFF2-40B4-BE49-F238E27FC236}">
                  <a16:creationId xmlns:a16="http://schemas.microsoft.com/office/drawing/2014/main" id="{7BF6518F-9865-4282-98D9-02D43A2E2AAC}"/>
                </a:ext>
              </a:extLst>
            </p:cNvPr>
            <p:cNvSpPr/>
            <p:nvPr/>
          </p:nvSpPr>
          <p:spPr>
            <a:xfrm>
              <a:off x="147034" y="1447800"/>
              <a:ext cx="1524000" cy="70623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b="1" dirty="0">
                  <a:solidFill>
                    <a:schemeClr val="tx1"/>
                  </a:solidFill>
                  <a:cs typeface="B Nazanin" pitchFamily="2" charset="-78"/>
                </a:rPr>
                <a:t>خرد جهان واقع</a:t>
              </a:r>
              <a:endParaRPr lang="en-US" b="1" dirty="0">
                <a:solidFill>
                  <a:schemeClr val="tx1"/>
                </a:solidFill>
                <a:cs typeface="B Nazanin" pitchFamily="2" charset="-78"/>
              </a:endParaRPr>
            </a:p>
          </p:txBody>
        </p:sp>
      </p:grpSp>
    </p:spTree>
    <p:extLst>
      <p:ext uri="{BB962C8B-B14F-4D97-AF65-F5344CB8AC3E}">
        <p14:creationId xmlns:p14="http://schemas.microsoft.com/office/powerpoint/2010/main" val="1861266807"/>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250"/>
                                        <p:tgtEl>
                                          <p:spTgt spid="8"/>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250"/>
                                        <p:tgtEl>
                                          <p:spTgt spid="9"/>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50"/>
                                        <p:tgtEl>
                                          <p:spTgt spid="13"/>
                                        </p:tgtEl>
                                      </p:cBhvr>
                                    </p:animEffect>
                                  </p:childTnLst>
                                </p:cTn>
                              </p:par>
                            </p:childTnLst>
                          </p:cTn>
                        </p:par>
                        <p:par>
                          <p:cTn id="14" fill="hold">
                            <p:stCondLst>
                              <p:cond delay="250"/>
                            </p:stCondLst>
                            <p:childTnLst>
                              <p:par>
                                <p:cTn id="15" presetID="10"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750"/>
                            </p:stCondLst>
                            <p:childTnLst>
                              <p:par>
                                <p:cTn id="19" presetID="42" presetClass="entr" presetSubtype="0" fill="hold" grpId="0" nodeType="after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anim calcmode="lin" valueType="num">
                                      <p:cBhvr>
                                        <p:cTn id="22" dur="500" fill="hold"/>
                                        <p:tgtEl>
                                          <p:spTgt spid="20"/>
                                        </p:tgtEl>
                                        <p:attrNameLst>
                                          <p:attrName>ppt_x</p:attrName>
                                        </p:attrNameLst>
                                      </p:cBhvr>
                                      <p:tavLst>
                                        <p:tav tm="0">
                                          <p:val>
                                            <p:strVal val="#ppt_x"/>
                                          </p:val>
                                        </p:tav>
                                        <p:tav tm="100000">
                                          <p:val>
                                            <p:strVal val="#ppt_x"/>
                                          </p:val>
                                        </p:tav>
                                      </p:tavLst>
                                    </p:anim>
                                    <p:anim calcmode="lin" valueType="num">
                                      <p:cBhvr>
                                        <p:cTn id="23" dur="500" fill="hold"/>
                                        <p:tgtEl>
                                          <p:spTgt spid="20"/>
                                        </p:tgtEl>
                                        <p:attrNameLst>
                                          <p:attrName>ppt_y</p:attrName>
                                        </p:attrNameLst>
                                      </p:cBhvr>
                                      <p:tavLst>
                                        <p:tav tm="0">
                                          <p:val>
                                            <p:strVal val="#ppt_y+.1"/>
                                          </p:val>
                                        </p:tav>
                                        <p:tav tm="100000">
                                          <p:val>
                                            <p:strVal val="#ppt_y"/>
                                          </p:val>
                                        </p:tav>
                                      </p:tavLst>
                                    </p:anim>
                                  </p:childTnLst>
                                </p:cTn>
                              </p:par>
                            </p:childTnLst>
                          </p:cTn>
                        </p:par>
                        <p:par>
                          <p:cTn id="24" fill="hold">
                            <p:stCondLst>
                              <p:cond delay="1250"/>
                            </p:stCondLst>
                            <p:childTnLst>
                              <p:par>
                                <p:cTn id="25" presetID="10" presetClass="entr" presetSubtype="0"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3057" cy="78818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0" y="5462000"/>
            <a:ext cx="12192000" cy="1396000"/>
          </a:xfrm>
          <a:prstGeom prst="rect">
            <a:avLst/>
          </a:prstGeom>
          <a:solidFill>
            <a:srgbClr val="B4DCF5">
              <a:lumMod val="10000"/>
            </a:srgbClr>
          </a:solidFill>
        </p:spPr>
      </p:pic>
      <p:pic>
        <p:nvPicPr>
          <p:cNvPr id="6" name="Picture 5"/>
          <p:cNvPicPr>
            <a:picLocks noChangeAspect="1"/>
          </p:cNvPicPr>
          <p:nvPr/>
        </p:nvPicPr>
        <p:blipFill>
          <a:blip r:embed="rId4"/>
          <a:stretch>
            <a:fillRect/>
          </a:stretch>
        </p:blipFill>
        <p:spPr>
          <a:xfrm>
            <a:off x="-128789" y="4290646"/>
            <a:ext cx="12518265" cy="1968485"/>
          </a:xfrm>
          <a:prstGeom prst="rect">
            <a:avLst/>
          </a:prstGeom>
        </p:spPr>
      </p:pic>
      <p:pic>
        <p:nvPicPr>
          <p:cNvPr id="8" name="Picture 7">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7" y="5841596"/>
            <a:ext cx="980576" cy="980576"/>
          </a:xfrm>
          <a:prstGeom prst="rect">
            <a:avLst/>
          </a:prstGeom>
        </p:spPr>
      </p:pic>
      <p:pic>
        <p:nvPicPr>
          <p:cNvPr id="9" name="Picture 8">
            <a:hlinkClick r:id="rId7" action="ppaction://hlinksldjump"/>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27059" y="6278639"/>
            <a:ext cx="1206566" cy="588599"/>
          </a:xfrm>
          <a:prstGeom prst="rect">
            <a:avLst/>
          </a:prstGeom>
        </p:spPr>
      </p:pic>
      <p:sp>
        <p:nvSpPr>
          <p:cNvPr id="3" name="Rectangle 2"/>
          <p:cNvSpPr/>
          <p:nvPr/>
        </p:nvSpPr>
        <p:spPr>
          <a:xfrm>
            <a:off x="596347" y="159334"/>
            <a:ext cx="11039061" cy="461665"/>
          </a:xfrm>
          <a:prstGeom prst="rect">
            <a:avLst/>
          </a:prstGeom>
          <a:gradFill flip="none" rotWithShape="1">
            <a:gsLst>
              <a:gs pos="63000">
                <a:schemeClr val="bg1"/>
              </a:gs>
              <a:gs pos="91000">
                <a:schemeClr val="accent1">
                  <a:lumMod val="50000"/>
                </a:schemeClr>
              </a:gs>
              <a:gs pos="94000">
                <a:schemeClr val="bg1"/>
              </a:gs>
              <a:gs pos="99000">
                <a:schemeClr val="tx1">
                  <a:lumMod val="95000"/>
                  <a:lumOff val="5000"/>
                </a:schemeClr>
              </a:gs>
            </a:gsLst>
            <a:path path="rect">
              <a:fillToRect l="50000" t="50000" r="50000" b="50000"/>
            </a:path>
            <a:tileRect/>
          </a:gradFill>
        </p:spPr>
        <p:txBody>
          <a:bodyPr wrap="square" lIns="91440" tIns="45720" rIns="91440" bIns="45720">
            <a:spAutoFit/>
          </a:bodyPr>
          <a:lstStyle/>
          <a:p>
            <a:pPr algn="ctr" rtl="1"/>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طراحی منطقی با وجود چند ارتباط</a:t>
            </a:r>
          </a:p>
        </p:txBody>
      </p:sp>
      <p:pic>
        <p:nvPicPr>
          <p:cNvPr id="13" name="Picture 12">
            <a:hlinkClick r:id="rId9" action="ppaction://hlinksldjump"/>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175595" y="5841596"/>
            <a:ext cx="1016405" cy="1016405"/>
          </a:xfrm>
          <a:prstGeom prst="rect">
            <a:avLst/>
          </a:prstGeom>
        </p:spPr>
      </p:pic>
      <p:sp>
        <p:nvSpPr>
          <p:cNvPr id="10" name="Content Placeholder 2">
            <a:extLst>
              <a:ext uri="{FF2B5EF4-FFF2-40B4-BE49-F238E27FC236}">
                <a16:creationId xmlns:a16="http://schemas.microsoft.com/office/drawing/2014/main" id="{0BC9CD36-423C-4819-8704-DFB362531135}"/>
              </a:ext>
            </a:extLst>
          </p:cNvPr>
          <p:cNvSpPr>
            <a:spLocks noGrp="1"/>
          </p:cNvSpPr>
          <p:nvPr>
            <p:ph idx="1"/>
          </p:nvPr>
        </p:nvSpPr>
        <p:spPr>
          <a:xfrm>
            <a:off x="596347" y="703449"/>
            <a:ext cx="11039061" cy="899574"/>
          </a:xfrm>
        </p:spPr>
        <p:txBody>
          <a:bodyPr>
            <a:normAutofit/>
          </a:bodyPr>
          <a:lstStyle/>
          <a:p>
            <a:pPr algn="r" rtl="1">
              <a:lnSpc>
                <a:spcPct val="100000"/>
              </a:lnSpc>
              <a:buFont typeface="Wingdings" panose="05000000000000000000" pitchFamily="2" charset="2"/>
              <a:buChar char="§"/>
            </a:pPr>
            <a:r>
              <a:rPr lang="fa-IR" sz="1600" dirty="0">
                <a:cs typeface="B Nazanin" panose="00000400000000000000" pitchFamily="2" charset="-78"/>
              </a:rPr>
              <a:t>در صورتی‌که چند ارتباط مثلاً بین دو موجودیت برقرار باشد، هر ارتباط را با توجه به وضع آن از نظر درجه و چندی ارتباط طراحی می‏کنیم. </a:t>
            </a:r>
          </a:p>
          <a:p>
            <a:pPr algn="r" rtl="1">
              <a:lnSpc>
                <a:spcPct val="100000"/>
              </a:lnSpc>
              <a:buFont typeface="Wingdings" panose="05000000000000000000" pitchFamily="2" charset="2"/>
              <a:buChar char="§"/>
            </a:pPr>
            <a:r>
              <a:rPr lang="fa-IR" sz="1600" dirty="0">
                <a:cs typeface="B Nazanin" panose="00000400000000000000" pitchFamily="2" charset="-78"/>
              </a:rPr>
              <a:t>اما برای کاهش احتمال اشتباه در طراحی توصیه می‏شود اول ارتباط‌های چند به چند، </a:t>
            </a:r>
            <a:r>
              <a:rPr lang="en-US" sz="1600" dirty="0">
                <a:cs typeface="B Nazanin" panose="00000400000000000000" pitchFamily="2" charset="-78"/>
              </a:rPr>
              <a:t>، </a:t>
            </a:r>
            <a:r>
              <a:rPr lang="fa-IR" sz="1600" dirty="0">
                <a:cs typeface="B Nazanin" panose="00000400000000000000" pitchFamily="2" charset="-78"/>
              </a:rPr>
              <a:t>سپس یک به چند و در نهایت یک به یک را طراحی نماییم.</a:t>
            </a:r>
          </a:p>
        </p:txBody>
      </p:sp>
      <p:grpSp>
        <p:nvGrpSpPr>
          <p:cNvPr id="11" name="Group 10">
            <a:extLst>
              <a:ext uri="{FF2B5EF4-FFF2-40B4-BE49-F238E27FC236}">
                <a16:creationId xmlns:a16="http://schemas.microsoft.com/office/drawing/2014/main" id="{E6AF78C8-9B06-4264-B6E3-DA1C2F71B241}"/>
              </a:ext>
            </a:extLst>
          </p:cNvPr>
          <p:cNvGrpSpPr/>
          <p:nvPr/>
        </p:nvGrpSpPr>
        <p:grpSpPr>
          <a:xfrm>
            <a:off x="1755422" y="1901681"/>
            <a:ext cx="7162800" cy="2369457"/>
            <a:chOff x="-816511" y="3212474"/>
            <a:chExt cx="7162800" cy="2369457"/>
          </a:xfrm>
        </p:grpSpPr>
        <p:sp>
          <p:nvSpPr>
            <p:cNvPr id="12" name="Rounded Rectangle 86">
              <a:extLst>
                <a:ext uri="{FF2B5EF4-FFF2-40B4-BE49-F238E27FC236}">
                  <a16:creationId xmlns:a16="http://schemas.microsoft.com/office/drawing/2014/main" id="{F59DB1DC-B614-4515-9DFB-741FB5B7F32F}"/>
                </a:ext>
              </a:extLst>
            </p:cNvPr>
            <p:cNvSpPr/>
            <p:nvPr/>
          </p:nvSpPr>
          <p:spPr>
            <a:xfrm>
              <a:off x="2771782" y="5181600"/>
              <a:ext cx="1183279" cy="4003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400" b="1" dirty="0">
                  <a:solidFill>
                    <a:sysClr val="windowText" lastClr="000000"/>
                  </a:solidFill>
                  <a:cs typeface="B Nazanin" pitchFamily="2" charset="-78"/>
                </a:rPr>
                <a:t>گروه آموزشی</a:t>
              </a:r>
              <a:endParaRPr lang="en-US" sz="1400" b="1" dirty="0">
                <a:solidFill>
                  <a:sysClr val="windowText" lastClr="000000"/>
                </a:solidFill>
                <a:cs typeface="B Nazanin" pitchFamily="2" charset="-78"/>
              </a:endParaRPr>
            </a:p>
          </p:txBody>
        </p:sp>
        <p:sp>
          <p:nvSpPr>
            <p:cNvPr id="14" name="Flowchart: Decision 13">
              <a:extLst>
                <a:ext uri="{FF2B5EF4-FFF2-40B4-BE49-F238E27FC236}">
                  <a16:creationId xmlns:a16="http://schemas.microsoft.com/office/drawing/2014/main" id="{6E6CF428-2EDC-44B0-B61B-6A8EF13FD2FA}"/>
                </a:ext>
              </a:extLst>
            </p:cNvPr>
            <p:cNvSpPr/>
            <p:nvPr/>
          </p:nvSpPr>
          <p:spPr>
            <a:xfrm>
              <a:off x="2712772" y="3909060"/>
              <a:ext cx="1318489" cy="586740"/>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300" b="1" dirty="0">
                  <a:solidFill>
                    <a:schemeClr val="tx1"/>
                  </a:solidFill>
                  <a:cs typeface="B Nazanin" pitchFamily="2" charset="-78"/>
                </a:rPr>
                <a:t>عضویت</a:t>
              </a:r>
              <a:endParaRPr lang="en-US" sz="1300" b="1" dirty="0">
                <a:solidFill>
                  <a:schemeClr val="tx1"/>
                </a:solidFill>
                <a:cs typeface="B Nazanin" pitchFamily="2" charset="-78"/>
              </a:endParaRPr>
            </a:p>
          </p:txBody>
        </p:sp>
        <p:sp>
          <p:nvSpPr>
            <p:cNvPr id="15" name="Flowchart: Decision 14">
              <a:extLst>
                <a:ext uri="{FF2B5EF4-FFF2-40B4-BE49-F238E27FC236}">
                  <a16:creationId xmlns:a16="http://schemas.microsoft.com/office/drawing/2014/main" id="{EACFED3E-2585-4BC5-871C-FFBE554D2CBB}"/>
                </a:ext>
              </a:extLst>
            </p:cNvPr>
            <p:cNvSpPr/>
            <p:nvPr/>
          </p:nvSpPr>
          <p:spPr>
            <a:xfrm>
              <a:off x="838200" y="3909060"/>
              <a:ext cx="1318489" cy="586740"/>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300" b="1" dirty="0">
                  <a:solidFill>
                    <a:schemeClr val="tx1"/>
                  </a:solidFill>
                  <a:cs typeface="B Nazanin" pitchFamily="2" charset="-78"/>
                </a:rPr>
                <a:t>مدیریت</a:t>
              </a:r>
              <a:endParaRPr lang="en-US" sz="1300" b="1" dirty="0">
                <a:solidFill>
                  <a:schemeClr val="tx1"/>
                </a:solidFill>
                <a:cs typeface="B Nazanin" pitchFamily="2" charset="-78"/>
              </a:endParaRPr>
            </a:p>
          </p:txBody>
        </p:sp>
        <p:sp>
          <p:nvSpPr>
            <p:cNvPr id="16" name="Flowchart: Decision 15">
              <a:extLst>
                <a:ext uri="{FF2B5EF4-FFF2-40B4-BE49-F238E27FC236}">
                  <a16:creationId xmlns:a16="http://schemas.microsoft.com/office/drawing/2014/main" id="{5E199C13-098C-4F63-8C9C-C3E00109D42D}"/>
                </a:ext>
              </a:extLst>
            </p:cNvPr>
            <p:cNvSpPr/>
            <p:nvPr/>
          </p:nvSpPr>
          <p:spPr>
            <a:xfrm>
              <a:off x="4358525" y="3909060"/>
              <a:ext cx="1089660" cy="586740"/>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300" b="1" dirty="0">
                  <a:solidFill>
                    <a:schemeClr val="tx1"/>
                  </a:solidFill>
                  <a:cs typeface="B Nazanin" pitchFamily="2" charset="-78"/>
                </a:rPr>
                <a:t>مدعو</a:t>
              </a:r>
              <a:endParaRPr lang="en-US" sz="1300" b="1" dirty="0">
                <a:solidFill>
                  <a:schemeClr val="tx1"/>
                </a:solidFill>
                <a:cs typeface="B Nazanin" pitchFamily="2" charset="-78"/>
              </a:endParaRPr>
            </a:p>
          </p:txBody>
        </p:sp>
        <p:cxnSp>
          <p:nvCxnSpPr>
            <p:cNvPr id="17" name="Straight Connector 16">
              <a:extLst>
                <a:ext uri="{FF2B5EF4-FFF2-40B4-BE49-F238E27FC236}">
                  <a16:creationId xmlns:a16="http://schemas.microsoft.com/office/drawing/2014/main" id="{EBDD3B88-0213-417E-9489-6D5E181A8807}"/>
                </a:ext>
              </a:extLst>
            </p:cNvPr>
            <p:cNvCxnSpPr>
              <a:stCxn id="14" idx="0"/>
              <a:endCxn id="45" idx="2"/>
            </p:cNvCxnSpPr>
            <p:nvPr/>
          </p:nvCxnSpPr>
          <p:spPr>
            <a:xfrm flipV="1">
              <a:off x="3372017" y="3230042"/>
              <a:ext cx="9083" cy="679018"/>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8" name="Straight Connector 17">
              <a:extLst>
                <a:ext uri="{FF2B5EF4-FFF2-40B4-BE49-F238E27FC236}">
                  <a16:creationId xmlns:a16="http://schemas.microsoft.com/office/drawing/2014/main" id="{F1EDE01E-9B56-460F-B1E0-30EE0E3154FE}"/>
                </a:ext>
              </a:extLst>
            </p:cNvPr>
            <p:cNvCxnSpPr>
              <a:stCxn id="15" idx="0"/>
              <a:endCxn id="45" idx="2"/>
            </p:cNvCxnSpPr>
            <p:nvPr/>
          </p:nvCxnSpPr>
          <p:spPr>
            <a:xfrm flipV="1">
              <a:off x="1497445" y="3230042"/>
              <a:ext cx="1883655" cy="679018"/>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9" name="Straight Connector 18">
              <a:extLst>
                <a:ext uri="{FF2B5EF4-FFF2-40B4-BE49-F238E27FC236}">
                  <a16:creationId xmlns:a16="http://schemas.microsoft.com/office/drawing/2014/main" id="{054FBA3E-089A-4C05-B4F7-5F13E7327C7F}"/>
                </a:ext>
              </a:extLst>
            </p:cNvPr>
            <p:cNvCxnSpPr>
              <a:stCxn id="16" idx="0"/>
              <a:endCxn id="45" idx="2"/>
            </p:cNvCxnSpPr>
            <p:nvPr/>
          </p:nvCxnSpPr>
          <p:spPr>
            <a:xfrm flipH="1" flipV="1">
              <a:off x="3381100" y="3230042"/>
              <a:ext cx="1522255" cy="679018"/>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60135AB-C101-41D0-9907-996E7F5A3613}"/>
                </a:ext>
              </a:extLst>
            </p:cNvPr>
            <p:cNvCxnSpPr>
              <a:stCxn id="14" idx="2"/>
              <a:endCxn id="12" idx="0"/>
            </p:cNvCxnSpPr>
            <p:nvPr/>
          </p:nvCxnSpPr>
          <p:spPr>
            <a:xfrm flipH="1">
              <a:off x="3363422" y="4495800"/>
              <a:ext cx="8595" cy="68580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1" name="Straight Connector 20">
              <a:extLst>
                <a:ext uri="{FF2B5EF4-FFF2-40B4-BE49-F238E27FC236}">
                  <a16:creationId xmlns:a16="http://schemas.microsoft.com/office/drawing/2014/main" id="{969777BD-2208-494A-953D-F2032768E684}"/>
                </a:ext>
              </a:extLst>
            </p:cNvPr>
            <p:cNvCxnSpPr>
              <a:stCxn id="16" idx="2"/>
              <a:endCxn id="12" idx="0"/>
            </p:cNvCxnSpPr>
            <p:nvPr/>
          </p:nvCxnSpPr>
          <p:spPr>
            <a:xfrm flipH="1">
              <a:off x="3363422" y="4495800"/>
              <a:ext cx="1539933" cy="685800"/>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D1E00D3-9F9C-4CEA-BE26-175118185686}"/>
                </a:ext>
              </a:extLst>
            </p:cNvPr>
            <p:cNvCxnSpPr>
              <a:stCxn id="15" idx="2"/>
              <a:endCxn id="12" idx="0"/>
            </p:cNvCxnSpPr>
            <p:nvPr/>
          </p:nvCxnSpPr>
          <p:spPr>
            <a:xfrm>
              <a:off x="1497445" y="4495800"/>
              <a:ext cx="1865977" cy="685800"/>
            </a:xfrm>
            <a:prstGeom prst="line">
              <a:avLst/>
            </a:prstGeom>
            <a:ln w="76200" cmpd="dbl">
              <a:solidFill>
                <a:schemeClr val="accent1"/>
              </a:solidFill>
              <a:prstDash val="solid"/>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716C2F0A-4910-4D6B-B22C-1170E1286014}"/>
                </a:ext>
              </a:extLst>
            </p:cNvPr>
            <p:cNvGrpSpPr/>
            <p:nvPr/>
          </p:nvGrpSpPr>
          <p:grpSpPr>
            <a:xfrm>
              <a:off x="-816511" y="3428999"/>
              <a:ext cx="749036" cy="557922"/>
              <a:chOff x="-637865" y="2376365"/>
              <a:chExt cx="749036" cy="557922"/>
            </a:xfrm>
          </p:grpSpPr>
          <p:sp>
            <p:nvSpPr>
              <p:cNvPr id="43" name="Oval 42">
                <a:extLst>
                  <a:ext uri="{FF2B5EF4-FFF2-40B4-BE49-F238E27FC236}">
                    <a16:creationId xmlns:a16="http://schemas.microsoft.com/office/drawing/2014/main" id="{8F8FBD1E-4CBA-4533-929B-34F87DF2AFD8}"/>
                  </a:ext>
                </a:extLst>
              </p:cNvPr>
              <p:cNvSpPr/>
              <p:nvPr/>
            </p:nvSpPr>
            <p:spPr>
              <a:xfrm>
                <a:off x="-637865" y="2376365"/>
                <a:ext cx="749036" cy="35319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b="1" dirty="0">
                    <a:solidFill>
                      <a:sysClr val="windowText" lastClr="000000"/>
                    </a:solidFill>
                    <a:cs typeface="B Nazanin" pitchFamily="2" charset="-78"/>
                  </a:rPr>
                  <a:t>زمینه</a:t>
                </a:r>
                <a:endParaRPr lang="en-US" sz="1400" b="1" dirty="0">
                  <a:solidFill>
                    <a:sysClr val="windowText" lastClr="000000"/>
                  </a:solidFill>
                  <a:cs typeface="B Nazanin" pitchFamily="2" charset="-78"/>
                </a:endParaRPr>
              </a:p>
            </p:txBody>
          </p:sp>
          <p:cxnSp>
            <p:nvCxnSpPr>
              <p:cNvPr id="44" name="Straight Connector 43">
                <a:extLst>
                  <a:ext uri="{FF2B5EF4-FFF2-40B4-BE49-F238E27FC236}">
                    <a16:creationId xmlns:a16="http://schemas.microsoft.com/office/drawing/2014/main" id="{69CD2BD0-B73F-4977-9D26-4F76A83586BE}"/>
                  </a:ext>
                </a:extLst>
              </p:cNvPr>
              <p:cNvCxnSpPr>
                <a:endCxn id="43" idx="4"/>
              </p:cNvCxnSpPr>
              <p:nvPr/>
            </p:nvCxnSpPr>
            <p:spPr>
              <a:xfrm flipH="1" flipV="1">
                <a:off x="-263347" y="2729564"/>
                <a:ext cx="235082" cy="204723"/>
              </a:xfrm>
              <a:prstGeom prst="line">
                <a:avLst/>
              </a:prstGeom>
              <a:ln/>
            </p:spPr>
            <p:style>
              <a:lnRef idx="3">
                <a:schemeClr val="dk1"/>
              </a:lnRef>
              <a:fillRef idx="0">
                <a:schemeClr val="dk1"/>
              </a:fillRef>
              <a:effectRef idx="2">
                <a:schemeClr val="dk1"/>
              </a:effectRef>
              <a:fontRef idx="minor">
                <a:schemeClr val="tx1"/>
              </a:fontRef>
            </p:style>
          </p:cxnSp>
        </p:grpSp>
        <p:grpSp>
          <p:nvGrpSpPr>
            <p:cNvPr id="24" name="Group 23">
              <a:extLst>
                <a:ext uri="{FF2B5EF4-FFF2-40B4-BE49-F238E27FC236}">
                  <a16:creationId xmlns:a16="http://schemas.microsoft.com/office/drawing/2014/main" id="{EF998C7D-6C22-4F58-A31B-B68D53B2E947}"/>
                </a:ext>
              </a:extLst>
            </p:cNvPr>
            <p:cNvGrpSpPr/>
            <p:nvPr/>
          </p:nvGrpSpPr>
          <p:grpSpPr>
            <a:xfrm>
              <a:off x="2127585" y="4202430"/>
              <a:ext cx="585187" cy="518146"/>
              <a:chOff x="2210878" y="1863297"/>
              <a:chExt cx="585187" cy="518146"/>
            </a:xfrm>
          </p:grpSpPr>
          <p:sp>
            <p:nvSpPr>
              <p:cNvPr id="41" name="Oval 40">
                <a:extLst>
                  <a:ext uri="{FF2B5EF4-FFF2-40B4-BE49-F238E27FC236}">
                    <a16:creationId xmlns:a16="http://schemas.microsoft.com/office/drawing/2014/main" id="{78D7CA7F-42E2-4E67-8A68-E455F0D7EBBF}"/>
                  </a:ext>
                </a:extLst>
              </p:cNvPr>
              <p:cNvSpPr/>
              <p:nvPr/>
            </p:nvSpPr>
            <p:spPr>
              <a:xfrm>
                <a:off x="2210878" y="1931891"/>
                <a:ext cx="444236" cy="4495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b="1" dirty="0">
                    <a:solidFill>
                      <a:sysClr val="windowText" lastClr="000000"/>
                    </a:solidFill>
                    <a:cs typeface="B Nazanin" pitchFamily="2" charset="-78"/>
                  </a:rPr>
                  <a:t>از</a:t>
                </a:r>
                <a:endParaRPr lang="en-US" sz="1400" b="1" dirty="0">
                  <a:solidFill>
                    <a:sysClr val="windowText" lastClr="000000"/>
                  </a:solidFill>
                  <a:cs typeface="B Nazanin" pitchFamily="2" charset="-78"/>
                </a:endParaRPr>
              </a:p>
            </p:txBody>
          </p:sp>
          <p:cxnSp>
            <p:nvCxnSpPr>
              <p:cNvPr id="42" name="Straight Connector 41">
                <a:extLst>
                  <a:ext uri="{FF2B5EF4-FFF2-40B4-BE49-F238E27FC236}">
                    <a16:creationId xmlns:a16="http://schemas.microsoft.com/office/drawing/2014/main" id="{A73B9CF9-7A4D-4640-BCE8-E8126EBFA8BD}"/>
                  </a:ext>
                </a:extLst>
              </p:cNvPr>
              <p:cNvCxnSpPr>
                <a:stCxn id="14" idx="1"/>
                <a:endCxn id="41" idx="7"/>
              </p:cNvCxnSpPr>
              <p:nvPr/>
            </p:nvCxnSpPr>
            <p:spPr>
              <a:xfrm flipH="1">
                <a:off x="2590057" y="1863297"/>
                <a:ext cx="206008" cy="134429"/>
              </a:xfrm>
              <a:prstGeom prst="line">
                <a:avLst/>
              </a:prstGeom>
              <a:ln/>
            </p:spPr>
            <p:style>
              <a:lnRef idx="3">
                <a:schemeClr val="dk1"/>
              </a:lnRef>
              <a:fillRef idx="0">
                <a:schemeClr val="dk1"/>
              </a:fillRef>
              <a:effectRef idx="2">
                <a:schemeClr val="dk1"/>
              </a:effectRef>
              <a:fontRef idx="minor">
                <a:schemeClr val="tx1"/>
              </a:fontRef>
            </p:style>
          </p:cxnSp>
        </p:grpSp>
        <p:grpSp>
          <p:nvGrpSpPr>
            <p:cNvPr id="25" name="Group 24">
              <a:extLst>
                <a:ext uri="{FF2B5EF4-FFF2-40B4-BE49-F238E27FC236}">
                  <a16:creationId xmlns:a16="http://schemas.microsoft.com/office/drawing/2014/main" id="{677061F1-D75D-44A6-A9E8-7563003D3123}"/>
                </a:ext>
              </a:extLst>
            </p:cNvPr>
            <p:cNvGrpSpPr/>
            <p:nvPr/>
          </p:nvGrpSpPr>
          <p:grpSpPr>
            <a:xfrm>
              <a:off x="5249197" y="3805460"/>
              <a:ext cx="1097092" cy="396970"/>
              <a:chOff x="-357668" y="2495665"/>
              <a:chExt cx="1097092" cy="396970"/>
            </a:xfrm>
          </p:grpSpPr>
          <p:sp>
            <p:nvSpPr>
              <p:cNvPr id="39" name="Oval 38">
                <a:extLst>
                  <a:ext uri="{FF2B5EF4-FFF2-40B4-BE49-F238E27FC236}">
                    <a16:creationId xmlns:a16="http://schemas.microsoft.com/office/drawing/2014/main" id="{A2E6833D-7DDC-4047-B157-3BA03DC24D27}"/>
                  </a:ext>
                </a:extLst>
              </p:cNvPr>
              <p:cNvSpPr/>
              <p:nvPr/>
            </p:nvSpPr>
            <p:spPr>
              <a:xfrm>
                <a:off x="-357668" y="2495665"/>
                <a:ext cx="1097092" cy="3214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b="1" dirty="0">
                    <a:solidFill>
                      <a:sysClr val="windowText" lastClr="000000"/>
                    </a:solidFill>
                    <a:cs typeface="B Nazanin" pitchFamily="2" charset="-78"/>
                  </a:rPr>
                  <a:t>ترم-سال</a:t>
                </a:r>
                <a:endParaRPr lang="en-US" sz="1400" b="1" dirty="0">
                  <a:solidFill>
                    <a:sysClr val="windowText" lastClr="000000"/>
                  </a:solidFill>
                  <a:cs typeface="B Nazanin" pitchFamily="2" charset="-78"/>
                </a:endParaRPr>
              </a:p>
            </p:txBody>
          </p:sp>
          <p:cxnSp>
            <p:nvCxnSpPr>
              <p:cNvPr id="40" name="Straight Connector 39">
                <a:extLst>
                  <a:ext uri="{FF2B5EF4-FFF2-40B4-BE49-F238E27FC236}">
                    <a16:creationId xmlns:a16="http://schemas.microsoft.com/office/drawing/2014/main" id="{3038C15E-F946-45F9-802B-E45EF74A96AF}"/>
                  </a:ext>
                </a:extLst>
              </p:cNvPr>
              <p:cNvCxnSpPr>
                <a:stCxn id="16" idx="3"/>
                <a:endCxn id="39" idx="4"/>
              </p:cNvCxnSpPr>
              <p:nvPr/>
            </p:nvCxnSpPr>
            <p:spPr>
              <a:xfrm flipV="1">
                <a:off x="-158680" y="2817079"/>
                <a:ext cx="349558" cy="75556"/>
              </a:xfrm>
              <a:prstGeom prst="line">
                <a:avLst/>
              </a:prstGeom>
              <a:ln/>
            </p:spPr>
            <p:style>
              <a:lnRef idx="3">
                <a:schemeClr val="dk1"/>
              </a:lnRef>
              <a:fillRef idx="0">
                <a:schemeClr val="dk1"/>
              </a:fillRef>
              <a:effectRef idx="2">
                <a:schemeClr val="dk1"/>
              </a:effectRef>
              <a:fontRef idx="minor">
                <a:schemeClr val="tx1"/>
              </a:fontRef>
            </p:style>
          </p:cxnSp>
        </p:grpSp>
        <p:grpSp>
          <p:nvGrpSpPr>
            <p:cNvPr id="26" name="Group 25">
              <a:extLst>
                <a:ext uri="{FF2B5EF4-FFF2-40B4-BE49-F238E27FC236}">
                  <a16:creationId xmlns:a16="http://schemas.microsoft.com/office/drawing/2014/main" id="{472FA51B-0F88-473E-9C47-625600DD888A}"/>
                </a:ext>
              </a:extLst>
            </p:cNvPr>
            <p:cNvGrpSpPr/>
            <p:nvPr/>
          </p:nvGrpSpPr>
          <p:grpSpPr>
            <a:xfrm>
              <a:off x="5448185" y="4202430"/>
              <a:ext cx="875544" cy="363568"/>
              <a:chOff x="-211271" y="2331741"/>
              <a:chExt cx="875544" cy="363568"/>
            </a:xfrm>
          </p:grpSpPr>
          <p:sp>
            <p:nvSpPr>
              <p:cNvPr id="37" name="Oval 36">
                <a:extLst>
                  <a:ext uri="{FF2B5EF4-FFF2-40B4-BE49-F238E27FC236}">
                    <a16:creationId xmlns:a16="http://schemas.microsoft.com/office/drawing/2014/main" id="{70D162C4-2FC3-48D9-9C1A-B8D054C1E03E}"/>
                  </a:ext>
                </a:extLst>
              </p:cNvPr>
              <p:cNvSpPr/>
              <p:nvPr/>
            </p:nvSpPr>
            <p:spPr>
              <a:xfrm>
                <a:off x="-109891" y="2371412"/>
                <a:ext cx="774164" cy="3238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400" b="1" dirty="0">
                    <a:solidFill>
                      <a:sysClr val="windowText" lastClr="000000"/>
                    </a:solidFill>
                    <a:cs typeface="B Nazanin" pitchFamily="2" charset="-78"/>
                  </a:rPr>
                  <a:t>درس</a:t>
                </a:r>
                <a:endParaRPr lang="en-US" sz="1400" b="1" dirty="0">
                  <a:solidFill>
                    <a:sysClr val="windowText" lastClr="000000"/>
                  </a:solidFill>
                  <a:cs typeface="B Nazanin" pitchFamily="2" charset="-78"/>
                </a:endParaRPr>
              </a:p>
            </p:txBody>
          </p:sp>
          <p:cxnSp>
            <p:nvCxnSpPr>
              <p:cNvPr id="38" name="Straight Connector 37">
                <a:extLst>
                  <a:ext uri="{FF2B5EF4-FFF2-40B4-BE49-F238E27FC236}">
                    <a16:creationId xmlns:a16="http://schemas.microsoft.com/office/drawing/2014/main" id="{164E581A-4C5F-4BD3-A120-B94FCDB226D6}"/>
                  </a:ext>
                </a:extLst>
              </p:cNvPr>
              <p:cNvCxnSpPr>
                <a:stCxn id="16" idx="3"/>
                <a:endCxn id="37" idx="1"/>
              </p:cNvCxnSpPr>
              <p:nvPr/>
            </p:nvCxnSpPr>
            <p:spPr>
              <a:xfrm>
                <a:off x="-211271" y="2331741"/>
                <a:ext cx="214754" cy="87105"/>
              </a:xfrm>
              <a:prstGeom prst="line">
                <a:avLst/>
              </a:prstGeom>
              <a:ln/>
            </p:spPr>
            <p:style>
              <a:lnRef idx="3">
                <a:schemeClr val="dk1"/>
              </a:lnRef>
              <a:fillRef idx="0">
                <a:schemeClr val="dk1"/>
              </a:fillRef>
              <a:effectRef idx="2">
                <a:schemeClr val="dk1"/>
              </a:effectRef>
              <a:fontRef idx="minor">
                <a:schemeClr val="tx1"/>
              </a:fontRef>
            </p:style>
          </p:cxnSp>
        </p:grpSp>
        <p:sp>
          <p:nvSpPr>
            <p:cNvPr id="27" name="TextBox 26">
              <a:extLst>
                <a:ext uri="{FF2B5EF4-FFF2-40B4-BE49-F238E27FC236}">
                  <a16:creationId xmlns:a16="http://schemas.microsoft.com/office/drawing/2014/main" id="{E3259938-C3CD-49EA-8DD9-58CD3925E4DE}"/>
                </a:ext>
              </a:extLst>
            </p:cNvPr>
            <p:cNvSpPr txBox="1"/>
            <p:nvPr/>
          </p:nvSpPr>
          <p:spPr>
            <a:xfrm>
              <a:off x="2674434" y="4721960"/>
              <a:ext cx="261610" cy="276999"/>
            </a:xfrm>
            <a:prstGeom prst="rect">
              <a:avLst/>
            </a:prstGeom>
            <a:noFill/>
          </p:spPr>
          <p:txBody>
            <a:bodyPr wrap="none" rtlCol="0">
              <a:spAutoFit/>
            </a:bodyPr>
            <a:lstStyle/>
            <a:p>
              <a:r>
                <a:rPr lang="en-US" sz="1200" dirty="0">
                  <a:cs typeface="B Nazanin" pitchFamily="2" charset="-78"/>
                </a:rPr>
                <a:t>1</a:t>
              </a:r>
            </a:p>
          </p:txBody>
        </p:sp>
        <p:sp>
          <p:nvSpPr>
            <p:cNvPr id="28" name="TextBox 27">
              <a:extLst>
                <a:ext uri="{FF2B5EF4-FFF2-40B4-BE49-F238E27FC236}">
                  <a16:creationId xmlns:a16="http://schemas.microsoft.com/office/drawing/2014/main" id="{5C4F047A-69E2-44C2-BD37-5065FEA8AA67}"/>
                </a:ext>
              </a:extLst>
            </p:cNvPr>
            <p:cNvSpPr txBox="1"/>
            <p:nvPr/>
          </p:nvSpPr>
          <p:spPr>
            <a:xfrm>
              <a:off x="2412565" y="3517274"/>
              <a:ext cx="261610" cy="276999"/>
            </a:xfrm>
            <a:prstGeom prst="rect">
              <a:avLst/>
            </a:prstGeom>
            <a:noFill/>
          </p:spPr>
          <p:txBody>
            <a:bodyPr wrap="none" rtlCol="0">
              <a:spAutoFit/>
            </a:bodyPr>
            <a:lstStyle/>
            <a:p>
              <a:r>
                <a:rPr lang="en-US" sz="1200" dirty="0">
                  <a:cs typeface="B Nazanin" pitchFamily="2" charset="-78"/>
                </a:rPr>
                <a:t>1</a:t>
              </a:r>
            </a:p>
          </p:txBody>
        </p:sp>
        <p:sp>
          <p:nvSpPr>
            <p:cNvPr id="29" name="TextBox 28">
              <a:extLst>
                <a:ext uri="{FF2B5EF4-FFF2-40B4-BE49-F238E27FC236}">
                  <a16:creationId xmlns:a16="http://schemas.microsoft.com/office/drawing/2014/main" id="{00038350-CE61-4F7F-A26D-9A2B4C3E4D09}"/>
                </a:ext>
              </a:extLst>
            </p:cNvPr>
            <p:cNvSpPr txBox="1"/>
            <p:nvPr/>
          </p:nvSpPr>
          <p:spPr>
            <a:xfrm>
              <a:off x="3140901" y="3505200"/>
              <a:ext cx="295274" cy="276999"/>
            </a:xfrm>
            <a:prstGeom prst="rect">
              <a:avLst/>
            </a:prstGeom>
            <a:noFill/>
          </p:spPr>
          <p:txBody>
            <a:bodyPr wrap="none" rtlCol="0">
              <a:spAutoFit/>
            </a:bodyPr>
            <a:lstStyle/>
            <a:p>
              <a:r>
                <a:rPr lang="en-US" sz="1200" dirty="0">
                  <a:cs typeface="B Nazanin" pitchFamily="2" charset="-78"/>
                </a:rPr>
                <a:t>N</a:t>
              </a:r>
            </a:p>
          </p:txBody>
        </p:sp>
        <p:sp>
          <p:nvSpPr>
            <p:cNvPr id="30" name="TextBox 29">
              <a:extLst>
                <a:ext uri="{FF2B5EF4-FFF2-40B4-BE49-F238E27FC236}">
                  <a16:creationId xmlns:a16="http://schemas.microsoft.com/office/drawing/2014/main" id="{9811A838-17C3-4957-A8E9-802C7C57D6B3}"/>
                </a:ext>
              </a:extLst>
            </p:cNvPr>
            <p:cNvSpPr txBox="1"/>
            <p:nvPr/>
          </p:nvSpPr>
          <p:spPr>
            <a:xfrm>
              <a:off x="3145889" y="4676001"/>
              <a:ext cx="261610" cy="276999"/>
            </a:xfrm>
            <a:prstGeom prst="rect">
              <a:avLst/>
            </a:prstGeom>
            <a:noFill/>
          </p:spPr>
          <p:txBody>
            <a:bodyPr wrap="none" rtlCol="0">
              <a:spAutoFit/>
            </a:bodyPr>
            <a:lstStyle/>
            <a:p>
              <a:r>
                <a:rPr lang="en-US" sz="1200" dirty="0">
                  <a:cs typeface="B Nazanin" pitchFamily="2" charset="-78"/>
                </a:rPr>
                <a:t>1</a:t>
              </a:r>
            </a:p>
          </p:txBody>
        </p:sp>
        <p:sp>
          <p:nvSpPr>
            <p:cNvPr id="31" name="TextBox 30">
              <a:extLst>
                <a:ext uri="{FF2B5EF4-FFF2-40B4-BE49-F238E27FC236}">
                  <a16:creationId xmlns:a16="http://schemas.microsoft.com/office/drawing/2014/main" id="{95CD79A4-3A43-4C1F-B2C7-75FED2D1DA94}"/>
                </a:ext>
              </a:extLst>
            </p:cNvPr>
            <p:cNvSpPr txBox="1"/>
            <p:nvPr/>
          </p:nvSpPr>
          <p:spPr>
            <a:xfrm>
              <a:off x="4136489" y="4507874"/>
              <a:ext cx="320922" cy="276999"/>
            </a:xfrm>
            <a:prstGeom prst="rect">
              <a:avLst/>
            </a:prstGeom>
            <a:noFill/>
          </p:spPr>
          <p:txBody>
            <a:bodyPr wrap="none" rtlCol="0">
              <a:spAutoFit/>
            </a:bodyPr>
            <a:lstStyle/>
            <a:p>
              <a:r>
                <a:rPr lang="en-US" sz="1200" dirty="0">
                  <a:cs typeface="B Nazanin" pitchFamily="2" charset="-78"/>
                </a:rPr>
                <a:t>M</a:t>
              </a:r>
            </a:p>
          </p:txBody>
        </p:sp>
        <p:sp>
          <p:nvSpPr>
            <p:cNvPr id="32" name="TextBox 31">
              <a:extLst>
                <a:ext uri="{FF2B5EF4-FFF2-40B4-BE49-F238E27FC236}">
                  <a16:creationId xmlns:a16="http://schemas.microsoft.com/office/drawing/2014/main" id="{C2C77284-4B29-4A75-A51E-E95B3EA96870}"/>
                </a:ext>
              </a:extLst>
            </p:cNvPr>
            <p:cNvSpPr txBox="1"/>
            <p:nvPr/>
          </p:nvSpPr>
          <p:spPr>
            <a:xfrm>
              <a:off x="3907889" y="3517274"/>
              <a:ext cx="295274" cy="276999"/>
            </a:xfrm>
            <a:prstGeom prst="rect">
              <a:avLst/>
            </a:prstGeom>
            <a:noFill/>
          </p:spPr>
          <p:txBody>
            <a:bodyPr wrap="none" rtlCol="0">
              <a:spAutoFit/>
            </a:bodyPr>
            <a:lstStyle/>
            <a:p>
              <a:r>
                <a:rPr lang="en-US" sz="1200" dirty="0">
                  <a:cs typeface="B Nazanin" pitchFamily="2" charset="-78"/>
                </a:rPr>
                <a:t>N</a:t>
              </a:r>
            </a:p>
          </p:txBody>
        </p:sp>
        <p:sp>
          <p:nvSpPr>
            <p:cNvPr id="33" name="TextBox 32">
              <a:extLst>
                <a:ext uri="{FF2B5EF4-FFF2-40B4-BE49-F238E27FC236}">
                  <a16:creationId xmlns:a16="http://schemas.microsoft.com/office/drawing/2014/main" id="{539FCAE8-9C2B-46B0-A84C-36F01FF4A0A5}"/>
                </a:ext>
              </a:extLst>
            </p:cNvPr>
            <p:cNvSpPr txBox="1"/>
            <p:nvPr/>
          </p:nvSpPr>
          <p:spPr>
            <a:xfrm>
              <a:off x="2046079" y="4916675"/>
              <a:ext cx="261610" cy="276999"/>
            </a:xfrm>
            <a:prstGeom prst="rect">
              <a:avLst/>
            </a:prstGeom>
            <a:noFill/>
          </p:spPr>
          <p:txBody>
            <a:bodyPr wrap="none" rtlCol="0">
              <a:spAutoFit/>
            </a:bodyPr>
            <a:lstStyle/>
            <a:p>
              <a:r>
                <a:rPr lang="en-US" sz="1200" dirty="0">
                  <a:cs typeface="B Nazanin" pitchFamily="2" charset="-78"/>
                </a:rPr>
                <a:t>1</a:t>
              </a:r>
            </a:p>
          </p:txBody>
        </p:sp>
        <p:sp>
          <p:nvSpPr>
            <p:cNvPr id="34" name="TextBox 33">
              <a:extLst>
                <a:ext uri="{FF2B5EF4-FFF2-40B4-BE49-F238E27FC236}">
                  <a16:creationId xmlns:a16="http://schemas.microsoft.com/office/drawing/2014/main" id="{BB4C869C-622F-4633-857F-96944219CDF2}"/>
                </a:ext>
              </a:extLst>
            </p:cNvPr>
            <p:cNvSpPr txBox="1"/>
            <p:nvPr/>
          </p:nvSpPr>
          <p:spPr>
            <a:xfrm>
              <a:off x="4598452" y="3242378"/>
              <a:ext cx="295274" cy="276999"/>
            </a:xfrm>
            <a:prstGeom prst="rect">
              <a:avLst/>
            </a:prstGeom>
            <a:noFill/>
          </p:spPr>
          <p:txBody>
            <a:bodyPr wrap="none" rtlCol="0">
              <a:spAutoFit/>
            </a:bodyPr>
            <a:lstStyle/>
            <a:p>
              <a:r>
                <a:rPr lang="en-US" sz="1200" dirty="0">
                  <a:cs typeface="B Nazanin" pitchFamily="2" charset="-78"/>
                </a:rPr>
                <a:t>N</a:t>
              </a:r>
            </a:p>
          </p:txBody>
        </p:sp>
        <p:sp>
          <p:nvSpPr>
            <p:cNvPr id="35" name="TextBox 34">
              <a:extLst>
                <a:ext uri="{FF2B5EF4-FFF2-40B4-BE49-F238E27FC236}">
                  <a16:creationId xmlns:a16="http://schemas.microsoft.com/office/drawing/2014/main" id="{782B2317-C8C1-45EF-B6B6-D800717853EE}"/>
                </a:ext>
              </a:extLst>
            </p:cNvPr>
            <p:cNvSpPr txBox="1"/>
            <p:nvPr/>
          </p:nvSpPr>
          <p:spPr>
            <a:xfrm>
              <a:off x="4746089" y="4887647"/>
              <a:ext cx="261610" cy="276999"/>
            </a:xfrm>
            <a:prstGeom prst="rect">
              <a:avLst/>
            </a:prstGeom>
            <a:noFill/>
          </p:spPr>
          <p:txBody>
            <a:bodyPr wrap="none" rtlCol="0">
              <a:spAutoFit/>
            </a:bodyPr>
            <a:lstStyle/>
            <a:p>
              <a:r>
                <a:rPr lang="en-US" sz="1200" dirty="0">
                  <a:cs typeface="B Nazanin" pitchFamily="2" charset="-78"/>
                </a:rPr>
                <a:t>1</a:t>
              </a:r>
            </a:p>
          </p:txBody>
        </p:sp>
        <p:sp>
          <p:nvSpPr>
            <p:cNvPr id="36" name="TextBox 35">
              <a:extLst>
                <a:ext uri="{FF2B5EF4-FFF2-40B4-BE49-F238E27FC236}">
                  <a16:creationId xmlns:a16="http://schemas.microsoft.com/office/drawing/2014/main" id="{284A9913-C593-477E-B2B7-068E3206E2EC}"/>
                </a:ext>
              </a:extLst>
            </p:cNvPr>
            <p:cNvSpPr txBox="1"/>
            <p:nvPr/>
          </p:nvSpPr>
          <p:spPr>
            <a:xfrm>
              <a:off x="2101450" y="3212474"/>
              <a:ext cx="295274" cy="276999"/>
            </a:xfrm>
            <a:prstGeom prst="rect">
              <a:avLst/>
            </a:prstGeom>
            <a:noFill/>
          </p:spPr>
          <p:txBody>
            <a:bodyPr wrap="none" rtlCol="0">
              <a:spAutoFit/>
            </a:bodyPr>
            <a:lstStyle/>
            <a:p>
              <a:r>
                <a:rPr lang="en-US" sz="1200" dirty="0">
                  <a:cs typeface="B Nazanin" pitchFamily="2" charset="-78"/>
                </a:rPr>
                <a:t>N</a:t>
              </a:r>
            </a:p>
          </p:txBody>
        </p:sp>
      </p:grpSp>
      <p:sp>
        <p:nvSpPr>
          <p:cNvPr id="45" name="Rounded Rectangle 142">
            <a:extLst>
              <a:ext uri="{FF2B5EF4-FFF2-40B4-BE49-F238E27FC236}">
                <a16:creationId xmlns:a16="http://schemas.microsoft.com/office/drawing/2014/main" id="{2E88588B-85BA-4B0E-BD2F-C6EBFFFC62BA}"/>
              </a:ext>
            </a:extLst>
          </p:cNvPr>
          <p:cNvSpPr/>
          <p:nvPr/>
        </p:nvSpPr>
        <p:spPr>
          <a:xfrm>
            <a:off x="5426244" y="1520681"/>
            <a:ext cx="1053578" cy="39856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400" b="1" dirty="0">
                <a:solidFill>
                  <a:sysClr val="windowText" lastClr="000000"/>
                </a:solidFill>
                <a:cs typeface="B Nazanin" pitchFamily="2" charset="-78"/>
              </a:rPr>
              <a:t>استاد</a:t>
            </a:r>
            <a:endParaRPr lang="en-US" sz="1400" b="1" dirty="0">
              <a:solidFill>
                <a:sysClr val="windowText" lastClr="000000"/>
              </a:solidFill>
              <a:cs typeface="B Nazanin" pitchFamily="2" charset="-78"/>
            </a:endParaRPr>
          </a:p>
        </p:txBody>
      </p:sp>
      <p:sp>
        <p:nvSpPr>
          <p:cNvPr id="46" name="Flowchart: Decision 45">
            <a:extLst>
              <a:ext uri="{FF2B5EF4-FFF2-40B4-BE49-F238E27FC236}">
                <a16:creationId xmlns:a16="http://schemas.microsoft.com/office/drawing/2014/main" id="{EE2FF4EB-DB90-43BD-BAAA-5748B9A4C73D}"/>
              </a:ext>
            </a:extLst>
          </p:cNvPr>
          <p:cNvSpPr/>
          <p:nvPr/>
        </p:nvSpPr>
        <p:spPr>
          <a:xfrm>
            <a:off x="8994422" y="2610341"/>
            <a:ext cx="1421130" cy="586740"/>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300" b="1" dirty="0">
                <a:solidFill>
                  <a:schemeClr val="tx1"/>
                </a:solidFill>
                <a:cs typeface="B Nazanin" pitchFamily="2" charset="-78"/>
              </a:rPr>
              <a:t>ماموریت</a:t>
            </a:r>
            <a:endParaRPr lang="en-US" sz="1300" b="1" dirty="0">
              <a:solidFill>
                <a:schemeClr val="tx1"/>
              </a:solidFill>
              <a:cs typeface="B Nazanin" pitchFamily="2" charset="-78"/>
            </a:endParaRPr>
          </a:p>
        </p:txBody>
      </p:sp>
      <p:sp>
        <p:nvSpPr>
          <p:cNvPr id="47" name="Flowchart: Decision 46">
            <a:extLst>
              <a:ext uri="{FF2B5EF4-FFF2-40B4-BE49-F238E27FC236}">
                <a16:creationId xmlns:a16="http://schemas.microsoft.com/office/drawing/2014/main" id="{B3861FD2-E0DE-4D4F-B0D7-371CE8A769A3}"/>
              </a:ext>
            </a:extLst>
          </p:cNvPr>
          <p:cNvSpPr/>
          <p:nvPr/>
        </p:nvSpPr>
        <p:spPr>
          <a:xfrm>
            <a:off x="2037362" y="2587481"/>
            <a:ext cx="1089660" cy="586740"/>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300" b="1" dirty="0">
                <a:solidFill>
                  <a:schemeClr val="tx1"/>
                </a:solidFill>
                <a:cs typeface="B Nazanin" pitchFamily="2" charset="-78"/>
              </a:rPr>
              <a:t>مشاور</a:t>
            </a:r>
            <a:endParaRPr lang="en-US" sz="1300" b="1" dirty="0">
              <a:solidFill>
                <a:schemeClr val="tx1"/>
              </a:solidFill>
              <a:cs typeface="B Nazanin" pitchFamily="2" charset="-78"/>
            </a:endParaRPr>
          </a:p>
        </p:txBody>
      </p:sp>
      <p:cxnSp>
        <p:nvCxnSpPr>
          <p:cNvPr id="48" name="Straight Connector 47">
            <a:extLst>
              <a:ext uri="{FF2B5EF4-FFF2-40B4-BE49-F238E27FC236}">
                <a16:creationId xmlns:a16="http://schemas.microsoft.com/office/drawing/2014/main" id="{65108946-D827-4D99-B272-534BE6852019}"/>
              </a:ext>
            </a:extLst>
          </p:cNvPr>
          <p:cNvCxnSpPr>
            <a:stCxn id="47" idx="2"/>
            <a:endCxn id="12" idx="0"/>
          </p:cNvCxnSpPr>
          <p:nvPr/>
        </p:nvCxnSpPr>
        <p:spPr>
          <a:xfrm>
            <a:off x="2582192" y="3174221"/>
            <a:ext cx="3353163" cy="696586"/>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49" name="Straight Connector 48">
            <a:extLst>
              <a:ext uri="{FF2B5EF4-FFF2-40B4-BE49-F238E27FC236}">
                <a16:creationId xmlns:a16="http://schemas.microsoft.com/office/drawing/2014/main" id="{4A011CFB-FD1C-4053-8CE9-02FB4E4F5279}"/>
              </a:ext>
            </a:extLst>
          </p:cNvPr>
          <p:cNvCxnSpPr>
            <a:stCxn id="46" idx="2"/>
            <a:endCxn id="12" idx="0"/>
          </p:cNvCxnSpPr>
          <p:nvPr/>
        </p:nvCxnSpPr>
        <p:spPr>
          <a:xfrm flipH="1">
            <a:off x="5935355" y="3197081"/>
            <a:ext cx="3769632" cy="673726"/>
          </a:xfrm>
          <a:prstGeom prst="line">
            <a:avLst/>
          </a:prstGeom>
          <a:ln/>
        </p:spPr>
        <p:style>
          <a:lnRef idx="3">
            <a:schemeClr val="accent4"/>
          </a:lnRef>
          <a:fillRef idx="0">
            <a:schemeClr val="accent4"/>
          </a:fillRef>
          <a:effectRef idx="2">
            <a:schemeClr val="accent4"/>
          </a:effectRef>
          <a:fontRef idx="minor">
            <a:schemeClr val="tx1"/>
          </a:fontRef>
        </p:style>
      </p:cxnSp>
      <p:cxnSp>
        <p:nvCxnSpPr>
          <p:cNvPr id="50" name="Straight Connector 49">
            <a:extLst>
              <a:ext uri="{FF2B5EF4-FFF2-40B4-BE49-F238E27FC236}">
                <a16:creationId xmlns:a16="http://schemas.microsoft.com/office/drawing/2014/main" id="{4ADA8E75-5B69-4E76-9972-25DF16FC8BD1}"/>
              </a:ext>
            </a:extLst>
          </p:cNvPr>
          <p:cNvCxnSpPr>
            <a:stCxn id="45" idx="2"/>
            <a:endCxn id="46" idx="0"/>
          </p:cNvCxnSpPr>
          <p:nvPr/>
        </p:nvCxnSpPr>
        <p:spPr>
          <a:xfrm>
            <a:off x="5953033" y="1919249"/>
            <a:ext cx="3751954" cy="691092"/>
          </a:xfrm>
          <a:prstGeom prst="line">
            <a:avLst/>
          </a:prstGeom>
          <a:ln/>
        </p:spPr>
        <p:style>
          <a:lnRef idx="3">
            <a:schemeClr val="accent4"/>
          </a:lnRef>
          <a:fillRef idx="0">
            <a:schemeClr val="accent4"/>
          </a:fillRef>
          <a:effectRef idx="2">
            <a:schemeClr val="accent4"/>
          </a:effectRef>
          <a:fontRef idx="minor">
            <a:schemeClr val="tx1"/>
          </a:fontRef>
        </p:style>
      </p:cxnSp>
      <p:cxnSp>
        <p:nvCxnSpPr>
          <p:cNvPr id="51" name="Straight Connector 50">
            <a:extLst>
              <a:ext uri="{FF2B5EF4-FFF2-40B4-BE49-F238E27FC236}">
                <a16:creationId xmlns:a16="http://schemas.microsoft.com/office/drawing/2014/main" id="{E7A6D164-55C3-493E-AD5B-57A5D0495469}"/>
              </a:ext>
            </a:extLst>
          </p:cNvPr>
          <p:cNvCxnSpPr>
            <a:stCxn id="45" idx="2"/>
            <a:endCxn id="47" idx="0"/>
          </p:cNvCxnSpPr>
          <p:nvPr/>
        </p:nvCxnSpPr>
        <p:spPr>
          <a:xfrm flipH="1">
            <a:off x="2582192" y="1919249"/>
            <a:ext cx="3370841" cy="668232"/>
          </a:xfrm>
          <a:prstGeom prst="line">
            <a:avLst/>
          </a:prstGeom>
          <a:ln/>
        </p:spPr>
        <p:style>
          <a:lnRef idx="3">
            <a:schemeClr val="accent2"/>
          </a:lnRef>
          <a:fillRef idx="0">
            <a:schemeClr val="accent2"/>
          </a:fillRef>
          <a:effectRef idx="2">
            <a:schemeClr val="accent2"/>
          </a:effectRef>
          <a:fontRef idx="minor">
            <a:schemeClr val="tx1"/>
          </a:fontRef>
        </p:style>
      </p:cxnSp>
      <p:sp>
        <p:nvSpPr>
          <p:cNvPr id="54" name="TextBox 53">
            <a:extLst>
              <a:ext uri="{FF2B5EF4-FFF2-40B4-BE49-F238E27FC236}">
                <a16:creationId xmlns:a16="http://schemas.microsoft.com/office/drawing/2014/main" id="{5D9A6ACE-3D59-43EC-A45C-A6AB83C9A190}"/>
              </a:ext>
            </a:extLst>
          </p:cNvPr>
          <p:cNvSpPr txBox="1"/>
          <p:nvPr/>
        </p:nvSpPr>
        <p:spPr>
          <a:xfrm>
            <a:off x="3321159" y="4406722"/>
            <a:ext cx="7416370" cy="1553630"/>
          </a:xfrm>
          <a:prstGeom prst="rect">
            <a:avLst/>
          </a:prstGeom>
          <a:noFill/>
        </p:spPr>
        <p:txBody>
          <a:bodyPr wrap="square">
            <a:spAutoFit/>
          </a:bodyPr>
          <a:lstStyle/>
          <a:p>
            <a:pPr>
              <a:lnSpc>
                <a:spcPct val="200000"/>
              </a:lnSpc>
            </a:pPr>
            <a:r>
              <a:rPr lang="en-US" sz="1600" b="1" dirty="0">
                <a:solidFill>
                  <a:schemeClr val="tx1"/>
                </a:solidFill>
                <a:cs typeface="B Nazanin" pitchFamily="2" charset="-78"/>
              </a:rPr>
              <a:t>DEPT </a:t>
            </a:r>
            <a:r>
              <a:rPr lang="en-US" sz="1600" dirty="0">
                <a:solidFill>
                  <a:schemeClr val="tx1"/>
                </a:solidFill>
                <a:cs typeface="B Nazanin" pitchFamily="2" charset="-78"/>
              </a:rPr>
              <a:t>(DEID,  ….,  DPHONE,  PRID)</a:t>
            </a:r>
          </a:p>
          <a:p>
            <a:pPr>
              <a:lnSpc>
                <a:spcPct val="200000"/>
              </a:lnSpc>
            </a:pPr>
            <a:r>
              <a:rPr lang="en-US" sz="1600" b="1" dirty="0">
                <a:solidFill>
                  <a:schemeClr val="tx1"/>
                </a:solidFill>
                <a:cs typeface="B Nazanin" pitchFamily="2" charset="-78"/>
              </a:rPr>
              <a:t>PROF </a:t>
            </a:r>
            <a:r>
              <a:rPr lang="en-US" sz="1600" dirty="0">
                <a:solidFill>
                  <a:schemeClr val="tx1"/>
                </a:solidFill>
                <a:cs typeface="B Nazanin" pitchFamily="2" charset="-78"/>
              </a:rPr>
              <a:t>(PRID,  ….,  PRRANK,  MDEID,  SUB,  MEMDEID,  FROM,  CDEID,  INT)</a:t>
            </a:r>
          </a:p>
          <a:p>
            <a:pPr>
              <a:lnSpc>
                <a:spcPct val="200000"/>
              </a:lnSpc>
            </a:pPr>
            <a:r>
              <a:rPr lang="en-US" sz="1600" b="1" dirty="0">
                <a:solidFill>
                  <a:schemeClr val="tx1"/>
                </a:solidFill>
                <a:cs typeface="B Nazanin" pitchFamily="2" charset="-78"/>
              </a:rPr>
              <a:t>INVITED </a:t>
            </a:r>
            <a:r>
              <a:rPr lang="en-US" sz="1600" dirty="0">
                <a:solidFill>
                  <a:schemeClr val="tx1"/>
                </a:solidFill>
                <a:cs typeface="B Nazanin" pitchFamily="2" charset="-78"/>
              </a:rPr>
              <a:t>(DEID, PRID,  YR,  TR)</a:t>
            </a:r>
          </a:p>
        </p:txBody>
      </p:sp>
      <p:cxnSp>
        <p:nvCxnSpPr>
          <p:cNvPr id="55" name="Straight Connector 54">
            <a:extLst>
              <a:ext uri="{FF2B5EF4-FFF2-40B4-BE49-F238E27FC236}">
                <a16:creationId xmlns:a16="http://schemas.microsoft.com/office/drawing/2014/main" id="{120481F3-6A05-4785-A028-0C2604F6175B}"/>
              </a:ext>
            </a:extLst>
          </p:cNvPr>
          <p:cNvCxnSpPr>
            <a:cxnSpLocks/>
          </p:cNvCxnSpPr>
          <p:nvPr/>
        </p:nvCxnSpPr>
        <p:spPr>
          <a:xfrm>
            <a:off x="3922896" y="4896343"/>
            <a:ext cx="423739" cy="0"/>
          </a:xfrm>
          <a:prstGeom prst="line">
            <a:avLst/>
          </a:prstGeom>
          <a:ln/>
        </p:spPr>
        <p:style>
          <a:lnRef idx="3">
            <a:schemeClr val="dk1"/>
          </a:lnRef>
          <a:fillRef idx="0">
            <a:schemeClr val="dk1"/>
          </a:fillRef>
          <a:effectRef idx="2">
            <a:schemeClr val="dk1"/>
          </a:effectRef>
          <a:fontRef idx="minor">
            <a:schemeClr val="tx1"/>
          </a:fontRef>
        </p:style>
      </p:cxnSp>
      <p:cxnSp>
        <p:nvCxnSpPr>
          <p:cNvPr id="56" name="Straight Connector 55">
            <a:extLst>
              <a:ext uri="{FF2B5EF4-FFF2-40B4-BE49-F238E27FC236}">
                <a16:creationId xmlns:a16="http://schemas.microsoft.com/office/drawing/2014/main" id="{9376FA46-98B0-403B-81D4-393A3721BC65}"/>
              </a:ext>
            </a:extLst>
          </p:cNvPr>
          <p:cNvCxnSpPr>
            <a:cxnSpLocks/>
          </p:cNvCxnSpPr>
          <p:nvPr/>
        </p:nvCxnSpPr>
        <p:spPr>
          <a:xfrm>
            <a:off x="5623839" y="4896343"/>
            <a:ext cx="540370"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57" name="Straight Connector 56">
            <a:extLst>
              <a:ext uri="{FF2B5EF4-FFF2-40B4-BE49-F238E27FC236}">
                <a16:creationId xmlns:a16="http://schemas.microsoft.com/office/drawing/2014/main" id="{79BB98C3-6216-426C-8FB9-E7E6934BE7B7}"/>
              </a:ext>
            </a:extLst>
          </p:cNvPr>
          <p:cNvCxnSpPr>
            <a:cxnSpLocks/>
          </p:cNvCxnSpPr>
          <p:nvPr/>
        </p:nvCxnSpPr>
        <p:spPr>
          <a:xfrm>
            <a:off x="3958604" y="5370762"/>
            <a:ext cx="366883" cy="0"/>
          </a:xfrm>
          <a:prstGeom prst="line">
            <a:avLst/>
          </a:prstGeom>
          <a:ln/>
        </p:spPr>
        <p:style>
          <a:lnRef idx="3">
            <a:schemeClr val="dk1"/>
          </a:lnRef>
          <a:fillRef idx="0">
            <a:schemeClr val="dk1"/>
          </a:fillRef>
          <a:effectRef idx="2">
            <a:schemeClr val="dk1"/>
          </a:effectRef>
          <a:fontRef idx="minor">
            <a:schemeClr val="tx1"/>
          </a:fontRef>
        </p:style>
      </p:cxnSp>
      <p:cxnSp>
        <p:nvCxnSpPr>
          <p:cNvPr id="61" name="Straight Connector 60">
            <a:extLst>
              <a:ext uri="{FF2B5EF4-FFF2-40B4-BE49-F238E27FC236}">
                <a16:creationId xmlns:a16="http://schemas.microsoft.com/office/drawing/2014/main" id="{16A72DD3-4A64-45AF-BCD0-789DBA1D9C9B}"/>
              </a:ext>
            </a:extLst>
          </p:cNvPr>
          <p:cNvCxnSpPr>
            <a:cxnSpLocks/>
          </p:cNvCxnSpPr>
          <p:nvPr/>
        </p:nvCxnSpPr>
        <p:spPr>
          <a:xfrm>
            <a:off x="5671052" y="5366612"/>
            <a:ext cx="563962" cy="0"/>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63" name="Straight Connector 62">
            <a:extLst>
              <a:ext uri="{FF2B5EF4-FFF2-40B4-BE49-F238E27FC236}">
                <a16:creationId xmlns:a16="http://schemas.microsoft.com/office/drawing/2014/main" id="{E5099538-B1C2-4B6A-A751-F48CF35FC887}"/>
              </a:ext>
            </a:extLst>
          </p:cNvPr>
          <p:cNvCxnSpPr/>
          <p:nvPr/>
        </p:nvCxnSpPr>
        <p:spPr>
          <a:xfrm>
            <a:off x="6938960" y="5366612"/>
            <a:ext cx="758370" cy="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64" name="Straight Connector 63">
            <a:extLst>
              <a:ext uri="{FF2B5EF4-FFF2-40B4-BE49-F238E27FC236}">
                <a16:creationId xmlns:a16="http://schemas.microsoft.com/office/drawing/2014/main" id="{52AB3C8D-063D-4BD9-B4F5-80E80A38E793}"/>
              </a:ext>
            </a:extLst>
          </p:cNvPr>
          <p:cNvCxnSpPr>
            <a:cxnSpLocks/>
          </p:cNvCxnSpPr>
          <p:nvPr/>
        </p:nvCxnSpPr>
        <p:spPr>
          <a:xfrm>
            <a:off x="8508580" y="5388361"/>
            <a:ext cx="485842" cy="0"/>
          </a:xfrm>
          <a:prstGeom prst="line">
            <a:avLst/>
          </a:prstGeom>
          <a:ln/>
        </p:spPr>
        <p:style>
          <a:lnRef idx="3">
            <a:schemeClr val="accent4"/>
          </a:lnRef>
          <a:fillRef idx="0">
            <a:schemeClr val="accent4"/>
          </a:fillRef>
          <a:effectRef idx="2">
            <a:schemeClr val="accent4"/>
          </a:effectRef>
          <a:fontRef idx="minor">
            <a:schemeClr val="tx1"/>
          </a:fontRef>
        </p:style>
      </p:cxnSp>
      <p:cxnSp>
        <p:nvCxnSpPr>
          <p:cNvPr id="66" name="Straight Connector 65">
            <a:extLst>
              <a:ext uri="{FF2B5EF4-FFF2-40B4-BE49-F238E27FC236}">
                <a16:creationId xmlns:a16="http://schemas.microsoft.com/office/drawing/2014/main" id="{8A4E73D7-D194-4290-8F0C-7A20283A331F}"/>
              </a:ext>
            </a:extLst>
          </p:cNvPr>
          <p:cNvCxnSpPr>
            <a:cxnSpLocks/>
          </p:cNvCxnSpPr>
          <p:nvPr/>
        </p:nvCxnSpPr>
        <p:spPr>
          <a:xfrm>
            <a:off x="4226128" y="5864174"/>
            <a:ext cx="391884" cy="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17D40986-28AC-4320-979A-B2FB4D46FD51}"/>
              </a:ext>
            </a:extLst>
          </p:cNvPr>
          <p:cNvCxnSpPr>
            <a:cxnSpLocks/>
          </p:cNvCxnSpPr>
          <p:nvPr/>
        </p:nvCxnSpPr>
        <p:spPr>
          <a:xfrm>
            <a:off x="4691390" y="5863346"/>
            <a:ext cx="387307" cy="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3573470-1AF2-47F2-83AD-10CCCC770DDB}"/>
              </a:ext>
            </a:extLst>
          </p:cNvPr>
          <p:cNvCxnSpPr>
            <a:cxnSpLocks/>
          </p:cNvCxnSpPr>
          <p:nvPr/>
        </p:nvCxnSpPr>
        <p:spPr>
          <a:xfrm>
            <a:off x="4226128" y="5960352"/>
            <a:ext cx="85256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4337852"/>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250"/>
                                        <p:tgtEl>
                                          <p:spTgt spid="8"/>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250"/>
                                        <p:tgtEl>
                                          <p:spTgt spid="9"/>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50"/>
                                        <p:tgtEl>
                                          <p:spTgt spid="13"/>
                                        </p:tgtEl>
                                      </p:cBhvr>
                                    </p:animEffect>
                                  </p:childTnLst>
                                </p:cTn>
                              </p:par>
                            </p:childTnLst>
                          </p:cTn>
                        </p:par>
                        <p:par>
                          <p:cTn id="14" fill="hold">
                            <p:stCondLst>
                              <p:cond delay="250"/>
                            </p:stCondLst>
                            <p:childTnLst>
                              <p:par>
                                <p:cTn id="15" presetID="10"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750"/>
                            </p:stCondLst>
                            <p:childTnLst>
                              <p:par>
                                <p:cTn id="19" presetID="42" presetClass="entr" presetSubtype="0"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anim calcmode="lin" valueType="num">
                                      <p:cBhvr>
                                        <p:cTn id="22" dur="500" fill="hold"/>
                                        <p:tgtEl>
                                          <p:spTgt spid="10"/>
                                        </p:tgtEl>
                                        <p:attrNameLst>
                                          <p:attrName>ppt_x</p:attrName>
                                        </p:attrNameLst>
                                      </p:cBhvr>
                                      <p:tavLst>
                                        <p:tav tm="0">
                                          <p:val>
                                            <p:strVal val="#ppt_x"/>
                                          </p:val>
                                        </p:tav>
                                        <p:tav tm="100000">
                                          <p:val>
                                            <p:strVal val="#ppt_x"/>
                                          </p:val>
                                        </p:tav>
                                      </p:tavLst>
                                    </p:anim>
                                    <p:anim calcmode="lin" valueType="num">
                                      <p:cBhvr>
                                        <p:cTn id="23" dur="500" fill="hold"/>
                                        <p:tgtEl>
                                          <p:spTgt spid="10"/>
                                        </p:tgtEl>
                                        <p:attrNameLst>
                                          <p:attrName>ppt_y</p:attrName>
                                        </p:attrNameLst>
                                      </p:cBhvr>
                                      <p:tavLst>
                                        <p:tav tm="0">
                                          <p:val>
                                            <p:strVal val="#ppt_y+.1"/>
                                          </p:val>
                                        </p:tav>
                                        <p:tav tm="100000">
                                          <p:val>
                                            <p:strVal val="#ppt_y"/>
                                          </p:val>
                                        </p:tav>
                                      </p:tavLst>
                                    </p:anim>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fade">
                                      <p:cBhvr>
                                        <p:cTn id="27" dur="500"/>
                                        <p:tgtEl>
                                          <p:spTgt spid="45"/>
                                        </p:tgtEl>
                                      </p:cBhvr>
                                    </p:animEffect>
                                  </p:childTnLst>
                                </p:cTn>
                              </p:par>
                              <p:par>
                                <p:cTn id="28" presetID="10" presetClass="entr" presetSubtype="0" fill="hold" nodeType="withEffect">
                                  <p:stCondLst>
                                    <p:cond delay="0"/>
                                  </p:stCondLst>
                                  <p:childTnLst>
                                    <p:set>
                                      <p:cBhvr>
                                        <p:cTn id="29" dur="1" fill="hold">
                                          <p:stCondLst>
                                            <p:cond delay="0"/>
                                          </p:stCondLst>
                                        </p:cTn>
                                        <p:tgtEl>
                                          <p:spTgt spid="51"/>
                                        </p:tgtEl>
                                        <p:attrNameLst>
                                          <p:attrName>style.visibility</p:attrName>
                                        </p:attrNameLst>
                                      </p:cBhvr>
                                      <p:to>
                                        <p:strVal val="visible"/>
                                      </p:to>
                                    </p:set>
                                    <p:animEffect transition="in" filter="fade">
                                      <p:cBhvr>
                                        <p:cTn id="30" dur="500"/>
                                        <p:tgtEl>
                                          <p:spTgt spid="51"/>
                                        </p:tgtEl>
                                      </p:cBhvr>
                                    </p:animEffect>
                                  </p:childTnLst>
                                </p:cTn>
                              </p:par>
                              <p:par>
                                <p:cTn id="31" presetID="10" presetClass="entr" presetSubtype="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par>
                                <p:cTn id="34" presetID="10" presetClass="entr" presetSubtype="0" fill="hold" nodeType="withEffect">
                                  <p:stCondLst>
                                    <p:cond delay="0"/>
                                  </p:stCondLst>
                                  <p:childTnLst>
                                    <p:set>
                                      <p:cBhvr>
                                        <p:cTn id="35" dur="1" fill="hold">
                                          <p:stCondLst>
                                            <p:cond delay="0"/>
                                          </p:stCondLst>
                                        </p:cTn>
                                        <p:tgtEl>
                                          <p:spTgt spid="49"/>
                                        </p:tgtEl>
                                        <p:attrNameLst>
                                          <p:attrName>style.visibility</p:attrName>
                                        </p:attrNameLst>
                                      </p:cBhvr>
                                      <p:to>
                                        <p:strVal val="visible"/>
                                      </p:to>
                                    </p:set>
                                    <p:animEffect transition="in" filter="fade">
                                      <p:cBhvr>
                                        <p:cTn id="36" dur="500"/>
                                        <p:tgtEl>
                                          <p:spTgt spid="49"/>
                                        </p:tgtEl>
                                      </p:cBhvr>
                                    </p:animEffect>
                                  </p:childTnLst>
                                </p:cTn>
                              </p:par>
                              <p:par>
                                <p:cTn id="37" presetID="10" presetClass="entr" presetSubtype="0" fill="hold" nodeType="withEffect">
                                  <p:stCondLst>
                                    <p:cond delay="0"/>
                                  </p:stCondLst>
                                  <p:childTnLst>
                                    <p:set>
                                      <p:cBhvr>
                                        <p:cTn id="38" dur="1" fill="hold">
                                          <p:stCondLst>
                                            <p:cond delay="0"/>
                                          </p:stCondLst>
                                        </p:cTn>
                                        <p:tgtEl>
                                          <p:spTgt spid="50"/>
                                        </p:tgtEl>
                                        <p:attrNameLst>
                                          <p:attrName>style.visibility</p:attrName>
                                        </p:attrNameLst>
                                      </p:cBhvr>
                                      <p:to>
                                        <p:strVal val="visible"/>
                                      </p:to>
                                    </p:set>
                                    <p:animEffect transition="in" filter="fade">
                                      <p:cBhvr>
                                        <p:cTn id="39" dur="500"/>
                                        <p:tgtEl>
                                          <p:spTgt spid="5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6"/>
                                        </p:tgtEl>
                                        <p:attrNameLst>
                                          <p:attrName>style.visibility</p:attrName>
                                        </p:attrNameLst>
                                      </p:cBhvr>
                                      <p:to>
                                        <p:strVal val="visible"/>
                                      </p:to>
                                    </p:set>
                                    <p:animEffect transition="in" filter="fade">
                                      <p:cBhvr>
                                        <p:cTn id="42" dur="500"/>
                                        <p:tgtEl>
                                          <p:spTgt spid="46"/>
                                        </p:tgtEl>
                                      </p:cBhvr>
                                    </p:animEffect>
                                  </p:childTnLst>
                                </p:cTn>
                              </p:par>
                              <p:par>
                                <p:cTn id="43" presetID="10" presetClass="entr" presetSubtype="0" fill="hold" nodeType="withEffect">
                                  <p:stCondLst>
                                    <p:cond delay="0"/>
                                  </p:stCondLst>
                                  <p:childTnLst>
                                    <p:set>
                                      <p:cBhvr>
                                        <p:cTn id="44" dur="1" fill="hold">
                                          <p:stCondLst>
                                            <p:cond delay="0"/>
                                          </p:stCondLst>
                                        </p:cTn>
                                        <p:tgtEl>
                                          <p:spTgt spid="48"/>
                                        </p:tgtEl>
                                        <p:attrNameLst>
                                          <p:attrName>style.visibility</p:attrName>
                                        </p:attrNameLst>
                                      </p:cBhvr>
                                      <p:to>
                                        <p:strVal val="visible"/>
                                      </p:to>
                                    </p:set>
                                    <p:animEffect transition="in" filter="fade">
                                      <p:cBhvr>
                                        <p:cTn id="45" dur="500"/>
                                        <p:tgtEl>
                                          <p:spTgt spid="4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7"/>
                                        </p:tgtEl>
                                        <p:attrNameLst>
                                          <p:attrName>style.visibility</p:attrName>
                                        </p:attrNameLst>
                                      </p:cBhvr>
                                      <p:to>
                                        <p:strVal val="visible"/>
                                      </p:to>
                                    </p:set>
                                    <p:animEffect transition="in" filter="fade">
                                      <p:cBhvr>
                                        <p:cTn id="48" dur="500"/>
                                        <p:tgtEl>
                                          <p:spTgt spid="47"/>
                                        </p:tgtEl>
                                      </p:cBhvr>
                                    </p:animEffect>
                                  </p:childTnLst>
                                </p:cTn>
                              </p:par>
                            </p:childTnLst>
                          </p:cTn>
                        </p:par>
                        <p:par>
                          <p:cTn id="49" fill="hold">
                            <p:stCondLst>
                              <p:cond delay="1750"/>
                            </p:stCondLst>
                            <p:childTnLst>
                              <p:par>
                                <p:cTn id="50" presetID="10" presetClass="entr" presetSubtype="0" fill="hold" grpId="0" nodeType="afterEffect">
                                  <p:stCondLst>
                                    <p:cond delay="0"/>
                                  </p:stCondLst>
                                  <p:childTnLst>
                                    <p:set>
                                      <p:cBhvr>
                                        <p:cTn id="51" dur="1" fill="hold">
                                          <p:stCondLst>
                                            <p:cond delay="0"/>
                                          </p:stCondLst>
                                        </p:cTn>
                                        <p:tgtEl>
                                          <p:spTgt spid="54"/>
                                        </p:tgtEl>
                                        <p:attrNameLst>
                                          <p:attrName>style.visibility</p:attrName>
                                        </p:attrNameLst>
                                      </p:cBhvr>
                                      <p:to>
                                        <p:strVal val="visible"/>
                                      </p:to>
                                    </p:set>
                                    <p:animEffect transition="in" filter="fade">
                                      <p:cBhvr>
                                        <p:cTn id="52" dur="500"/>
                                        <p:tgtEl>
                                          <p:spTgt spid="54"/>
                                        </p:tgtEl>
                                      </p:cBhvr>
                                    </p:animEffect>
                                  </p:childTnLst>
                                </p:cTn>
                              </p:par>
                              <p:par>
                                <p:cTn id="53" presetID="10" presetClass="entr" presetSubtype="0" fill="hold" nodeType="withEffect">
                                  <p:stCondLst>
                                    <p:cond delay="0"/>
                                  </p:stCondLst>
                                  <p:childTnLst>
                                    <p:set>
                                      <p:cBhvr>
                                        <p:cTn id="54" dur="1" fill="hold">
                                          <p:stCondLst>
                                            <p:cond delay="0"/>
                                          </p:stCondLst>
                                        </p:cTn>
                                        <p:tgtEl>
                                          <p:spTgt spid="55"/>
                                        </p:tgtEl>
                                        <p:attrNameLst>
                                          <p:attrName>style.visibility</p:attrName>
                                        </p:attrNameLst>
                                      </p:cBhvr>
                                      <p:to>
                                        <p:strVal val="visible"/>
                                      </p:to>
                                    </p:set>
                                    <p:animEffect transition="in" filter="fade">
                                      <p:cBhvr>
                                        <p:cTn id="55" dur="500"/>
                                        <p:tgtEl>
                                          <p:spTgt spid="55"/>
                                        </p:tgtEl>
                                      </p:cBhvr>
                                    </p:animEffect>
                                  </p:childTnLst>
                                </p:cTn>
                              </p:par>
                              <p:par>
                                <p:cTn id="56" presetID="10" presetClass="entr" presetSubtype="0" fill="hold" nodeType="withEffect">
                                  <p:stCondLst>
                                    <p:cond delay="0"/>
                                  </p:stCondLst>
                                  <p:childTnLst>
                                    <p:set>
                                      <p:cBhvr>
                                        <p:cTn id="57" dur="1" fill="hold">
                                          <p:stCondLst>
                                            <p:cond delay="0"/>
                                          </p:stCondLst>
                                        </p:cTn>
                                        <p:tgtEl>
                                          <p:spTgt spid="57"/>
                                        </p:tgtEl>
                                        <p:attrNameLst>
                                          <p:attrName>style.visibility</p:attrName>
                                        </p:attrNameLst>
                                      </p:cBhvr>
                                      <p:to>
                                        <p:strVal val="visible"/>
                                      </p:to>
                                    </p:set>
                                    <p:animEffect transition="in" filter="fade">
                                      <p:cBhvr>
                                        <p:cTn id="58" dur="500"/>
                                        <p:tgtEl>
                                          <p:spTgt spid="57"/>
                                        </p:tgtEl>
                                      </p:cBhvr>
                                    </p:animEffect>
                                  </p:childTnLst>
                                </p:cTn>
                              </p:par>
                              <p:par>
                                <p:cTn id="59" presetID="10" presetClass="entr" presetSubtype="0" fill="hold" nodeType="withEffect">
                                  <p:stCondLst>
                                    <p:cond delay="0"/>
                                  </p:stCondLst>
                                  <p:childTnLst>
                                    <p:set>
                                      <p:cBhvr>
                                        <p:cTn id="60" dur="1" fill="hold">
                                          <p:stCondLst>
                                            <p:cond delay="0"/>
                                          </p:stCondLst>
                                        </p:cTn>
                                        <p:tgtEl>
                                          <p:spTgt spid="56"/>
                                        </p:tgtEl>
                                        <p:attrNameLst>
                                          <p:attrName>style.visibility</p:attrName>
                                        </p:attrNameLst>
                                      </p:cBhvr>
                                      <p:to>
                                        <p:strVal val="visible"/>
                                      </p:to>
                                    </p:set>
                                    <p:animEffect transition="in" filter="fade">
                                      <p:cBhvr>
                                        <p:cTn id="61" dur="500"/>
                                        <p:tgtEl>
                                          <p:spTgt spid="56"/>
                                        </p:tgtEl>
                                      </p:cBhvr>
                                    </p:animEffect>
                                  </p:childTnLst>
                                </p:cTn>
                              </p:par>
                              <p:par>
                                <p:cTn id="62" presetID="10" presetClass="entr" presetSubtype="0" fill="hold" nodeType="withEffect">
                                  <p:stCondLst>
                                    <p:cond delay="0"/>
                                  </p:stCondLst>
                                  <p:childTnLst>
                                    <p:set>
                                      <p:cBhvr>
                                        <p:cTn id="63" dur="1" fill="hold">
                                          <p:stCondLst>
                                            <p:cond delay="0"/>
                                          </p:stCondLst>
                                        </p:cTn>
                                        <p:tgtEl>
                                          <p:spTgt spid="61"/>
                                        </p:tgtEl>
                                        <p:attrNameLst>
                                          <p:attrName>style.visibility</p:attrName>
                                        </p:attrNameLst>
                                      </p:cBhvr>
                                      <p:to>
                                        <p:strVal val="visible"/>
                                      </p:to>
                                    </p:set>
                                    <p:animEffect transition="in" filter="fade">
                                      <p:cBhvr>
                                        <p:cTn id="64" dur="500"/>
                                        <p:tgtEl>
                                          <p:spTgt spid="61"/>
                                        </p:tgtEl>
                                      </p:cBhvr>
                                    </p:animEffect>
                                  </p:childTnLst>
                                </p:cTn>
                              </p:par>
                              <p:par>
                                <p:cTn id="65" presetID="10" presetClass="entr" presetSubtype="0" fill="hold" nodeType="withEffect">
                                  <p:stCondLst>
                                    <p:cond delay="0"/>
                                  </p:stCondLst>
                                  <p:childTnLst>
                                    <p:set>
                                      <p:cBhvr>
                                        <p:cTn id="66" dur="1" fill="hold">
                                          <p:stCondLst>
                                            <p:cond delay="0"/>
                                          </p:stCondLst>
                                        </p:cTn>
                                        <p:tgtEl>
                                          <p:spTgt spid="63"/>
                                        </p:tgtEl>
                                        <p:attrNameLst>
                                          <p:attrName>style.visibility</p:attrName>
                                        </p:attrNameLst>
                                      </p:cBhvr>
                                      <p:to>
                                        <p:strVal val="visible"/>
                                      </p:to>
                                    </p:set>
                                    <p:animEffect transition="in" filter="fade">
                                      <p:cBhvr>
                                        <p:cTn id="67" dur="500"/>
                                        <p:tgtEl>
                                          <p:spTgt spid="63"/>
                                        </p:tgtEl>
                                      </p:cBhvr>
                                    </p:animEffect>
                                  </p:childTnLst>
                                </p:cTn>
                              </p:par>
                              <p:par>
                                <p:cTn id="68" presetID="10" presetClass="entr" presetSubtype="0" fill="hold" nodeType="withEffect">
                                  <p:stCondLst>
                                    <p:cond delay="0"/>
                                  </p:stCondLst>
                                  <p:childTnLst>
                                    <p:set>
                                      <p:cBhvr>
                                        <p:cTn id="69" dur="1" fill="hold">
                                          <p:stCondLst>
                                            <p:cond delay="0"/>
                                          </p:stCondLst>
                                        </p:cTn>
                                        <p:tgtEl>
                                          <p:spTgt spid="64"/>
                                        </p:tgtEl>
                                        <p:attrNameLst>
                                          <p:attrName>style.visibility</p:attrName>
                                        </p:attrNameLst>
                                      </p:cBhvr>
                                      <p:to>
                                        <p:strVal val="visible"/>
                                      </p:to>
                                    </p:set>
                                    <p:animEffect transition="in" filter="fade">
                                      <p:cBhvr>
                                        <p:cTn id="70" dur="500"/>
                                        <p:tgtEl>
                                          <p:spTgt spid="64"/>
                                        </p:tgtEl>
                                      </p:cBhvr>
                                    </p:animEffect>
                                  </p:childTnLst>
                                </p:cTn>
                              </p:par>
                              <p:par>
                                <p:cTn id="71" presetID="10" presetClass="entr" presetSubtype="0" fill="hold" nodeType="withEffect">
                                  <p:stCondLst>
                                    <p:cond delay="0"/>
                                  </p:stCondLst>
                                  <p:childTnLst>
                                    <p:set>
                                      <p:cBhvr>
                                        <p:cTn id="72" dur="1" fill="hold">
                                          <p:stCondLst>
                                            <p:cond delay="0"/>
                                          </p:stCondLst>
                                        </p:cTn>
                                        <p:tgtEl>
                                          <p:spTgt spid="68"/>
                                        </p:tgtEl>
                                        <p:attrNameLst>
                                          <p:attrName>style.visibility</p:attrName>
                                        </p:attrNameLst>
                                      </p:cBhvr>
                                      <p:to>
                                        <p:strVal val="visible"/>
                                      </p:to>
                                    </p:set>
                                    <p:animEffect transition="in" filter="fade">
                                      <p:cBhvr>
                                        <p:cTn id="73" dur="500"/>
                                        <p:tgtEl>
                                          <p:spTgt spid="68"/>
                                        </p:tgtEl>
                                      </p:cBhvr>
                                    </p:animEffect>
                                  </p:childTnLst>
                                </p:cTn>
                              </p:par>
                              <p:par>
                                <p:cTn id="74" presetID="10" presetClass="entr" presetSubtype="0" fill="hold" nodeType="withEffect">
                                  <p:stCondLst>
                                    <p:cond delay="0"/>
                                  </p:stCondLst>
                                  <p:childTnLst>
                                    <p:set>
                                      <p:cBhvr>
                                        <p:cTn id="75" dur="1" fill="hold">
                                          <p:stCondLst>
                                            <p:cond delay="0"/>
                                          </p:stCondLst>
                                        </p:cTn>
                                        <p:tgtEl>
                                          <p:spTgt spid="66"/>
                                        </p:tgtEl>
                                        <p:attrNameLst>
                                          <p:attrName>style.visibility</p:attrName>
                                        </p:attrNameLst>
                                      </p:cBhvr>
                                      <p:to>
                                        <p:strVal val="visible"/>
                                      </p:to>
                                    </p:set>
                                    <p:animEffect transition="in" filter="fade">
                                      <p:cBhvr>
                                        <p:cTn id="76" dur="500"/>
                                        <p:tgtEl>
                                          <p:spTgt spid="66"/>
                                        </p:tgtEl>
                                      </p:cBhvr>
                                    </p:animEffect>
                                  </p:childTnLst>
                                </p:cTn>
                              </p:par>
                              <p:par>
                                <p:cTn id="77" presetID="10" presetClass="entr" presetSubtype="0" fill="hold" nodeType="withEffect">
                                  <p:stCondLst>
                                    <p:cond delay="0"/>
                                  </p:stCondLst>
                                  <p:childTnLst>
                                    <p:set>
                                      <p:cBhvr>
                                        <p:cTn id="78" dur="1" fill="hold">
                                          <p:stCondLst>
                                            <p:cond delay="0"/>
                                          </p:stCondLst>
                                        </p:cTn>
                                        <p:tgtEl>
                                          <p:spTgt spid="70"/>
                                        </p:tgtEl>
                                        <p:attrNameLst>
                                          <p:attrName>style.visibility</p:attrName>
                                        </p:attrNameLst>
                                      </p:cBhvr>
                                      <p:to>
                                        <p:strVal val="visible"/>
                                      </p:to>
                                    </p:set>
                                    <p:animEffect transition="in" filter="fade">
                                      <p:cBhvr>
                                        <p:cTn id="79"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p:bldP spid="45" grpId="0" animBg="1"/>
      <p:bldP spid="46" grpId="0" animBg="1"/>
      <p:bldP spid="47" grpId="0" animBg="1"/>
      <p:bldP spid="5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
            <a:ext cx="12192000" cy="5331657"/>
          </a:xfrm>
          <a:prstGeom prst="rect">
            <a:avLst/>
          </a:prstGeom>
          <a:gradFill flip="none" rotWithShape="1">
            <a:gsLst>
              <a:gs pos="92000">
                <a:srgbClr val="FFFFF0"/>
              </a:gs>
              <a:gs pos="100000">
                <a:srgbClr val="002060"/>
              </a:gs>
            </a:gsLst>
            <a:path path="circle">
              <a:fillToRect l="50000" t="50000" r="50000" b="50000"/>
            </a:path>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64645A"/>
              </a:solidFill>
              <a:effectLst/>
              <a:uLnTx/>
              <a:uFillTx/>
              <a:latin typeface="Calibri"/>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3507996"/>
            <a:ext cx="12192000" cy="3301004"/>
          </a:xfrm>
          <a:prstGeom prst="rect">
            <a:avLst/>
          </a:prstGeom>
          <a:ln>
            <a:solidFill>
              <a:srgbClr val="0F4D78">
                <a:shade val="50000"/>
              </a:srgbClr>
            </a:solidFill>
          </a:ln>
        </p:spPr>
      </p:pic>
      <p:sp>
        <p:nvSpPr>
          <p:cNvPr id="6" name="Oval 5"/>
          <p:cNvSpPr/>
          <p:nvPr/>
        </p:nvSpPr>
        <p:spPr>
          <a:xfrm>
            <a:off x="0" y="2838893"/>
            <a:ext cx="12222480" cy="1288833"/>
          </a:xfrm>
          <a:prstGeom prst="ellipse">
            <a:avLst/>
          </a:prstGeom>
          <a:solidFill>
            <a:srgbClr val="FFFFF0"/>
          </a:solidFill>
          <a:ln w="25400" cap="rnd" cmpd="sng" algn="ctr">
            <a:gradFill>
              <a:gsLst>
                <a:gs pos="38000">
                  <a:srgbClr val="FFFFF0"/>
                </a:gs>
                <a:gs pos="100000">
                  <a:srgbClr val="0F4D78">
                    <a:lumMod val="45000"/>
                    <a:lumOff val="55000"/>
                  </a:srgbClr>
                </a:gs>
                <a:gs pos="100000">
                  <a:srgbClr val="0F4D78">
                    <a:lumMod val="30000"/>
                    <a:lumOff val="70000"/>
                  </a:srgbClr>
                </a:gs>
              </a:gsLst>
              <a:lin ang="5400000" scaled="1"/>
            </a:gra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64645A"/>
              </a:solidFill>
              <a:effectLst/>
              <a:uLnTx/>
              <a:uFillTx/>
              <a:latin typeface="Calibri"/>
            </a:endParaRPr>
          </a:p>
        </p:txBody>
      </p:sp>
      <p:sp>
        <p:nvSpPr>
          <p:cNvPr id="9" name="Rectangle 8"/>
          <p:cNvSpPr/>
          <p:nvPr/>
        </p:nvSpPr>
        <p:spPr>
          <a:xfrm>
            <a:off x="2688687" y="2154779"/>
            <a:ext cx="6781800" cy="684803"/>
          </a:xfrm>
          <a:prstGeom prst="rect">
            <a:avLst/>
          </a:prstGeom>
          <a:noFill/>
        </p:spPr>
        <p:txBody>
          <a:bodyPr wrap="square" lIns="91440" tIns="45720" rIns="91440" bIns="45720">
            <a:spAutoFit/>
          </a:bodyPr>
          <a:lstStyle/>
          <a:p>
            <a:pPr algn="ctr" rtl="1">
              <a:lnSpc>
                <a:spcPct val="150000"/>
              </a:lnSpc>
            </a:pPr>
            <a:r>
              <a:rPr lang="fa-IR" sz="2800" b="1" dirty="0">
                <a:ln w="12700">
                  <a:solidFill>
                    <a:srgbClr val="0F4D78"/>
                  </a:solidFill>
                  <a:prstDash val="solid"/>
                </a:ln>
                <a:cs typeface="B Lotus" panose="00000400000000000000" pitchFamily="2" charset="-78"/>
              </a:rPr>
              <a:t>پایان فصل سوم </a:t>
            </a:r>
            <a:endParaRPr lang="en-US" sz="2800" b="1" dirty="0">
              <a:ln w="12700">
                <a:solidFill>
                  <a:srgbClr val="0F4D78"/>
                </a:solidFill>
                <a:prstDash val="solid"/>
              </a:ln>
              <a:cs typeface="B Lotus" panose="00000400000000000000" pitchFamily="2" charset="-78"/>
            </a:endParaRPr>
          </a:p>
        </p:txBody>
      </p:sp>
      <p:pic>
        <p:nvPicPr>
          <p:cNvPr id="2" name="Picture 1"/>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413306" y="517480"/>
            <a:ext cx="2414408" cy="1404297"/>
          </a:xfrm>
          <a:prstGeom prst="rect">
            <a:avLst/>
          </a:prstGeom>
          <a:noFill/>
        </p:spPr>
      </p:pic>
      <p:pic>
        <p:nvPicPr>
          <p:cNvPr id="16" name="Picture 15"/>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flipH="1">
            <a:off x="9364286" y="517480"/>
            <a:ext cx="2414408" cy="1404297"/>
          </a:xfrm>
          <a:prstGeom prst="rect">
            <a:avLst/>
          </a:prstGeom>
          <a:noFill/>
        </p:spPr>
      </p:pic>
      <p:sp>
        <p:nvSpPr>
          <p:cNvPr id="15" name="Rectangle 14"/>
          <p:cNvSpPr/>
          <p:nvPr/>
        </p:nvSpPr>
        <p:spPr>
          <a:xfrm>
            <a:off x="-2345" y="5673515"/>
            <a:ext cx="12192000" cy="369332"/>
          </a:xfrm>
          <a:prstGeom prst="rect">
            <a:avLst/>
          </a:prstGeom>
          <a:noFill/>
        </p:spPr>
        <p:txBody>
          <a:bodyPr wrap="square" lIns="91440" tIns="45720" rIns="91440" bIns="45720">
            <a:spAutoFit/>
          </a:bodyPr>
          <a:lstStyle/>
          <a:p>
            <a:pPr algn="ctr" rtl="1"/>
            <a:r>
              <a:rPr lang="fa-IR" b="1" dirty="0">
                <a:ln w="10160">
                  <a:solidFill>
                    <a:srgbClr val="B4DCF5"/>
                  </a:solidFill>
                  <a:prstDash val="solid"/>
                </a:ln>
                <a:solidFill>
                  <a:srgbClr val="FFFFFF"/>
                </a:solidFill>
                <a:effectLst>
                  <a:outerShdw blurRad="38100" dist="22860" dir="5400000" algn="tl" rotWithShape="0">
                    <a:srgbClr val="000000">
                      <a:alpha val="30000"/>
                    </a:srgbClr>
                  </a:outerShdw>
                </a:effectLst>
                <a:cs typeface="B Titr" panose="00000700000000000000" pitchFamily="2" charset="-78"/>
              </a:rPr>
              <a:t>1402 - 1401</a:t>
            </a:r>
            <a:endParaRPr lang="en-US" b="1" dirty="0">
              <a:ln w="10160">
                <a:solidFill>
                  <a:srgbClr val="B4DCF5"/>
                </a:solidFill>
                <a:prstDash val="solid"/>
              </a:ln>
              <a:solidFill>
                <a:srgbClr val="FFFFFF"/>
              </a:solidFill>
              <a:effectLst>
                <a:outerShdw blurRad="38100" dist="22860" dir="5400000" algn="tl" rotWithShape="0">
                  <a:srgbClr val="000000">
                    <a:alpha val="30000"/>
                  </a:srgbClr>
                </a:outerShdw>
              </a:effectLst>
              <a:cs typeface="B Titr" panose="00000700000000000000" pitchFamily="2" charset="-78"/>
            </a:endParaRPr>
          </a:p>
        </p:txBody>
      </p:sp>
      <p:sp>
        <p:nvSpPr>
          <p:cNvPr id="19" name="Rectangle 18"/>
          <p:cNvSpPr/>
          <p:nvPr/>
        </p:nvSpPr>
        <p:spPr>
          <a:xfrm>
            <a:off x="-30480" y="4299258"/>
            <a:ext cx="12220135" cy="584775"/>
          </a:xfrm>
          <a:prstGeom prst="rect">
            <a:avLst/>
          </a:prstGeom>
          <a:noFill/>
        </p:spPr>
        <p:txBody>
          <a:bodyPr wrap="square" lIns="91440" tIns="45720" rIns="91440" bIns="45720">
            <a:spAutoFit/>
          </a:bodyPr>
          <a:lstStyle/>
          <a:p>
            <a:pPr algn="ctr" rtl="1"/>
            <a:r>
              <a:rPr lang="fa-IR" sz="3200" b="1" dirty="0">
                <a:ln w="10160">
                  <a:solidFill>
                    <a:srgbClr val="B4DCF5"/>
                  </a:solidFill>
                  <a:prstDash val="solid"/>
                </a:ln>
                <a:solidFill>
                  <a:srgbClr val="FFFFFF"/>
                </a:solidFill>
                <a:effectLst>
                  <a:outerShdw blurRad="38100" dist="22860" dir="5400000" algn="tl" rotWithShape="0">
                    <a:srgbClr val="000000">
                      <a:alpha val="30000"/>
                    </a:srgbClr>
                  </a:outerShdw>
                </a:effectLst>
                <a:cs typeface="B Titr" panose="00000700000000000000" pitchFamily="2" charset="-78"/>
              </a:rPr>
              <a:t>مهدی دادبخش</a:t>
            </a:r>
            <a:endParaRPr lang="en-US" sz="5400" b="1" dirty="0">
              <a:ln w="10160">
                <a:solidFill>
                  <a:srgbClr val="B4DCF5"/>
                </a:solidFill>
                <a:prstDash val="solid"/>
              </a:ln>
              <a:solidFill>
                <a:srgbClr val="FFFFFF"/>
              </a:solidFill>
              <a:effectLst>
                <a:outerShdw blurRad="38100" dist="22860" dir="5400000" algn="tl" rotWithShape="0">
                  <a:srgbClr val="000000">
                    <a:alpha val="30000"/>
                  </a:srgbClr>
                </a:outerShdw>
              </a:effectLst>
              <a:cs typeface="B Titr" panose="00000700000000000000" pitchFamily="2" charset="-78"/>
            </a:endParaRPr>
          </a:p>
        </p:txBody>
      </p:sp>
      <p:sp>
        <p:nvSpPr>
          <p:cNvPr id="10" name="Rectangle 9"/>
          <p:cNvSpPr/>
          <p:nvPr/>
        </p:nvSpPr>
        <p:spPr>
          <a:xfrm>
            <a:off x="-2345" y="5012729"/>
            <a:ext cx="12192000" cy="400110"/>
          </a:xfrm>
          <a:prstGeom prst="rect">
            <a:avLst/>
          </a:prstGeom>
          <a:noFill/>
        </p:spPr>
        <p:txBody>
          <a:bodyPr wrap="square" lIns="91440" tIns="45720" rIns="91440" bIns="45720">
            <a:spAutoFit/>
          </a:bodyPr>
          <a:lstStyle/>
          <a:p>
            <a:pPr algn="ctr" rtl="1"/>
            <a:r>
              <a:rPr lang="en-US" sz="2000" b="1" i="1" dirty="0">
                <a:ln w="10160">
                  <a:solidFill>
                    <a:srgbClr val="B4DCF5"/>
                  </a:solidFill>
                  <a:prstDash val="solid"/>
                </a:ln>
                <a:solidFill>
                  <a:srgbClr val="FFFFFF"/>
                </a:solidFill>
                <a:effectLst>
                  <a:outerShdw blurRad="38100" dist="22860" dir="5400000" algn="tl" rotWithShape="0">
                    <a:srgbClr val="000000">
                      <a:alpha val="30000"/>
                    </a:srgbClr>
                  </a:outerShdw>
                </a:effectLst>
                <a:cs typeface="B Titr" panose="00000700000000000000" pitchFamily="2" charset="-78"/>
              </a:rPr>
              <a:t>mahdi.dadbakhsh@sharif.edu</a:t>
            </a:r>
            <a:endParaRPr lang="en-US" sz="2400" b="1" i="1" dirty="0">
              <a:ln w="10160">
                <a:solidFill>
                  <a:srgbClr val="B4DCF5"/>
                </a:solidFill>
                <a:prstDash val="solid"/>
              </a:ln>
              <a:solidFill>
                <a:srgbClr val="FFFFFF"/>
              </a:solidFill>
              <a:effectLst>
                <a:outerShdw blurRad="38100" dist="22860" dir="5400000" algn="tl" rotWithShape="0">
                  <a:srgbClr val="000000">
                    <a:alpha val="30000"/>
                  </a:srgbClr>
                </a:outerShdw>
              </a:effectLst>
              <a:cs typeface="B Titr" panose="00000700000000000000" pitchFamily="2" charset="-78"/>
            </a:endParaRPr>
          </a:p>
        </p:txBody>
      </p:sp>
    </p:spTree>
    <p:extLst>
      <p:ext uri="{BB962C8B-B14F-4D97-AF65-F5344CB8AC3E}">
        <p14:creationId xmlns:p14="http://schemas.microsoft.com/office/powerpoint/2010/main" val="919332665"/>
      </p:ext>
    </p:extLst>
  </p:cSld>
  <p:clrMapOvr>
    <a:masterClrMapping/>
  </p:clrMapOvr>
  <mc:AlternateContent xmlns:mc="http://schemas.openxmlformats.org/markup-compatibility/2006" xmlns:p14="http://schemas.microsoft.com/office/powerpoint/2010/main">
    <mc:Choice Requires="p14">
      <p:transition spd="slow" p14:dur="30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par>
                                <p:cTn id="8" presetID="9"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dissolve">
                                      <p:cBhvr>
                                        <p:cTn id="10" dur="500"/>
                                        <p:tgtEl>
                                          <p:spTgt spid="2"/>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9">
                                            <p:txEl>
                                              <p:pRg st="0" end="0"/>
                                            </p:txEl>
                                          </p:spTgt>
                                        </p:tgtEl>
                                        <p:attrNameLst>
                                          <p:attrName>style.visibility</p:attrName>
                                        </p:attrNameLst>
                                      </p:cBhvr>
                                      <p:to>
                                        <p:strVal val="visible"/>
                                      </p:to>
                                    </p:set>
                                    <p:animEffect transition="in" filter="fade">
                                      <p:cBhvr>
                                        <p:cTn id="14" dur="500"/>
                                        <p:tgtEl>
                                          <p:spTgt spid="9">
                                            <p:txEl>
                                              <p:pRg st="0" end="0"/>
                                            </p:txEl>
                                          </p:spTgt>
                                        </p:tgtEl>
                                      </p:cBhvr>
                                    </p:animEffect>
                                    <p:anim calcmode="lin" valueType="num">
                                      <p:cBhvr>
                                        <p:cTn id="15"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anim calcmode="lin" valueType="num">
                                      <p:cBhvr>
                                        <p:cTn id="21" dur="500" fill="hold"/>
                                        <p:tgtEl>
                                          <p:spTgt spid="19"/>
                                        </p:tgtEl>
                                        <p:attrNameLst>
                                          <p:attrName>ppt_x</p:attrName>
                                        </p:attrNameLst>
                                      </p:cBhvr>
                                      <p:tavLst>
                                        <p:tav tm="0">
                                          <p:val>
                                            <p:strVal val="#ppt_x"/>
                                          </p:val>
                                        </p:tav>
                                        <p:tav tm="100000">
                                          <p:val>
                                            <p:strVal val="#ppt_x"/>
                                          </p:val>
                                        </p:tav>
                                      </p:tavLst>
                                    </p:anim>
                                    <p:anim calcmode="lin" valueType="num">
                                      <p:cBhvr>
                                        <p:cTn id="22" dur="500" fill="hold"/>
                                        <p:tgtEl>
                                          <p:spTgt spid="19"/>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42" presetClass="entr" presetSubtype="0"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anim calcmode="lin" valueType="num">
                                      <p:cBhvr>
                                        <p:cTn id="27" dur="500" fill="hold"/>
                                        <p:tgtEl>
                                          <p:spTgt spid="10"/>
                                        </p:tgtEl>
                                        <p:attrNameLst>
                                          <p:attrName>ppt_x</p:attrName>
                                        </p:attrNameLst>
                                      </p:cBhvr>
                                      <p:tavLst>
                                        <p:tav tm="0">
                                          <p:val>
                                            <p:strVal val="#ppt_x"/>
                                          </p:val>
                                        </p:tav>
                                        <p:tav tm="100000">
                                          <p:val>
                                            <p:strVal val="#ppt_x"/>
                                          </p:val>
                                        </p:tav>
                                      </p:tavLst>
                                    </p:anim>
                                    <p:anim calcmode="lin" valueType="num">
                                      <p:cBhvr>
                                        <p:cTn id="28" dur="500" fill="hold"/>
                                        <p:tgtEl>
                                          <p:spTgt spid="10"/>
                                        </p:tgtEl>
                                        <p:attrNameLst>
                                          <p:attrName>ppt_y</p:attrName>
                                        </p:attrNameLst>
                                      </p:cBhvr>
                                      <p:tavLst>
                                        <p:tav tm="0">
                                          <p:val>
                                            <p:strVal val="#ppt_y+.1"/>
                                          </p:val>
                                        </p:tav>
                                        <p:tav tm="100000">
                                          <p:val>
                                            <p:strVal val="#ppt_y"/>
                                          </p:val>
                                        </p:tav>
                                      </p:tavLst>
                                    </p:anim>
                                  </p:childTnLst>
                                </p:cTn>
                              </p:par>
                            </p:childTnLst>
                          </p:cTn>
                        </p:par>
                        <p:par>
                          <p:cTn id="29" fill="hold">
                            <p:stCondLst>
                              <p:cond delay="2000"/>
                            </p:stCondLst>
                            <p:childTnLst>
                              <p:par>
                                <p:cTn id="30" presetID="42" presetClass="entr" presetSubtype="0"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anim calcmode="lin" valueType="num">
                                      <p:cBhvr>
                                        <p:cTn id="33" dur="500" fill="hold"/>
                                        <p:tgtEl>
                                          <p:spTgt spid="15"/>
                                        </p:tgtEl>
                                        <p:attrNameLst>
                                          <p:attrName>ppt_x</p:attrName>
                                        </p:attrNameLst>
                                      </p:cBhvr>
                                      <p:tavLst>
                                        <p:tav tm="0">
                                          <p:val>
                                            <p:strVal val="#ppt_x"/>
                                          </p:val>
                                        </p:tav>
                                        <p:tav tm="100000">
                                          <p:val>
                                            <p:strVal val="#ppt_x"/>
                                          </p:val>
                                        </p:tav>
                                      </p:tavLst>
                                    </p:anim>
                                    <p:anim calcmode="lin" valueType="num">
                                      <p:cBhvr>
                                        <p:cTn id="34"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5" grpId="0"/>
      <p:bldP spid="1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3057" cy="78818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0" y="5462000"/>
            <a:ext cx="12192000" cy="1396000"/>
          </a:xfrm>
          <a:prstGeom prst="rect">
            <a:avLst/>
          </a:prstGeom>
          <a:solidFill>
            <a:srgbClr val="B4DCF5">
              <a:lumMod val="10000"/>
            </a:srgbClr>
          </a:solidFill>
        </p:spPr>
      </p:pic>
      <p:pic>
        <p:nvPicPr>
          <p:cNvPr id="6" name="Picture 5"/>
          <p:cNvPicPr>
            <a:picLocks noChangeAspect="1"/>
          </p:cNvPicPr>
          <p:nvPr/>
        </p:nvPicPr>
        <p:blipFill>
          <a:blip r:embed="rId4"/>
          <a:stretch>
            <a:fillRect/>
          </a:stretch>
        </p:blipFill>
        <p:spPr>
          <a:xfrm>
            <a:off x="-128789" y="4290646"/>
            <a:ext cx="12518265" cy="1968485"/>
          </a:xfrm>
          <a:prstGeom prst="rect">
            <a:avLst/>
          </a:prstGeom>
          <a:effectLst>
            <a:outerShdw blurRad="50800" dist="50800" dir="5400000" algn="ctr" rotWithShape="0">
              <a:schemeClr val="bg1"/>
            </a:outerShdw>
          </a:effectLst>
        </p:spPr>
      </p:pic>
      <p:pic>
        <p:nvPicPr>
          <p:cNvPr id="8" name="Picture 7">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7" y="5841596"/>
            <a:ext cx="980576" cy="980576"/>
          </a:xfrm>
          <a:prstGeom prst="rect">
            <a:avLst/>
          </a:prstGeom>
        </p:spPr>
      </p:pic>
      <p:pic>
        <p:nvPicPr>
          <p:cNvPr id="9" name="Picture 8">
            <a:hlinkClick r:id="rId7" action="ppaction://hlinksldjump"/>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27059" y="6278639"/>
            <a:ext cx="1206566" cy="588599"/>
          </a:xfrm>
          <a:prstGeom prst="rect">
            <a:avLst/>
          </a:prstGeom>
        </p:spPr>
      </p:pic>
      <p:sp>
        <p:nvSpPr>
          <p:cNvPr id="3" name="Rectangle 2"/>
          <p:cNvSpPr/>
          <p:nvPr/>
        </p:nvSpPr>
        <p:spPr>
          <a:xfrm>
            <a:off x="596347" y="159334"/>
            <a:ext cx="11039061" cy="461665"/>
          </a:xfrm>
          <a:prstGeom prst="rect">
            <a:avLst/>
          </a:prstGeom>
          <a:gradFill flip="none" rotWithShape="1">
            <a:gsLst>
              <a:gs pos="63000">
                <a:schemeClr val="bg1"/>
              </a:gs>
              <a:gs pos="91000">
                <a:schemeClr val="accent1">
                  <a:lumMod val="50000"/>
                </a:schemeClr>
              </a:gs>
              <a:gs pos="94000">
                <a:schemeClr val="bg1"/>
              </a:gs>
              <a:gs pos="99000">
                <a:schemeClr val="tx1">
                  <a:lumMod val="95000"/>
                  <a:lumOff val="5000"/>
                </a:schemeClr>
              </a:gs>
            </a:gsLst>
            <a:path path="rect">
              <a:fillToRect l="50000" t="50000" r="50000" b="50000"/>
            </a:path>
            <a:tileRect/>
          </a:gradFill>
        </p:spPr>
        <p:txBody>
          <a:bodyPr wrap="square" lIns="91440" tIns="45720" rIns="91440" bIns="45720">
            <a:spAutoFit/>
          </a:bodyPr>
          <a:lstStyle/>
          <a:p>
            <a:pPr algn="ctr" rtl="1"/>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ساختار داده ( </a:t>
            </a:r>
            <a:r>
              <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Data Structure</a:t>
            </a:r>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 )</a:t>
            </a:r>
          </a:p>
        </p:txBody>
      </p:sp>
      <p:pic>
        <p:nvPicPr>
          <p:cNvPr id="13" name="Picture 12">
            <a:hlinkClick r:id="rId9" action="ppaction://hlinksldjump"/>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175595" y="5841596"/>
            <a:ext cx="1016405" cy="1016405"/>
          </a:xfrm>
          <a:prstGeom prst="rect">
            <a:avLst/>
          </a:prstGeom>
        </p:spPr>
      </p:pic>
      <p:sp>
        <p:nvSpPr>
          <p:cNvPr id="83" name="Rounded Rectangle 41">
            <a:extLst>
              <a:ext uri="{FF2B5EF4-FFF2-40B4-BE49-F238E27FC236}">
                <a16:creationId xmlns:a16="http://schemas.microsoft.com/office/drawing/2014/main" id="{1650C17B-89BB-4557-BA21-E309893491D3}"/>
              </a:ext>
            </a:extLst>
          </p:cNvPr>
          <p:cNvSpPr/>
          <p:nvPr/>
        </p:nvSpPr>
        <p:spPr>
          <a:xfrm>
            <a:off x="7488983" y="1939344"/>
            <a:ext cx="1725782"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lnSpc>
                <a:spcPct val="150000"/>
              </a:lnSpc>
            </a:pPr>
            <a:endParaRPr lang="fa-IR" sz="1600" b="1" dirty="0">
              <a:solidFill>
                <a:schemeClr val="tx1"/>
              </a:solidFill>
              <a:cs typeface="B Nazanin" panose="00000400000000000000" pitchFamily="2" charset="-78"/>
            </a:endParaRPr>
          </a:p>
        </p:txBody>
      </p:sp>
      <p:sp>
        <p:nvSpPr>
          <p:cNvPr id="86" name="Rounded Rectangle 47">
            <a:extLst>
              <a:ext uri="{FF2B5EF4-FFF2-40B4-BE49-F238E27FC236}">
                <a16:creationId xmlns:a16="http://schemas.microsoft.com/office/drawing/2014/main" id="{68CEE730-24F4-42D8-A558-DFE2D1774E0E}"/>
              </a:ext>
            </a:extLst>
          </p:cNvPr>
          <p:cNvSpPr/>
          <p:nvPr/>
        </p:nvSpPr>
        <p:spPr>
          <a:xfrm>
            <a:off x="3662885" y="1258900"/>
            <a:ext cx="1725782" cy="533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lnSpc>
                <a:spcPct val="150000"/>
              </a:lnSpc>
            </a:pPr>
            <a:endParaRPr lang="fa-IR" sz="1600" b="1" dirty="0">
              <a:solidFill>
                <a:schemeClr val="tx1"/>
              </a:solidFill>
              <a:cs typeface="B Nazanin" panose="00000400000000000000" pitchFamily="2" charset="-78"/>
            </a:endParaRPr>
          </a:p>
        </p:txBody>
      </p:sp>
      <p:sp>
        <p:nvSpPr>
          <p:cNvPr id="32" name="TextBox 31">
            <a:extLst>
              <a:ext uri="{FF2B5EF4-FFF2-40B4-BE49-F238E27FC236}">
                <a16:creationId xmlns:a16="http://schemas.microsoft.com/office/drawing/2014/main" id="{9CA8C9D7-605F-41E3-B4BC-26B28526B275}"/>
              </a:ext>
            </a:extLst>
          </p:cNvPr>
          <p:cNvSpPr txBox="1"/>
          <p:nvPr/>
        </p:nvSpPr>
        <p:spPr>
          <a:xfrm>
            <a:off x="596347" y="780333"/>
            <a:ext cx="11039061" cy="4031873"/>
          </a:xfrm>
          <a:prstGeom prst="rect">
            <a:avLst/>
          </a:prstGeom>
          <a:noFill/>
        </p:spPr>
        <p:txBody>
          <a:bodyPr wrap="square">
            <a:spAutoFit/>
          </a:bodyPr>
          <a:lstStyle/>
          <a:p>
            <a:pPr algn="r" rtl="1"/>
            <a:r>
              <a:rPr lang="fa-IR" sz="1600" dirty="0">
                <a:cs typeface="B Nazanin" panose="00000400000000000000" pitchFamily="2" charset="-78"/>
              </a:rPr>
              <a:t>برای نمایش موجودیت‏ها و ارتباط بین آنها در سطح منطقی به یک ساختار داده نیاز داریم.</a:t>
            </a:r>
          </a:p>
          <a:p>
            <a:pPr algn="r" rtl="1"/>
            <a:endParaRPr lang="fa-IR" sz="1600" dirty="0">
              <a:cs typeface="B Nazanin" panose="00000400000000000000" pitchFamily="2" charset="-78"/>
            </a:endParaRPr>
          </a:p>
          <a:p>
            <a:pPr algn="r" rtl="1"/>
            <a:r>
              <a:rPr lang="fa-IR" sz="1600" b="1" dirty="0">
                <a:cs typeface="B Nazanin" panose="00000400000000000000" pitchFamily="2" charset="-78"/>
              </a:rPr>
              <a:t>دلایل لزوم ساختار داده ( </a:t>
            </a:r>
            <a:r>
              <a:rPr lang="en-US" sz="1600" b="1" dirty="0">
                <a:cs typeface="B Nazanin" panose="00000400000000000000" pitchFamily="2" charset="-78"/>
              </a:rPr>
              <a:t>DS</a:t>
            </a:r>
            <a:r>
              <a:rPr lang="fa-IR" sz="1600" b="1" dirty="0">
                <a:cs typeface="B Nazanin" panose="00000400000000000000" pitchFamily="2" charset="-78"/>
              </a:rPr>
              <a:t> )</a:t>
            </a:r>
            <a:r>
              <a:rPr lang="en-US" sz="1600" b="1" dirty="0">
                <a:cs typeface="B Nazanin" panose="00000400000000000000" pitchFamily="2" charset="-78"/>
              </a:rPr>
              <a:t> </a:t>
            </a:r>
            <a:r>
              <a:rPr lang="fa-IR" sz="1600" b="1" dirty="0">
                <a:cs typeface="B Nazanin" panose="00000400000000000000" pitchFamily="2" charset="-78"/>
              </a:rPr>
              <a:t>در حیطه پایگاهی:</a:t>
            </a:r>
          </a:p>
          <a:p>
            <a:pPr marL="742950" lvl="1" indent="-285750" algn="r" rtl="1">
              <a:buFont typeface="Arial" panose="020B0604020202020204" pitchFamily="34" charset="0"/>
              <a:buChar char="•"/>
            </a:pPr>
            <a:r>
              <a:rPr lang="fa-IR" sz="1600" dirty="0">
                <a:cs typeface="B Nazanin" panose="00000400000000000000" pitchFamily="2" charset="-78"/>
              </a:rPr>
              <a:t>تامین کننده محیط انتزاعی</a:t>
            </a:r>
          </a:p>
          <a:p>
            <a:pPr marL="742950" lvl="1" indent="-285750" algn="r" rtl="1">
              <a:buFont typeface="Arial" panose="020B0604020202020204" pitchFamily="34" charset="0"/>
              <a:buChar char="•"/>
            </a:pPr>
            <a:r>
              <a:rPr lang="fa-IR" sz="1600" dirty="0">
                <a:cs typeface="B Nazanin" panose="00000400000000000000" pitchFamily="2" charset="-78"/>
              </a:rPr>
              <a:t>مبنا و چارچوب طراحی منطقی پایگاه داده</a:t>
            </a:r>
            <a:endParaRPr lang="en-US" sz="1600" dirty="0">
              <a:cs typeface="B Nazanin" panose="00000400000000000000" pitchFamily="2" charset="-78"/>
            </a:endParaRPr>
          </a:p>
          <a:p>
            <a:pPr marL="742950" lvl="1" indent="-285750" algn="r" rtl="1">
              <a:buFont typeface="Arial" panose="020B0604020202020204" pitchFamily="34" charset="0"/>
              <a:buChar char="•"/>
            </a:pPr>
            <a:r>
              <a:rPr lang="fa-IR" sz="1600" dirty="0">
                <a:cs typeface="B Nazanin" panose="00000400000000000000" pitchFamily="2" charset="-78"/>
              </a:rPr>
              <a:t>مبنا و چارچوب طراحی زبان پایگاه داده‏ها </a:t>
            </a:r>
            <a:endParaRPr lang="en-US" sz="1600" dirty="0">
              <a:cs typeface="B Nazanin" panose="00000400000000000000" pitchFamily="2" charset="-78"/>
            </a:endParaRPr>
          </a:p>
          <a:p>
            <a:pPr marL="742950" lvl="1" indent="-285750" algn="r" rtl="1">
              <a:buFont typeface="Arial" panose="020B0604020202020204" pitchFamily="34" charset="0"/>
              <a:buChar char="•"/>
            </a:pPr>
            <a:r>
              <a:rPr lang="fa-IR" sz="1600" dirty="0">
                <a:cs typeface="B Nazanin" panose="00000400000000000000" pitchFamily="2" charset="-78"/>
              </a:rPr>
              <a:t>مبنا و چارچوب طراحی خود سیستم مدیریت پایگاه داده</a:t>
            </a:r>
            <a:endParaRPr lang="en-US" sz="1600" dirty="0">
              <a:cs typeface="B Nazanin" panose="00000400000000000000" pitchFamily="2" charset="-78"/>
            </a:endParaRPr>
          </a:p>
          <a:p>
            <a:pPr marL="742950" lvl="1" indent="-285750" algn="r" rtl="1">
              <a:buFont typeface="Arial" panose="020B0604020202020204" pitchFamily="34" charset="0"/>
              <a:buChar char="•"/>
            </a:pPr>
            <a:r>
              <a:rPr lang="fa-IR" sz="1600" dirty="0">
                <a:cs typeface="B Nazanin" panose="00000400000000000000" pitchFamily="2" charset="-78"/>
              </a:rPr>
              <a:t>ضابطه‏ای است برای مقایسه سیستم‌های مدیریت پایگاه داده و ارزیابی آنها</a:t>
            </a:r>
          </a:p>
          <a:p>
            <a:pPr marL="742950" lvl="1" indent="-285750" algn="r" rtl="1">
              <a:buFont typeface="Arial" panose="020B0604020202020204" pitchFamily="34" charset="0"/>
              <a:buChar char="•"/>
            </a:pPr>
            <a:r>
              <a:rPr lang="fa-IR" sz="1600" dirty="0">
                <a:cs typeface="B Nazanin" panose="00000400000000000000" pitchFamily="2" charset="-78"/>
              </a:rPr>
              <a:t>مبنایی است برای ایجاد و گسترش تکنیک‏های طراحی پایگاه داده</a:t>
            </a:r>
          </a:p>
          <a:p>
            <a:pPr marL="742950" lvl="1" indent="-285750" algn="r" rtl="1">
              <a:buFont typeface="Arial" panose="020B0604020202020204" pitchFamily="34" charset="0"/>
              <a:buChar char="•"/>
            </a:pPr>
            <a:r>
              <a:rPr lang="en-US" sz="1600" dirty="0">
                <a:cs typeface="B Nazanin" panose="00000400000000000000" pitchFamily="2" charset="-78"/>
              </a:rPr>
              <a:t>. . . </a:t>
            </a:r>
            <a:endParaRPr lang="fa-IR" sz="1600" dirty="0">
              <a:cs typeface="B Nazanin" panose="00000400000000000000" pitchFamily="2" charset="-78"/>
            </a:endParaRPr>
          </a:p>
          <a:p>
            <a:pPr algn="r" rtl="1"/>
            <a:r>
              <a:rPr lang="fa-IR" sz="1600" b="1" dirty="0">
                <a:cs typeface="B Nazanin" panose="00000400000000000000" pitchFamily="2" charset="-78"/>
              </a:rPr>
              <a:t>ساختار‌های داده در حیطه دانش و تکنولوژی پایگاه داده :</a:t>
            </a:r>
          </a:p>
          <a:p>
            <a:pPr marL="742950" lvl="1" indent="-285750" algn="r" rtl="1">
              <a:buFont typeface="Arial" panose="020B0604020202020204" pitchFamily="34" charset="0"/>
              <a:buChar char="•"/>
            </a:pPr>
            <a:r>
              <a:rPr lang="fa-IR" sz="1600" dirty="0">
                <a:cs typeface="B Nazanin" panose="00000400000000000000" pitchFamily="2" charset="-78"/>
              </a:rPr>
              <a:t>ساختار داده سلسله مراتبی ( </a:t>
            </a:r>
            <a:r>
              <a:rPr lang="en-US" sz="1600" dirty="0">
                <a:cs typeface="B Nazanin" panose="00000400000000000000" pitchFamily="2" charset="-78"/>
              </a:rPr>
              <a:t>HDS - Hierarchical Data Structure</a:t>
            </a:r>
            <a:r>
              <a:rPr lang="fa-IR" sz="1600" dirty="0">
                <a:cs typeface="B Nazanin" panose="00000400000000000000" pitchFamily="2" charset="-78"/>
              </a:rPr>
              <a:t> ) </a:t>
            </a:r>
            <a:endParaRPr lang="en-US" sz="1600" dirty="0">
              <a:cs typeface="B Nazanin" panose="00000400000000000000" pitchFamily="2" charset="-78"/>
            </a:endParaRPr>
          </a:p>
          <a:p>
            <a:pPr marL="742950" lvl="1" indent="-285750" algn="r" rtl="1">
              <a:buFont typeface="Arial" panose="020B0604020202020204" pitchFamily="34" charset="0"/>
              <a:buChar char="•"/>
            </a:pPr>
            <a:r>
              <a:rPr lang="fa-IR" sz="1600" dirty="0">
                <a:cs typeface="B Nazanin" panose="00000400000000000000" pitchFamily="2" charset="-78"/>
              </a:rPr>
              <a:t>ساختار داده شبکه‌ای ( </a:t>
            </a:r>
            <a:r>
              <a:rPr lang="en-US" sz="1600" dirty="0">
                <a:cs typeface="B Nazanin" panose="00000400000000000000" pitchFamily="2" charset="-78"/>
              </a:rPr>
              <a:t>NDS – Network Data Structure</a:t>
            </a:r>
            <a:r>
              <a:rPr lang="fa-IR" sz="1600" dirty="0">
                <a:cs typeface="B Nazanin" panose="00000400000000000000" pitchFamily="2" charset="-78"/>
              </a:rPr>
              <a:t> )</a:t>
            </a:r>
            <a:endParaRPr lang="en-US" sz="1600" dirty="0">
              <a:cs typeface="B Nazanin" panose="00000400000000000000" pitchFamily="2" charset="-78"/>
            </a:endParaRPr>
          </a:p>
          <a:p>
            <a:pPr marL="742950" lvl="1" indent="-285750" algn="r" rtl="1">
              <a:buFont typeface="Arial" panose="020B0604020202020204" pitchFamily="34" charset="0"/>
              <a:buChar char="•"/>
            </a:pPr>
            <a:r>
              <a:rPr lang="fa-IR" sz="1600" dirty="0">
                <a:cs typeface="B Nazanin" panose="00000400000000000000" pitchFamily="2" charset="-78"/>
              </a:rPr>
              <a:t>ساختار داده رابطه‌ای ( </a:t>
            </a:r>
            <a:r>
              <a:rPr lang="en-US" sz="1600" dirty="0">
                <a:cs typeface="B Nazanin" panose="00000400000000000000" pitchFamily="2" charset="-78"/>
              </a:rPr>
              <a:t>RDS – Relational Data Structure</a:t>
            </a:r>
            <a:r>
              <a:rPr lang="fa-IR" sz="1600" dirty="0">
                <a:cs typeface="B Nazanin" panose="00000400000000000000" pitchFamily="2" charset="-78"/>
              </a:rPr>
              <a:t> )</a:t>
            </a:r>
          </a:p>
          <a:p>
            <a:pPr marL="742950" lvl="1" indent="-285750" algn="r" rtl="1">
              <a:buFont typeface="Arial" panose="020B0604020202020204" pitchFamily="34" charset="0"/>
              <a:buChar char="•"/>
            </a:pPr>
            <a:r>
              <a:rPr lang="fa-IR" sz="1600" dirty="0">
                <a:cs typeface="B Nazanin" panose="00000400000000000000" pitchFamily="2" charset="-78"/>
              </a:rPr>
              <a:t>ساختار داده شی ای ( </a:t>
            </a:r>
            <a:r>
              <a:rPr lang="en-US" sz="1600" dirty="0">
                <a:cs typeface="B Nazanin" panose="00000400000000000000" pitchFamily="2" charset="-78"/>
              </a:rPr>
              <a:t>ODS – Object Data Structure</a:t>
            </a:r>
            <a:r>
              <a:rPr lang="fa-IR" sz="1600" dirty="0">
                <a:cs typeface="B Nazanin" panose="00000400000000000000" pitchFamily="2" charset="-78"/>
              </a:rPr>
              <a:t> )</a:t>
            </a:r>
            <a:endParaRPr lang="en-US" sz="1600" dirty="0">
              <a:cs typeface="B Nazanin" panose="00000400000000000000" pitchFamily="2" charset="-78"/>
            </a:endParaRPr>
          </a:p>
          <a:p>
            <a:pPr marL="742950" lvl="1" indent="-285750" algn="r" rtl="1">
              <a:buFont typeface="Arial" panose="020B0604020202020204" pitchFamily="34" charset="0"/>
              <a:buChar char="•"/>
            </a:pPr>
            <a:r>
              <a:rPr lang="fa-IR" sz="1600" dirty="0">
                <a:cs typeface="B Nazanin" panose="00000400000000000000" pitchFamily="2" charset="-78"/>
              </a:rPr>
              <a:t>ساختار داده شی-رابطه ای ( </a:t>
            </a:r>
            <a:r>
              <a:rPr lang="en-US" sz="1600" dirty="0">
                <a:cs typeface="B Nazanin" panose="00000400000000000000" pitchFamily="2" charset="-78"/>
              </a:rPr>
              <a:t>ORDS – Object Relational Data Structure</a:t>
            </a:r>
            <a:r>
              <a:rPr lang="fa-IR" sz="1600" dirty="0">
                <a:cs typeface="B Nazanin" panose="00000400000000000000" pitchFamily="2" charset="-78"/>
              </a:rPr>
              <a:t> )</a:t>
            </a:r>
          </a:p>
        </p:txBody>
      </p:sp>
    </p:spTree>
    <p:extLst>
      <p:ext uri="{BB962C8B-B14F-4D97-AF65-F5344CB8AC3E}">
        <p14:creationId xmlns:p14="http://schemas.microsoft.com/office/powerpoint/2010/main" val="1709458637"/>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250"/>
                                        <p:tgtEl>
                                          <p:spTgt spid="8"/>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250"/>
                                        <p:tgtEl>
                                          <p:spTgt spid="9"/>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50"/>
                                        <p:tgtEl>
                                          <p:spTgt spid="13"/>
                                        </p:tgtEl>
                                      </p:cBhvr>
                                    </p:animEffect>
                                  </p:childTnLst>
                                </p:cTn>
                              </p:par>
                            </p:childTnLst>
                          </p:cTn>
                        </p:par>
                        <p:par>
                          <p:cTn id="14" fill="hold">
                            <p:stCondLst>
                              <p:cond delay="250"/>
                            </p:stCondLst>
                            <p:childTnLst>
                              <p:par>
                                <p:cTn id="15" presetID="10"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750"/>
                            </p:stCondLst>
                            <p:childTnLst>
                              <p:par>
                                <p:cTn id="19" presetID="42" presetClass="entr" presetSubtype="0" fill="hold" grpId="0" nodeType="after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500"/>
                                        <p:tgtEl>
                                          <p:spTgt spid="32"/>
                                        </p:tgtEl>
                                      </p:cBhvr>
                                    </p:animEffect>
                                    <p:anim calcmode="lin" valueType="num">
                                      <p:cBhvr>
                                        <p:cTn id="22" dur="500" fill="hold"/>
                                        <p:tgtEl>
                                          <p:spTgt spid="32"/>
                                        </p:tgtEl>
                                        <p:attrNameLst>
                                          <p:attrName>ppt_x</p:attrName>
                                        </p:attrNameLst>
                                      </p:cBhvr>
                                      <p:tavLst>
                                        <p:tav tm="0">
                                          <p:val>
                                            <p:strVal val="#ppt_x"/>
                                          </p:val>
                                        </p:tav>
                                        <p:tav tm="100000">
                                          <p:val>
                                            <p:strVal val="#ppt_x"/>
                                          </p:val>
                                        </p:tav>
                                      </p:tavLst>
                                    </p:anim>
                                    <p:anim calcmode="lin" valueType="num">
                                      <p:cBhvr>
                                        <p:cTn id="23" dur="5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3057" cy="78818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0" y="5462000"/>
            <a:ext cx="12192000" cy="1396000"/>
          </a:xfrm>
          <a:prstGeom prst="rect">
            <a:avLst/>
          </a:prstGeom>
          <a:solidFill>
            <a:srgbClr val="B4DCF5">
              <a:lumMod val="10000"/>
            </a:srgbClr>
          </a:solidFill>
        </p:spPr>
      </p:pic>
      <p:pic>
        <p:nvPicPr>
          <p:cNvPr id="6" name="Picture 5"/>
          <p:cNvPicPr>
            <a:picLocks noChangeAspect="1"/>
          </p:cNvPicPr>
          <p:nvPr/>
        </p:nvPicPr>
        <p:blipFill>
          <a:blip r:embed="rId4"/>
          <a:stretch>
            <a:fillRect/>
          </a:stretch>
        </p:blipFill>
        <p:spPr>
          <a:xfrm>
            <a:off x="-128789" y="4290646"/>
            <a:ext cx="12518265" cy="1968485"/>
          </a:xfrm>
          <a:prstGeom prst="rect">
            <a:avLst/>
          </a:prstGeom>
          <a:effectLst>
            <a:outerShdw blurRad="50800" dist="50800" dir="5400000" algn="ctr" rotWithShape="0">
              <a:schemeClr val="bg1"/>
            </a:outerShdw>
          </a:effectLst>
        </p:spPr>
      </p:pic>
      <p:pic>
        <p:nvPicPr>
          <p:cNvPr id="8" name="Picture 7">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7" y="5841596"/>
            <a:ext cx="980576" cy="980576"/>
          </a:xfrm>
          <a:prstGeom prst="rect">
            <a:avLst/>
          </a:prstGeom>
        </p:spPr>
      </p:pic>
      <p:pic>
        <p:nvPicPr>
          <p:cNvPr id="9" name="Picture 8">
            <a:hlinkClick r:id="rId7" action="ppaction://hlinksldjump"/>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27059" y="6278639"/>
            <a:ext cx="1206566" cy="588599"/>
          </a:xfrm>
          <a:prstGeom prst="rect">
            <a:avLst/>
          </a:prstGeom>
        </p:spPr>
      </p:pic>
      <p:sp>
        <p:nvSpPr>
          <p:cNvPr id="3" name="Rectangle 2"/>
          <p:cNvSpPr/>
          <p:nvPr/>
        </p:nvSpPr>
        <p:spPr>
          <a:xfrm>
            <a:off x="596347" y="159334"/>
            <a:ext cx="11039061" cy="461665"/>
          </a:xfrm>
          <a:prstGeom prst="rect">
            <a:avLst/>
          </a:prstGeom>
          <a:gradFill flip="none" rotWithShape="1">
            <a:gsLst>
              <a:gs pos="63000">
                <a:schemeClr val="bg1"/>
              </a:gs>
              <a:gs pos="91000">
                <a:schemeClr val="accent1">
                  <a:lumMod val="50000"/>
                </a:schemeClr>
              </a:gs>
              <a:gs pos="94000">
                <a:schemeClr val="bg1"/>
              </a:gs>
              <a:gs pos="99000">
                <a:schemeClr val="tx1">
                  <a:lumMod val="95000"/>
                  <a:lumOff val="5000"/>
                </a:schemeClr>
              </a:gs>
            </a:gsLst>
            <a:path path="rect">
              <a:fillToRect l="50000" t="50000" r="50000" b="50000"/>
            </a:path>
            <a:tileRect/>
          </a:gradFill>
        </p:spPr>
        <p:txBody>
          <a:bodyPr wrap="square" lIns="91440" tIns="45720" rIns="91440" bIns="45720">
            <a:spAutoFit/>
          </a:bodyPr>
          <a:lstStyle/>
          <a:p>
            <a:pPr algn="ctr" rtl="1"/>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ساختار داده جدولی</a:t>
            </a:r>
          </a:p>
        </p:txBody>
      </p:sp>
      <p:pic>
        <p:nvPicPr>
          <p:cNvPr id="13" name="Picture 12">
            <a:hlinkClick r:id="rId9" action="ppaction://hlinksldjump"/>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175595" y="5841596"/>
            <a:ext cx="1016405" cy="1016405"/>
          </a:xfrm>
          <a:prstGeom prst="rect">
            <a:avLst/>
          </a:prstGeom>
        </p:spPr>
      </p:pic>
      <p:sp>
        <p:nvSpPr>
          <p:cNvPr id="10" name="Rectangle 9">
            <a:extLst>
              <a:ext uri="{FF2B5EF4-FFF2-40B4-BE49-F238E27FC236}">
                <a16:creationId xmlns:a16="http://schemas.microsoft.com/office/drawing/2014/main" id="{06F4B09D-E68E-4361-9E41-AD7A1C98C2D6}"/>
              </a:ext>
            </a:extLst>
          </p:cNvPr>
          <p:cNvSpPr/>
          <p:nvPr/>
        </p:nvSpPr>
        <p:spPr>
          <a:xfrm>
            <a:off x="596347" y="768196"/>
            <a:ext cx="11039062" cy="3046988"/>
          </a:xfrm>
          <a:prstGeom prst="rect">
            <a:avLst/>
          </a:prstGeom>
        </p:spPr>
        <p:txBody>
          <a:bodyPr wrap="square">
            <a:spAutoFit/>
          </a:bodyPr>
          <a:lstStyle/>
          <a:p>
            <a:pPr marL="285750" indent="-285750" algn="just" rtl="1">
              <a:buFont typeface="Wingdings" panose="05000000000000000000" pitchFamily="2" charset="2"/>
              <a:buChar char="§"/>
            </a:pPr>
            <a:r>
              <a:rPr lang="fa-IR" sz="1600" dirty="0">
                <a:cs typeface="B Nazanin" panose="00000400000000000000" pitchFamily="2" charset="-78"/>
              </a:rPr>
              <a:t>عنصر ساختاری اساسی در مدل رابطه‌ای </a:t>
            </a:r>
            <a:r>
              <a:rPr lang="en-US" sz="1600" dirty="0">
                <a:cs typeface="B Nazanin" panose="00000400000000000000" pitchFamily="2" charset="-78"/>
              </a:rPr>
              <a:t>Relational Model </a:t>
            </a:r>
            <a:r>
              <a:rPr lang="fa-IR" sz="1600" dirty="0">
                <a:cs typeface="B Nazanin" panose="00000400000000000000" pitchFamily="2" charset="-78"/>
              </a:rPr>
              <a:t> </a:t>
            </a:r>
            <a:r>
              <a:rPr lang="en-US" sz="1600" dirty="0">
                <a:cs typeface="B Nazanin" panose="00000400000000000000" pitchFamily="2" charset="-78"/>
              </a:rPr>
              <a:t>، </a:t>
            </a:r>
            <a:r>
              <a:rPr lang="fa-IR" sz="1600" dirty="0">
                <a:cs typeface="B Nazanin" panose="00000400000000000000" pitchFamily="2" charset="-78"/>
              </a:rPr>
              <a:t>مفهوم رابطه است.</a:t>
            </a:r>
          </a:p>
          <a:p>
            <a:pPr marL="285750" indent="-285750" algn="just" rtl="1">
              <a:buFont typeface="Wingdings" panose="05000000000000000000" pitchFamily="2" charset="2"/>
              <a:buChar char="§"/>
            </a:pPr>
            <a:r>
              <a:rPr lang="fa-IR" sz="1600" dirty="0">
                <a:cs typeface="B Nazanin" panose="00000400000000000000" pitchFamily="2" charset="-78"/>
              </a:rPr>
              <a:t>رابطه ( </a:t>
            </a:r>
            <a:r>
              <a:rPr lang="en-US" sz="1600" dirty="0">
                <a:cs typeface="B Nazanin" panose="00000400000000000000" pitchFamily="2" charset="-78"/>
              </a:rPr>
              <a:t>Relation</a:t>
            </a:r>
            <a:r>
              <a:rPr lang="fa-IR" sz="1600" dirty="0">
                <a:cs typeface="B Nazanin" panose="00000400000000000000" pitchFamily="2" charset="-78"/>
              </a:rPr>
              <a:t> )</a:t>
            </a:r>
            <a:r>
              <a:rPr lang="en-US" sz="1600" dirty="0">
                <a:cs typeface="B Nazanin" panose="00000400000000000000" pitchFamily="2" charset="-78"/>
              </a:rPr>
              <a:t> </a:t>
            </a:r>
            <a:r>
              <a:rPr lang="fa-IR" sz="1600" dirty="0">
                <a:cs typeface="B Nazanin" panose="00000400000000000000" pitchFamily="2" charset="-78"/>
              </a:rPr>
              <a:t>یک مفهوم ریاضی است ، اما از دید کاربر و در عمل، نمایش جدولی دارد. </a:t>
            </a:r>
          </a:p>
          <a:p>
            <a:pPr marL="285750" indent="-285750" algn="just" rtl="1">
              <a:buFont typeface="Wingdings" panose="05000000000000000000" pitchFamily="2" charset="2"/>
              <a:buChar char="§"/>
            </a:pPr>
            <a:r>
              <a:rPr lang="fa-IR" sz="1600" dirty="0">
                <a:cs typeface="B Nazanin" panose="00000400000000000000" pitchFamily="2" charset="-78"/>
              </a:rPr>
              <a:t> ساختار داده جدولی ( </a:t>
            </a:r>
            <a:r>
              <a:rPr lang="en-US" sz="1600" dirty="0">
                <a:cs typeface="B Nazanin" panose="00000400000000000000" pitchFamily="2" charset="-78"/>
              </a:rPr>
              <a:t>TDS</a:t>
            </a:r>
            <a:r>
              <a:rPr lang="fa-IR" sz="1600" dirty="0">
                <a:cs typeface="B Nazanin" panose="00000400000000000000" pitchFamily="2" charset="-78"/>
              </a:rPr>
              <a:t> ) فقط یک عنصر ساختاری اساسی دارد که همان جدول نامیده می‌شود. </a:t>
            </a:r>
          </a:p>
          <a:p>
            <a:pPr marL="742950" lvl="1" indent="-285750" algn="just" rtl="1">
              <a:buFont typeface="Arial" panose="020B0604020202020204" pitchFamily="34" charset="0"/>
              <a:buChar char="•"/>
            </a:pPr>
            <a:r>
              <a:rPr lang="fa-IR" sz="1600" dirty="0">
                <a:cs typeface="B Nazanin" panose="00000400000000000000" pitchFamily="2" charset="-78"/>
              </a:rPr>
              <a:t>جدول، عنصری است که به کمک آن موجودیت، ارتباط، و یا هردو آنها را نمایش می‏دهیم.</a:t>
            </a:r>
          </a:p>
          <a:p>
            <a:pPr marL="742950" lvl="1" indent="-285750" algn="just" rtl="1">
              <a:buFont typeface="Arial" panose="020B0604020202020204" pitchFamily="34" charset="0"/>
              <a:buChar char="•"/>
            </a:pPr>
            <a:endParaRPr lang="fa-IR" sz="1600" dirty="0">
              <a:cs typeface="B Nazanin" panose="00000400000000000000" pitchFamily="2" charset="-78"/>
            </a:endParaRPr>
          </a:p>
          <a:p>
            <a:pPr marL="285750" indent="-285750" algn="just" rtl="1">
              <a:buFont typeface="Wingdings" panose="05000000000000000000" pitchFamily="2" charset="2"/>
              <a:buChar char="§"/>
            </a:pPr>
            <a:r>
              <a:rPr lang="fa-IR" sz="1600" b="1" dirty="0">
                <a:cs typeface="B Nazanin" panose="00000400000000000000" pitchFamily="2" charset="-78"/>
              </a:rPr>
              <a:t>اصطلاحات مربوط به ساختار داده جدولی : </a:t>
            </a:r>
          </a:p>
          <a:p>
            <a:pPr marL="742950" lvl="1" indent="-285750" algn="just" rtl="1">
              <a:buFont typeface="Arial" panose="020B0604020202020204" pitchFamily="34" charset="0"/>
              <a:buChar char="•"/>
            </a:pPr>
            <a:r>
              <a:rPr lang="fa-IR" sz="1600" b="1" dirty="0">
                <a:cs typeface="B Nazanin" panose="00000400000000000000" pitchFamily="2" charset="-78"/>
              </a:rPr>
              <a:t>جدول : </a:t>
            </a:r>
            <a:r>
              <a:rPr lang="fa-IR" sz="1600" dirty="0">
                <a:cs typeface="B Nazanin" panose="00000400000000000000" pitchFamily="2" charset="-78"/>
              </a:rPr>
              <a:t>در ساختار داده جدولی داده ها در قالب جدول ذخیره می‌شوند. هر جدول دارای تعدادی سطر و ستون می‌باشد. هر موجودیت به صورت جدول در پایگاه داده ذخیره می‌گردد. مثال : جدول "دانشجو" که اطلاعات مربوط به دانشجویان را در خود جای می‌دهد.</a:t>
            </a:r>
          </a:p>
          <a:p>
            <a:pPr marL="742950" lvl="1" indent="-285750" algn="just" rtl="1">
              <a:buFont typeface="Arial" panose="020B0604020202020204" pitchFamily="34" charset="0"/>
              <a:buChar char="•"/>
            </a:pPr>
            <a:r>
              <a:rPr lang="fa-IR" sz="1600" b="1" dirty="0">
                <a:cs typeface="B Nazanin" panose="00000400000000000000" pitchFamily="2" charset="-78"/>
              </a:rPr>
              <a:t>ستون یا فیلد : </a:t>
            </a:r>
            <a:r>
              <a:rPr lang="fa-IR" sz="1600" dirty="0">
                <a:cs typeface="B Nazanin" panose="00000400000000000000" pitchFamily="2" charset="-78"/>
              </a:rPr>
              <a:t>کوچکترین واحد ذخیره داده در پایگاه داده، فیلد نامیده می‌شود. هر صفت خاصه موجودیت در قالب یک فیلد در جدول موجودیت ذخیره می‌شود. مثال: نام و نام خانوادگی و ... فیلدهای جدول دانشجو هستند.</a:t>
            </a:r>
          </a:p>
          <a:p>
            <a:pPr marL="742950" lvl="1" indent="-285750" algn="just" rtl="1">
              <a:buFont typeface="Arial" panose="020B0604020202020204" pitchFamily="34" charset="0"/>
              <a:buChar char="•"/>
            </a:pPr>
            <a:r>
              <a:rPr lang="fa-IR" sz="1600" b="1" dirty="0">
                <a:cs typeface="B Nazanin" panose="00000400000000000000" pitchFamily="2" charset="-78"/>
              </a:rPr>
              <a:t>سطر یا رکورد : </a:t>
            </a:r>
            <a:r>
              <a:rPr lang="fa-IR" sz="1600" dirty="0">
                <a:cs typeface="B Nazanin" panose="00000400000000000000" pitchFamily="2" charset="-78"/>
              </a:rPr>
              <a:t>هر نمونه از یک موجودیت را یک رکورد از آن موجودیت می‌نامند. اطلاعات هر رکورد از موجودیت در قالب یک سطر در جدول آن موجودیت ذخیره می‌شود. مثال: هر سطر جدول دانشجو حاوی اطلاعات یک دانشجو می باشد.</a:t>
            </a:r>
          </a:p>
        </p:txBody>
      </p:sp>
    </p:spTree>
    <p:extLst>
      <p:ext uri="{BB962C8B-B14F-4D97-AF65-F5344CB8AC3E}">
        <p14:creationId xmlns:p14="http://schemas.microsoft.com/office/powerpoint/2010/main" val="858385735"/>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250"/>
                                        <p:tgtEl>
                                          <p:spTgt spid="8"/>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250"/>
                                        <p:tgtEl>
                                          <p:spTgt spid="9"/>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50"/>
                                        <p:tgtEl>
                                          <p:spTgt spid="13"/>
                                        </p:tgtEl>
                                      </p:cBhvr>
                                    </p:animEffect>
                                  </p:childTnLst>
                                </p:cTn>
                              </p:par>
                            </p:childTnLst>
                          </p:cTn>
                        </p:par>
                        <p:par>
                          <p:cTn id="14" fill="hold">
                            <p:stCondLst>
                              <p:cond delay="250"/>
                            </p:stCondLst>
                            <p:childTnLst>
                              <p:par>
                                <p:cTn id="15" presetID="10"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750"/>
                            </p:stCondLst>
                            <p:childTnLst>
                              <p:par>
                                <p:cTn id="19" presetID="42" presetClass="entr" presetSubtype="0"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anim calcmode="lin" valueType="num">
                                      <p:cBhvr>
                                        <p:cTn id="22" dur="500" fill="hold"/>
                                        <p:tgtEl>
                                          <p:spTgt spid="10"/>
                                        </p:tgtEl>
                                        <p:attrNameLst>
                                          <p:attrName>ppt_x</p:attrName>
                                        </p:attrNameLst>
                                      </p:cBhvr>
                                      <p:tavLst>
                                        <p:tav tm="0">
                                          <p:val>
                                            <p:strVal val="#ppt_x"/>
                                          </p:val>
                                        </p:tav>
                                        <p:tav tm="100000">
                                          <p:val>
                                            <p:strVal val="#ppt_x"/>
                                          </p:val>
                                        </p:tav>
                                      </p:tavLst>
                                    </p:anim>
                                    <p:anim calcmode="lin" valueType="num">
                                      <p:cBhvr>
                                        <p:cTn id="23"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3057" cy="78818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0" y="5462000"/>
            <a:ext cx="12192000" cy="1396000"/>
          </a:xfrm>
          <a:prstGeom prst="rect">
            <a:avLst/>
          </a:prstGeom>
          <a:solidFill>
            <a:srgbClr val="B4DCF5">
              <a:lumMod val="10000"/>
            </a:srgbClr>
          </a:solidFill>
        </p:spPr>
      </p:pic>
      <p:pic>
        <p:nvPicPr>
          <p:cNvPr id="6" name="Picture 5"/>
          <p:cNvPicPr>
            <a:picLocks noChangeAspect="1"/>
          </p:cNvPicPr>
          <p:nvPr/>
        </p:nvPicPr>
        <p:blipFill>
          <a:blip r:embed="rId4"/>
          <a:stretch>
            <a:fillRect/>
          </a:stretch>
        </p:blipFill>
        <p:spPr>
          <a:xfrm>
            <a:off x="-128789" y="4290646"/>
            <a:ext cx="12518265" cy="1968485"/>
          </a:xfrm>
          <a:prstGeom prst="rect">
            <a:avLst/>
          </a:prstGeom>
        </p:spPr>
      </p:pic>
      <p:pic>
        <p:nvPicPr>
          <p:cNvPr id="8" name="Picture 7">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7" y="5841596"/>
            <a:ext cx="980576" cy="980576"/>
          </a:xfrm>
          <a:prstGeom prst="rect">
            <a:avLst/>
          </a:prstGeom>
        </p:spPr>
      </p:pic>
      <p:pic>
        <p:nvPicPr>
          <p:cNvPr id="9" name="Picture 8">
            <a:hlinkClick r:id="rId7" action="ppaction://hlinksldjump"/>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27059" y="6278639"/>
            <a:ext cx="1206566" cy="588599"/>
          </a:xfrm>
          <a:prstGeom prst="rect">
            <a:avLst/>
          </a:prstGeom>
        </p:spPr>
      </p:pic>
      <p:sp>
        <p:nvSpPr>
          <p:cNvPr id="3" name="Rectangle 2"/>
          <p:cNvSpPr/>
          <p:nvPr/>
        </p:nvSpPr>
        <p:spPr>
          <a:xfrm>
            <a:off x="596347" y="159334"/>
            <a:ext cx="11039061" cy="461665"/>
          </a:xfrm>
          <a:prstGeom prst="rect">
            <a:avLst/>
          </a:prstGeom>
          <a:gradFill flip="none" rotWithShape="1">
            <a:gsLst>
              <a:gs pos="63000">
                <a:schemeClr val="bg1"/>
              </a:gs>
              <a:gs pos="91000">
                <a:schemeClr val="accent1">
                  <a:lumMod val="50000"/>
                </a:schemeClr>
              </a:gs>
              <a:gs pos="94000">
                <a:schemeClr val="bg1"/>
              </a:gs>
              <a:gs pos="99000">
                <a:schemeClr val="tx1">
                  <a:lumMod val="95000"/>
                  <a:lumOff val="5000"/>
                </a:schemeClr>
              </a:gs>
            </a:gsLst>
            <a:path path="rect">
              <a:fillToRect l="50000" t="50000" r="50000" b="50000"/>
            </a:path>
            <a:tileRect/>
          </a:gradFill>
        </p:spPr>
        <p:txBody>
          <a:bodyPr wrap="square" lIns="91440" tIns="45720" rIns="91440" bIns="45720">
            <a:spAutoFit/>
          </a:bodyPr>
          <a:lstStyle/>
          <a:p>
            <a:pPr algn="ctr" rtl="1"/>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پایگاه داده جدولی</a:t>
            </a:r>
          </a:p>
        </p:txBody>
      </p:sp>
      <p:pic>
        <p:nvPicPr>
          <p:cNvPr id="13" name="Picture 12">
            <a:hlinkClick r:id="rId9" action="ppaction://hlinksldjump"/>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175595" y="5841596"/>
            <a:ext cx="1016405" cy="1016405"/>
          </a:xfrm>
          <a:prstGeom prst="rect">
            <a:avLst/>
          </a:prstGeom>
        </p:spPr>
      </p:pic>
      <p:sp>
        <p:nvSpPr>
          <p:cNvPr id="24" name="TextBox 23">
            <a:extLst>
              <a:ext uri="{FF2B5EF4-FFF2-40B4-BE49-F238E27FC236}">
                <a16:creationId xmlns:a16="http://schemas.microsoft.com/office/drawing/2014/main" id="{175CB67E-C093-4D76-9CE3-13ED1A984C80}"/>
              </a:ext>
            </a:extLst>
          </p:cNvPr>
          <p:cNvSpPr txBox="1"/>
          <p:nvPr/>
        </p:nvSpPr>
        <p:spPr>
          <a:xfrm>
            <a:off x="596348" y="725100"/>
            <a:ext cx="11039060" cy="5016758"/>
          </a:xfrm>
          <a:prstGeom prst="rect">
            <a:avLst/>
          </a:prstGeom>
          <a:noFill/>
        </p:spPr>
        <p:txBody>
          <a:bodyPr wrap="square">
            <a:spAutoFit/>
          </a:bodyPr>
          <a:lstStyle/>
          <a:p>
            <a:pPr marL="285750" indent="-285750" algn="r" rtl="1">
              <a:buFont typeface="Wingdings" panose="05000000000000000000" pitchFamily="2" charset="2"/>
              <a:buChar char="§"/>
            </a:pPr>
            <a:r>
              <a:rPr lang="fa-IR" sz="1600" b="1" dirty="0">
                <a:cs typeface="B Nazanin" panose="00000400000000000000" pitchFamily="2" charset="-78"/>
              </a:rPr>
              <a:t>پایگاه داده جدولی :</a:t>
            </a:r>
          </a:p>
          <a:p>
            <a:pPr marL="742950" lvl="1" indent="-285750" algn="r" rtl="1">
              <a:buFont typeface="Arial" panose="020B0604020202020204" pitchFamily="34" charset="0"/>
              <a:buChar char="•"/>
            </a:pPr>
            <a:r>
              <a:rPr lang="fa-IR" sz="1600" dirty="0">
                <a:cs typeface="B Nazanin" panose="00000400000000000000" pitchFamily="2" charset="-78"/>
              </a:rPr>
              <a:t>از نظر نوع، مجموعه‌ای از تعدادی جدول می‌باشد.</a:t>
            </a:r>
          </a:p>
          <a:p>
            <a:pPr marL="742950" lvl="1" indent="-285750" algn="r" rtl="1">
              <a:buFont typeface="Arial" panose="020B0604020202020204" pitchFamily="34" charset="0"/>
              <a:buChar char="•"/>
            </a:pPr>
            <a:r>
              <a:rPr lang="fa-IR" sz="1600" dirty="0">
                <a:cs typeface="B Nazanin" panose="00000400000000000000" pitchFamily="2" charset="-78"/>
              </a:rPr>
              <a:t>از نظر محتوای داده‌ای، مجموعه‌ای از نمونه‌های متمایز موجودیت یک یا چند سطر است. </a:t>
            </a:r>
          </a:p>
          <a:p>
            <a:pPr algn="r" rtl="1"/>
            <a:endParaRPr lang="fa-IR" sz="1600" b="1" dirty="0">
              <a:cs typeface="B Nazanin" panose="00000400000000000000" pitchFamily="2" charset="-78"/>
            </a:endParaRPr>
          </a:p>
          <a:p>
            <a:pPr marL="285750" indent="-285750" algn="r" rtl="1">
              <a:buFont typeface="Wingdings" panose="05000000000000000000" pitchFamily="2" charset="2"/>
              <a:buChar char="§"/>
            </a:pPr>
            <a:r>
              <a:rPr lang="fa-IR" sz="1600" b="1" dirty="0">
                <a:cs typeface="B Nazanin" panose="00000400000000000000" pitchFamily="2" charset="-78"/>
              </a:rPr>
              <a:t>طراحی پایگاه داده جدولی : </a:t>
            </a:r>
          </a:p>
          <a:p>
            <a:pPr marL="742950" lvl="1" indent="-285750" algn="r" rtl="1">
              <a:buFont typeface="Arial" panose="020B0604020202020204" pitchFamily="34" charset="0"/>
              <a:buChar char="•"/>
            </a:pPr>
            <a:r>
              <a:rPr lang="fa-IR" sz="1600" dirty="0">
                <a:cs typeface="B Nazanin" panose="00000400000000000000" pitchFamily="2" charset="-78"/>
              </a:rPr>
              <a:t>برای طراحی پایگاه داده جدولی ( رابطه‌ای ) باید موارد زیر را مشخص کنیم :</a:t>
            </a:r>
          </a:p>
          <a:p>
            <a:pPr marL="1200150" lvl="2" indent="-285750" algn="r" rtl="1">
              <a:buFont typeface="Wingdings" panose="05000000000000000000" pitchFamily="2" charset="2"/>
              <a:buChar char="q"/>
            </a:pPr>
            <a:r>
              <a:rPr lang="fa-IR" sz="1600" dirty="0">
                <a:cs typeface="B Nazanin" panose="00000400000000000000" pitchFamily="2" charset="-78"/>
              </a:rPr>
              <a:t>مجموعه‏ای از جدول‌ها (رابطه‏ها)</a:t>
            </a:r>
          </a:p>
          <a:p>
            <a:pPr marL="1200150" lvl="2" indent="-285750" algn="r" rtl="1">
              <a:buFont typeface="Wingdings" panose="05000000000000000000" pitchFamily="2" charset="2"/>
              <a:buChar char="q"/>
            </a:pPr>
            <a:r>
              <a:rPr lang="fa-IR" sz="1600" dirty="0">
                <a:cs typeface="B Nazanin" panose="00000400000000000000" pitchFamily="2" charset="-78"/>
              </a:rPr>
              <a:t>کلید(های) هر جدول (در مدل رابطه‌ای کلیدهای کاندید رابطه )</a:t>
            </a:r>
          </a:p>
          <a:p>
            <a:pPr marL="1200150" lvl="2" indent="-285750" algn="r" rtl="1">
              <a:buFont typeface="Wingdings" panose="05000000000000000000" pitchFamily="2" charset="2"/>
              <a:buChar char="q"/>
            </a:pPr>
            <a:r>
              <a:rPr lang="fa-IR" sz="1600" dirty="0">
                <a:cs typeface="B Nazanin" panose="00000400000000000000" pitchFamily="2" charset="-78"/>
              </a:rPr>
              <a:t>کلید اصلی هر جدول (رابطه)</a:t>
            </a:r>
          </a:p>
          <a:p>
            <a:pPr marL="1200150" lvl="2" indent="-285750" algn="r" rtl="1">
              <a:buFont typeface="Wingdings" panose="05000000000000000000" pitchFamily="2" charset="2"/>
              <a:buChar char="q"/>
            </a:pPr>
            <a:r>
              <a:rPr lang="fa-IR" sz="1600" dirty="0">
                <a:cs typeface="B Nazanin" panose="00000400000000000000" pitchFamily="2" charset="-78"/>
              </a:rPr>
              <a:t>کلیدهای خارجی هر جدول (رابطه)، در صورت وجود</a:t>
            </a:r>
          </a:p>
          <a:p>
            <a:pPr marL="1200150" lvl="2" indent="-285750" algn="r" rtl="1">
              <a:buFont typeface="Wingdings" panose="05000000000000000000" pitchFamily="2" charset="2"/>
              <a:buChar char="q"/>
            </a:pPr>
            <a:r>
              <a:rPr lang="fa-IR" sz="1600" dirty="0">
                <a:cs typeface="B Nazanin" panose="00000400000000000000" pitchFamily="2" charset="-78"/>
              </a:rPr>
              <a:t>محدودیت‏های جامعیتی ناظر بر هر جدول (رابطه) </a:t>
            </a:r>
          </a:p>
          <a:p>
            <a:pPr algn="r" rtl="1"/>
            <a:endParaRPr lang="fa-IR" sz="1600" dirty="0">
              <a:cs typeface="B Nazanin" panose="00000400000000000000" pitchFamily="2" charset="-78"/>
            </a:endParaRPr>
          </a:p>
          <a:p>
            <a:pPr marL="285750" indent="-285750" algn="r" rtl="1">
              <a:buFont typeface="Wingdings" panose="05000000000000000000" pitchFamily="2" charset="2"/>
              <a:buChar char="§"/>
            </a:pPr>
            <a:r>
              <a:rPr lang="fa-IR" sz="1600" b="1" dirty="0">
                <a:cs typeface="B Nazanin" panose="00000400000000000000" pitchFamily="2" charset="-78"/>
              </a:rPr>
              <a:t>روش‌های طراحی پایگاه داده جدولی : </a:t>
            </a:r>
          </a:p>
          <a:p>
            <a:pPr marL="742950" lvl="1" indent="-285750" algn="r" rtl="1">
              <a:buFont typeface="Arial" panose="020B0604020202020204" pitchFamily="34" charset="0"/>
              <a:buChar char="•"/>
            </a:pPr>
            <a:r>
              <a:rPr lang="fa-IR" sz="1600" dirty="0">
                <a:cs typeface="B Nazanin" panose="00000400000000000000" pitchFamily="2" charset="-78"/>
              </a:rPr>
              <a:t>طراحی به روش بالا به پایین ( </a:t>
            </a:r>
            <a:r>
              <a:rPr lang="en-US" sz="1600" dirty="0">
                <a:cs typeface="B Nazanin" panose="00000400000000000000" pitchFamily="2" charset="-78"/>
              </a:rPr>
              <a:t>Top Down</a:t>
            </a:r>
            <a:r>
              <a:rPr lang="fa-IR" sz="1600" dirty="0">
                <a:cs typeface="B Nazanin" panose="00000400000000000000" pitchFamily="2" charset="-78"/>
              </a:rPr>
              <a:t> ) : </a:t>
            </a:r>
          </a:p>
          <a:p>
            <a:pPr marL="1200150" lvl="2" indent="-285750" algn="r" rtl="1">
              <a:buFont typeface="Wingdings" panose="05000000000000000000" pitchFamily="2" charset="2"/>
              <a:buChar char="q"/>
            </a:pPr>
            <a:r>
              <a:rPr lang="fa-IR" sz="1600" dirty="0">
                <a:cs typeface="B Nazanin" panose="00000400000000000000" pitchFamily="2" charset="-78"/>
              </a:rPr>
              <a:t>ابتدا مدل سازی داده‌ها را با روش ٍ</a:t>
            </a:r>
            <a:r>
              <a:rPr lang="en-US" sz="1600" dirty="0">
                <a:cs typeface="B Nazanin" panose="00000400000000000000" pitchFamily="2" charset="-78"/>
              </a:rPr>
              <a:t>ER</a:t>
            </a:r>
            <a:r>
              <a:rPr lang="fa-IR" sz="1600" dirty="0">
                <a:cs typeface="B Nazanin" panose="00000400000000000000" pitchFamily="2" charset="-78"/>
              </a:rPr>
              <a:t> یا </a:t>
            </a:r>
            <a:r>
              <a:rPr lang="en-US" sz="1600" dirty="0">
                <a:cs typeface="B Nazanin" panose="00000400000000000000" pitchFamily="2" charset="-78"/>
              </a:rPr>
              <a:t>UML</a:t>
            </a:r>
            <a:r>
              <a:rPr lang="fa-IR" sz="1600" dirty="0">
                <a:cs typeface="B Nazanin" panose="00000400000000000000" pitchFamily="2" charset="-78"/>
              </a:rPr>
              <a:t> انجام می‏دهیم و سپس مدل سازی را به مجموعه‏ای از جداول (رابطه‏ها) تبدیل می‏کنیم.</a:t>
            </a:r>
          </a:p>
          <a:p>
            <a:pPr marL="742950" lvl="1" indent="-285750" algn="r" rtl="1">
              <a:buFont typeface="Arial" panose="020B0604020202020204" pitchFamily="34" charset="0"/>
              <a:buChar char="•"/>
            </a:pPr>
            <a:endParaRPr lang="fa-IR" sz="1600" dirty="0">
              <a:cs typeface="B Nazanin" panose="00000400000000000000" pitchFamily="2" charset="-78"/>
            </a:endParaRPr>
          </a:p>
          <a:p>
            <a:pPr marL="742950" lvl="1" indent="-285750" algn="r" rtl="1">
              <a:buFont typeface="Arial" panose="020B0604020202020204" pitchFamily="34" charset="0"/>
              <a:buChar char="•"/>
            </a:pPr>
            <a:r>
              <a:rPr lang="fa-IR" sz="1600" dirty="0">
                <a:cs typeface="B Nazanin" panose="00000400000000000000" pitchFamily="2" charset="-78"/>
              </a:rPr>
              <a:t>طراحی به روش نرمال سازی رابطه‌ها : </a:t>
            </a:r>
          </a:p>
          <a:p>
            <a:pPr marL="1200150" lvl="2" indent="-285750" algn="r" rtl="1">
              <a:buFont typeface="Wingdings" panose="05000000000000000000" pitchFamily="2" charset="2"/>
              <a:buChar char="q"/>
            </a:pPr>
            <a:r>
              <a:rPr lang="fa-IR" sz="1600" dirty="0">
                <a:cs typeface="B Nazanin" panose="00000400000000000000" pitchFamily="2" charset="-78"/>
              </a:rPr>
              <a:t>درآینده شرح داده خواهد شد.</a:t>
            </a:r>
          </a:p>
          <a:p>
            <a:pPr marL="742950" lvl="1" indent="-285750" algn="r" rtl="1">
              <a:buFont typeface="Arial" panose="020B0604020202020204" pitchFamily="34" charset="0"/>
              <a:buChar char="•"/>
            </a:pPr>
            <a:endParaRPr lang="fa-IR" sz="1600" dirty="0">
              <a:cs typeface="B Nazanin" panose="00000400000000000000" pitchFamily="2" charset="-78"/>
            </a:endParaRPr>
          </a:p>
          <a:p>
            <a:pPr lvl="1" algn="r" rtl="1"/>
            <a:endParaRPr lang="fa-IR" sz="1600" dirty="0">
              <a:cs typeface="B Nazanin" panose="00000400000000000000" pitchFamily="2" charset="-78"/>
            </a:endParaRPr>
          </a:p>
        </p:txBody>
      </p:sp>
    </p:spTree>
    <p:extLst>
      <p:ext uri="{BB962C8B-B14F-4D97-AF65-F5344CB8AC3E}">
        <p14:creationId xmlns:p14="http://schemas.microsoft.com/office/powerpoint/2010/main" val="3275768519"/>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250"/>
                                        <p:tgtEl>
                                          <p:spTgt spid="8"/>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250"/>
                                        <p:tgtEl>
                                          <p:spTgt spid="9"/>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50"/>
                                        <p:tgtEl>
                                          <p:spTgt spid="13"/>
                                        </p:tgtEl>
                                      </p:cBhvr>
                                    </p:animEffect>
                                  </p:childTnLst>
                                </p:cTn>
                              </p:par>
                            </p:childTnLst>
                          </p:cTn>
                        </p:par>
                        <p:par>
                          <p:cTn id="14" fill="hold">
                            <p:stCondLst>
                              <p:cond delay="250"/>
                            </p:stCondLst>
                            <p:childTnLst>
                              <p:par>
                                <p:cTn id="15" presetID="10"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750"/>
                            </p:stCondLst>
                            <p:childTnLst>
                              <p:par>
                                <p:cTn id="19" presetID="42" presetClass="entr" presetSubtype="0" fill="hold" grpId="0" nodeType="after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anim calcmode="lin" valueType="num">
                                      <p:cBhvr>
                                        <p:cTn id="22" dur="500" fill="hold"/>
                                        <p:tgtEl>
                                          <p:spTgt spid="24"/>
                                        </p:tgtEl>
                                        <p:attrNameLst>
                                          <p:attrName>ppt_x</p:attrName>
                                        </p:attrNameLst>
                                      </p:cBhvr>
                                      <p:tavLst>
                                        <p:tav tm="0">
                                          <p:val>
                                            <p:strVal val="#ppt_x"/>
                                          </p:val>
                                        </p:tav>
                                        <p:tav tm="100000">
                                          <p:val>
                                            <p:strVal val="#ppt_x"/>
                                          </p:val>
                                        </p:tav>
                                      </p:tavLst>
                                    </p:anim>
                                    <p:anim calcmode="lin" valueType="num">
                                      <p:cBhvr>
                                        <p:cTn id="23" dur="5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3057" cy="78818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0" y="5462000"/>
            <a:ext cx="12192000" cy="1396000"/>
          </a:xfrm>
          <a:prstGeom prst="rect">
            <a:avLst/>
          </a:prstGeom>
          <a:solidFill>
            <a:srgbClr val="B4DCF5">
              <a:lumMod val="10000"/>
            </a:srgbClr>
          </a:solidFill>
        </p:spPr>
      </p:pic>
      <p:pic>
        <p:nvPicPr>
          <p:cNvPr id="6" name="Picture 5"/>
          <p:cNvPicPr>
            <a:picLocks noChangeAspect="1"/>
          </p:cNvPicPr>
          <p:nvPr/>
        </p:nvPicPr>
        <p:blipFill>
          <a:blip r:embed="rId4"/>
          <a:stretch>
            <a:fillRect/>
          </a:stretch>
        </p:blipFill>
        <p:spPr>
          <a:xfrm>
            <a:off x="-128789" y="4290646"/>
            <a:ext cx="12518265" cy="1968485"/>
          </a:xfrm>
          <a:prstGeom prst="rect">
            <a:avLst/>
          </a:prstGeom>
        </p:spPr>
      </p:pic>
      <p:pic>
        <p:nvPicPr>
          <p:cNvPr id="8" name="Picture 7">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7" y="5841596"/>
            <a:ext cx="980576" cy="980576"/>
          </a:xfrm>
          <a:prstGeom prst="rect">
            <a:avLst/>
          </a:prstGeom>
        </p:spPr>
      </p:pic>
      <p:pic>
        <p:nvPicPr>
          <p:cNvPr id="9" name="Picture 8">
            <a:hlinkClick r:id="rId7" action="ppaction://hlinksldjump"/>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27059" y="6278639"/>
            <a:ext cx="1206566" cy="588599"/>
          </a:xfrm>
          <a:prstGeom prst="rect">
            <a:avLst/>
          </a:prstGeom>
        </p:spPr>
      </p:pic>
      <p:sp>
        <p:nvSpPr>
          <p:cNvPr id="3" name="Rectangle 2"/>
          <p:cNvSpPr/>
          <p:nvPr/>
        </p:nvSpPr>
        <p:spPr>
          <a:xfrm>
            <a:off x="596347" y="159334"/>
            <a:ext cx="11039061" cy="461665"/>
          </a:xfrm>
          <a:prstGeom prst="rect">
            <a:avLst/>
          </a:prstGeom>
          <a:gradFill flip="none" rotWithShape="1">
            <a:gsLst>
              <a:gs pos="63000">
                <a:schemeClr val="bg1"/>
              </a:gs>
              <a:gs pos="91000">
                <a:schemeClr val="accent1">
                  <a:lumMod val="50000"/>
                </a:schemeClr>
              </a:gs>
              <a:gs pos="94000">
                <a:schemeClr val="bg1"/>
              </a:gs>
              <a:gs pos="99000">
                <a:schemeClr val="tx1">
                  <a:lumMod val="95000"/>
                  <a:lumOff val="5000"/>
                </a:schemeClr>
              </a:gs>
            </a:gsLst>
            <a:path path="rect">
              <a:fillToRect l="50000" t="50000" r="50000" b="50000"/>
            </a:path>
            <a:tileRect/>
          </a:gradFill>
        </p:spPr>
        <p:txBody>
          <a:bodyPr wrap="square" lIns="91440" tIns="45720" rIns="91440" bIns="45720">
            <a:spAutoFit/>
          </a:bodyPr>
          <a:lstStyle/>
          <a:p>
            <a:pPr algn="ctr" rtl="1"/>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ویژگی‌های طراحی خوب</a:t>
            </a:r>
          </a:p>
        </p:txBody>
      </p:sp>
      <p:pic>
        <p:nvPicPr>
          <p:cNvPr id="13" name="Picture 12">
            <a:hlinkClick r:id="rId9" action="ppaction://hlinksldjump"/>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175595" y="5841596"/>
            <a:ext cx="1016405" cy="1016405"/>
          </a:xfrm>
          <a:prstGeom prst="rect">
            <a:avLst/>
          </a:prstGeom>
        </p:spPr>
      </p:pic>
      <p:sp>
        <p:nvSpPr>
          <p:cNvPr id="10" name="TextBox 9">
            <a:extLst>
              <a:ext uri="{FF2B5EF4-FFF2-40B4-BE49-F238E27FC236}">
                <a16:creationId xmlns:a16="http://schemas.microsoft.com/office/drawing/2014/main" id="{8D7A4A55-1B56-4177-8962-D7C6E4A58682}"/>
              </a:ext>
            </a:extLst>
          </p:cNvPr>
          <p:cNvSpPr txBox="1"/>
          <p:nvPr/>
        </p:nvSpPr>
        <p:spPr>
          <a:xfrm>
            <a:off x="596348" y="748335"/>
            <a:ext cx="11039060" cy="2062103"/>
          </a:xfrm>
          <a:prstGeom prst="rect">
            <a:avLst/>
          </a:prstGeom>
          <a:noFill/>
        </p:spPr>
        <p:txBody>
          <a:bodyPr wrap="square">
            <a:spAutoFit/>
          </a:bodyPr>
          <a:lstStyle/>
          <a:p>
            <a:pPr algn="r" rtl="1"/>
            <a:r>
              <a:rPr lang="fa-IR" sz="1600" dirty="0">
                <a:cs typeface="B Nazanin" panose="00000400000000000000" pitchFamily="2" charset="-78"/>
              </a:rPr>
              <a:t>طراحی خوب است که ویژگی‌های زیر را داشته باشد :</a:t>
            </a:r>
          </a:p>
          <a:p>
            <a:pPr marL="742950" lvl="1" indent="-285750" algn="r" rtl="1">
              <a:buFont typeface="Wingdings" panose="05000000000000000000" pitchFamily="2" charset="2"/>
              <a:buChar char="§"/>
            </a:pPr>
            <a:r>
              <a:rPr lang="fa-IR" sz="1600" dirty="0">
                <a:cs typeface="B Nazanin" panose="00000400000000000000" pitchFamily="2" charset="-78"/>
              </a:rPr>
              <a:t>نمایش صحیح و واضح از خرد جهان واقع باشد.</a:t>
            </a:r>
          </a:p>
          <a:p>
            <a:pPr marL="742950" lvl="1" indent="-285750" algn="r" rtl="1">
              <a:buFont typeface="Wingdings" panose="05000000000000000000" pitchFamily="2" charset="2"/>
              <a:buChar char="§"/>
            </a:pPr>
            <a:r>
              <a:rPr lang="fa-IR" sz="1600" dirty="0">
                <a:cs typeface="B Nazanin" panose="00000400000000000000" pitchFamily="2" charset="-78"/>
              </a:rPr>
              <a:t>تمام داده‏های کاربران قابل نمایش باشد و همه محدودیت‏های (قواعد) جامعیتی منظور شده باشد.</a:t>
            </a:r>
          </a:p>
          <a:p>
            <a:pPr marL="742950" lvl="1" indent="-285750" algn="r" rtl="1">
              <a:buFont typeface="Wingdings" panose="05000000000000000000" pitchFamily="2" charset="2"/>
              <a:buChar char="§"/>
            </a:pPr>
            <a:r>
              <a:rPr lang="fa-IR" sz="1600" dirty="0">
                <a:cs typeface="B Nazanin" panose="00000400000000000000" pitchFamily="2" charset="-78"/>
              </a:rPr>
              <a:t>کمترین افزونگی</a:t>
            </a:r>
          </a:p>
          <a:p>
            <a:pPr marL="742950" lvl="1" indent="-285750" algn="r" rtl="1">
              <a:buFont typeface="Wingdings" panose="05000000000000000000" pitchFamily="2" charset="2"/>
              <a:buChar char="§"/>
            </a:pPr>
            <a:r>
              <a:rPr lang="fa-IR" sz="1600" dirty="0">
                <a:cs typeface="B Nazanin" panose="00000400000000000000" pitchFamily="2" charset="-78"/>
              </a:rPr>
              <a:t>کمترین هیچ‌مقدار</a:t>
            </a:r>
          </a:p>
          <a:p>
            <a:pPr marL="742950" lvl="1" indent="-285750" algn="r" rtl="1">
              <a:buFont typeface="Wingdings" panose="05000000000000000000" pitchFamily="2" charset="2"/>
              <a:buChar char="§"/>
            </a:pPr>
            <a:r>
              <a:rPr lang="fa-IR" sz="1600" dirty="0">
                <a:cs typeface="B Nazanin" panose="00000400000000000000" pitchFamily="2" charset="-78"/>
              </a:rPr>
              <a:t>کمترین مشکل در عملیات ذخیره‏سازی</a:t>
            </a:r>
          </a:p>
          <a:p>
            <a:pPr marL="742950" lvl="1" indent="-285750" algn="r" rtl="1">
              <a:buFont typeface="Wingdings" panose="05000000000000000000" pitchFamily="2" charset="2"/>
              <a:buChar char="§"/>
            </a:pPr>
            <a:r>
              <a:rPr lang="fa-IR" sz="1600" dirty="0">
                <a:cs typeface="B Nazanin" panose="00000400000000000000" pitchFamily="2" charset="-78"/>
              </a:rPr>
              <a:t>بیشترین کارایی در بازیابی</a:t>
            </a:r>
          </a:p>
          <a:p>
            <a:pPr marL="742950" lvl="1" indent="-285750" algn="r" rtl="1">
              <a:buFont typeface="Wingdings" panose="05000000000000000000" pitchFamily="2" charset="2"/>
              <a:buChar char="§"/>
            </a:pPr>
            <a:r>
              <a:rPr lang="fa-IR" sz="1600" dirty="0">
                <a:cs typeface="B Nazanin" panose="00000400000000000000" pitchFamily="2" charset="-78"/>
              </a:rPr>
              <a:t>نکته: تامین چهار ویژگی آخر به صورت همزمان، در عمل ناممکن است!</a:t>
            </a:r>
          </a:p>
        </p:txBody>
      </p:sp>
    </p:spTree>
    <p:extLst>
      <p:ext uri="{BB962C8B-B14F-4D97-AF65-F5344CB8AC3E}">
        <p14:creationId xmlns:p14="http://schemas.microsoft.com/office/powerpoint/2010/main" val="3553763237"/>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250"/>
                                        <p:tgtEl>
                                          <p:spTgt spid="8"/>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250"/>
                                        <p:tgtEl>
                                          <p:spTgt spid="9"/>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50"/>
                                        <p:tgtEl>
                                          <p:spTgt spid="13"/>
                                        </p:tgtEl>
                                      </p:cBhvr>
                                    </p:animEffect>
                                  </p:childTnLst>
                                </p:cTn>
                              </p:par>
                            </p:childTnLst>
                          </p:cTn>
                        </p:par>
                        <p:par>
                          <p:cTn id="14" fill="hold">
                            <p:stCondLst>
                              <p:cond delay="250"/>
                            </p:stCondLst>
                            <p:childTnLst>
                              <p:par>
                                <p:cTn id="15" presetID="10"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750"/>
                            </p:stCondLst>
                            <p:childTnLst>
                              <p:par>
                                <p:cTn id="19" presetID="42" presetClass="entr" presetSubtype="0"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anim calcmode="lin" valueType="num">
                                      <p:cBhvr>
                                        <p:cTn id="22" dur="500" fill="hold"/>
                                        <p:tgtEl>
                                          <p:spTgt spid="10"/>
                                        </p:tgtEl>
                                        <p:attrNameLst>
                                          <p:attrName>ppt_x</p:attrName>
                                        </p:attrNameLst>
                                      </p:cBhvr>
                                      <p:tavLst>
                                        <p:tav tm="0">
                                          <p:val>
                                            <p:strVal val="#ppt_x"/>
                                          </p:val>
                                        </p:tav>
                                        <p:tav tm="100000">
                                          <p:val>
                                            <p:strVal val="#ppt_x"/>
                                          </p:val>
                                        </p:tav>
                                      </p:tavLst>
                                    </p:anim>
                                    <p:anim calcmode="lin" valueType="num">
                                      <p:cBhvr>
                                        <p:cTn id="23"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3057" cy="78818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0" y="5462000"/>
            <a:ext cx="12192000" cy="1396000"/>
          </a:xfrm>
          <a:prstGeom prst="rect">
            <a:avLst/>
          </a:prstGeom>
          <a:solidFill>
            <a:srgbClr val="B4DCF5">
              <a:lumMod val="10000"/>
            </a:srgbClr>
          </a:solidFill>
        </p:spPr>
      </p:pic>
      <p:pic>
        <p:nvPicPr>
          <p:cNvPr id="6" name="Picture 5"/>
          <p:cNvPicPr>
            <a:picLocks noChangeAspect="1"/>
          </p:cNvPicPr>
          <p:nvPr/>
        </p:nvPicPr>
        <p:blipFill>
          <a:blip r:embed="rId4"/>
          <a:stretch>
            <a:fillRect/>
          </a:stretch>
        </p:blipFill>
        <p:spPr>
          <a:xfrm>
            <a:off x="-128789" y="4290646"/>
            <a:ext cx="12518265" cy="1968485"/>
          </a:xfrm>
          <a:prstGeom prst="rect">
            <a:avLst/>
          </a:prstGeom>
        </p:spPr>
      </p:pic>
      <p:pic>
        <p:nvPicPr>
          <p:cNvPr id="8" name="Picture 7">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7" y="5841596"/>
            <a:ext cx="980576" cy="980576"/>
          </a:xfrm>
          <a:prstGeom prst="rect">
            <a:avLst/>
          </a:prstGeom>
        </p:spPr>
      </p:pic>
      <p:pic>
        <p:nvPicPr>
          <p:cNvPr id="9" name="Picture 8">
            <a:hlinkClick r:id="rId7" action="ppaction://hlinksldjump"/>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27059" y="6278639"/>
            <a:ext cx="1206566" cy="588599"/>
          </a:xfrm>
          <a:prstGeom prst="rect">
            <a:avLst/>
          </a:prstGeom>
        </p:spPr>
      </p:pic>
      <p:sp>
        <p:nvSpPr>
          <p:cNvPr id="3" name="Rectangle 2"/>
          <p:cNvSpPr/>
          <p:nvPr/>
        </p:nvSpPr>
        <p:spPr>
          <a:xfrm>
            <a:off x="596347" y="159334"/>
            <a:ext cx="11039061" cy="461665"/>
          </a:xfrm>
          <a:prstGeom prst="rect">
            <a:avLst/>
          </a:prstGeom>
          <a:gradFill flip="none" rotWithShape="1">
            <a:gsLst>
              <a:gs pos="63000">
                <a:schemeClr val="bg1"/>
              </a:gs>
              <a:gs pos="91000">
                <a:schemeClr val="accent1">
                  <a:lumMod val="50000"/>
                </a:schemeClr>
              </a:gs>
              <a:gs pos="94000">
                <a:schemeClr val="bg1"/>
              </a:gs>
              <a:gs pos="99000">
                <a:schemeClr val="tx1">
                  <a:lumMod val="95000"/>
                  <a:lumOff val="5000"/>
                </a:schemeClr>
              </a:gs>
            </a:gsLst>
            <a:path path="rect">
              <a:fillToRect l="50000" t="50000" r="50000" b="50000"/>
            </a:path>
            <a:tileRect/>
          </a:gradFill>
        </p:spPr>
        <p:txBody>
          <a:bodyPr wrap="square" lIns="91440" tIns="45720" rIns="91440" bIns="45720">
            <a:spAutoFit/>
          </a:bodyPr>
          <a:lstStyle/>
          <a:p>
            <a:pPr algn="ctr" rtl="1"/>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مفهوم کلید و انواع آن</a:t>
            </a:r>
          </a:p>
        </p:txBody>
      </p:sp>
      <p:pic>
        <p:nvPicPr>
          <p:cNvPr id="13" name="Picture 12">
            <a:hlinkClick r:id="rId9" action="ppaction://hlinksldjump"/>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175595" y="5841596"/>
            <a:ext cx="1016405" cy="1016405"/>
          </a:xfrm>
          <a:prstGeom prst="rect">
            <a:avLst/>
          </a:prstGeom>
        </p:spPr>
      </p:pic>
      <p:sp>
        <p:nvSpPr>
          <p:cNvPr id="12" name="TextBox 11">
            <a:extLst>
              <a:ext uri="{FF2B5EF4-FFF2-40B4-BE49-F238E27FC236}">
                <a16:creationId xmlns:a16="http://schemas.microsoft.com/office/drawing/2014/main" id="{22902E79-752B-49FF-A5EE-3E15EE95020C}"/>
              </a:ext>
            </a:extLst>
          </p:cNvPr>
          <p:cNvSpPr txBox="1"/>
          <p:nvPr/>
        </p:nvSpPr>
        <p:spPr>
          <a:xfrm>
            <a:off x="596348" y="782338"/>
            <a:ext cx="11039060" cy="4524315"/>
          </a:xfrm>
          <a:prstGeom prst="rect">
            <a:avLst/>
          </a:prstGeom>
          <a:noFill/>
        </p:spPr>
        <p:txBody>
          <a:bodyPr wrap="square">
            <a:spAutoFit/>
          </a:bodyPr>
          <a:lstStyle/>
          <a:p>
            <a:pPr marL="285750" indent="-285750" algn="r" rtl="1">
              <a:buFont typeface="Wingdings" panose="05000000000000000000" pitchFamily="2" charset="2"/>
              <a:buChar char="§"/>
            </a:pPr>
            <a:r>
              <a:rPr lang="fa-IR" sz="1600" dirty="0">
                <a:cs typeface="B Nazanin" panose="00000400000000000000" pitchFamily="2" charset="-78"/>
              </a:rPr>
              <a:t>صفت شناسه در موجودیت‏ها، حکم کلید را در جدول دارد.</a:t>
            </a:r>
          </a:p>
          <a:p>
            <a:pPr marL="285750" indent="-285750" algn="r" rtl="1">
              <a:buFont typeface="Wingdings" panose="05000000000000000000" pitchFamily="2" charset="2"/>
              <a:buChar char="§"/>
            </a:pPr>
            <a:r>
              <a:rPr lang="fa-IR" sz="1600" dirty="0">
                <a:cs typeface="B Nazanin" panose="00000400000000000000" pitchFamily="2" charset="-78"/>
              </a:rPr>
              <a:t>مفهوم کلید در مدل داده جدولی تعریف نشده است و برگرفته از مفاهیم تعریف شده در مدل داده‏ای رابطه است.</a:t>
            </a:r>
          </a:p>
          <a:p>
            <a:pPr marL="285750" indent="-285750" algn="r" rtl="1">
              <a:buFont typeface="Wingdings" panose="05000000000000000000" pitchFamily="2" charset="2"/>
              <a:buChar char="§"/>
            </a:pPr>
            <a:r>
              <a:rPr lang="fa-IR" sz="1600" dirty="0">
                <a:cs typeface="B Nazanin" panose="00000400000000000000" pitchFamily="2" charset="-78"/>
              </a:rPr>
              <a:t>کلید امکان دسترسی به تک نمونه (از یک موجودیت یا ارتباط) را فراهم می‏نماید. لذا مقدار آن در سطرهای جدولِ مربوط به موجودیت یا ارتباط، یکتا است.</a:t>
            </a:r>
          </a:p>
          <a:p>
            <a:pPr marL="285750" indent="-285750" algn="r" rtl="1">
              <a:buFont typeface="Wingdings" panose="05000000000000000000" pitchFamily="2" charset="2"/>
              <a:buChar char="§"/>
            </a:pPr>
            <a:r>
              <a:rPr lang="fa-IR" sz="1600" dirty="0">
                <a:cs typeface="B Nazanin" panose="00000400000000000000" pitchFamily="2" charset="-78"/>
              </a:rPr>
              <a:t>یک یا چند صفت (ستون) تشکیل کلید اصلی را در یک جدول می‏دهند اگر مقادیر آن(ها) در سطرهای جدول یکتا و معلوم باشد.</a:t>
            </a:r>
          </a:p>
          <a:p>
            <a:pPr marL="285750" indent="-285750" algn="r" rtl="1">
              <a:buFont typeface="Wingdings" panose="05000000000000000000" pitchFamily="2" charset="2"/>
              <a:buChar char="§"/>
            </a:pPr>
            <a:r>
              <a:rPr lang="fa-IR" sz="1600" dirty="0">
                <a:cs typeface="B Nazanin" panose="00000400000000000000" pitchFamily="2" charset="-78"/>
              </a:rPr>
              <a:t>در مواقعی ممکن است بیش از یک کلید داشته باشیم. یکی از کلیدها که مقادیرش در همه سطرها معلوم است را کلید اصلی می‏گیریم ( بقیه را با یکتا بودن مقادیر  و با استفاده از </a:t>
            </a:r>
            <a:r>
              <a:rPr lang="en-US" sz="1600" dirty="0">
                <a:cs typeface="B Nazanin" panose="00000400000000000000" pitchFamily="2" charset="-78"/>
              </a:rPr>
              <a:t>UNIQUE</a:t>
            </a:r>
            <a:r>
              <a:rPr lang="fa-IR" sz="1600" dirty="0">
                <a:cs typeface="B Nazanin" panose="00000400000000000000" pitchFamily="2" charset="-78"/>
              </a:rPr>
              <a:t> در </a:t>
            </a:r>
            <a:r>
              <a:rPr lang="en-US" sz="1600" dirty="0">
                <a:cs typeface="B Nazanin" panose="00000400000000000000" pitchFamily="2" charset="-78"/>
              </a:rPr>
              <a:t>SQL</a:t>
            </a:r>
            <a:r>
              <a:rPr lang="fa-IR" sz="1600" dirty="0">
                <a:cs typeface="B Nazanin" panose="00000400000000000000" pitchFamily="2" charset="-78"/>
              </a:rPr>
              <a:t> </a:t>
            </a:r>
            <a:r>
              <a:rPr lang="en-US" sz="1600" dirty="0">
                <a:cs typeface="B Nazanin" panose="00000400000000000000" pitchFamily="2" charset="-78"/>
              </a:rPr>
              <a:t> </a:t>
            </a:r>
            <a:r>
              <a:rPr lang="fa-IR" sz="1600" dirty="0">
                <a:cs typeface="B Nazanin" panose="00000400000000000000" pitchFamily="2" charset="-78"/>
              </a:rPr>
              <a:t>مشخص می‏نماییم.</a:t>
            </a:r>
          </a:p>
          <a:p>
            <a:pPr marL="285750" indent="-285750" algn="r" rtl="1">
              <a:buFont typeface="Wingdings" panose="05000000000000000000" pitchFamily="2" charset="2"/>
              <a:buChar char="§"/>
            </a:pPr>
            <a:endParaRPr lang="fa-IR" sz="1600" dirty="0">
              <a:cs typeface="B Nazanin" panose="00000400000000000000" pitchFamily="2" charset="-78"/>
            </a:endParaRPr>
          </a:p>
          <a:p>
            <a:pPr marL="285750" indent="-285750" algn="r" rtl="1">
              <a:buFont typeface="Wingdings" panose="05000000000000000000" pitchFamily="2" charset="2"/>
              <a:buChar char="§"/>
            </a:pPr>
            <a:r>
              <a:rPr lang="fa-IR" sz="1600" b="1" dirty="0">
                <a:cs typeface="B Nazanin" panose="00000400000000000000" pitchFamily="2" charset="-78"/>
              </a:rPr>
              <a:t>انواع کلید : </a:t>
            </a:r>
          </a:p>
          <a:p>
            <a:pPr lvl="1" algn="r" rtl="1"/>
            <a:r>
              <a:rPr lang="fa-IR" sz="1600" dirty="0">
                <a:cs typeface="B Nazanin" panose="00000400000000000000" pitchFamily="2" charset="-78"/>
              </a:rPr>
              <a:t>1 – ابر کلید: هر ترکیبی از صفات  خاصه که خاصیت کلید داشته باشد ( منحصر به فرد باشد ) ابر کلید نام دارد. </a:t>
            </a:r>
          </a:p>
          <a:p>
            <a:pPr lvl="1" algn="r" rtl="1"/>
            <a:r>
              <a:rPr lang="fa-IR" sz="1600" dirty="0">
                <a:cs typeface="B Nazanin" panose="00000400000000000000" pitchFamily="2" charset="-78"/>
              </a:rPr>
              <a:t>      مانند: شماره دانشجویی _ کد ملی _ شماره دانشجویی و کد ملی _کد ملی ، نام و نام خانوادگی. </a:t>
            </a:r>
          </a:p>
          <a:p>
            <a:pPr lvl="1" algn="r" rtl="1"/>
            <a:r>
              <a:rPr lang="fa-IR" sz="1600" dirty="0">
                <a:cs typeface="B Nazanin" panose="00000400000000000000" pitchFamily="2" charset="-78"/>
              </a:rPr>
              <a:t>2 - کلید کاندید: ابر کلیدی است که از نظر تعداد فلید کمینه اسـت.</a:t>
            </a:r>
          </a:p>
          <a:p>
            <a:pPr lvl="1" algn="r" rtl="1"/>
            <a:r>
              <a:rPr lang="fa-IR" sz="1600" dirty="0">
                <a:cs typeface="B Nazanin" panose="00000400000000000000" pitchFamily="2" charset="-78"/>
              </a:rPr>
              <a:t>       یـعنی اگر هر یک از فیلد های آن حذف شود دیگر منحصر به فرد نباشد. مانند: شماره دانشجویی _ کد ملی.</a:t>
            </a:r>
          </a:p>
          <a:p>
            <a:pPr lvl="1" algn="r" rtl="1"/>
            <a:r>
              <a:rPr lang="fa-IR" sz="1600" dirty="0">
                <a:cs typeface="B Nazanin" panose="00000400000000000000" pitchFamily="2" charset="-78"/>
              </a:rPr>
              <a:t>3 - کلید اصلی: کلید کاندیدی است که توسط طراح بانک بر اساس دو معیار زیر انتخاب می‌شود:</a:t>
            </a:r>
          </a:p>
          <a:p>
            <a:pPr lvl="1" algn="r" rtl="1"/>
            <a:r>
              <a:rPr lang="fa-IR" sz="1600" dirty="0">
                <a:cs typeface="B Nazanin" panose="00000400000000000000" pitchFamily="2" charset="-78"/>
              </a:rPr>
              <a:t>        الف) نقش و اهمیت آن نسبت به سایر کلید های کاندید     ب) طول کمتر</a:t>
            </a:r>
          </a:p>
          <a:p>
            <a:pPr lvl="1" algn="r" rtl="1"/>
            <a:r>
              <a:rPr lang="fa-IR" sz="1600" dirty="0">
                <a:cs typeface="B Nazanin" panose="00000400000000000000" pitchFamily="2" charset="-78"/>
              </a:rPr>
              <a:t>        مثال : در سیستم آموزش دانشگاه شماره دانشجویی نسبت به کد ملی اهمیت بیشتری دارد، پس کلید اصلی است.</a:t>
            </a:r>
          </a:p>
          <a:p>
            <a:pPr lvl="1" algn="r" rtl="1"/>
            <a:r>
              <a:rPr lang="fa-IR" sz="1600" dirty="0">
                <a:cs typeface="B Nazanin" panose="00000400000000000000" pitchFamily="2" charset="-78"/>
              </a:rPr>
              <a:t>4 – کلید فرعی یا بدیل: هر کلید کاندید غیر از کلید اصلی را کلید فرعی می‌نامند مانند : کد ملی.</a:t>
            </a:r>
          </a:p>
          <a:p>
            <a:pPr lvl="1" algn="r" rtl="1"/>
            <a:r>
              <a:rPr lang="fa-IR" sz="1600" dirty="0">
                <a:cs typeface="B Nazanin" panose="00000400000000000000" pitchFamily="2" charset="-78"/>
              </a:rPr>
              <a:t>5 – کلید خارجی: وسیله ای است برای ایجاد ارتباط بین جداول.  مقدار کلید خارجی می تواند منحصر به فرد نباشد. </a:t>
            </a:r>
          </a:p>
          <a:p>
            <a:pPr marL="285750" indent="-285750" algn="r" rtl="1">
              <a:buFont typeface="Wingdings" panose="05000000000000000000" pitchFamily="2" charset="2"/>
              <a:buChar char="§"/>
            </a:pPr>
            <a:endParaRPr lang="fa-IR" sz="1600" dirty="0">
              <a:cs typeface="B Nazanin" panose="00000400000000000000" pitchFamily="2" charset="-78"/>
            </a:endParaRPr>
          </a:p>
        </p:txBody>
      </p:sp>
    </p:spTree>
    <p:extLst>
      <p:ext uri="{BB962C8B-B14F-4D97-AF65-F5344CB8AC3E}">
        <p14:creationId xmlns:p14="http://schemas.microsoft.com/office/powerpoint/2010/main" val="3611567201"/>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250"/>
                                        <p:tgtEl>
                                          <p:spTgt spid="8"/>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250"/>
                                        <p:tgtEl>
                                          <p:spTgt spid="9"/>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50"/>
                                        <p:tgtEl>
                                          <p:spTgt spid="13"/>
                                        </p:tgtEl>
                                      </p:cBhvr>
                                    </p:animEffect>
                                  </p:childTnLst>
                                </p:cTn>
                              </p:par>
                            </p:childTnLst>
                          </p:cTn>
                        </p:par>
                        <p:par>
                          <p:cTn id="14" fill="hold">
                            <p:stCondLst>
                              <p:cond delay="250"/>
                            </p:stCondLst>
                            <p:childTnLst>
                              <p:par>
                                <p:cTn id="15" presetID="10"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750"/>
                            </p:stCondLst>
                            <p:childTnLst>
                              <p:par>
                                <p:cTn id="19" presetID="42" presetClass="entr" presetSubtype="0"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anim calcmode="lin" valueType="num">
                                      <p:cBhvr>
                                        <p:cTn id="22" dur="500" fill="hold"/>
                                        <p:tgtEl>
                                          <p:spTgt spid="12"/>
                                        </p:tgtEl>
                                        <p:attrNameLst>
                                          <p:attrName>ppt_x</p:attrName>
                                        </p:attrNameLst>
                                      </p:cBhvr>
                                      <p:tavLst>
                                        <p:tav tm="0">
                                          <p:val>
                                            <p:strVal val="#ppt_x"/>
                                          </p:val>
                                        </p:tav>
                                        <p:tav tm="100000">
                                          <p:val>
                                            <p:strVal val="#ppt_x"/>
                                          </p:val>
                                        </p:tav>
                                      </p:tavLst>
                                    </p:anim>
                                    <p:anim calcmode="lin" valueType="num">
                                      <p:cBhvr>
                                        <p:cTn id="23" dur="5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3057" cy="78818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0" y="5462000"/>
            <a:ext cx="12192000" cy="1396000"/>
          </a:xfrm>
          <a:prstGeom prst="rect">
            <a:avLst/>
          </a:prstGeom>
          <a:solidFill>
            <a:srgbClr val="B4DCF5">
              <a:lumMod val="10000"/>
            </a:srgbClr>
          </a:solidFill>
        </p:spPr>
      </p:pic>
      <p:pic>
        <p:nvPicPr>
          <p:cNvPr id="6" name="Picture 5"/>
          <p:cNvPicPr>
            <a:picLocks noChangeAspect="1"/>
          </p:cNvPicPr>
          <p:nvPr/>
        </p:nvPicPr>
        <p:blipFill>
          <a:blip r:embed="rId4"/>
          <a:stretch>
            <a:fillRect/>
          </a:stretch>
        </p:blipFill>
        <p:spPr>
          <a:xfrm>
            <a:off x="-128789" y="4290646"/>
            <a:ext cx="12518265" cy="1968485"/>
          </a:xfrm>
          <a:prstGeom prst="rect">
            <a:avLst/>
          </a:prstGeom>
        </p:spPr>
      </p:pic>
      <p:pic>
        <p:nvPicPr>
          <p:cNvPr id="8" name="Picture 7">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7" y="5841596"/>
            <a:ext cx="980576" cy="980576"/>
          </a:xfrm>
          <a:prstGeom prst="rect">
            <a:avLst/>
          </a:prstGeom>
        </p:spPr>
      </p:pic>
      <p:pic>
        <p:nvPicPr>
          <p:cNvPr id="9" name="Picture 8">
            <a:hlinkClick r:id="rId7" action="ppaction://hlinksldjump"/>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27059" y="6278639"/>
            <a:ext cx="1206566" cy="588599"/>
          </a:xfrm>
          <a:prstGeom prst="rect">
            <a:avLst/>
          </a:prstGeom>
        </p:spPr>
      </p:pic>
      <p:sp>
        <p:nvSpPr>
          <p:cNvPr id="3" name="Rectangle 2"/>
          <p:cNvSpPr/>
          <p:nvPr/>
        </p:nvSpPr>
        <p:spPr>
          <a:xfrm>
            <a:off x="596347" y="159334"/>
            <a:ext cx="11039061" cy="461665"/>
          </a:xfrm>
          <a:prstGeom prst="rect">
            <a:avLst/>
          </a:prstGeom>
          <a:gradFill flip="none" rotWithShape="1">
            <a:gsLst>
              <a:gs pos="63000">
                <a:schemeClr val="bg1"/>
              </a:gs>
              <a:gs pos="91000">
                <a:schemeClr val="accent1">
                  <a:lumMod val="50000"/>
                </a:schemeClr>
              </a:gs>
              <a:gs pos="94000">
                <a:schemeClr val="bg1"/>
              </a:gs>
              <a:gs pos="99000">
                <a:schemeClr val="tx1">
                  <a:lumMod val="95000"/>
                  <a:lumOff val="5000"/>
                </a:schemeClr>
              </a:gs>
            </a:gsLst>
            <a:path path="rect">
              <a:fillToRect l="50000" t="50000" r="50000" b="50000"/>
            </a:path>
            <a:tileRect/>
          </a:gradFill>
        </p:spPr>
        <p:txBody>
          <a:bodyPr wrap="square" lIns="91440" tIns="45720" rIns="91440" bIns="45720">
            <a:spAutoFit/>
          </a:bodyPr>
          <a:lstStyle/>
          <a:p>
            <a:pPr algn="ctr" rtl="1"/>
            <a:r>
              <a:rPr lang="fa-IR"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Titr" panose="00000700000000000000" pitchFamily="2" charset="-78"/>
              </a:rPr>
              <a:t>روش طراحی بالا به پایین</a:t>
            </a:r>
          </a:p>
        </p:txBody>
      </p:sp>
      <p:pic>
        <p:nvPicPr>
          <p:cNvPr id="13" name="Picture 12">
            <a:hlinkClick r:id="rId9" action="ppaction://hlinksldjump"/>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175595" y="5841596"/>
            <a:ext cx="1016405" cy="1016405"/>
          </a:xfrm>
          <a:prstGeom prst="rect">
            <a:avLst/>
          </a:prstGeom>
        </p:spPr>
      </p:pic>
      <p:sp>
        <p:nvSpPr>
          <p:cNvPr id="10" name="Content Placeholder 2">
            <a:extLst>
              <a:ext uri="{FF2B5EF4-FFF2-40B4-BE49-F238E27FC236}">
                <a16:creationId xmlns:a16="http://schemas.microsoft.com/office/drawing/2014/main" id="{0BC9CD36-423C-4819-8704-DFB362531135}"/>
              </a:ext>
            </a:extLst>
          </p:cNvPr>
          <p:cNvSpPr>
            <a:spLocks noGrp="1"/>
          </p:cNvSpPr>
          <p:nvPr>
            <p:ph idx="1"/>
          </p:nvPr>
        </p:nvSpPr>
        <p:spPr>
          <a:xfrm>
            <a:off x="596347" y="703449"/>
            <a:ext cx="11039061" cy="880802"/>
          </a:xfrm>
        </p:spPr>
        <p:txBody>
          <a:bodyPr>
            <a:normAutofit/>
          </a:bodyPr>
          <a:lstStyle/>
          <a:p>
            <a:pPr algn="r" rtl="1">
              <a:lnSpc>
                <a:spcPct val="100000"/>
              </a:lnSpc>
              <a:buFont typeface="Wingdings" panose="05000000000000000000" pitchFamily="2" charset="2"/>
              <a:buChar char="§"/>
            </a:pPr>
            <a:r>
              <a:rPr lang="fa-IR" sz="1600" dirty="0">
                <a:cs typeface="B Nazanin" panose="00000400000000000000" pitchFamily="2" charset="-78"/>
              </a:rPr>
              <a:t>در تبدیل نمودار </a:t>
            </a:r>
            <a:r>
              <a:rPr lang="en-US" sz="1600" dirty="0">
                <a:cs typeface="B Nazanin" panose="00000400000000000000" pitchFamily="2" charset="-78"/>
              </a:rPr>
              <a:t>ER</a:t>
            </a:r>
            <a:r>
              <a:rPr lang="fa-IR" sz="1600" dirty="0">
                <a:cs typeface="B Nazanin" panose="00000400000000000000" pitchFamily="2" charset="-78"/>
              </a:rPr>
              <a:t> یا </a:t>
            </a:r>
            <a:r>
              <a:rPr lang="en-US" sz="1600" dirty="0">
                <a:cs typeface="B Nazanin" panose="00000400000000000000" pitchFamily="2" charset="-78"/>
              </a:rPr>
              <a:t>EER</a:t>
            </a:r>
            <a:r>
              <a:rPr lang="fa-IR" sz="1600" dirty="0">
                <a:cs typeface="B Nazanin" panose="00000400000000000000" pitchFamily="2" charset="-78"/>
              </a:rPr>
              <a:t> به مجموعه‏ای از جداول، نهایتاً طراح تصمیم می‏گیرد چند جدول (رابطه) داشته باشد.</a:t>
            </a:r>
          </a:p>
          <a:p>
            <a:pPr algn="r" rtl="1">
              <a:lnSpc>
                <a:spcPct val="100000"/>
              </a:lnSpc>
              <a:buFont typeface="Wingdings" panose="05000000000000000000" pitchFamily="2" charset="2"/>
              <a:buChar char="§"/>
            </a:pPr>
            <a:r>
              <a:rPr lang="fa-IR" sz="1600" dirty="0">
                <a:cs typeface="B Nazanin" panose="00000400000000000000" pitchFamily="2" charset="-78"/>
              </a:rPr>
              <a:t>در نمودار مدلسازی معنایی داده‏ها، حالات متعدد داریم، که در طراحی باید به آنها توجه بپردازیم : </a:t>
            </a:r>
          </a:p>
        </p:txBody>
      </p:sp>
      <p:sp>
        <p:nvSpPr>
          <p:cNvPr id="12" name="Flowchart: Terminator 11">
            <a:hlinkClick r:id="rId5" action="ppaction://hlinksldjump"/>
            <a:extLst>
              <a:ext uri="{FF2B5EF4-FFF2-40B4-BE49-F238E27FC236}">
                <a16:creationId xmlns:a16="http://schemas.microsoft.com/office/drawing/2014/main" id="{0DAF3015-D16B-49F0-9C54-4DDDDC3A4A6C}"/>
              </a:ext>
            </a:extLst>
          </p:cNvPr>
          <p:cNvSpPr/>
          <p:nvPr/>
        </p:nvSpPr>
        <p:spPr>
          <a:xfrm>
            <a:off x="7176982" y="1603759"/>
            <a:ext cx="4015078" cy="430475"/>
          </a:xfrm>
          <a:prstGeom prst="flowChartTermina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rtl="1"/>
            <a:r>
              <a:rPr lang="fa-IR" b="1" dirty="0">
                <a:cs typeface="B Nazanin" panose="00000400000000000000" pitchFamily="2" charset="-78"/>
              </a:rPr>
              <a:t>طراحی ارتباط یک به یک</a:t>
            </a:r>
            <a:endParaRPr lang="en-US" b="1" dirty="0">
              <a:cs typeface="B Nazanin" panose="00000400000000000000" pitchFamily="2" charset="-78"/>
            </a:endParaRPr>
          </a:p>
        </p:txBody>
      </p:sp>
      <p:sp>
        <p:nvSpPr>
          <p:cNvPr id="14" name="Flowchart: Terminator 13">
            <a:hlinkClick r:id="rId11" action="ppaction://hlinksldjump"/>
            <a:extLst>
              <a:ext uri="{FF2B5EF4-FFF2-40B4-BE49-F238E27FC236}">
                <a16:creationId xmlns:a16="http://schemas.microsoft.com/office/drawing/2014/main" id="{20986E60-6DFA-4871-9DF2-E40F96E27D16}"/>
              </a:ext>
            </a:extLst>
          </p:cNvPr>
          <p:cNvSpPr/>
          <p:nvPr/>
        </p:nvSpPr>
        <p:spPr>
          <a:xfrm>
            <a:off x="7176982" y="2143839"/>
            <a:ext cx="4015078" cy="430475"/>
          </a:xfrm>
          <a:prstGeom prst="flowChartTermina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rtl="1"/>
            <a:r>
              <a:rPr lang="fa-IR" b="1" dirty="0">
                <a:cs typeface="B Nazanin" panose="00000400000000000000" pitchFamily="2" charset="-78"/>
              </a:rPr>
              <a:t>طراحی ارتباط یک به چند</a:t>
            </a:r>
            <a:endParaRPr lang="en-US" b="1" dirty="0">
              <a:cs typeface="B Nazanin" panose="00000400000000000000" pitchFamily="2" charset="-78"/>
            </a:endParaRPr>
          </a:p>
        </p:txBody>
      </p:sp>
      <p:sp>
        <p:nvSpPr>
          <p:cNvPr id="15" name="Flowchart: Terminator 14">
            <a:hlinkClick r:id="rId12" action="ppaction://hlinksldjump"/>
            <a:extLst>
              <a:ext uri="{FF2B5EF4-FFF2-40B4-BE49-F238E27FC236}">
                <a16:creationId xmlns:a16="http://schemas.microsoft.com/office/drawing/2014/main" id="{4E892A1B-46EE-4B2B-9FAF-21C1F4395AEA}"/>
              </a:ext>
            </a:extLst>
          </p:cNvPr>
          <p:cNvSpPr/>
          <p:nvPr/>
        </p:nvSpPr>
        <p:spPr>
          <a:xfrm>
            <a:off x="7176981" y="2679981"/>
            <a:ext cx="4015078" cy="430475"/>
          </a:xfrm>
          <a:prstGeom prst="flowChartTermina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rtl="1"/>
            <a:r>
              <a:rPr lang="fa-IR" b="1" dirty="0">
                <a:cs typeface="B Nazanin" panose="00000400000000000000" pitchFamily="2" charset="-78"/>
              </a:rPr>
              <a:t>طراحی ارتباط چند به چند</a:t>
            </a:r>
            <a:endParaRPr lang="en-US" b="1" dirty="0">
              <a:cs typeface="B Nazanin" panose="00000400000000000000" pitchFamily="2" charset="-78"/>
            </a:endParaRPr>
          </a:p>
        </p:txBody>
      </p:sp>
      <p:sp>
        <p:nvSpPr>
          <p:cNvPr id="16" name="Flowchart: Terminator 15">
            <a:hlinkClick r:id="rId13" action="ppaction://hlinksldjump"/>
            <a:extLst>
              <a:ext uri="{FF2B5EF4-FFF2-40B4-BE49-F238E27FC236}">
                <a16:creationId xmlns:a16="http://schemas.microsoft.com/office/drawing/2014/main" id="{B0E24AF2-965C-47DB-87D8-E5504BB9A4A1}"/>
              </a:ext>
            </a:extLst>
          </p:cNvPr>
          <p:cNvSpPr/>
          <p:nvPr/>
        </p:nvSpPr>
        <p:spPr>
          <a:xfrm>
            <a:off x="7176980" y="3213762"/>
            <a:ext cx="4015078" cy="430475"/>
          </a:xfrm>
          <a:prstGeom prst="flowChartTermina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rtl="1"/>
            <a:r>
              <a:rPr lang="fa-IR" b="1" dirty="0">
                <a:cs typeface="B Nazanin" panose="00000400000000000000" pitchFamily="2" charset="-78"/>
              </a:rPr>
              <a:t>طراحی ارتباط خود ارجاع یک به یک</a:t>
            </a:r>
            <a:endParaRPr lang="en-US" b="1" dirty="0">
              <a:cs typeface="B Nazanin" panose="00000400000000000000" pitchFamily="2" charset="-78"/>
            </a:endParaRPr>
          </a:p>
        </p:txBody>
      </p:sp>
      <p:sp>
        <p:nvSpPr>
          <p:cNvPr id="17" name="Flowchart: Terminator 16">
            <a:hlinkClick r:id="rId14" action="ppaction://hlinksldjump"/>
            <a:extLst>
              <a:ext uri="{FF2B5EF4-FFF2-40B4-BE49-F238E27FC236}">
                <a16:creationId xmlns:a16="http://schemas.microsoft.com/office/drawing/2014/main" id="{5ED39BF6-90B9-46B4-AEE3-3FD95DE2E974}"/>
              </a:ext>
            </a:extLst>
          </p:cNvPr>
          <p:cNvSpPr/>
          <p:nvPr/>
        </p:nvSpPr>
        <p:spPr>
          <a:xfrm>
            <a:off x="7176980" y="3745470"/>
            <a:ext cx="4015078" cy="430475"/>
          </a:xfrm>
          <a:prstGeom prst="flowChartTermina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rtl="1"/>
            <a:r>
              <a:rPr lang="fa-IR" b="1" dirty="0">
                <a:cs typeface="B Nazanin" panose="00000400000000000000" pitchFamily="2" charset="-78"/>
              </a:rPr>
              <a:t>طراحی ارتباط خود ارجاع یک به چند</a:t>
            </a:r>
            <a:endParaRPr lang="en-US" b="1" dirty="0">
              <a:cs typeface="B Nazanin" panose="00000400000000000000" pitchFamily="2" charset="-78"/>
            </a:endParaRPr>
          </a:p>
        </p:txBody>
      </p:sp>
      <p:sp>
        <p:nvSpPr>
          <p:cNvPr id="18" name="Flowchart: Terminator 17">
            <a:hlinkClick r:id="rId15" action="ppaction://hlinksldjump"/>
            <a:extLst>
              <a:ext uri="{FF2B5EF4-FFF2-40B4-BE49-F238E27FC236}">
                <a16:creationId xmlns:a16="http://schemas.microsoft.com/office/drawing/2014/main" id="{F87E4312-F1B4-437C-A100-C64668FAE409}"/>
              </a:ext>
            </a:extLst>
          </p:cNvPr>
          <p:cNvSpPr/>
          <p:nvPr/>
        </p:nvSpPr>
        <p:spPr>
          <a:xfrm>
            <a:off x="7176979" y="4279268"/>
            <a:ext cx="4015078" cy="430475"/>
          </a:xfrm>
          <a:prstGeom prst="flowChartTermina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rtl="1"/>
            <a:r>
              <a:rPr lang="fa-IR" b="1" dirty="0">
                <a:cs typeface="B Nazanin" panose="00000400000000000000" pitchFamily="2" charset="-78"/>
              </a:rPr>
              <a:t>طراحی ارتباط خود ارجاع چند به چند</a:t>
            </a:r>
            <a:endParaRPr lang="en-US" b="1" dirty="0">
              <a:cs typeface="B Nazanin" panose="00000400000000000000" pitchFamily="2" charset="-78"/>
            </a:endParaRPr>
          </a:p>
        </p:txBody>
      </p:sp>
      <p:sp>
        <p:nvSpPr>
          <p:cNvPr id="19" name="Flowchart: Terminator 18">
            <a:hlinkClick r:id="rId16" action="ppaction://hlinksldjump"/>
            <a:extLst>
              <a:ext uri="{FF2B5EF4-FFF2-40B4-BE49-F238E27FC236}">
                <a16:creationId xmlns:a16="http://schemas.microsoft.com/office/drawing/2014/main" id="{63FEF33E-605F-4424-84B4-CD77AE73C512}"/>
              </a:ext>
            </a:extLst>
          </p:cNvPr>
          <p:cNvSpPr/>
          <p:nvPr/>
        </p:nvSpPr>
        <p:spPr>
          <a:xfrm>
            <a:off x="7176978" y="4807692"/>
            <a:ext cx="4015078" cy="430475"/>
          </a:xfrm>
          <a:prstGeom prst="flowChartTermina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rtl="1"/>
            <a:r>
              <a:rPr lang="fa-IR" b="1" dirty="0">
                <a:cs typeface="B Nazanin" panose="00000400000000000000" pitchFamily="2" charset="-78"/>
              </a:rPr>
              <a:t>طراحی موجودیت ضعیف و رابطه شناسا</a:t>
            </a:r>
            <a:endParaRPr lang="en-US" b="1" dirty="0">
              <a:cs typeface="B Nazanin" panose="00000400000000000000" pitchFamily="2" charset="-78"/>
            </a:endParaRPr>
          </a:p>
        </p:txBody>
      </p:sp>
      <p:sp>
        <p:nvSpPr>
          <p:cNvPr id="20" name="Flowchart: Terminator 19">
            <a:hlinkClick r:id="rId17" action="ppaction://hlinksldjump"/>
            <a:extLst>
              <a:ext uri="{FF2B5EF4-FFF2-40B4-BE49-F238E27FC236}">
                <a16:creationId xmlns:a16="http://schemas.microsoft.com/office/drawing/2014/main" id="{795D47F1-AB77-46E4-B89B-1888B3837E87}"/>
              </a:ext>
            </a:extLst>
          </p:cNvPr>
          <p:cNvSpPr/>
          <p:nvPr/>
        </p:nvSpPr>
        <p:spPr>
          <a:xfrm>
            <a:off x="1039704" y="1603759"/>
            <a:ext cx="4015078" cy="430475"/>
          </a:xfrm>
          <a:prstGeom prst="flowChartTermina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rtl="1"/>
            <a:r>
              <a:rPr lang="fa-IR" b="1" dirty="0">
                <a:cs typeface="B Nazanin" panose="00000400000000000000" pitchFamily="2" charset="-78"/>
              </a:rPr>
              <a:t>طراحی صفت چندمقداری</a:t>
            </a:r>
            <a:endParaRPr lang="en-US" b="1" dirty="0">
              <a:cs typeface="B Nazanin" panose="00000400000000000000" pitchFamily="2" charset="-78"/>
            </a:endParaRPr>
          </a:p>
        </p:txBody>
      </p:sp>
      <p:sp>
        <p:nvSpPr>
          <p:cNvPr id="21" name="Flowchart: Terminator 20">
            <a:hlinkClick r:id="rId18" action="ppaction://hlinksldjump"/>
            <a:extLst>
              <a:ext uri="{FF2B5EF4-FFF2-40B4-BE49-F238E27FC236}">
                <a16:creationId xmlns:a16="http://schemas.microsoft.com/office/drawing/2014/main" id="{DB6DFCF7-D6B8-4C09-A204-9C1476D78364}"/>
              </a:ext>
            </a:extLst>
          </p:cNvPr>
          <p:cNvSpPr/>
          <p:nvPr/>
        </p:nvSpPr>
        <p:spPr>
          <a:xfrm>
            <a:off x="1039704" y="2143839"/>
            <a:ext cx="4015078" cy="430475"/>
          </a:xfrm>
          <a:prstGeom prst="flowChartTermina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rtl="1"/>
            <a:r>
              <a:rPr lang="fa-IR" b="1" dirty="0">
                <a:cs typeface="B Nazanin" panose="00000400000000000000" pitchFamily="2" charset="-78"/>
              </a:rPr>
              <a:t>طراحی ارتباط </a:t>
            </a:r>
            <a:r>
              <a:rPr lang="en-US" b="1" dirty="0">
                <a:cs typeface="B Nazanin" panose="00000400000000000000" pitchFamily="2" charset="-78"/>
              </a:rPr>
              <a:t>IS-A</a:t>
            </a:r>
          </a:p>
        </p:txBody>
      </p:sp>
      <p:sp>
        <p:nvSpPr>
          <p:cNvPr id="22" name="Flowchart: Terminator 21">
            <a:hlinkClick r:id="rId19" action="ppaction://hlinksldjump"/>
            <a:extLst>
              <a:ext uri="{FF2B5EF4-FFF2-40B4-BE49-F238E27FC236}">
                <a16:creationId xmlns:a16="http://schemas.microsoft.com/office/drawing/2014/main" id="{A1EE16CF-D900-45D8-9E3A-F6AF14DD7A06}"/>
              </a:ext>
            </a:extLst>
          </p:cNvPr>
          <p:cNvSpPr/>
          <p:nvPr/>
        </p:nvSpPr>
        <p:spPr>
          <a:xfrm>
            <a:off x="1039703" y="2679981"/>
            <a:ext cx="4015078" cy="430475"/>
          </a:xfrm>
          <a:prstGeom prst="flowChartTermina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rtl="1"/>
            <a:r>
              <a:rPr lang="fa-IR" b="1" dirty="0">
                <a:cs typeface="B Nazanin" panose="00000400000000000000" pitchFamily="2" charset="-78"/>
              </a:rPr>
              <a:t>طراحی ارث بری چندگانه</a:t>
            </a:r>
            <a:endParaRPr lang="en-US" b="1" dirty="0">
              <a:cs typeface="B Nazanin" panose="00000400000000000000" pitchFamily="2" charset="-78"/>
            </a:endParaRPr>
          </a:p>
        </p:txBody>
      </p:sp>
      <p:sp>
        <p:nvSpPr>
          <p:cNvPr id="23" name="Flowchart: Terminator 22">
            <a:hlinkClick r:id="rId20" action="ppaction://hlinksldjump"/>
            <a:extLst>
              <a:ext uri="{FF2B5EF4-FFF2-40B4-BE49-F238E27FC236}">
                <a16:creationId xmlns:a16="http://schemas.microsoft.com/office/drawing/2014/main" id="{221A119B-87DB-4126-B95E-3CFC81E389F2}"/>
              </a:ext>
            </a:extLst>
          </p:cNvPr>
          <p:cNvSpPr/>
          <p:nvPr/>
        </p:nvSpPr>
        <p:spPr>
          <a:xfrm>
            <a:off x="1039702" y="3213762"/>
            <a:ext cx="4015078" cy="430475"/>
          </a:xfrm>
          <a:prstGeom prst="flowChartTermina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rtl="1"/>
            <a:r>
              <a:rPr lang="fa-IR" b="1" dirty="0">
                <a:cs typeface="B Nazanin" panose="00000400000000000000" pitchFamily="2" charset="-78"/>
              </a:rPr>
              <a:t>طراحی زیر نوع اجتماع ( </a:t>
            </a:r>
            <a:r>
              <a:rPr lang="en-US" b="1" dirty="0">
                <a:cs typeface="B Nazanin" panose="00000400000000000000" pitchFamily="2" charset="-78"/>
              </a:rPr>
              <a:t>U-type</a:t>
            </a:r>
            <a:r>
              <a:rPr lang="fa-IR" b="1" dirty="0">
                <a:cs typeface="B Nazanin" panose="00000400000000000000" pitchFamily="2" charset="-78"/>
              </a:rPr>
              <a:t> )</a:t>
            </a:r>
            <a:endParaRPr lang="en-US" b="1" dirty="0">
              <a:cs typeface="B Nazanin" panose="00000400000000000000" pitchFamily="2" charset="-78"/>
            </a:endParaRPr>
          </a:p>
        </p:txBody>
      </p:sp>
      <p:sp>
        <p:nvSpPr>
          <p:cNvPr id="24" name="Flowchart: Terminator 23">
            <a:hlinkClick r:id="rId21" action="ppaction://hlinksldjump"/>
            <a:extLst>
              <a:ext uri="{FF2B5EF4-FFF2-40B4-BE49-F238E27FC236}">
                <a16:creationId xmlns:a16="http://schemas.microsoft.com/office/drawing/2014/main" id="{AE6E7A4B-5B49-45FC-AAC5-3F41D742A8C9}"/>
              </a:ext>
            </a:extLst>
          </p:cNvPr>
          <p:cNvSpPr/>
          <p:nvPr/>
        </p:nvSpPr>
        <p:spPr>
          <a:xfrm>
            <a:off x="1039702" y="3745470"/>
            <a:ext cx="4015078" cy="430475"/>
          </a:xfrm>
          <a:prstGeom prst="flowChartTermina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rtl="1"/>
            <a:r>
              <a:rPr lang="fa-IR" b="1" dirty="0">
                <a:cs typeface="B Nazanin" panose="00000400000000000000" pitchFamily="2" charset="-78"/>
              </a:rPr>
              <a:t>طراحی ارتباط </a:t>
            </a:r>
            <a:r>
              <a:rPr lang="en-US" b="1" dirty="0">
                <a:cs typeface="B Nazanin" panose="00000400000000000000" pitchFamily="2" charset="-78"/>
              </a:rPr>
              <a:t>IS-A-PART-OF</a:t>
            </a:r>
          </a:p>
        </p:txBody>
      </p:sp>
      <p:sp>
        <p:nvSpPr>
          <p:cNvPr id="25" name="Flowchart: Terminator 24">
            <a:hlinkClick r:id="rId22" action="ppaction://hlinksldjump"/>
            <a:extLst>
              <a:ext uri="{FF2B5EF4-FFF2-40B4-BE49-F238E27FC236}">
                <a16:creationId xmlns:a16="http://schemas.microsoft.com/office/drawing/2014/main" id="{7F407CBB-7387-460D-AFBE-1FC617BA2673}"/>
              </a:ext>
            </a:extLst>
          </p:cNvPr>
          <p:cNvSpPr/>
          <p:nvPr/>
        </p:nvSpPr>
        <p:spPr>
          <a:xfrm>
            <a:off x="1039701" y="4279268"/>
            <a:ext cx="4015078" cy="430475"/>
          </a:xfrm>
          <a:prstGeom prst="flowChartTermina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rtl="1"/>
            <a:r>
              <a:rPr lang="fa-IR" b="1" dirty="0">
                <a:cs typeface="B Nazanin" panose="00000400000000000000" pitchFamily="2" charset="-78"/>
              </a:rPr>
              <a:t>طراحی تکنیک تجمیع ( </a:t>
            </a:r>
            <a:r>
              <a:rPr lang="en-US" b="1" dirty="0">
                <a:cs typeface="B Nazanin" panose="00000400000000000000" pitchFamily="2" charset="-78"/>
              </a:rPr>
              <a:t>Aggregation</a:t>
            </a:r>
            <a:r>
              <a:rPr lang="fa-IR" b="1" dirty="0">
                <a:cs typeface="B Nazanin" panose="00000400000000000000" pitchFamily="2" charset="-78"/>
              </a:rPr>
              <a:t> )</a:t>
            </a:r>
            <a:endParaRPr lang="en-US" b="1" dirty="0">
              <a:cs typeface="B Nazanin" panose="00000400000000000000" pitchFamily="2" charset="-78"/>
            </a:endParaRPr>
          </a:p>
        </p:txBody>
      </p:sp>
      <p:sp>
        <p:nvSpPr>
          <p:cNvPr id="26" name="Flowchart: Terminator 25">
            <a:hlinkClick r:id="rId23" action="ppaction://hlinksldjump"/>
            <a:extLst>
              <a:ext uri="{FF2B5EF4-FFF2-40B4-BE49-F238E27FC236}">
                <a16:creationId xmlns:a16="http://schemas.microsoft.com/office/drawing/2014/main" id="{47F849AF-1628-4758-961C-576F39D6DBC8}"/>
              </a:ext>
            </a:extLst>
          </p:cNvPr>
          <p:cNvSpPr/>
          <p:nvPr/>
        </p:nvSpPr>
        <p:spPr>
          <a:xfrm>
            <a:off x="1039700" y="4807692"/>
            <a:ext cx="4015078" cy="430475"/>
          </a:xfrm>
          <a:prstGeom prst="flowChartTermina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rtl="1"/>
            <a:r>
              <a:rPr lang="fa-IR" b="1" dirty="0">
                <a:cs typeface="B Nazanin" panose="00000400000000000000" pitchFamily="2" charset="-78"/>
              </a:rPr>
              <a:t>طراحی منطقی با وجود چند ارتباط</a:t>
            </a:r>
            <a:endParaRPr lang="en-US" b="1" dirty="0">
              <a:cs typeface="B Nazanin" panose="00000400000000000000" pitchFamily="2" charset="-78"/>
            </a:endParaRPr>
          </a:p>
        </p:txBody>
      </p:sp>
    </p:spTree>
    <p:extLst>
      <p:ext uri="{BB962C8B-B14F-4D97-AF65-F5344CB8AC3E}">
        <p14:creationId xmlns:p14="http://schemas.microsoft.com/office/powerpoint/2010/main" val="3114379834"/>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250"/>
                                        <p:tgtEl>
                                          <p:spTgt spid="8"/>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250"/>
                                        <p:tgtEl>
                                          <p:spTgt spid="9"/>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50"/>
                                        <p:tgtEl>
                                          <p:spTgt spid="13"/>
                                        </p:tgtEl>
                                      </p:cBhvr>
                                    </p:animEffect>
                                  </p:childTnLst>
                                </p:cTn>
                              </p:par>
                            </p:childTnLst>
                          </p:cTn>
                        </p:par>
                        <p:par>
                          <p:cTn id="14" fill="hold">
                            <p:stCondLst>
                              <p:cond delay="250"/>
                            </p:stCondLst>
                            <p:childTnLst>
                              <p:par>
                                <p:cTn id="15" presetID="10"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750"/>
                            </p:stCondLst>
                            <p:childTnLst>
                              <p:par>
                                <p:cTn id="19" presetID="42" presetClass="entr" presetSubtype="0"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anim calcmode="lin" valueType="num">
                                      <p:cBhvr>
                                        <p:cTn id="22" dur="500" fill="hold"/>
                                        <p:tgtEl>
                                          <p:spTgt spid="10"/>
                                        </p:tgtEl>
                                        <p:attrNameLst>
                                          <p:attrName>ppt_x</p:attrName>
                                        </p:attrNameLst>
                                      </p:cBhvr>
                                      <p:tavLst>
                                        <p:tav tm="0">
                                          <p:val>
                                            <p:strVal val="#ppt_x"/>
                                          </p:val>
                                        </p:tav>
                                        <p:tav tm="100000">
                                          <p:val>
                                            <p:strVal val="#ppt_x"/>
                                          </p:val>
                                        </p:tav>
                                      </p:tavLst>
                                    </p:anim>
                                    <p:anim calcmode="lin" valueType="num">
                                      <p:cBhvr>
                                        <p:cTn id="23" dur="500" fill="hold"/>
                                        <p:tgtEl>
                                          <p:spTgt spid="10"/>
                                        </p:tgtEl>
                                        <p:attrNameLst>
                                          <p:attrName>ppt_y</p:attrName>
                                        </p:attrNameLst>
                                      </p:cBhvr>
                                      <p:tavLst>
                                        <p:tav tm="0">
                                          <p:val>
                                            <p:strVal val="#ppt_y+.1"/>
                                          </p:val>
                                        </p:tav>
                                        <p:tav tm="100000">
                                          <p:val>
                                            <p:strVal val="#ppt_y"/>
                                          </p:val>
                                        </p:tav>
                                      </p:tavLst>
                                    </p:anim>
                                  </p:childTnLst>
                                </p:cTn>
                              </p:par>
                            </p:childTnLst>
                          </p:cTn>
                        </p:par>
                        <p:par>
                          <p:cTn id="24" fill="hold">
                            <p:stCondLst>
                              <p:cond delay="1250"/>
                            </p:stCondLst>
                            <p:childTnLst>
                              <p:par>
                                <p:cTn id="25" presetID="47" presetClass="entr" presetSubtype="0"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anim calcmode="lin" valueType="num">
                                      <p:cBhvr>
                                        <p:cTn id="28" dur="500" fill="hold"/>
                                        <p:tgtEl>
                                          <p:spTgt spid="12"/>
                                        </p:tgtEl>
                                        <p:attrNameLst>
                                          <p:attrName>ppt_x</p:attrName>
                                        </p:attrNameLst>
                                      </p:cBhvr>
                                      <p:tavLst>
                                        <p:tav tm="0">
                                          <p:val>
                                            <p:strVal val="#ppt_x"/>
                                          </p:val>
                                        </p:tav>
                                        <p:tav tm="100000">
                                          <p:val>
                                            <p:strVal val="#ppt_x"/>
                                          </p:val>
                                        </p:tav>
                                      </p:tavLst>
                                    </p:anim>
                                    <p:anim calcmode="lin" valueType="num">
                                      <p:cBhvr>
                                        <p:cTn id="29" dur="500" fill="hold"/>
                                        <p:tgtEl>
                                          <p:spTgt spid="12"/>
                                        </p:tgtEl>
                                        <p:attrNameLst>
                                          <p:attrName>ppt_y</p:attrName>
                                        </p:attrNameLst>
                                      </p:cBhvr>
                                      <p:tavLst>
                                        <p:tav tm="0">
                                          <p:val>
                                            <p:strVal val="#ppt_y-.1"/>
                                          </p:val>
                                        </p:tav>
                                        <p:tav tm="100000">
                                          <p:val>
                                            <p:strVal val="#ppt_y"/>
                                          </p:val>
                                        </p:tav>
                                      </p:tavLst>
                                    </p:anim>
                                  </p:childTnLst>
                                </p:cTn>
                              </p:par>
                            </p:childTnLst>
                          </p:cTn>
                        </p:par>
                        <p:par>
                          <p:cTn id="30" fill="hold">
                            <p:stCondLst>
                              <p:cond delay="1750"/>
                            </p:stCondLst>
                            <p:childTnLst>
                              <p:par>
                                <p:cTn id="31" presetID="47" presetClass="entr" presetSubtype="0" fill="hold" grpId="0"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anim calcmode="lin" valueType="num">
                                      <p:cBhvr>
                                        <p:cTn id="34" dur="500" fill="hold"/>
                                        <p:tgtEl>
                                          <p:spTgt spid="14"/>
                                        </p:tgtEl>
                                        <p:attrNameLst>
                                          <p:attrName>ppt_x</p:attrName>
                                        </p:attrNameLst>
                                      </p:cBhvr>
                                      <p:tavLst>
                                        <p:tav tm="0">
                                          <p:val>
                                            <p:strVal val="#ppt_x"/>
                                          </p:val>
                                        </p:tav>
                                        <p:tav tm="100000">
                                          <p:val>
                                            <p:strVal val="#ppt_x"/>
                                          </p:val>
                                        </p:tav>
                                      </p:tavLst>
                                    </p:anim>
                                    <p:anim calcmode="lin" valueType="num">
                                      <p:cBhvr>
                                        <p:cTn id="35" dur="500" fill="hold"/>
                                        <p:tgtEl>
                                          <p:spTgt spid="14"/>
                                        </p:tgtEl>
                                        <p:attrNameLst>
                                          <p:attrName>ppt_y</p:attrName>
                                        </p:attrNameLst>
                                      </p:cBhvr>
                                      <p:tavLst>
                                        <p:tav tm="0">
                                          <p:val>
                                            <p:strVal val="#ppt_y-.1"/>
                                          </p:val>
                                        </p:tav>
                                        <p:tav tm="100000">
                                          <p:val>
                                            <p:strVal val="#ppt_y"/>
                                          </p:val>
                                        </p:tav>
                                      </p:tavLst>
                                    </p:anim>
                                  </p:childTnLst>
                                </p:cTn>
                              </p:par>
                            </p:childTnLst>
                          </p:cTn>
                        </p:par>
                        <p:par>
                          <p:cTn id="36" fill="hold">
                            <p:stCondLst>
                              <p:cond delay="2250"/>
                            </p:stCondLst>
                            <p:childTnLst>
                              <p:par>
                                <p:cTn id="37" presetID="47" presetClass="entr" presetSubtype="0"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anim calcmode="lin" valueType="num">
                                      <p:cBhvr>
                                        <p:cTn id="40" dur="500" fill="hold"/>
                                        <p:tgtEl>
                                          <p:spTgt spid="15"/>
                                        </p:tgtEl>
                                        <p:attrNameLst>
                                          <p:attrName>ppt_x</p:attrName>
                                        </p:attrNameLst>
                                      </p:cBhvr>
                                      <p:tavLst>
                                        <p:tav tm="0">
                                          <p:val>
                                            <p:strVal val="#ppt_x"/>
                                          </p:val>
                                        </p:tav>
                                        <p:tav tm="100000">
                                          <p:val>
                                            <p:strVal val="#ppt_x"/>
                                          </p:val>
                                        </p:tav>
                                      </p:tavLst>
                                    </p:anim>
                                    <p:anim calcmode="lin" valueType="num">
                                      <p:cBhvr>
                                        <p:cTn id="41" dur="500" fill="hold"/>
                                        <p:tgtEl>
                                          <p:spTgt spid="15"/>
                                        </p:tgtEl>
                                        <p:attrNameLst>
                                          <p:attrName>ppt_y</p:attrName>
                                        </p:attrNameLst>
                                      </p:cBhvr>
                                      <p:tavLst>
                                        <p:tav tm="0">
                                          <p:val>
                                            <p:strVal val="#ppt_y-.1"/>
                                          </p:val>
                                        </p:tav>
                                        <p:tav tm="100000">
                                          <p:val>
                                            <p:strVal val="#ppt_y"/>
                                          </p:val>
                                        </p:tav>
                                      </p:tavLst>
                                    </p:anim>
                                  </p:childTnLst>
                                </p:cTn>
                              </p:par>
                            </p:childTnLst>
                          </p:cTn>
                        </p:par>
                        <p:par>
                          <p:cTn id="42" fill="hold">
                            <p:stCondLst>
                              <p:cond delay="2750"/>
                            </p:stCondLst>
                            <p:childTnLst>
                              <p:par>
                                <p:cTn id="43" presetID="47" presetClass="entr" presetSubtype="0" fill="hold" grpId="0" nodeType="after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500"/>
                                        <p:tgtEl>
                                          <p:spTgt spid="16"/>
                                        </p:tgtEl>
                                      </p:cBhvr>
                                    </p:animEffect>
                                    <p:anim calcmode="lin" valueType="num">
                                      <p:cBhvr>
                                        <p:cTn id="46" dur="500" fill="hold"/>
                                        <p:tgtEl>
                                          <p:spTgt spid="16"/>
                                        </p:tgtEl>
                                        <p:attrNameLst>
                                          <p:attrName>ppt_x</p:attrName>
                                        </p:attrNameLst>
                                      </p:cBhvr>
                                      <p:tavLst>
                                        <p:tav tm="0">
                                          <p:val>
                                            <p:strVal val="#ppt_x"/>
                                          </p:val>
                                        </p:tav>
                                        <p:tav tm="100000">
                                          <p:val>
                                            <p:strVal val="#ppt_x"/>
                                          </p:val>
                                        </p:tav>
                                      </p:tavLst>
                                    </p:anim>
                                    <p:anim calcmode="lin" valueType="num">
                                      <p:cBhvr>
                                        <p:cTn id="47" dur="500" fill="hold"/>
                                        <p:tgtEl>
                                          <p:spTgt spid="16"/>
                                        </p:tgtEl>
                                        <p:attrNameLst>
                                          <p:attrName>ppt_y</p:attrName>
                                        </p:attrNameLst>
                                      </p:cBhvr>
                                      <p:tavLst>
                                        <p:tav tm="0">
                                          <p:val>
                                            <p:strVal val="#ppt_y-.1"/>
                                          </p:val>
                                        </p:tav>
                                        <p:tav tm="100000">
                                          <p:val>
                                            <p:strVal val="#ppt_y"/>
                                          </p:val>
                                        </p:tav>
                                      </p:tavLst>
                                    </p:anim>
                                  </p:childTnLst>
                                </p:cTn>
                              </p:par>
                            </p:childTnLst>
                          </p:cTn>
                        </p:par>
                        <p:par>
                          <p:cTn id="48" fill="hold">
                            <p:stCondLst>
                              <p:cond delay="3250"/>
                            </p:stCondLst>
                            <p:childTnLst>
                              <p:par>
                                <p:cTn id="49" presetID="47" presetClass="entr" presetSubtype="0" fill="hold" grpId="0" nodeType="after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anim calcmode="lin" valueType="num">
                                      <p:cBhvr>
                                        <p:cTn id="52" dur="500" fill="hold"/>
                                        <p:tgtEl>
                                          <p:spTgt spid="17"/>
                                        </p:tgtEl>
                                        <p:attrNameLst>
                                          <p:attrName>ppt_x</p:attrName>
                                        </p:attrNameLst>
                                      </p:cBhvr>
                                      <p:tavLst>
                                        <p:tav tm="0">
                                          <p:val>
                                            <p:strVal val="#ppt_x"/>
                                          </p:val>
                                        </p:tav>
                                        <p:tav tm="100000">
                                          <p:val>
                                            <p:strVal val="#ppt_x"/>
                                          </p:val>
                                        </p:tav>
                                      </p:tavLst>
                                    </p:anim>
                                    <p:anim calcmode="lin" valueType="num">
                                      <p:cBhvr>
                                        <p:cTn id="53" dur="500" fill="hold"/>
                                        <p:tgtEl>
                                          <p:spTgt spid="17"/>
                                        </p:tgtEl>
                                        <p:attrNameLst>
                                          <p:attrName>ppt_y</p:attrName>
                                        </p:attrNameLst>
                                      </p:cBhvr>
                                      <p:tavLst>
                                        <p:tav tm="0">
                                          <p:val>
                                            <p:strVal val="#ppt_y-.1"/>
                                          </p:val>
                                        </p:tav>
                                        <p:tav tm="100000">
                                          <p:val>
                                            <p:strVal val="#ppt_y"/>
                                          </p:val>
                                        </p:tav>
                                      </p:tavLst>
                                    </p:anim>
                                  </p:childTnLst>
                                </p:cTn>
                              </p:par>
                            </p:childTnLst>
                          </p:cTn>
                        </p:par>
                        <p:par>
                          <p:cTn id="54" fill="hold">
                            <p:stCondLst>
                              <p:cond delay="3750"/>
                            </p:stCondLst>
                            <p:childTnLst>
                              <p:par>
                                <p:cTn id="55" presetID="47" presetClass="entr" presetSubtype="0" fill="hold" grpId="0" nodeType="after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anim calcmode="lin" valueType="num">
                                      <p:cBhvr>
                                        <p:cTn id="58" dur="500" fill="hold"/>
                                        <p:tgtEl>
                                          <p:spTgt spid="18"/>
                                        </p:tgtEl>
                                        <p:attrNameLst>
                                          <p:attrName>ppt_x</p:attrName>
                                        </p:attrNameLst>
                                      </p:cBhvr>
                                      <p:tavLst>
                                        <p:tav tm="0">
                                          <p:val>
                                            <p:strVal val="#ppt_x"/>
                                          </p:val>
                                        </p:tav>
                                        <p:tav tm="100000">
                                          <p:val>
                                            <p:strVal val="#ppt_x"/>
                                          </p:val>
                                        </p:tav>
                                      </p:tavLst>
                                    </p:anim>
                                    <p:anim calcmode="lin" valueType="num">
                                      <p:cBhvr>
                                        <p:cTn id="59" dur="500" fill="hold"/>
                                        <p:tgtEl>
                                          <p:spTgt spid="18"/>
                                        </p:tgtEl>
                                        <p:attrNameLst>
                                          <p:attrName>ppt_y</p:attrName>
                                        </p:attrNameLst>
                                      </p:cBhvr>
                                      <p:tavLst>
                                        <p:tav tm="0">
                                          <p:val>
                                            <p:strVal val="#ppt_y-.1"/>
                                          </p:val>
                                        </p:tav>
                                        <p:tav tm="100000">
                                          <p:val>
                                            <p:strVal val="#ppt_y"/>
                                          </p:val>
                                        </p:tav>
                                      </p:tavLst>
                                    </p:anim>
                                  </p:childTnLst>
                                </p:cTn>
                              </p:par>
                            </p:childTnLst>
                          </p:cTn>
                        </p:par>
                        <p:par>
                          <p:cTn id="60" fill="hold">
                            <p:stCondLst>
                              <p:cond delay="4250"/>
                            </p:stCondLst>
                            <p:childTnLst>
                              <p:par>
                                <p:cTn id="61" presetID="47" presetClass="entr" presetSubtype="0" fill="hold" grpId="0" nodeType="after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fade">
                                      <p:cBhvr>
                                        <p:cTn id="63" dur="500"/>
                                        <p:tgtEl>
                                          <p:spTgt spid="19"/>
                                        </p:tgtEl>
                                      </p:cBhvr>
                                    </p:animEffect>
                                    <p:anim calcmode="lin" valueType="num">
                                      <p:cBhvr>
                                        <p:cTn id="64" dur="500" fill="hold"/>
                                        <p:tgtEl>
                                          <p:spTgt spid="19"/>
                                        </p:tgtEl>
                                        <p:attrNameLst>
                                          <p:attrName>ppt_x</p:attrName>
                                        </p:attrNameLst>
                                      </p:cBhvr>
                                      <p:tavLst>
                                        <p:tav tm="0">
                                          <p:val>
                                            <p:strVal val="#ppt_x"/>
                                          </p:val>
                                        </p:tav>
                                        <p:tav tm="100000">
                                          <p:val>
                                            <p:strVal val="#ppt_x"/>
                                          </p:val>
                                        </p:tav>
                                      </p:tavLst>
                                    </p:anim>
                                    <p:anim calcmode="lin" valueType="num">
                                      <p:cBhvr>
                                        <p:cTn id="65" dur="500" fill="hold"/>
                                        <p:tgtEl>
                                          <p:spTgt spid="19"/>
                                        </p:tgtEl>
                                        <p:attrNameLst>
                                          <p:attrName>ppt_y</p:attrName>
                                        </p:attrNameLst>
                                      </p:cBhvr>
                                      <p:tavLst>
                                        <p:tav tm="0">
                                          <p:val>
                                            <p:strVal val="#ppt_y-.1"/>
                                          </p:val>
                                        </p:tav>
                                        <p:tav tm="100000">
                                          <p:val>
                                            <p:strVal val="#ppt_y"/>
                                          </p:val>
                                        </p:tav>
                                      </p:tavLst>
                                    </p:anim>
                                  </p:childTnLst>
                                </p:cTn>
                              </p:par>
                            </p:childTnLst>
                          </p:cTn>
                        </p:par>
                        <p:par>
                          <p:cTn id="66" fill="hold">
                            <p:stCondLst>
                              <p:cond delay="4750"/>
                            </p:stCondLst>
                            <p:childTnLst>
                              <p:par>
                                <p:cTn id="67" presetID="47" presetClass="entr" presetSubtype="0"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anim calcmode="lin" valueType="num">
                                      <p:cBhvr>
                                        <p:cTn id="70" dur="500" fill="hold"/>
                                        <p:tgtEl>
                                          <p:spTgt spid="20"/>
                                        </p:tgtEl>
                                        <p:attrNameLst>
                                          <p:attrName>ppt_x</p:attrName>
                                        </p:attrNameLst>
                                      </p:cBhvr>
                                      <p:tavLst>
                                        <p:tav tm="0">
                                          <p:val>
                                            <p:strVal val="#ppt_x"/>
                                          </p:val>
                                        </p:tav>
                                        <p:tav tm="100000">
                                          <p:val>
                                            <p:strVal val="#ppt_x"/>
                                          </p:val>
                                        </p:tav>
                                      </p:tavLst>
                                    </p:anim>
                                    <p:anim calcmode="lin" valueType="num">
                                      <p:cBhvr>
                                        <p:cTn id="71" dur="500" fill="hold"/>
                                        <p:tgtEl>
                                          <p:spTgt spid="20"/>
                                        </p:tgtEl>
                                        <p:attrNameLst>
                                          <p:attrName>ppt_y</p:attrName>
                                        </p:attrNameLst>
                                      </p:cBhvr>
                                      <p:tavLst>
                                        <p:tav tm="0">
                                          <p:val>
                                            <p:strVal val="#ppt_y-.1"/>
                                          </p:val>
                                        </p:tav>
                                        <p:tav tm="100000">
                                          <p:val>
                                            <p:strVal val="#ppt_y"/>
                                          </p:val>
                                        </p:tav>
                                      </p:tavLst>
                                    </p:anim>
                                  </p:childTnLst>
                                </p:cTn>
                              </p:par>
                            </p:childTnLst>
                          </p:cTn>
                        </p:par>
                        <p:par>
                          <p:cTn id="72" fill="hold">
                            <p:stCondLst>
                              <p:cond delay="5250"/>
                            </p:stCondLst>
                            <p:childTnLst>
                              <p:par>
                                <p:cTn id="73" presetID="47" presetClass="entr" presetSubtype="0" fill="hold" grpId="0" nodeType="after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fade">
                                      <p:cBhvr>
                                        <p:cTn id="75" dur="500"/>
                                        <p:tgtEl>
                                          <p:spTgt spid="21"/>
                                        </p:tgtEl>
                                      </p:cBhvr>
                                    </p:animEffect>
                                    <p:anim calcmode="lin" valueType="num">
                                      <p:cBhvr>
                                        <p:cTn id="76" dur="500" fill="hold"/>
                                        <p:tgtEl>
                                          <p:spTgt spid="21"/>
                                        </p:tgtEl>
                                        <p:attrNameLst>
                                          <p:attrName>ppt_x</p:attrName>
                                        </p:attrNameLst>
                                      </p:cBhvr>
                                      <p:tavLst>
                                        <p:tav tm="0">
                                          <p:val>
                                            <p:strVal val="#ppt_x"/>
                                          </p:val>
                                        </p:tav>
                                        <p:tav tm="100000">
                                          <p:val>
                                            <p:strVal val="#ppt_x"/>
                                          </p:val>
                                        </p:tav>
                                      </p:tavLst>
                                    </p:anim>
                                    <p:anim calcmode="lin" valueType="num">
                                      <p:cBhvr>
                                        <p:cTn id="77" dur="500" fill="hold"/>
                                        <p:tgtEl>
                                          <p:spTgt spid="21"/>
                                        </p:tgtEl>
                                        <p:attrNameLst>
                                          <p:attrName>ppt_y</p:attrName>
                                        </p:attrNameLst>
                                      </p:cBhvr>
                                      <p:tavLst>
                                        <p:tav tm="0">
                                          <p:val>
                                            <p:strVal val="#ppt_y-.1"/>
                                          </p:val>
                                        </p:tav>
                                        <p:tav tm="100000">
                                          <p:val>
                                            <p:strVal val="#ppt_y"/>
                                          </p:val>
                                        </p:tav>
                                      </p:tavLst>
                                    </p:anim>
                                  </p:childTnLst>
                                </p:cTn>
                              </p:par>
                            </p:childTnLst>
                          </p:cTn>
                        </p:par>
                        <p:par>
                          <p:cTn id="78" fill="hold">
                            <p:stCondLst>
                              <p:cond delay="5750"/>
                            </p:stCondLst>
                            <p:childTnLst>
                              <p:par>
                                <p:cTn id="79" presetID="47" presetClass="entr" presetSubtype="0" fill="hold" grpId="0" nodeType="afterEffect">
                                  <p:stCondLst>
                                    <p:cond delay="0"/>
                                  </p:stCondLst>
                                  <p:childTnLst>
                                    <p:set>
                                      <p:cBhvr>
                                        <p:cTn id="80" dur="1" fill="hold">
                                          <p:stCondLst>
                                            <p:cond delay="0"/>
                                          </p:stCondLst>
                                        </p:cTn>
                                        <p:tgtEl>
                                          <p:spTgt spid="22"/>
                                        </p:tgtEl>
                                        <p:attrNameLst>
                                          <p:attrName>style.visibility</p:attrName>
                                        </p:attrNameLst>
                                      </p:cBhvr>
                                      <p:to>
                                        <p:strVal val="visible"/>
                                      </p:to>
                                    </p:set>
                                    <p:animEffect transition="in" filter="fade">
                                      <p:cBhvr>
                                        <p:cTn id="81" dur="500"/>
                                        <p:tgtEl>
                                          <p:spTgt spid="22"/>
                                        </p:tgtEl>
                                      </p:cBhvr>
                                    </p:animEffect>
                                    <p:anim calcmode="lin" valueType="num">
                                      <p:cBhvr>
                                        <p:cTn id="82" dur="500" fill="hold"/>
                                        <p:tgtEl>
                                          <p:spTgt spid="22"/>
                                        </p:tgtEl>
                                        <p:attrNameLst>
                                          <p:attrName>ppt_x</p:attrName>
                                        </p:attrNameLst>
                                      </p:cBhvr>
                                      <p:tavLst>
                                        <p:tav tm="0">
                                          <p:val>
                                            <p:strVal val="#ppt_x"/>
                                          </p:val>
                                        </p:tav>
                                        <p:tav tm="100000">
                                          <p:val>
                                            <p:strVal val="#ppt_x"/>
                                          </p:val>
                                        </p:tav>
                                      </p:tavLst>
                                    </p:anim>
                                    <p:anim calcmode="lin" valueType="num">
                                      <p:cBhvr>
                                        <p:cTn id="83" dur="500" fill="hold"/>
                                        <p:tgtEl>
                                          <p:spTgt spid="22"/>
                                        </p:tgtEl>
                                        <p:attrNameLst>
                                          <p:attrName>ppt_y</p:attrName>
                                        </p:attrNameLst>
                                      </p:cBhvr>
                                      <p:tavLst>
                                        <p:tav tm="0">
                                          <p:val>
                                            <p:strVal val="#ppt_y-.1"/>
                                          </p:val>
                                        </p:tav>
                                        <p:tav tm="100000">
                                          <p:val>
                                            <p:strVal val="#ppt_y"/>
                                          </p:val>
                                        </p:tav>
                                      </p:tavLst>
                                    </p:anim>
                                  </p:childTnLst>
                                </p:cTn>
                              </p:par>
                            </p:childTnLst>
                          </p:cTn>
                        </p:par>
                        <p:par>
                          <p:cTn id="84" fill="hold">
                            <p:stCondLst>
                              <p:cond delay="6250"/>
                            </p:stCondLst>
                            <p:childTnLst>
                              <p:par>
                                <p:cTn id="85" presetID="47" presetClass="entr" presetSubtype="0" fill="hold" grpId="0" nodeType="afterEffect">
                                  <p:stCondLst>
                                    <p:cond delay="0"/>
                                  </p:stCondLst>
                                  <p:childTnLst>
                                    <p:set>
                                      <p:cBhvr>
                                        <p:cTn id="86" dur="1" fill="hold">
                                          <p:stCondLst>
                                            <p:cond delay="0"/>
                                          </p:stCondLst>
                                        </p:cTn>
                                        <p:tgtEl>
                                          <p:spTgt spid="23"/>
                                        </p:tgtEl>
                                        <p:attrNameLst>
                                          <p:attrName>style.visibility</p:attrName>
                                        </p:attrNameLst>
                                      </p:cBhvr>
                                      <p:to>
                                        <p:strVal val="visible"/>
                                      </p:to>
                                    </p:set>
                                    <p:animEffect transition="in" filter="fade">
                                      <p:cBhvr>
                                        <p:cTn id="87" dur="500"/>
                                        <p:tgtEl>
                                          <p:spTgt spid="23"/>
                                        </p:tgtEl>
                                      </p:cBhvr>
                                    </p:animEffect>
                                    <p:anim calcmode="lin" valueType="num">
                                      <p:cBhvr>
                                        <p:cTn id="88" dur="500" fill="hold"/>
                                        <p:tgtEl>
                                          <p:spTgt spid="23"/>
                                        </p:tgtEl>
                                        <p:attrNameLst>
                                          <p:attrName>ppt_x</p:attrName>
                                        </p:attrNameLst>
                                      </p:cBhvr>
                                      <p:tavLst>
                                        <p:tav tm="0">
                                          <p:val>
                                            <p:strVal val="#ppt_x"/>
                                          </p:val>
                                        </p:tav>
                                        <p:tav tm="100000">
                                          <p:val>
                                            <p:strVal val="#ppt_x"/>
                                          </p:val>
                                        </p:tav>
                                      </p:tavLst>
                                    </p:anim>
                                    <p:anim calcmode="lin" valueType="num">
                                      <p:cBhvr>
                                        <p:cTn id="89" dur="500" fill="hold"/>
                                        <p:tgtEl>
                                          <p:spTgt spid="23"/>
                                        </p:tgtEl>
                                        <p:attrNameLst>
                                          <p:attrName>ppt_y</p:attrName>
                                        </p:attrNameLst>
                                      </p:cBhvr>
                                      <p:tavLst>
                                        <p:tav tm="0">
                                          <p:val>
                                            <p:strVal val="#ppt_y-.1"/>
                                          </p:val>
                                        </p:tav>
                                        <p:tav tm="100000">
                                          <p:val>
                                            <p:strVal val="#ppt_y"/>
                                          </p:val>
                                        </p:tav>
                                      </p:tavLst>
                                    </p:anim>
                                  </p:childTnLst>
                                </p:cTn>
                              </p:par>
                            </p:childTnLst>
                          </p:cTn>
                        </p:par>
                        <p:par>
                          <p:cTn id="90" fill="hold">
                            <p:stCondLst>
                              <p:cond delay="6750"/>
                            </p:stCondLst>
                            <p:childTnLst>
                              <p:par>
                                <p:cTn id="91" presetID="47" presetClass="entr" presetSubtype="0" fill="hold" grpId="0" nodeType="afterEffect">
                                  <p:stCondLst>
                                    <p:cond delay="0"/>
                                  </p:stCondLst>
                                  <p:childTnLst>
                                    <p:set>
                                      <p:cBhvr>
                                        <p:cTn id="92" dur="1" fill="hold">
                                          <p:stCondLst>
                                            <p:cond delay="0"/>
                                          </p:stCondLst>
                                        </p:cTn>
                                        <p:tgtEl>
                                          <p:spTgt spid="24"/>
                                        </p:tgtEl>
                                        <p:attrNameLst>
                                          <p:attrName>style.visibility</p:attrName>
                                        </p:attrNameLst>
                                      </p:cBhvr>
                                      <p:to>
                                        <p:strVal val="visible"/>
                                      </p:to>
                                    </p:set>
                                    <p:animEffect transition="in" filter="fade">
                                      <p:cBhvr>
                                        <p:cTn id="93" dur="500"/>
                                        <p:tgtEl>
                                          <p:spTgt spid="24"/>
                                        </p:tgtEl>
                                      </p:cBhvr>
                                    </p:animEffect>
                                    <p:anim calcmode="lin" valueType="num">
                                      <p:cBhvr>
                                        <p:cTn id="94" dur="500" fill="hold"/>
                                        <p:tgtEl>
                                          <p:spTgt spid="24"/>
                                        </p:tgtEl>
                                        <p:attrNameLst>
                                          <p:attrName>ppt_x</p:attrName>
                                        </p:attrNameLst>
                                      </p:cBhvr>
                                      <p:tavLst>
                                        <p:tav tm="0">
                                          <p:val>
                                            <p:strVal val="#ppt_x"/>
                                          </p:val>
                                        </p:tav>
                                        <p:tav tm="100000">
                                          <p:val>
                                            <p:strVal val="#ppt_x"/>
                                          </p:val>
                                        </p:tav>
                                      </p:tavLst>
                                    </p:anim>
                                    <p:anim calcmode="lin" valueType="num">
                                      <p:cBhvr>
                                        <p:cTn id="95" dur="500" fill="hold"/>
                                        <p:tgtEl>
                                          <p:spTgt spid="24"/>
                                        </p:tgtEl>
                                        <p:attrNameLst>
                                          <p:attrName>ppt_y</p:attrName>
                                        </p:attrNameLst>
                                      </p:cBhvr>
                                      <p:tavLst>
                                        <p:tav tm="0">
                                          <p:val>
                                            <p:strVal val="#ppt_y-.1"/>
                                          </p:val>
                                        </p:tav>
                                        <p:tav tm="100000">
                                          <p:val>
                                            <p:strVal val="#ppt_y"/>
                                          </p:val>
                                        </p:tav>
                                      </p:tavLst>
                                    </p:anim>
                                  </p:childTnLst>
                                </p:cTn>
                              </p:par>
                            </p:childTnLst>
                          </p:cTn>
                        </p:par>
                        <p:par>
                          <p:cTn id="96" fill="hold">
                            <p:stCondLst>
                              <p:cond delay="7250"/>
                            </p:stCondLst>
                            <p:childTnLst>
                              <p:par>
                                <p:cTn id="97" presetID="47" presetClass="entr" presetSubtype="0" fill="hold" grpId="0" nodeType="afterEffect">
                                  <p:stCondLst>
                                    <p:cond delay="0"/>
                                  </p:stCondLst>
                                  <p:childTnLst>
                                    <p:set>
                                      <p:cBhvr>
                                        <p:cTn id="98" dur="1" fill="hold">
                                          <p:stCondLst>
                                            <p:cond delay="0"/>
                                          </p:stCondLst>
                                        </p:cTn>
                                        <p:tgtEl>
                                          <p:spTgt spid="25"/>
                                        </p:tgtEl>
                                        <p:attrNameLst>
                                          <p:attrName>style.visibility</p:attrName>
                                        </p:attrNameLst>
                                      </p:cBhvr>
                                      <p:to>
                                        <p:strVal val="visible"/>
                                      </p:to>
                                    </p:set>
                                    <p:animEffect transition="in" filter="fade">
                                      <p:cBhvr>
                                        <p:cTn id="99" dur="500"/>
                                        <p:tgtEl>
                                          <p:spTgt spid="25"/>
                                        </p:tgtEl>
                                      </p:cBhvr>
                                    </p:animEffect>
                                    <p:anim calcmode="lin" valueType="num">
                                      <p:cBhvr>
                                        <p:cTn id="100" dur="500" fill="hold"/>
                                        <p:tgtEl>
                                          <p:spTgt spid="25"/>
                                        </p:tgtEl>
                                        <p:attrNameLst>
                                          <p:attrName>ppt_x</p:attrName>
                                        </p:attrNameLst>
                                      </p:cBhvr>
                                      <p:tavLst>
                                        <p:tav tm="0">
                                          <p:val>
                                            <p:strVal val="#ppt_x"/>
                                          </p:val>
                                        </p:tav>
                                        <p:tav tm="100000">
                                          <p:val>
                                            <p:strVal val="#ppt_x"/>
                                          </p:val>
                                        </p:tav>
                                      </p:tavLst>
                                    </p:anim>
                                    <p:anim calcmode="lin" valueType="num">
                                      <p:cBhvr>
                                        <p:cTn id="101" dur="500" fill="hold"/>
                                        <p:tgtEl>
                                          <p:spTgt spid="25"/>
                                        </p:tgtEl>
                                        <p:attrNameLst>
                                          <p:attrName>ppt_y</p:attrName>
                                        </p:attrNameLst>
                                      </p:cBhvr>
                                      <p:tavLst>
                                        <p:tav tm="0">
                                          <p:val>
                                            <p:strVal val="#ppt_y-.1"/>
                                          </p:val>
                                        </p:tav>
                                        <p:tav tm="100000">
                                          <p:val>
                                            <p:strVal val="#ppt_y"/>
                                          </p:val>
                                        </p:tav>
                                      </p:tavLst>
                                    </p:anim>
                                  </p:childTnLst>
                                </p:cTn>
                              </p:par>
                            </p:childTnLst>
                          </p:cTn>
                        </p:par>
                        <p:par>
                          <p:cTn id="102" fill="hold">
                            <p:stCondLst>
                              <p:cond delay="7750"/>
                            </p:stCondLst>
                            <p:childTnLst>
                              <p:par>
                                <p:cTn id="103" presetID="47" presetClass="entr" presetSubtype="0" fill="hold" grpId="0" nodeType="afterEffect">
                                  <p:stCondLst>
                                    <p:cond delay="0"/>
                                  </p:stCondLst>
                                  <p:childTnLst>
                                    <p:set>
                                      <p:cBhvr>
                                        <p:cTn id="104" dur="1" fill="hold">
                                          <p:stCondLst>
                                            <p:cond delay="0"/>
                                          </p:stCondLst>
                                        </p:cTn>
                                        <p:tgtEl>
                                          <p:spTgt spid="26"/>
                                        </p:tgtEl>
                                        <p:attrNameLst>
                                          <p:attrName>style.visibility</p:attrName>
                                        </p:attrNameLst>
                                      </p:cBhvr>
                                      <p:to>
                                        <p:strVal val="visible"/>
                                      </p:to>
                                    </p:set>
                                    <p:animEffect transition="in" filter="fade">
                                      <p:cBhvr>
                                        <p:cTn id="105" dur="500"/>
                                        <p:tgtEl>
                                          <p:spTgt spid="26"/>
                                        </p:tgtEl>
                                      </p:cBhvr>
                                    </p:animEffect>
                                    <p:anim calcmode="lin" valueType="num">
                                      <p:cBhvr>
                                        <p:cTn id="106" dur="500" fill="hold"/>
                                        <p:tgtEl>
                                          <p:spTgt spid="26"/>
                                        </p:tgtEl>
                                        <p:attrNameLst>
                                          <p:attrName>ppt_x</p:attrName>
                                        </p:attrNameLst>
                                      </p:cBhvr>
                                      <p:tavLst>
                                        <p:tav tm="0">
                                          <p:val>
                                            <p:strVal val="#ppt_x"/>
                                          </p:val>
                                        </p:tav>
                                        <p:tav tm="100000">
                                          <p:val>
                                            <p:strVal val="#ppt_x"/>
                                          </p:val>
                                        </p:tav>
                                      </p:tavLst>
                                    </p:anim>
                                    <p:anim calcmode="lin" valueType="num">
                                      <p:cBhvr>
                                        <p:cTn id="107" dur="5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p:bldP spid="12"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14046</TotalTime>
  <Words>3579</Words>
  <Application>Microsoft Office PowerPoint</Application>
  <PresentationFormat>Widescreen</PresentationFormat>
  <Paragraphs>800</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B Nazanin</vt:lpstr>
      <vt:lpstr>Calibri</vt:lpstr>
      <vt:lpstr>Calibri Light</vt:lpstr>
      <vt:lpstr>Cambria Math</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Goldp0W3r</dc:creator>
  <cp:lastModifiedBy>Tom</cp:lastModifiedBy>
  <cp:revision>1166</cp:revision>
  <dcterms:created xsi:type="dcterms:W3CDTF">2016-01-29T14:06:18Z</dcterms:created>
  <dcterms:modified xsi:type="dcterms:W3CDTF">2023-02-08T04:43:48Z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