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3" r:id="rId2"/>
    <p:sldId id="267" r:id="rId3"/>
    <p:sldId id="334" r:id="rId4"/>
    <p:sldId id="395" r:id="rId5"/>
    <p:sldId id="367" r:id="rId6"/>
    <p:sldId id="368" r:id="rId7"/>
    <p:sldId id="336" r:id="rId8"/>
    <p:sldId id="394" r:id="rId9"/>
    <p:sldId id="392" r:id="rId10"/>
    <p:sldId id="396" r:id="rId11"/>
    <p:sldId id="399" r:id="rId12"/>
    <p:sldId id="397" r:id="rId13"/>
    <p:sldId id="398" r:id="rId14"/>
    <p:sldId id="3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0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90" d="100"/>
          <a:sy n="90" d="100"/>
        </p:scale>
        <p:origin x="564" y="66"/>
      </p:cViewPr>
      <p:guideLst/>
    </p:cSldViewPr>
  </p:slid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81898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1636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69701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45654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30041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45643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67924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98694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423768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43970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EB71B-00EE-40B2-B512-DDC7594DF3E5}"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20364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EB71B-00EE-40B2-B512-DDC7594DF3E5}" type="datetimeFigureOut">
              <a:rPr lang="en-US" smtClean="0"/>
              <a:t>4/18/2023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6050A-C480-4742-BBD5-8E78E95CE738}" type="slidenum">
              <a:rPr lang="en-US" smtClean="0"/>
              <a:t>‹#›</a:t>
            </a:fld>
            <a:endParaRPr lang="en-US" dirty="0"/>
          </a:p>
        </p:txBody>
      </p:sp>
    </p:spTree>
    <p:extLst>
      <p:ext uri="{BB962C8B-B14F-4D97-AF65-F5344CB8AC3E}">
        <p14:creationId xmlns:p14="http://schemas.microsoft.com/office/powerpoint/2010/main" val="1381462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1.xml"/><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5.jpg"/><Relationship Id="rId5" Type="http://schemas.openxmlformats.org/officeDocument/2006/relationships/slide" Target="slide1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6.png"/><Relationship Id="rId5" Type="http://schemas.openxmlformats.org/officeDocument/2006/relationships/slide" Target="slide13.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7.png"/><Relationship Id="rId5" Type="http://schemas.openxmlformats.org/officeDocument/2006/relationships/slide" Target="slide14.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gif"/><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1.gif"/><Relationship Id="rId7" Type="http://schemas.openxmlformats.org/officeDocument/2006/relationships/slide" Target="slide6.xml"/><Relationship Id="rId12" Type="http://schemas.openxmlformats.org/officeDocument/2006/relationships/slide" Target="slide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4.xml"/><Relationship Id="rId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5.png"/><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4.xml"/><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5.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slide" Target="slide6.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slide" Target="slide7.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slide" Target="slide8.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9.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13.xml"/><Relationship Id="rId3" Type="http://schemas.openxmlformats.org/officeDocument/2006/relationships/image" Target="../media/image1.gif"/><Relationship Id="rId7" Type="http://schemas.openxmlformats.org/officeDocument/2006/relationships/slide" Target="slide2.xml"/><Relationship Id="rId12" Type="http://schemas.openxmlformats.org/officeDocument/2006/relationships/slide" Target="slide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slide" Target="slide10.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8.xml"/><Relationship Id="rId1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368"/>
            <a:ext cx="12192000" cy="5331657"/>
          </a:xfrm>
          <a:prstGeom prst="rect">
            <a:avLst/>
          </a:prstGeom>
          <a:gradFill flip="none" rotWithShape="1">
            <a:gsLst>
              <a:gs pos="92000">
                <a:srgbClr val="FFFFF0"/>
              </a:gs>
              <a:gs pos="100000">
                <a:srgbClr val="002060"/>
              </a:gs>
            </a:gsLst>
            <a:path path="circle">
              <a:fillToRect l="50000" t="50000" r="50000" b="50000"/>
            </a:path>
            <a:tileRect/>
          </a:gradFill>
          <a:ln w="25400" cap="flat" cmpd="sng" algn="ctr">
            <a:noFill/>
            <a:prstDash val="solid"/>
          </a:ln>
          <a:effectLst/>
        </p:spPr>
        <p:txBody>
          <a:bodyPr rtlCol="0" anchor="ctr"/>
          <a:lstStyle/>
          <a:p>
            <a:pPr algn="ctr"/>
            <a:endParaRPr lang="en-US" sz="36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556996"/>
            <a:ext cx="12192000" cy="3301004"/>
          </a:xfrm>
          <a:prstGeom prst="rect">
            <a:avLst/>
          </a:prstGeom>
          <a:ln>
            <a:solidFill>
              <a:srgbClr val="0F4D78">
                <a:shade val="50000"/>
              </a:srgbClr>
            </a:solidFill>
          </a:ln>
        </p:spPr>
      </p:pic>
      <p:sp>
        <p:nvSpPr>
          <p:cNvPr id="6" name="Oval 5"/>
          <p:cNvSpPr/>
          <p:nvPr/>
        </p:nvSpPr>
        <p:spPr>
          <a:xfrm>
            <a:off x="0" y="3085191"/>
            <a:ext cx="12222480" cy="990206"/>
          </a:xfrm>
          <a:prstGeom prst="ellipse">
            <a:avLst/>
          </a:prstGeom>
          <a:solidFill>
            <a:srgbClr val="FFFFF0"/>
          </a:solidFill>
          <a:ln w="25400" cap="rnd" cmpd="sng" algn="ctr">
            <a:gradFill>
              <a:gsLst>
                <a:gs pos="38000">
                  <a:srgbClr val="FFFFF0"/>
                </a:gs>
                <a:gs pos="100000">
                  <a:srgbClr val="0F4D78">
                    <a:lumMod val="45000"/>
                    <a:lumOff val="55000"/>
                  </a:srgbClr>
                </a:gs>
                <a:gs pos="100000">
                  <a:srgbClr val="0F4D78">
                    <a:lumMod val="30000"/>
                    <a:lumOff val="70000"/>
                  </a:srgbClr>
                </a:gs>
              </a:gsLst>
              <a:lin ang="5400000" scaled="1"/>
            </a:gradFill>
            <a:prstDash val="solid"/>
            <a:miter lim="800000"/>
          </a:ln>
          <a:effectLst/>
        </p:spPr>
        <p:txBody>
          <a:bodyPr rtlCol="0" anchor="ctr"/>
          <a:lstStyle/>
          <a:p>
            <a:pPr algn="ctr"/>
            <a:endParaRPr lang="en-US" sz="54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9" name="Rectangle 8"/>
          <p:cNvSpPr/>
          <p:nvPr/>
        </p:nvSpPr>
        <p:spPr>
          <a:xfrm>
            <a:off x="0" y="509555"/>
            <a:ext cx="12159175" cy="523220"/>
          </a:xfrm>
          <a:prstGeom prst="rect">
            <a:avLst/>
          </a:prstGeom>
          <a:noFill/>
        </p:spPr>
        <p:txBody>
          <a:bodyPr wrap="square" lIns="91440" tIns="45720" rIns="91440" bIns="45720">
            <a:spAutoFit/>
          </a:bodyPr>
          <a:lstStyle/>
          <a:p>
            <a:pPr algn="ctr" rtl="1"/>
            <a:r>
              <a:rPr lang="fa-IR" sz="2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دانشگاه صنعتی شریف</a:t>
            </a:r>
            <a:endParaRPr lang="en-US" sz="4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3" name="Rectangle 12"/>
          <p:cNvSpPr/>
          <p:nvPr/>
        </p:nvSpPr>
        <p:spPr>
          <a:xfrm>
            <a:off x="1" y="2213583"/>
            <a:ext cx="12189654" cy="1015663"/>
          </a:xfrm>
          <a:prstGeom prst="rect">
            <a:avLst/>
          </a:prstGeom>
          <a:noFill/>
        </p:spPr>
        <p:txBody>
          <a:bodyPr wrap="square" lIns="91440" tIns="45720" rIns="91440" bIns="45720">
            <a:spAutoFit/>
          </a:bodyPr>
          <a:lstStyle/>
          <a:p>
            <a:pPr algn="ctr" rtl="1"/>
            <a:r>
              <a:rPr lang="fa-IR" sz="60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طراحی پایگاه داده‌ها</a:t>
            </a:r>
            <a:endParaRPr lang="en-US" sz="96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5" name="Rectangle 14"/>
          <p:cNvSpPr/>
          <p:nvPr/>
        </p:nvSpPr>
        <p:spPr>
          <a:xfrm>
            <a:off x="-2345" y="5587697"/>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یکشنبه – سه‌شنبه ( 16:30 الی 18:00 )</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2" name="Rectangle 11"/>
          <p:cNvSpPr/>
          <p:nvPr/>
        </p:nvSpPr>
        <p:spPr>
          <a:xfrm>
            <a:off x="0" y="4192139"/>
            <a:ext cx="12189655" cy="461665"/>
          </a:xfrm>
          <a:prstGeom prst="rect">
            <a:avLst/>
          </a:prstGeom>
          <a:noFill/>
        </p:spPr>
        <p:txBody>
          <a:bodyPr wrap="square" lIns="91440" tIns="45720" rIns="91440" bIns="45720">
            <a:spAutoFit/>
          </a:bodyPr>
          <a:lstStyle/>
          <a:p>
            <a:pPr algn="ctr" rtl="1"/>
            <a:r>
              <a:rPr lang="fa-IR" sz="2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مهدی دادبخش</a:t>
            </a:r>
            <a:endParaRPr lang="en-US" sz="4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p:blipFill>
        <p:spPr>
          <a:xfrm>
            <a:off x="665106" y="19125"/>
            <a:ext cx="1349414" cy="137117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p:blipFill>
        <p:spPr>
          <a:xfrm>
            <a:off x="10259046" y="-26059"/>
            <a:ext cx="1376363" cy="1376363"/>
          </a:xfrm>
          <a:prstGeom prst="rect">
            <a:avLst/>
          </a:prstGeom>
        </p:spPr>
      </p:pic>
      <p:sp>
        <p:nvSpPr>
          <p:cNvPr id="11" name="Rectangle 10"/>
          <p:cNvSpPr/>
          <p:nvPr/>
        </p:nvSpPr>
        <p:spPr>
          <a:xfrm>
            <a:off x="0" y="1456987"/>
            <a:ext cx="12189655" cy="584775"/>
          </a:xfrm>
          <a:prstGeom prst="rect">
            <a:avLst/>
          </a:prstGeom>
          <a:noFill/>
        </p:spPr>
        <p:txBody>
          <a:bodyPr wrap="square" lIns="91440" tIns="45720" rIns="91440" bIns="45720">
            <a:spAutoFit/>
          </a:bodyPr>
          <a:lstStyle/>
          <a:p>
            <a:pPr algn="ctr" rtl="1"/>
            <a:r>
              <a:rPr lang="fa-IR" sz="32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دانشکده مهندسی کامپیوتر</a:t>
            </a:r>
            <a:endParaRPr lang="en-US" sz="54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6" name="Rectangle 15"/>
          <p:cNvSpPr/>
          <p:nvPr/>
        </p:nvSpPr>
        <p:spPr>
          <a:xfrm>
            <a:off x="-2345" y="4656426"/>
            <a:ext cx="12192000" cy="400110"/>
          </a:xfrm>
          <a:prstGeom prst="rect">
            <a:avLst/>
          </a:prstGeom>
          <a:noFill/>
        </p:spPr>
        <p:txBody>
          <a:bodyPr wrap="square" lIns="91440" tIns="45720" rIns="91440" bIns="45720">
            <a:spAutoFit/>
          </a:bodyPr>
          <a:lstStyle/>
          <a:p>
            <a:pPr algn="ctr" rtl="1"/>
            <a:r>
              <a:rPr lang="en-US" sz="20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mahdi.dadbakhsh@sharif.edu</a:t>
            </a:r>
            <a:endParaRPr lang="en-US" sz="24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7" name="Rectangle 16"/>
          <p:cNvSpPr/>
          <p:nvPr/>
        </p:nvSpPr>
        <p:spPr>
          <a:xfrm>
            <a:off x="0" y="3322409"/>
            <a:ext cx="12189654" cy="523220"/>
          </a:xfrm>
          <a:prstGeom prst="rect">
            <a:avLst/>
          </a:prstGeom>
          <a:noFill/>
        </p:spPr>
        <p:txBody>
          <a:bodyPr wrap="square" lIns="91440" tIns="45720" rIns="91440" bIns="45720">
            <a:spAutoFit/>
          </a:bodyPr>
          <a:lstStyle/>
          <a:p>
            <a:pPr algn="ctr" rtl="1"/>
            <a:r>
              <a:rPr lang="fa-IR" sz="2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 فصل پنجم : معماری سه سطحی پایگاه داده‌ها )</a:t>
            </a:r>
            <a:endParaRPr lang="en-US" sz="4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9" name="Rectangle 18"/>
          <p:cNvSpPr/>
          <p:nvPr/>
        </p:nvSpPr>
        <p:spPr>
          <a:xfrm>
            <a:off x="1" y="6022813"/>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1402 - 1401</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20" name="Rectangle 19"/>
          <p:cNvSpPr/>
          <p:nvPr/>
        </p:nvSpPr>
        <p:spPr>
          <a:xfrm>
            <a:off x="1" y="5130501"/>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شماره درس : 40384</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Tree>
    <p:extLst>
      <p:ext uri="{BB962C8B-B14F-4D97-AF65-F5344CB8AC3E}">
        <p14:creationId xmlns:p14="http://schemas.microsoft.com/office/powerpoint/2010/main" val="3891332252"/>
      </p:ext>
    </p:extLst>
  </p:cSld>
  <p:clrMapOvr>
    <a:masterClrMapping/>
  </p:clrMapOvr>
  <mc:AlternateContent xmlns:mc="http://schemas.openxmlformats.org/markup-compatibility/2006" xmlns:p14="http://schemas.microsoft.com/office/powerpoint/2010/main">
    <mc:Choice Requires="p14">
      <p:transition spd="slow" p14:dur="3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anim calcmode="lin" valueType="num">
                                      <p:cBhvr>
                                        <p:cTn id="31" dur="500" fill="hold"/>
                                        <p:tgtEl>
                                          <p:spTgt spid="13"/>
                                        </p:tgtEl>
                                        <p:attrNameLst>
                                          <p:attrName>ppt_x</p:attrName>
                                        </p:attrNameLst>
                                      </p:cBhvr>
                                      <p:tavLst>
                                        <p:tav tm="0">
                                          <p:val>
                                            <p:strVal val="#ppt_x"/>
                                          </p:val>
                                        </p:tav>
                                        <p:tav tm="100000">
                                          <p:val>
                                            <p:strVal val="#ppt_x"/>
                                          </p:val>
                                        </p:tav>
                                      </p:tavLst>
                                    </p:anim>
                                    <p:anim calcmode="lin" valueType="num">
                                      <p:cBhvr>
                                        <p:cTn id="32" dur="5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anim calcmode="lin" valueType="num">
                                      <p:cBhvr>
                                        <p:cTn id="49" dur="500" fill="hold"/>
                                        <p:tgtEl>
                                          <p:spTgt spid="16"/>
                                        </p:tgtEl>
                                        <p:attrNameLst>
                                          <p:attrName>ppt_x</p:attrName>
                                        </p:attrNameLst>
                                      </p:cBhvr>
                                      <p:tavLst>
                                        <p:tav tm="0">
                                          <p:val>
                                            <p:strVal val="#ppt_x"/>
                                          </p:val>
                                        </p:tav>
                                        <p:tav tm="100000">
                                          <p:val>
                                            <p:strVal val="#ppt_x"/>
                                          </p:val>
                                        </p:tav>
                                      </p:tavLst>
                                    </p:anim>
                                    <p:anim calcmode="lin" valueType="num">
                                      <p:cBhvr>
                                        <p:cTn id="50" dur="5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2"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anim calcmode="lin" valueType="num">
                                      <p:cBhvr>
                                        <p:cTn id="61" dur="500" fill="hold"/>
                                        <p:tgtEl>
                                          <p:spTgt spid="15"/>
                                        </p:tgtEl>
                                        <p:attrNameLst>
                                          <p:attrName>ppt_x</p:attrName>
                                        </p:attrNameLst>
                                      </p:cBhvr>
                                      <p:tavLst>
                                        <p:tav tm="0">
                                          <p:val>
                                            <p:strVal val="#ppt_x"/>
                                          </p:val>
                                        </p:tav>
                                        <p:tav tm="100000">
                                          <p:val>
                                            <p:strVal val="#ppt_x"/>
                                          </p:val>
                                        </p:tav>
                                      </p:tavLst>
                                    </p:anim>
                                    <p:anim calcmode="lin" valueType="num">
                                      <p:cBhvr>
                                        <p:cTn id="62" dur="500" fill="hold"/>
                                        <p:tgtEl>
                                          <p:spTgt spid="15"/>
                                        </p:tgtEl>
                                        <p:attrNameLst>
                                          <p:attrName>ppt_y</p:attrName>
                                        </p:attrNameLst>
                                      </p:cBhvr>
                                      <p:tavLst>
                                        <p:tav tm="0">
                                          <p:val>
                                            <p:strVal val="#ppt_y+.1"/>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anim calcmode="lin" valueType="num">
                                      <p:cBhvr>
                                        <p:cTn id="67" dur="500" fill="hold"/>
                                        <p:tgtEl>
                                          <p:spTgt spid="19"/>
                                        </p:tgtEl>
                                        <p:attrNameLst>
                                          <p:attrName>ppt_x</p:attrName>
                                        </p:attrNameLst>
                                      </p:cBhvr>
                                      <p:tavLst>
                                        <p:tav tm="0">
                                          <p:val>
                                            <p:strVal val="#ppt_x"/>
                                          </p:val>
                                        </p:tav>
                                        <p:tav tm="100000">
                                          <p:val>
                                            <p:strVal val="#ppt_x"/>
                                          </p:val>
                                        </p:tav>
                                      </p:tavLst>
                                    </p:anim>
                                    <p:anim calcmode="lin" valueType="num">
                                      <p:cBhvr>
                                        <p:cTn id="68"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2" grpId="0"/>
      <p:bldP spid="11" grpId="0"/>
      <p:bldP spid="16" grpId="0"/>
      <p:bldP spid="17" grpId="0"/>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روش خوشه‌ای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Clustered Index</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 </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2" name="TextBox 11">
            <a:extLst>
              <a:ext uri="{FF2B5EF4-FFF2-40B4-BE49-F238E27FC236}">
                <a16:creationId xmlns:a16="http://schemas.microsoft.com/office/drawing/2014/main" id="{22902E79-752B-49FF-A5EE-3E15EE95020C}"/>
              </a:ext>
            </a:extLst>
          </p:cNvPr>
          <p:cNvSpPr txBox="1"/>
          <p:nvPr/>
        </p:nvSpPr>
        <p:spPr>
          <a:xfrm>
            <a:off x="596348" y="782338"/>
            <a:ext cx="11039060" cy="1323439"/>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در روش خوشه‌ای، همه‌‌‌ی داده‌‌‌های یک جدول با یک ترتیب مشخص به صورت فیزیکی در هارد دیسک ذخیره خواهند شد. از این رو یک جدول فقط یک ایندکس خوشه‌ای دارد که برای تمام داده‌‌‌ها اعمال می‌‌‌شود. برای توضیح مفهوم این روش از مثال ساده‌‌‌ی یک دفترچه تلفن استفاده می‌‌‌کنیم. در یک دفترچه تلفن شماره‌‌‌های افراد بر اساس ترتیب حروف الفبا قرار گرفته است و با پیدا کردن نام یک شخص به صورت مسقیم می‌‌‌توانید به شماره‌‌‌ی ان شخص دست پیدا کنید.</a:t>
            </a:r>
          </a:p>
          <a:p>
            <a:pPr marL="285750" indent="-285750" algn="just" rtl="1">
              <a:buFont typeface="Wingdings" panose="05000000000000000000" pitchFamily="2" charset="2"/>
              <a:buChar char="§"/>
            </a:pPr>
            <a:r>
              <a:rPr lang="fa-IR" sz="1600" dirty="0">
                <a:cs typeface="B Nazanin" panose="00000400000000000000" pitchFamily="2" charset="-78"/>
              </a:rPr>
              <a:t>این نوع ایندکس به صورت اتوماتیک بر روی همه جداول و بر اساس کلید اصلی بر روی پایگاه داده ایجاد می شود.</a:t>
            </a:r>
          </a:p>
          <a:p>
            <a:pPr marL="285750" indent="-285750" algn="just" rtl="1">
              <a:buFont typeface="Wingdings" panose="05000000000000000000" pitchFamily="2" charset="2"/>
              <a:buChar char="§"/>
            </a:pPr>
            <a:r>
              <a:rPr lang="fa-IR" sz="1600" dirty="0">
                <a:cs typeface="B Nazanin" panose="00000400000000000000" pitchFamily="2" charset="-78"/>
              </a:rPr>
              <a:t>در شکل زیر یک ایندکس خوشه‌ای و نحوه قرار گرفتن داده‌‌‌ها در آن مشاهده می‌‌‌شود :</a:t>
            </a:r>
            <a:endParaRPr lang="fa-IR" sz="1600" i="1" dirty="0">
              <a:solidFill>
                <a:srgbClr val="0070C0"/>
              </a:solidFill>
              <a:cs typeface="B Nazanin" panose="00000400000000000000" pitchFamily="2" charset="-78"/>
            </a:endParaRPr>
          </a:p>
        </p:txBody>
      </p:sp>
      <p:pic>
        <p:nvPicPr>
          <p:cNvPr id="7" name="Picture 6">
            <a:extLst>
              <a:ext uri="{FF2B5EF4-FFF2-40B4-BE49-F238E27FC236}">
                <a16:creationId xmlns:a16="http://schemas.microsoft.com/office/drawing/2014/main" id="{98217201-BBEA-4002-9BD5-7B4383AA2C46}"/>
              </a:ext>
            </a:extLst>
          </p:cNvPr>
          <p:cNvPicPr>
            <a:picLocks noChangeAspect="1"/>
          </p:cNvPicPr>
          <p:nvPr/>
        </p:nvPicPr>
        <p:blipFill>
          <a:blip r:embed="rId10"/>
          <a:stretch>
            <a:fillRect/>
          </a:stretch>
        </p:blipFill>
        <p:spPr>
          <a:xfrm>
            <a:off x="596347" y="2015009"/>
            <a:ext cx="4544699" cy="2524243"/>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3C310DB3-E2C6-4693-8D73-4F15DAD17766}"/>
              </a:ext>
            </a:extLst>
          </p:cNvPr>
          <p:cNvSpPr txBox="1"/>
          <p:nvPr/>
        </p:nvSpPr>
        <p:spPr>
          <a:xfrm>
            <a:off x="5269834" y="2573100"/>
            <a:ext cx="6365573" cy="1323439"/>
          </a:xfrm>
          <a:prstGeom prst="rect">
            <a:avLst/>
          </a:prstGeom>
          <a:noFill/>
        </p:spPr>
        <p:txBody>
          <a:bodyPr wrap="square">
            <a:spAutoFit/>
          </a:bodyPr>
          <a:lstStyle/>
          <a:p>
            <a:pPr marL="285750" indent="-285750" algn="r" rtl="1">
              <a:buFont typeface="Wingdings" panose="05000000000000000000" pitchFamily="2" charset="2"/>
              <a:buChar char="§"/>
            </a:pPr>
            <a:r>
              <a:rPr lang="fa-IR" sz="1600" b="1" dirty="0">
                <a:cs typeface="B Nazanin" panose="00000400000000000000" pitchFamily="2" charset="-78"/>
              </a:rPr>
              <a:t>مزایای روش خوشه‌ای </a:t>
            </a:r>
            <a:r>
              <a:rPr lang="en-US" sz="1600" b="1" dirty="0">
                <a:cs typeface="B Nazanin" panose="00000400000000000000" pitchFamily="2" charset="-78"/>
              </a:rPr>
              <a:t>:</a:t>
            </a:r>
            <a:r>
              <a:rPr lang="fa-IR" sz="1600" b="1" dirty="0">
                <a:cs typeface="B Nazanin" panose="00000400000000000000" pitchFamily="2" charset="-78"/>
              </a:rPr>
              <a:t> </a:t>
            </a:r>
            <a:endParaRPr lang="en-US" sz="1600" b="1" dirty="0">
              <a:cs typeface="B Nazanin" panose="00000400000000000000" pitchFamily="2" charset="-78"/>
            </a:endParaRPr>
          </a:p>
          <a:p>
            <a:pPr lvl="1" algn="just" rtl="1"/>
            <a:r>
              <a:rPr lang="fa-IR" sz="1600" dirty="0">
                <a:cs typeface="B Nazanin" panose="00000400000000000000" pitchFamily="2" charset="-78"/>
              </a:rPr>
              <a:t>این روش برای جستجوهایی که به صورت بازه‌‌‌ای هستند بسیار کارآمدتر است. </a:t>
            </a:r>
          </a:p>
          <a:p>
            <a:pPr lvl="1" algn="r" rtl="1"/>
            <a:r>
              <a:rPr lang="fa-IR" sz="1600" dirty="0">
                <a:cs typeface="B Nazanin" panose="00000400000000000000" pitchFamily="2" charset="-78"/>
              </a:rPr>
              <a:t>مزیت دیگر این روش این است که زمانی که می‌‌‌خواهیم جستجو را به صورت مقایسه‌‌‌ای از ستون‌‌‌های بزرگتر یا کوچکتر از یک مقدار مشخص انجام دهیم کاربردی‌‌‌تر است مخصوصا زمانی که تعداد داده‌‌‌ها زیاد است و داده‌‌‌ی تکراری نداریم.</a:t>
            </a:r>
            <a:endParaRPr lang="en-US" sz="1600" dirty="0">
              <a:cs typeface="B Nazanin" panose="00000400000000000000" pitchFamily="2" charset="-78"/>
            </a:endParaRPr>
          </a:p>
        </p:txBody>
      </p:sp>
      <p:sp>
        <p:nvSpPr>
          <p:cNvPr id="15" name="TextBox 14">
            <a:extLst>
              <a:ext uri="{FF2B5EF4-FFF2-40B4-BE49-F238E27FC236}">
                <a16:creationId xmlns:a16="http://schemas.microsoft.com/office/drawing/2014/main" id="{42F11A02-4FF5-4691-A165-1009A0DADC2C}"/>
              </a:ext>
            </a:extLst>
          </p:cNvPr>
          <p:cNvSpPr txBox="1"/>
          <p:nvPr/>
        </p:nvSpPr>
        <p:spPr>
          <a:xfrm>
            <a:off x="5269834" y="4193937"/>
            <a:ext cx="6365573" cy="1323439"/>
          </a:xfrm>
          <a:prstGeom prst="rect">
            <a:avLst/>
          </a:prstGeom>
          <a:noFill/>
        </p:spPr>
        <p:txBody>
          <a:bodyPr wrap="square">
            <a:spAutoFit/>
          </a:bodyPr>
          <a:lstStyle/>
          <a:p>
            <a:pPr marL="285750" indent="-285750" algn="r" rtl="1">
              <a:buFont typeface="Wingdings" panose="05000000000000000000" pitchFamily="2" charset="2"/>
              <a:buChar char="§"/>
            </a:pPr>
            <a:r>
              <a:rPr lang="fa-IR" sz="1600" b="1" dirty="0">
                <a:cs typeface="B Nazanin" panose="00000400000000000000" pitchFamily="2" charset="-78"/>
              </a:rPr>
              <a:t>معایب روش خوشه‌ای </a:t>
            </a:r>
            <a:r>
              <a:rPr lang="en-US" sz="1600" b="1" dirty="0">
                <a:cs typeface="B Nazanin" panose="00000400000000000000" pitchFamily="2" charset="-78"/>
              </a:rPr>
              <a:t>:</a:t>
            </a:r>
            <a:r>
              <a:rPr lang="fa-IR" sz="1600" b="1" dirty="0">
                <a:cs typeface="B Nazanin" panose="00000400000000000000" pitchFamily="2" charset="-78"/>
              </a:rPr>
              <a:t> </a:t>
            </a:r>
            <a:endParaRPr lang="en-US" sz="1600" b="1" dirty="0">
              <a:cs typeface="B Nazanin" panose="00000400000000000000" pitchFamily="2" charset="-78"/>
            </a:endParaRPr>
          </a:p>
          <a:p>
            <a:pPr lvl="1" algn="just" rtl="1"/>
            <a:r>
              <a:rPr lang="fa-IR" sz="1600" dirty="0">
                <a:cs typeface="B Nazanin" panose="00000400000000000000" pitchFamily="2" charset="-78"/>
              </a:rPr>
              <a:t>متاسفانه این روش برای ستون‌‌‌هایی که تغییر می‌‌‌کنند و به روزرسانی دارند مناسب نیست چرا که با هر تغییر تمام داده‌‌‌ها باید دوباره مرتب‌‌‌سازی شوند. همچنین در این حالت محدودیت ایندکس‌‌‌ گذاری برای یک جدول داریم به این صورت که در یک جدول فقط یک نوع ایندکس‌‌‌ گذاری وجود دارد که برای تمام داده‌‌‌ها اعمال می‌‌‌شود.</a:t>
            </a:r>
            <a:endParaRPr lang="en-US" sz="1600" dirty="0">
              <a:cs typeface="B Nazanin" panose="00000400000000000000" pitchFamily="2" charset="-78"/>
            </a:endParaRPr>
          </a:p>
        </p:txBody>
      </p:sp>
      <p:sp>
        <p:nvSpPr>
          <p:cNvPr id="16" name="TextBox 15">
            <a:extLst>
              <a:ext uri="{FF2B5EF4-FFF2-40B4-BE49-F238E27FC236}">
                <a16:creationId xmlns:a16="http://schemas.microsoft.com/office/drawing/2014/main" id="{41734A21-9EBA-4FA9-BE9C-5BF2314DE5A1}"/>
              </a:ext>
            </a:extLst>
          </p:cNvPr>
          <p:cNvSpPr txBox="1"/>
          <p:nvPr/>
        </p:nvSpPr>
        <p:spPr>
          <a:xfrm>
            <a:off x="3933854" y="5660189"/>
            <a:ext cx="4324291" cy="338554"/>
          </a:xfrm>
          <a:prstGeom prst="rect">
            <a:avLst/>
          </a:prstGeom>
          <a:noFill/>
        </p:spPr>
        <p:txBody>
          <a:bodyPr wrap="square">
            <a:spAutoFit/>
          </a:bodyPr>
          <a:lstStyle/>
          <a:p>
            <a:pPr algn="ctr" rtl="1"/>
            <a:r>
              <a:rPr lang="fa-IR" sz="1600" dirty="0">
                <a:solidFill>
                  <a:srgbClr val="00B050"/>
                </a:solidFill>
                <a:cs typeface="B Nazanin" panose="00000400000000000000" pitchFamily="2" charset="-78"/>
              </a:rPr>
              <a:t>موضوع تحقیق : </a:t>
            </a:r>
            <a:r>
              <a:rPr lang="fa-IR" sz="1600" dirty="0">
                <a:cs typeface="B Nazanin" panose="00000400000000000000" pitchFamily="2" charset="-78"/>
              </a:rPr>
              <a:t>ایندکس خوشه‌ای را کامل شرح دهید.</a:t>
            </a:r>
          </a:p>
        </p:txBody>
      </p:sp>
    </p:spTree>
    <p:extLst>
      <p:ext uri="{BB962C8B-B14F-4D97-AF65-F5344CB8AC3E}">
        <p14:creationId xmlns:p14="http://schemas.microsoft.com/office/powerpoint/2010/main" val="177280962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75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275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روش غیرخوشه‌ای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Non-Clustered Index</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TextBox 9">
            <a:extLst>
              <a:ext uri="{FF2B5EF4-FFF2-40B4-BE49-F238E27FC236}">
                <a16:creationId xmlns:a16="http://schemas.microsoft.com/office/drawing/2014/main" id="{28173E8B-62C8-4023-9D1E-54FCAE2484CE}"/>
              </a:ext>
            </a:extLst>
          </p:cNvPr>
          <p:cNvSpPr txBox="1"/>
          <p:nvPr/>
        </p:nvSpPr>
        <p:spPr>
          <a:xfrm>
            <a:off x="596348" y="782338"/>
            <a:ext cx="11039060" cy="1323439"/>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این روش با ترتیب ذخیره‌‌‌ی داده‌‌‌ها کاری ندارد و تنها یک مقدار و</a:t>
            </a:r>
            <a:r>
              <a:rPr lang="en-US" sz="1600" dirty="0">
                <a:cs typeface="B Nazanin" panose="00000400000000000000" pitchFamily="2" charset="-78"/>
              </a:rPr>
              <a:t>pointer </a:t>
            </a:r>
            <a:r>
              <a:rPr lang="fa-IR" sz="1600" dirty="0">
                <a:cs typeface="B Nazanin" panose="00000400000000000000" pitchFamily="2" charset="-78"/>
              </a:rPr>
              <a:t> به داده‌‌‌ی مورد نظر اختصاص می‌‌‌دهد، مانند لیست واژه‌‌‌های مهم در انتهای یک کتاب و شماره صفحاتی که این واژه‌‌‌ها در آن کتاب به کار رفته است.</a:t>
            </a:r>
          </a:p>
          <a:p>
            <a:pPr marL="285750" indent="-285750" algn="just" rtl="1">
              <a:buFont typeface="Wingdings" panose="05000000000000000000" pitchFamily="2" charset="2"/>
              <a:buChar char="§"/>
            </a:pPr>
            <a:r>
              <a:rPr lang="fa-IR" sz="1600" dirty="0">
                <a:cs typeface="B Nazanin" panose="00000400000000000000" pitchFamily="2" charset="-78"/>
              </a:rPr>
              <a:t>این ایندکس ها را طراح پایگاه داده با توجه به نیاز می‌تواند ایجاد کند. البته توجه داشته باشید که ایجاد ایندکس غیرخوشه‌ای باید توسط یک متخصص انجام شود چرا که در صورت ایندکس گذاری اشتباه، دسترسی به اطلاعات کندتر انجام خواهد شد.</a:t>
            </a:r>
          </a:p>
          <a:p>
            <a:pPr marL="285750" indent="-285750" algn="just" rtl="1">
              <a:buFont typeface="Wingdings" panose="05000000000000000000" pitchFamily="2" charset="2"/>
              <a:buChar char="§"/>
            </a:pPr>
            <a:r>
              <a:rPr lang="fa-IR" sz="1600" dirty="0">
                <a:cs typeface="B Nazanin" panose="00000400000000000000" pitchFamily="2" charset="-78"/>
              </a:rPr>
              <a:t>در شکل زیر یک ایندکس غیرخوشه‌ای</a:t>
            </a:r>
            <a:r>
              <a:rPr lang="en-US" sz="1600" dirty="0">
                <a:cs typeface="B Nazanin" panose="00000400000000000000" pitchFamily="2" charset="-78"/>
              </a:rPr>
              <a:t> </a:t>
            </a:r>
            <a:r>
              <a:rPr lang="fa-IR" sz="1600" dirty="0">
                <a:cs typeface="B Nazanin" panose="00000400000000000000" pitchFamily="2" charset="-78"/>
              </a:rPr>
              <a:t>و نحوه قرار گرفتن داده‌‌‌ها در آن مشاهده می‌‌‌شود:</a:t>
            </a:r>
            <a:endParaRPr lang="fa-IR" sz="1600" i="1" dirty="0">
              <a:solidFill>
                <a:srgbClr val="0070C0"/>
              </a:solidFill>
              <a:cs typeface="B Nazanin" panose="00000400000000000000" pitchFamily="2" charset="-78"/>
            </a:endParaRPr>
          </a:p>
        </p:txBody>
      </p:sp>
      <p:pic>
        <p:nvPicPr>
          <p:cNvPr id="11" name="Picture 10">
            <a:extLst>
              <a:ext uri="{FF2B5EF4-FFF2-40B4-BE49-F238E27FC236}">
                <a16:creationId xmlns:a16="http://schemas.microsoft.com/office/drawing/2014/main" id="{1775A341-0BAB-441A-A89B-5C285C5ECB00}"/>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96347" y="2015009"/>
            <a:ext cx="4477068" cy="2524243"/>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46BD53F7-6293-43D4-A88D-A0AFABCA68A4}"/>
              </a:ext>
            </a:extLst>
          </p:cNvPr>
          <p:cNvSpPr txBox="1"/>
          <p:nvPr/>
        </p:nvSpPr>
        <p:spPr>
          <a:xfrm>
            <a:off x="5269834" y="2573100"/>
            <a:ext cx="6365573" cy="1323439"/>
          </a:xfrm>
          <a:prstGeom prst="rect">
            <a:avLst/>
          </a:prstGeom>
          <a:noFill/>
        </p:spPr>
        <p:txBody>
          <a:bodyPr wrap="square">
            <a:spAutoFit/>
          </a:bodyPr>
          <a:lstStyle/>
          <a:p>
            <a:pPr marL="285750" indent="-285750" algn="r" rtl="1">
              <a:buFont typeface="Wingdings" panose="05000000000000000000" pitchFamily="2" charset="2"/>
              <a:buChar char="§"/>
            </a:pPr>
            <a:r>
              <a:rPr lang="fa-IR" sz="1600" b="1" dirty="0">
                <a:cs typeface="B Nazanin" panose="00000400000000000000" pitchFamily="2" charset="-78"/>
              </a:rPr>
              <a:t>مزایای روش خوشه‌ای </a:t>
            </a:r>
            <a:r>
              <a:rPr lang="en-US" sz="1600" b="1" dirty="0">
                <a:cs typeface="B Nazanin" panose="00000400000000000000" pitchFamily="2" charset="-78"/>
              </a:rPr>
              <a:t>:</a:t>
            </a:r>
            <a:r>
              <a:rPr lang="fa-IR" sz="1600" b="1" dirty="0">
                <a:cs typeface="B Nazanin" panose="00000400000000000000" pitchFamily="2" charset="-78"/>
              </a:rPr>
              <a:t> </a:t>
            </a:r>
            <a:endParaRPr lang="en-US" sz="1600" b="1" dirty="0">
              <a:cs typeface="B Nazanin" panose="00000400000000000000" pitchFamily="2" charset="-78"/>
            </a:endParaRPr>
          </a:p>
          <a:p>
            <a:pPr lvl="1" algn="just" rtl="1"/>
            <a:r>
              <a:rPr lang="fa-IR" sz="1600" dirty="0">
                <a:cs typeface="B Nazanin" panose="00000400000000000000" pitchFamily="2" charset="-78"/>
              </a:rPr>
              <a:t>از مزایای این روش می‌‌‌توان به سریع‌‌‌تر شدن روند جستجو در داده‌‌‌ها و مرتب سازی سریع‌‌‌تر نتایج اشاره کرد. همچنین در این حالت ما محدودیتی برای اعمال تعداد ایندکس در یک جدول نداریم و می‌‌‌توانیم از چندین ایندکس استفاده کنیم.</a:t>
            </a:r>
          </a:p>
          <a:p>
            <a:pPr lvl="1" algn="just" rtl="1"/>
            <a:r>
              <a:rPr lang="fa-IR" sz="1600" dirty="0">
                <a:cs typeface="B Nazanin" panose="00000400000000000000" pitchFamily="2" charset="-78"/>
              </a:rPr>
              <a:t>این روش برای جستجوهایی که مقایسه بین داده‌‌‌ها به دنبال تساوی است کارآمد می‌‌‌باشد.</a:t>
            </a:r>
            <a:endParaRPr lang="en-US" sz="1600" dirty="0">
              <a:cs typeface="B Nazanin" panose="00000400000000000000" pitchFamily="2" charset="-78"/>
            </a:endParaRPr>
          </a:p>
        </p:txBody>
      </p:sp>
      <p:sp>
        <p:nvSpPr>
          <p:cNvPr id="15" name="TextBox 14">
            <a:extLst>
              <a:ext uri="{FF2B5EF4-FFF2-40B4-BE49-F238E27FC236}">
                <a16:creationId xmlns:a16="http://schemas.microsoft.com/office/drawing/2014/main" id="{562ECD3F-61A6-40A5-90D5-7FF7D3E3E6B9}"/>
              </a:ext>
            </a:extLst>
          </p:cNvPr>
          <p:cNvSpPr txBox="1"/>
          <p:nvPr/>
        </p:nvSpPr>
        <p:spPr>
          <a:xfrm>
            <a:off x="5269834" y="4193937"/>
            <a:ext cx="6365573" cy="1077218"/>
          </a:xfrm>
          <a:prstGeom prst="rect">
            <a:avLst/>
          </a:prstGeom>
          <a:noFill/>
        </p:spPr>
        <p:txBody>
          <a:bodyPr wrap="square">
            <a:spAutoFit/>
          </a:bodyPr>
          <a:lstStyle/>
          <a:p>
            <a:pPr marL="285750" indent="-285750" algn="r" rtl="1">
              <a:buFont typeface="Wingdings" panose="05000000000000000000" pitchFamily="2" charset="2"/>
              <a:buChar char="§"/>
            </a:pPr>
            <a:r>
              <a:rPr lang="fa-IR" sz="1600" b="1" dirty="0">
                <a:cs typeface="B Nazanin" panose="00000400000000000000" pitchFamily="2" charset="-78"/>
              </a:rPr>
              <a:t>معایب روش خوشه‌ای </a:t>
            </a:r>
            <a:r>
              <a:rPr lang="en-US" sz="1600" b="1" dirty="0">
                <a:cs typeface="B Nazanin" panose="00000400000000000000" pitchFamily="2" charset="-78"/>
              </a:rPr>
              <a:t>:</a:t>
            </a:r>
            <a:r>
              <a:rPr lang="fa-IR" sz="1600" b="1" dirty="0">
                <a:cs typeface="B Nazanin" panose="00000400000000000000" pitchFamily="2" charset="-78"/>
              </a:rPr>
              <a:t> </a:t>
            </a:r>
            <a:endParaRPr lang="en-US" sz="1600" b="1" dirty="0">
              <a:cs typeface="B Nazanin" panose="00000400000000000000" pitchFamily="2" charset="-78"/>
            </a:endParaRPr>
          </a:p>
          <a:p>
            <a:pPr lvl="1" algn="just" rtl="1"/>
            <a:r>
              <a:rPr lang="fa-IR" sz="1600" dirty="0">
                <a:cs typeface="B Nazanin" panose="00000400000000000000" pitchFamily="2" charset="-78"/>
              </a:rPr>
              <a:t>این روش از روش خوشه‌ای کندتر است و برای جستجوهایی که نتایج زیادی دارند کاربردی نیست.</a:t>
            </a:r>
          </a:p>
          <a:p>
            <a:pPr lvl="1" algn="just" rtl="1"/>
            <a:endParaRPr lang="fa-IR" sz="1600" dirty="0">
              <a:cs typeface="B Nazanin" panose="00000400000000000000" pitchFamily="2" charset="-78"/>
            </a:endParaRPr>
          </a:p>
        </p:txBody>
      </p:sp>
      <p:sp>
        <p:nvSpPr>
          <p:cNvPr id="16" name="TextBox 15">
            <a:extLst>
              <a:ext uri="{FF2B5EF4-FFF2-40B4-BE49-F238E27FC236}">
                <a16:creationId xmlns:a16="http://schemas.microsoft.com/office/drawing/2014/main" id="{36CFB906-9973-44AD-8CC7-D4C250011254}"/>
              </a:ext>
            </a:extLst>
          </p:cNvPr>
          <p:cNvSpPr txBox="1"/>
          <p:nvPr/>
        </p:nvSpPr>
        <p:spPr>
          <a:xfrm>
            <a:off x="3933854" y="5660189"/>
            <a:ext cx="4324291" cy="338554"/>
          </a:xfrm>
          <a:prstGeom prst="rect">
            <a:avLst/>
          </a:prstGeom>
          <a:noFill/>
        </p:spPr>
        <p:txBody>
          <a:bodyPr wrap="square">
            <a:spAutoFit/>
          </a:bodyPr>
          <a:lstStyle/>
          <a:p>
            <a:pPr algn="ctr" rtl="1"/>
            <a:r>
              <a:rPr lang="fa-IR" sz="1600" dirty="0">
                <a:solidFill>
                  <a:srgbClr val="00B050"/>
                </a:solidFill>
                <a:cs typeface="B Nazanin" panose="00000400000000000000" pitchFamily="2" charset="-78"/>
              </a:rPr>
              <a:t>موضوع تحقیق : </a:t>
            </a:r>
            <a:r>
              <a:rPr lang="fa-IR" sz="1600" dirty="0">
                <a:cs typeface="B Nazanin" panose="00000400000000000000" pitchFamily="2" charset="-78"/>
              </a:rPr>
              <a:t>ایندکس غیرخوشه‌ای را کامل شرح دهید.</a:t>
            </a:r>
          </a:p>
        </p:txBody>
      </p:sp>
    </p:spTree>
    <p:extLst>
      <p:ext uri="{BB962C8B-B14F-4D97-AF65-F5344CB8AC3E}">
        <p14:creationId xmlns:p14="http://schemas.microsoft.com/office/powerpoint/2010/main" val="218403759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175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275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ایندکس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B-Tree</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2" name="TextBox 11">
            <a:extLst>
              <a:ext uri="{FF2B5EF4-FFF2-40B4-BE49-F238E27FC236}">
                <a16:creationId xmlns:a16="http://schemas.microsoft.com/office/drawing/2014/main" id="{22902E79-752B-49FF-A5EE-3E15EE95020C}"/>
              </a:ext>
            </a:extLst>
          </p:cNvPr>
          <p:cNvSpPr txBox="1"/>
          <p:nvPr/>
        </p:nvSpPr>
        <p:spPr>
          <a:xfrm>
            <a:off x="596348" y="782338"/>
            <a:ext cx="11039060" cy="3539430"/>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ایندکس </a:t>
            </a:r>
            <a:r>
              <a:rPr lang="en-US" sz="1600" dirty="0">
                <a:cs typeface="B Nazanin" panose="00000400000000000000" pitchFamily="2" charset="-78"/>
              </a:rPr>
              <a:t>B-Tree</a:t>
            </a:r>
            <a:r>
              <a:rPr lang="fa-IR" sz="1600" dirty="0">
                <a:cs typeface="B Nazanin" panose="00000400000000000000" pitchFamily="2" charset="-78"/>
              </a:rPr>
              <a:t> برای انواع شرط‌های مقایسه‌ای و بازه‌ای کاربرد دارد. </a:t>
            </a:r>
          </a:p>
          <a:p>
            <a:pPr marL="285750" indent="-285750" algn="just" rtl="1">
              <a:buFont typeface="Wingdings" panose="05000000000000000000" pitchFamily="2" charset="2"/>
              <a:buChar char="§"/>
            </a:pPr>
            <a:endParaRPr lang="fa-IR" sz="1600" b="1" dirty="0">
              <a:cs typeface="B Nazanin" panose="00000400000000000000" pitchFamily="2" charset="-78"/>
            </a:endParaRPr>
          </a:p>
          <a:p>
            <a:pPr marL="285750" indent="-285750" algn="just" rtl="1">
              <a:buFont typeface="Wingdings" panose="05000000000000000000" pitchFamily="2" charset="2"/>
              <a:buChar char="§"/>
            </a:pPr>
            <a:r>
              <a:rPr lang="fa-IR" sz="1600" b="1" dirty="0">
                <a:cs typeface="B Nazanin" panose="00000400000000000000" pitchFamily="2" charset="-78"/>
              </a:rPr>
              <a:t>تعریف درخت </a:t>
            </a:r>
            <a:r>
              <a:rPr lang="en-US" sz="1600" b="1" dirty="0">
                <a:cs typeface="B Nazanin" panose="00000400000000000000" pitchFamily="2" charset="-78"/>
              </a:rPr>
              <a:t>B-Tree</a:t>
            </a:r>
            <a:r>
              <a:rPr lang="fa-IR" sz="1600" b="1" dirty="0">
                <a:cs typeface="B Nazanin" panose="00000400000000000000" pitchFamily="2" charset="-78"/>
              </a:rPr>
              <a:t> : </a:t>
            </a:r>
          </a:p>
          <a:p>
            <a:pPr lvl="1" algn="just" rtl="1"/>
            <a:r>
              <a:rPr lang="fa-IR" sz="1600" dirty="0">
                <a:cs typeface="B Nazanin" panose="00000400000000000000" pitchFamily="2" charset="-78"/>
              </a:rPr>
              <a:t>یک درخت جستجوی دودویی متعادل است و از یک فرمت اندیس گذاری چند سطحی پیروی می‌کند. در این درخت، گره‌های برگ اشاره‌گرهای داده واقعی را نشان می‌دهند و از طریق لیست پیوندی به هم مرتبط می‌شوند. بنابراین از دسترسی تصادفی و دسترسی متوالی پشتیبانی می‌کند. درخت </a:t>
            </a:r>
            <a:r>
              <a:rPr lang="en-US" sz="1600" dirty="0">
                <a:cs typeface="B Nazanin" panose="00000400000000000000" pitchFamily="2" charset="-78"/>
              </a:rPr>
              <a:t>B-Tree</a:t>
            </a:r>
            <a:r>
              <a:rPr lang="fa-IR" sz="1600" dirty="0">
                <a:cs typeface="B Nazanin" panose="00000400000000000000" pitchFamily="2" charset="-78"/>
              </a:rPr>
              <a:t> تضمین می‌کند که تمام برگ‌ها در یک سطح باشند.</a:t>
            </a:r>
          </a:p>
          <a:p>
            <a:pPr marL="285750" indent="-285750" algn="just" rtl="1">
              <a:buFont typeface="Wingdings" panose="05000000000000000000" pitchFamily="2" charset="2"/>
              <a:buChar char="§"/>
            </a:pPr>
            <a:endParaRPr lang="fa-IR" sz="1600" b="1" dirty="0">
              <a:cs typeface="B Nazanin" panose="00000400000000000000" pitchFamily="2" charset="-78"/>
            </a:endParaRPr>
          </a:p>
          <a:p>
            <a:pPr marL="285750" indent="-285750" algn="just" rtl="1">
              <a:buFont typeface="Wingdings" panose="05000000000000000000" pitchFamily="2" charset="2"/>
              <a:buChar char="§"/>
            </a:pPr>
            <a:r>
              <a:rPr lang="fa-IR" sz="1600" b="1" dirty="0">
                <a:cs typeface="B Nazanin" panose="00000400000000000000" pitchFamily="2" charset="-78"/>
              </a:rPr>
              <a:t>ساختار درخت </a:t>
            </a:r>
            <a:r>
              <a:rPr lang="en-US" sz="1600" b="1" dirty="0">
                <a:cs typeface="B Nazanin" panose="00000400000000000000" pitchFamily="2" charset="-78"/>
              </a:rPr>
              <a:t>B-Tree</a:t>
            </a:r>
            <a:r>
              <a:rPr lang="fa-IR" sz="1600" b="1" dirty="0">
                <a:cs typeface="B Nazanin" panose="00000400000000000000" pitchFamily="2" charset="-78"/>
              </a:rPr>
              <a:t> : </a:t>
            </a:r>
          </a:p>
          <a:p>
            <a:pPr lvl="1" algn="just" rtl="1"/>
            <a:r>
              <a:rPr lang="fa-IR" sz="1600" dirty="0">
                <a:cs typeface="B Nazanin" panose="00000400000000000000" pitchFamily="2" charset="-78"/>
              </a:rPr>
              <a:t>در این درخت، هر گره برگ در فاصله مساوی از گره ریشه قرار دارد. این درخت شامل یک گره داخلی و گره برگ می‌باشد.</a:t>
            </a:r>
          </a:p>
          <a:p>
            <a:pPr marL="285750" indent="-285750" algn="just" rtl="1">
              <a:buFont typeface="Wingdings" panose="05000000000000000000" pitchFamily="2" charset="2"/>
              <a:buChar char="§"/>
            </a:pPr>
            <a:endParaRPr lang="fa-IR" sz="1600" b="1" dirty="0">
              <a:cs typeface="B Nazanin" panose="00000400000000000000" pitchFamily="2" charset="-78"/>
            </a:endParaRPr>
          </a:p>
          <a:p>
            <a:pPr marL="285750" indent="-285750" algn="just" rtl="1">
              <a:buFont typeface="Wingdings" panose="05000000000000000000" pitchFamily="2" charset="2"/>
              <a:buChar char="§"/>
            </a:pPr>
            <a:r>
              <a:rPr lang="fa-IR" sz="1600" b="1" dirty="0">
                <a:cs typeface="B Nazanin" panose="00000400000000000000" pitchFamily="2" charset="-78"/>
              </a:rPr>
              <a:t>جستجو در درخت </a:t>
            </a:r>
            <a:r>
              <a:rPr lang="en-US" sz="1600" b="1" dirty="0">
                <a:cs typeface="B Nazanin" panose="00000400000000000000" pitchFamily="2" charset="-78"/>
              </a:rPr>
              <a:t>B-Tree</a:t>
            </a:r>
            <a:r>
              <a:rPr lang="fa-IR" sz="1600" b="1" dirty="0">
                <a:cs typeface="B Nazanin" panose="00000400000000000000" pitchFamily="2" charset="-78"/>
              </a:rPr>
              <a:t> : </a:t>
            </a:r>
          </a:p>
          <a:p>
            <a:pPr lvl="1" algn="just" rtl="1"/>
            <a:r>
              <a:rPr lang="fa-IR" sz="1600" dirty="0">
                <a:cs typeface="B Nazanin" panose="00000400000000000000" pitchFamily="2" charset="-78"/>
              </a:rPr>
              <a:t>فرض کنید می‌خواهیم 55 را در درخت </a:t>
            </a:r>
            <a:r>
              <a:rPr lang="en-US" sz="1600" dirty="0">
                <a:cs typeface="B Nazanin" panose="00000400000000000000" pitchFamily="2" charset="-78"/>
              </a:rPr>
              <a:t>B-Tree</a:t>
            </a:r>
            <a:r>
              <a:rPr lang="fa-IR" sz="1600" dirty="0">
                <a:cs typeface="B Nazanin" panose="00000400000000000000" pitchFamily="2" charset="-78"/>
              </a:rPr>
              <a:t> زیر جستجو کنیم. ابتدا گره واسطه را واکشی می‌کنیم که به گره برگی هدایت می‌شود که حاوی رکورد 55 است. بنابراین در گره واسطه یک شاخه بین 50 تا 75 پیدا می‌کنیم. سپس در پایان به گره برگ سوم هدایت می‌شویم. در این حالت، </a:t>
            </a:r>
            <a:r>
              <a:rPr lang="en-US" sz="1600" dirty="0">
                <a:cs typeface="B Nazanin" panose="00000400000000000000" pitchFamily="2" charset="-78"/>
              </a:rPr>
              <a:t>DBMS</a:t>
            </a:r>
            <a:r>
              <a:rPr lang="fa-IR" sz="1600" dirty="0">
                <a:cs typeface="B Nazanin" panose="00000400000000000000" pitchFamily="2" charset="-78"/>
              </a:rPr>
              <a:t> یک جستجوی متوالی را برای یافتن </a:t>
            </a:r>
            <a:r>
              <a:rPr lang="en-US" sz="1600" dirty="0">
                <a:cs typeface="B Nazanin" panose="00000400000000000000" pitchFamily="2" charset="-78"/>
              </a:rPr>
              <a:t>55</a:t>
            </a:r>
            <a:r>
              <a:rPr lang="fa-IR" sz="1600" dirty="0">
                <a:cs typeface="B Nazanin" panose="00000400000000000000" pitchFamily="2" charset="-78"/>
              </a:rPr>
              <a:t> انجام می‌دهد.</a:t>
            </a:r>
          </a:p>
        </p:txBody>
      </p:sp>
      <p:pic>
        <p:nvPicPr>
          <p:cNvPr id="7" name="Picture 6">
            <a:extLst>
              <a:ext uri="{FF2B5EF4-FFF2-40B4-BE49-F238E27FC236}">
                <a16:creationId xmlns:a16="http://schemas.microsoft.com/office/drawing/2014/main" id="{7F1DF3E0-5DBD-4735-9C22-46EB70194F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44077" y="4169149"/>
            <a:ext cx="5943600" cy="1333500"/>
          </a:xfrm>
          <a:prstGeom prst="rect">
            <a:avLst/>
          </a:prstGeom>
          <a:effectLst>
            <a:outerShdw blurRad="254000" dist="38100" dir="2700000" algn="tl" rotWithShape="0">
              <a:prstClr val="black">
                <a:alpha val="40000"/>
              </a:prstClr>
            </a:outerShdw>
          </a:effectLst>
        </p:spPr>
      </p:pic>
      <p:sp>
        <p:nvSpPr>
          <p:cNvPr id="10" name="Rectangle 9">
            <a:extLst>
              <a:ext uri="{FF2B5EF4-FFF2-40B4-BE49-F238E27FC236}">
                <a16:creationId xmlns:a16="http://schemas.microsoft.com/office/drawing/2014/main" id="{F5D03BB5-3E79-4E11-AF96-66C40E1D08C2}"/>
              </a:ext>
            </a:extLst>
          </p:cNvPr>
          <p:cNvSpPr/>
          <p:nvPr/>
        </p:nvSpPr>
        <p:spPr>
          <a:xfrm>
            <a:off x="6389224" y="4360027"/>
            <a:ext cx="104173" cy="2801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3892568-840F-4FF4-AAF9-E3CE96C27B10}"/>
              </a:ext>
            </a:extLst>
          </p:cNvPr>
          <p:cNvCxnSpPr>
            <a:cxnSpLocks/>
          </p:cNvCxnSpPr>
          <p:nvPr/>
        </p:nvCxnSpPr>
        <p:spPr>
          <a:xfrm>
            <a:off x="6442838" y="4605301"/>
            <a:ext cx="325512" cy="5601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C88F20-9B76-4554-9A92-B408BD44658E}"/>
              </a:ext>
            </a:extLst>
          </p:cNvPr>
          <p:cNvSpPr/>
          <p:nvPr/>
        </p:nvSpPr>
        <p:spPr>
          <a:xfrm>
            <a:off x="6238755" y="5188554"/>
            <a:ext cx="1250066" cy="24527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813C9B32-76B7-4365-94D7-7D990A8109AB}"/>
              </a:ext>
            </a:extLst>
          </p:cNvPr>
          <p:cNvCxnSpPr/>
          <p:nvPr/>
        </p:nvCxnSpPr>
        <p:spPr>
          <a:xfrm>
            <a:off x="6238755" y="5580071"/>
            <a:ext cx="52959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5421D3-96F8-446C-AFB9-F23DD1B234C9}"/>
              </a:ext>
            </a:extLst>
          </p:cNvPr>
          <p:cNvSpPr/>
          <p:nvPr/>
        </p:nvSpPr>
        <p:spPr>
          <a:xfrm>
            <a:off x="6551270" y="5184911"/>
            <a:ext cx="325512" cy="268425"/>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19AF9D9-C197-41E4-8327-4992BA4A8223}"/>
              </a:ext>
            </a:extLst>
          </p:cNvPr>
          <p:cNvSpPr txBox="1"/>
          <p:nvPr/>
        </p:nvSpPr>
        <p:spPr>
          <a:xfrm>
            <a:off x="3933854" y="5660189"/>
            <a:ext cx="4324291" cy="338554"/>
          </a:xfrm>
          <a:prstGeom prst="rect">
            <a:avLst/>
          </a:prstGeom>
          <a:noFill/>
        </p:spPr>
        <p:txBody>
          <a:bodyPr wrap="square">
            <a:spAutoFit/>
          </a:bodyPr>
          <a:lstStyle/>
          <a:p>
            <a:pPr algn="ctr" rtl="1"/>
            <a:r>
              <a:rPr lang="fa-IR" sz="1600" dirty="0">
                <a:solidFill>
                  <a:srgbClr val="00B050"/>
                </a:solidFill>
                <a:cs typeface="B Nazanin" panose="00000400000000000000" pitchFamily="2" charset="-78"/>
              </a:rPr>
              <a:t>موضوع تحقیق : </a:t>
            </a:r>
            <a:r>
              <a:rPr lang="fa-IR" sz="1600" dirty="0">
                <a:cs typeface="B Nazanin" panose="00000400000000000000" pitchFamily="2" charset="-78"/>
              </a:rPr>
              <a:t>ایندکس </a:t>
            </a:r>
            <a:r>
              <a:rPr lang="en-US" sz="1600" dirty="0">
                <a:cs typeface="B Nazanin" panose="00000400000000000000" pitchFamily="2" charset="-78"/>
              </a:rPr>
              <a:t>B-Tree</a:t>
            </a:r>
            <a:r>
              <a:rPr lang="fa-IR" sz="1600" dirty="0">
                <a:cs typeface="B Nazanin" panose="00000400000000000000" pitchFamily="2" charset="-78"/>
              </a:rPr>
              <a:t> را کامل شرح دهید.</a:t>
            </a:r>
          </a:p>
        </p:txBody>
      </p:sp>
    </p:spTree>
    <p:extLst>
      <p:ext uri="{BB962C8B-B14F-4D97-AF65-F5344CB8AC3E}">
        <p14:creationId xmlns:p14="http://schemas.microsoft.com/office/powerpoint/2010/main" val="36918021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750"/>
                            </p:stCondLst>
                            <p:childTnLst>
                              <p:par>
                                <p:cTn id="27" presetID="21"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1)">
                                      <p:cBhvr>
                                        <p:cTn id="29" dur="500"/>
                                        <p:tgtEl>
                                          <p:spTgt spid="10"/>
                                        </p:tgtEl>
                                      </p:cBhvr>
                                    </p:animEffect>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2750"/>
                            </p:stCondLst>
                            <p:childTnLst>
                              <p:par>
                                <p:cTn id="35" presetID="21" presetClass="entr" presetSubtype="1"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heel(1)">
                                      <p:cBhvr>
                                        <p:cTn id="37" dur="500"/>
                                        <p:tgtEl>
                                          <p:spTgt spid="16"/>
                                        </p:tgtEl>
                                      </p:cBhvr>
                                    </p:animEffect>
                                  </p:childTnLst>
                                </p:cTn>
                              </p:par>
                            </p:childTnLst>
                          </p:cTn>
                        </p:par>
                        <p:par>
                          <p:cTn id="38" fill="hold">
                            <p:stCondLst>
                              <p:cond delay="3250"/>
                            </p:stCondLst>
                            <p:childTnLst>
                              <p:par>
                                <p:cTn id="39" presetID="2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par>
                          <p:cTn id="42" fill="hold">
                            <p:stCondLst>
                              <p:cond delay="3750"/>
                            </p:stCondLst>
                            <p:childTnLst>
                              <p:par>
                                <p:cTn id="43" presetID="21" presetClass="entr" presetSubtype="1"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500"/>
                                        <p:tgtEl>
                                          <p:spTgt spid="19"/>
                                        </p:tgtEl>
                                      </p:cBhvr>
                                    </p:animEffect>
                                  </p:childTnLst>
                                </p:cTn>
                              </p:par>
                            </p:childTnLst>
                          </p:cTn>
                        </p:par>
                        <p:par>
                          <p:cTn id="46" fill="hold">
                            <p:stCondLst>
                              <p:cond delay="4250"/>
                            </p:stCondLst>
                            <p:childTnLst>
                              <p:par>
                                <p:cTn id="47" presetID="10"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0" grpId="0" animBg="1"/>
      <p:bldP spid="16" grpId="0" animBg="1"/>
      <p:bldP spid="19"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ایندکس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Hash</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2" name="TextBox 11">
            <a:extLst>
              <a:ext uri="{FF2B5EF4-FFF2-40B4-BE49-F238E27FC236}">
                <a16:creationId xmlns:a16="http://schemas.microsoft.com/office/drawing/2014/main" id="{22902E79-752B-49FF-A5EE-3E15EE95020C}"/>
              </a:ext>
            </a:extLst>
          </p:cNvPr>
          <p:cNvSpPr txBox="1"/>
          <p:nvPr/>
        </p:nvSpPr>
        <p:spPr>
          <a:xfrm>
            <a:off x="596348" y="782338"/>
            <a:ext cx="11039060" cy="1569660"/>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ایندکس مبتنی بر درهم سازی ( </a:t>
            </a:r>
            <a:r>
              <a:rPr lang="en-US" sz="1600" dirty="0">
                <a:cs typeface="B Nazanin" panose="00000400000000000000" pitchFamily="2" charset="-78"/>
              </a:rPr>
              <a:t>Hash</a:t>
            </a:r>
            <a:r>
              <a:rPr lang="fa-IR" sz="1600" dirty="0">
                <a:cs typeface="B Nazanin" panose="00000400000000000000" pitchFamily="2" charset="-78"/>
              </a:rPr>
              <a:t> ) وقتی کارایی دارد که فقط شرط تساوی بر روی مقادیر ستون اندیس ‏گذاری شده داشته باشیم.</a:t>
            </a:r>
          </a:p>
          <a:p>
            <a:pPr marL="285750" indent="-285750" algn="just" rtl="1">
              <a:buFont typeface="Wingdings" panose="05000000000000000000" pitchFamily="2" charset="2"/>
              <a:buChar char="§"/>
            </a:pPr>
            <a:r>
              <a:rPr lang="fa-IR" sz="1600" dirty="0">
                <a:cs typeface="B Nazanin" panose="00000400000000000000" pitchFamily="2" charset="-78"/>
              </a:rPr>
              <a:t>در یک ساختار پایگاه داده عظیم، جستجوی در تمام مقادیر ایندکس و رسیدن به داده‌های مورد نظر بسیار ناکارآمد است. تکنیک </a:t>
            </a:r>
            <a:r>
              <a:rPr lang="en-US" sz="1600" dirty="0">
                <a:cs typeface="B Nazanin" panose="00000400000000000000" pitchFamily="2" charset="-78"/>
              </a:rPr>
              <a:t>Hash</a:t>
            </a:r>
            <a:r>
              <a:rPr lang="fa-IR" sz="1600" dirty="0">
                <a:cs typeface="B Nazanin" panose="00000400000000000000" pitchFamily="2" charset="-78"/>
              </a:rPr>
              <a:t> برای محاسبه مکان مستقیم یک رکورد داده روی دیسک بدون استفاده از ساختار ایندکس استفاده می‌شود. </a:t>
            </a:r>
          </a:p>
          <a:p>
            <a:pPr marL="285750" indent="-285750" algn="just" rtl="1">
              <a:buFont typeface="Wingdings" panose="05000000000000000000" pitchFamily="2" charset="2"/>
              <a:buChar char="§"/>
            </a:pPr>
            <a:r>
              <a:rPr lang="fa-IR" sz="1600" dirty="0">
                <a:cs typeface="B Nazanin" panose="00000400000000000000" pitchFamily="2" charset="-78"/>
              </a:rPr>
              <a:t>در این تکنیک، داده‌ها در بلوک‌های داده‌ای که آدرس آنها با استفاده از تابع </a:t>
            </a:r>
            <a:r>
              <a:rPr lang="en-US" sz="1600" dirty="0">
                <a:cs typeface="B Nazanin" panose="00000400000000000000" pitchFamily="2" charset="-78"/>
              </a:rPr>
              <a:t>hash</a:t>
            </a:r>
            <a:r>
              <a:rPr lang="fa-IR" sz="1600" dirty="0">
                <a:cs typeface="B Nazanin" panose="00000400000000000000" pitchFamily="2" charset="-78"/>
              </a:rPr>
              <a:t> تولید می‌شود، ذخیره می‌گردد. مکان حافظه که این رکوردها در آن ذخیره می‌شوند به عنوان </a:t>
            </a:r>
            <a:r>
              <a:rPr lang="en-US" sz="1600" dirty="0">
                <a:cs typeface="B Nazanin" panose="00000400000000000000" pitchFamily="2" charset="-78"/>
              </a:rPr>
              <a:t>data bucket</a:t>
            </a:r>
            <a:r>
              <a:rPr lang="fa-IR" sz="1600" dirty="0">
                <a:cs typeface="B Nazanin" panose="00000400000000000000" pitchFamily="2" charset="-78"/>
              </a:rPr>
              <a:t> یا بلوک های داده شناخته می شود.</a:t>
            </a:r>
          </a:p>
          <a:p>
            <a:pPr marL="285750" indent="-285750" algn="just" rtl="1">
              <a:buFont typeface="Wingdings" panose="05000000000000000000" pitchFamily="2" charset="2"/>
              <a:buChar char="§"/>
            </a:pPr>
            <a:r>
              <a:rPr lang="fa-IR" sz="1600" dirty="0">
                <a:cs typeface="B Nazanin" panose="00000400000000000000" pitchFamily="2" charset="-78"/>
              </a:rPr>
              <a:t>یک تابع </a:t>
            </a:r>
            <a:r>
              <a:rPr lang="en-US" sz="1600" dirty="0">
                <a:cs typeface="B Nazanin" panose="00000400000000000000" pitchFamily="2" charset="-78"/>
              </a:rPr>
              <a:t>hash</a:t>
            </a:r>
            <a:r>
              <a:rPr lang="fa-IR" sz="1600" dirty="0">
                <a:cs typeface="B Nazanin" panose="00000400000000000000" pitchFamily="2" charset="-78"/>
              </a:rPr>
              <a:t> می‌تواند هر یک از مقادیر ستون را برای تولید آدرس انتخاب کند. البته بیشتر اوقات، از کلید اصلی برای تولید آدرس بلوک داده استفاده می‌کند. </a:t>
            </a:r>
          </a:p>
        </p:txBody>
      </p:sp>
      <p:pic>
        <p:nvPicPr>
          <p:cNvPr id="10" name="Picture 9">
            <a:extLst>
              <a:ext uri="{FF2B5EF4-FFF2-40B4-BE49-F238E27FC236}">
                <a16:creationId xmlns:a16="http://schemas.microsoft.com/office/drawing/2014/main" id="{58EA1DE6-6977-457A-9C6A-7B0B4D23B8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87983" y="2497965"/>
            <a:ext cx="4816033" cy="3062863"/>
          </a:xfrm>
          <a:prstGeom prst="rect">
            <a:avLst/>
          </a:prstGeom>
          <a:effectLst>
            <a:outerShdw blurRad="254000" dist="38100" dir="2700000" algn="tl" rotWithShape="0">
              <a:prstClr val="black">
                <a:alpha val="40000"/>
              </a:prstClr>
            </a:outerShdw>
          </a:effectLst>
        </p:spPr>
      </p:pic>
      <p:sp>
        <p:nvSpPr>
          <p:cNvPr id="14" name="TextBox 13">
            <a:extLst>
              <a:ext uri="{FF2B5EF4-FFF2-40B4-BE49-F238E27FC236}">
                <a16:creationId xmlns:a16="http://schemas.microsoft.com/office/drawing/2014/main" id="{4DD1D817-DA1C-48EE-B19C-593E102BAB78}"/>
              </a:ext>
            </a:extLst>
          </p:cNvPr>
          <p:cNvSpPr txBox="1"/>
          <p:nvPr/>
        </p:nvSpPr>
        <p:spPr>
          <a:xfrm>
            <a:off x="3933854" y="5660189"/>
            <a:ext cx="4324291" cy="338554"/>
          </a:xfrm>
          <a:prstGeom prst="rect">
            <a:avLst/>
          </a:prstGeom>
          <a:noFill/>
        </p:spPr>
        <p:txBody>
          <a:bodyPr wrap="square">
            <a:spAutoFit/>
          </a:bodyPr>
          <a:lstStyle/>
          <a:p>
            <a:pPr algn="ctr" rtl="1"/>
            <a:r>
              <a:rPr lang="fa-IR" sz="1600" dirty="0">
                <a:solidFill>
                  <a:srgbClr val="00B050"/>
                </a:solidFill>
                <a:cs typeface="B Nazanin" panose="00000400000000000000" pitchFamily="2" charset="-78"/>
              </a:rPr>
              <a:t>موضوع تحقیق : </a:t>
            </a:r>
            <a:r>
              <a:rPr lang="fa-IR" sz="1600" dirty="0">
                <a:cs typeface="B Nazanin" panose="00000400000000000000" pitchFamily="2" charset="-78"/>
              </a:rPr>
              <a:t>ایندکس </a:t>
            </a:r>
            <a:r>
              <a:rPr lang="en-US" sz="1600" dirty="0">
                <a:cs typeface="B Nazanin" panose="00000400000000000000" pitchFamily="2" charset="-78"/>
              </a:rPr>
              <a:t>Hash</a:t>
            </a:r>
            <a:r>
              <a:rPr lang="fa-IR" sz="1600" dirty="0">
                <a:cs typeface="B Nazanin" panose="00000400000000000000" pitchFamily="2" charset="-78"/>
              </a:rPr>
              <a:t> را کامل شرح دهید.</a:t>
            </a:r>
          </a:p>
        </p:txBody>
      </p:sp>
    </p:spTree>
    <p:extLst>
      <p:ext uri="{BB962C8B-B14F-4D97-AF65-F5344CB8AC3E}">
        <p14:creationId xmlns:p14="http://schemas.microsoft.com/office/powerpoint/2010/main" val="182379964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175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12192000" cy="5331657"/>
          </a:xfrm>
          <a:prstGeom prst="rect">
            <a:avLst/>
          </a:prstGeom>
          <a:gradFill flip="none" rotWithShape="1">
            <a:gsLst>
              <a:gs pos="92000">
                <a:srgbClr val="FFFFF0"/>
              </a:gs>
              <a:gs pos="100000">
                <a:srgbClr val="002060"/>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5A"/>
              </a:solidFill>
              <a:effectLst/>
              <a:uLnTx/>
              <a:uFillTx/>
              <a:latin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507996"/>
            <a:ext cx="12192000" cy="3301004"/>
          </a:xfrm>
          <a:prstGeom prst="rect">
            <a:avLst/>
          </a:prstGeom>
          <a:ln>
            <a:solidFill>
              <a:srgbClr val="0F4D78">
                <a:shade val="50000"/>
              </a:srgbClr>
            </a:solidFill>
          </a:ln>
        </p:spPr>
      </p:pic>
      <p:sp>
        <p:nvSpPr>
          <p:cNvPr id="6" name="Oval 5"/>
          <p:cNvSpPr/>
          <p:nvPr/>
        </p:nvSpPr>
        <p:spPr>
          <a:xfrm>
            <a:off x="0" y="2838893"/>
            <a:ext cx="12222480" cy="1288833"/>
          </a:xfrm>
          <a:prstGeom prst="ellipse">
            <a:avLst/>
          </a:prstGeom>
          <a:solidFill>
            <a:srgbClr val="FFFFF0"/>
          </a:solidFill>
          <a:ln w="25400" cap="rnd" cmpd="sng" algn="ctr">
            <a:gradFill>
              <a:gsLst>
                <a:gs pos="38000">
                  <a:srgbClr val="FFFFF0"/>
                </a:gs>
                <a:gs pos="100000">
                  <a:srgbClr val="0F4D78">
                    <a:lumMod val="45000"/>
                    <a:lumOff val="55000"/>
                  </a:srgbClr>
                </a:gs>
                <a:gs pos="100000">
                  <a:srgbClr val="0F4D78">
                    <a:lumMod val="30000"/>
                    <a:lumOff val="7000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5A"/>
              </a:solidFill>
              <a:effectLst/>
              <a:uLnTx/>
              <a:uFillTx/>
              <a:latin typeface="Calibri"/>
            </a:endParaRPr>
          </a:p>
        </p:txBody>
      </p:sp>
      <p:sp>
        <p:nvSpPr>
          <p:cNvPr id="9" name="Rectangle 8"/>
          <p:cNvSpPr/>
          <p:nvPr/>
        </p:nvSpPr>
        <p:spPr>
          <a:xfrm>
            <a:off x="2688687" y="2154779"/>
            <a:ext cx="6781800" cy="684803"/>
          </a:xfrm>
          <a:prstGeom prst="rect">
            <a:avLst/>
          </a:prstGeom>
          <a:noFill/>
        </p:spPr>
        <p:txBody>
          <a:bodyPr wrap="square" lIns="91440" tIns="45720" rIns="91440" bIns="45720">
            <a:spAutoFit/>
          </a:bodyPr>
          <a:lstStyle/>
          <a:p>
            <a:pPr algn="ctr" rtl="1">
              <a:lnSpc>
                <a:spcPct val="150000"/>
              </a:lnSpc>
            </a:pPr>
            <a:r>
              <a:rPr lang="fa-IR" sz="2800" b="1" dirty="0">
                <a:ln w="12700">
                  <a:solidFill>
                    <a:srgbClr val="0F4D78"/>
                  </a:solidFill>
                  <a:prstDash val="solid"/>
                </a:ln>
                <a:cs typeface="B Lotus" panose="00000400000000000000" pitchFamily="2" charset="-78"/>
              </a:rPr>
              <a:t>پایان فصل پنجم </a:t>
            </a:r>
            <a:endParaRPr lang="en-US" sz="2800" b="1" dirty="0">
              <a:ln w="12700">
                <a:solidFill>
                  <a:srgbClr val="0F4D78"/>
                </a:solidFill>
                <a:prstDash val="solid"/>
              </a:ln>
              <a:cs typeface="B Lotus" panose="00000400000000000000" pitchFamily="2" charset="-78"/>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13306" y="517480"/>
            <a:ext cx="2414408" cy="1404297"/>
          </a:xfrm>
          <a:prstGeom prst="rect">
            <a:avLst/>
          </a:prstGeom>
          <a:noFill/>
        </p:spPr>
      </p:pic>
      <p:pic>
        <p:nvPicPr>
          <p:cNvPr id="16" name="Picture 15"/>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flipH="1">
            <a:off x="9364286" y="517480"/>
            <a:ext cx="2414408" cy="1404297"/>
          </a:xfrm>
          <a:prstGeom prst="rect">
            <a:avLst/>
          </a:prstGeom>
          <a:noFill/>
        </p:spPr>
      </p:pic>
      <p:sp>
        <p:nvSpPr>
          <p:cNvPr id="15" name="Rectangle 14"/>
          <p:cNvSpPr/>
          <p:nvPr/>
        </p:nvSpPr>
        <p:spPr>
          <a:xfrm>
            <a:off x="-2345" y="5673515"/>
            <a:ext cx="12192000" cy="369332"/>
          </a:xfrm>
          <a:prstGeom prst="rect">
            <a:avLst/>
          </a:prstGeom>
          <a:noFill/>
        </p:spPr>
        <p:txBody>
          <a:bodyPr wrap="square" lIns="91440" tIns="45720" rIns="91440" bIns="45720">
            <a:spAutoFit/>
          </a:bodyPr>
          <a:lstStyle/>
          <a:p>
            <a:pPr algn="ctr" rtl="1"/>
            <a:r>
              <a:rPr lang="fa-IR"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1402 - 1401</a:t>
            </a:r>
            <a:endParaRPr lang="en-US"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9" name="Rectangle 18"/>
          <p:cNvSpPr/>
          <p:nvPr/>
        </p:nvSpPr>
        <p:spPr>
          <a:xfrm>
            <a:off x="-30480" y="4299258"/>
            <a:ext cx="12220135" cy="584775"/>
          </a:xfrm>
          <a:prstGeom prst="rect">
            <a:avLst/>
          </a:prstGeom>
          <a:noFill/>
        </p:spPr>
        <p:txBody>
          <a:bodyPr wrap="square" lIns="91440" tIns="45720" rIns="91440" bIns="45720">
            <a:spAutoFit/>
          </a:bodyPr>
          <a:lstStyle/>
          <a:p>
            <a:pPr algn="ctr" rtl="1"/>
            <a:r>
              <a:rPr lang="fa-IR" sz="32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مهدی دادبخش</a:t>
            </a:r>
            <a:endParaRPr lang="en-US" sz="5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0" name="Rectangle 9"/>
          <p:cNvSpPr/>
          <p:nvPr/>
        </p:nvSpPr>
        <p:spPr>
          <a:xfrm>
            <a:off x="-2345" y="5012729"/>
            <a:ext cx="12192000" cy="400110"/>
          </a:xfrm>
          <a:prstGeom prst="rect">
            <a:avLst/>
          </a:prstGeom>
          <a:noFill/>
        </p:spPr>
        <p:txBody>
          <a:bodyPr wrap="square" lIns="91440" tIns="45720" rIns="91440" bIns="45720">
            <a:spAutoFit/>
          </a:bodyPr>
          <a:lstStyle/>
          <a:p>
            <a:pPr algn="ctr" rtl="1"/>
            <a:r>
              <a:rPr lang="en-US" sz="20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mahdi.dadbakhsh@sharif.edu</a:t>
            </a:r>
            <a:endParaRPr lang="en-US" sz="24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Tree>
    <p:extLst>
      <p:ext uri="{BB962C8B-B14F-4D97-AF65-F5344CB8AC3E}">
        <p14:creationId xmlns:p14="http://schemas.microsoft.com/office/powerpoint/2010/main" val="919332665"/>
      </p:ext>
    </p:extLst>
  </p:cSld>
  <p:clrMapOvr>
    <a:masterClrMapping/>
  </p:clrMapOvr>
  <mc:AlternateContent xmlns:mc="http://schemas.openxmlformats.org/markup-compatibility/2006" xmlns:p14="http://schemas.microsoft.com/office/powerpoint/2010/main">
    <mc:Choice Requires="p14">
      <p:transition spd="slow" p14:dur="3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anim calcmode="lin" valueType="num">
                                      <p:cBhvr>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5" grpId="0"/>
      <p:bldP spid="1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589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63133" y="4274190"/>
            <a:ext cx="12518265" cy="1968485"/>
          </a:xfrm>
          <a:prstGeom prst="rect">
            <a:avLst/>
          </a:prstGeom>
        </p:spPr>
      </p:pic>
      <p:sp>
        <p:nvSpPr>
          <p:cNvPr id="17" name="Rectangle 16">
            <a:hlinkClick r:id="rId5" action="ppaction://hlinksldjump"/>
          </p:cNvPr>
          <p:cNvSpPr/>
          <p:nvPr/>
        </p:nvSpPr>
        <p:spPr>
          <a:xfrm>
            <a:off x="2248484" y="491418"/>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معماری سه سطحی</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ANSI</a:t>
            </a:r>
          </a:p>
        </p:txBody>
      </p:sp>
      <p:sp>
        <p:nvSpPr>
          <p:cNvPr id="16" name="Rectangle 15">
            <a:hlinkClick r:id="rId6" action="ppaction://hlinksldjump"/>
          </p:cNvPr>
          <p:cNvSpPr/>
          <p:nvPr/>
        </p:nvSpPr>
        <p:spPr>
          <a:xfrm>
            <a:off x="2248484" y="1632607"/>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سطح ( دید ) خارجی</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8" name="Rectangle 17">
            <a:hlinkClick r:id="rId7" action="ppaction://hlinksldjump"/>
          </p:cNvPr>
          <p:cNvSpPr/>
          <p:nvPr/>
        </p:nvSpPr>
        <p:spPr>
          <a:xfrm>
            <a:off x="2248484" y="2201159"/>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سطح ( دید ) ادراکی</a:t>
            </a:r>
          </a:p>
        </p:txBody>
      </p:sp>
      <p:sp>
        <p:nvSpPr>
          <p:cNvPr id="19" name="Rectangle 18">
            <a:hlinkClick r:id="rId8" action="ppaction://hlinksldjump"/>
          </p:cNvPr>
          <p:cNvSpPr/>
          <p:nvPr/>
        </p:nvSpPr>
        <p:spPr>
          <a:xfrm>
            <a:off x="2248484" y="2773776"/>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سطح ( دید ) داخلی</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9" name="Rectangle 8">
            <a:hlinkClick r:id="rId9" action="ppaction://hlinksldjump"/>
          </p:cNvPr>
          <p:cNvSpPr/>
          <p:nvPr/>
        </p:nvSpPr>
        <p:spPr>
          <a:xfrm>
            <a:off x="2248484" y="3346393"/>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نگاشت بین سطوح</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0" name="Rectangle 9">
            <a:hlinkClick r:id="rId10" action="ppaction://hlinksldjump"/>
            <a:extLst>
              <a:ext uri="{FF2B5EF4-FFF2-40B4-BE49-F238E27FC236}">
                <a16:creationId xmlns:a16="http://schemas.microsoft.com/office/drawing/2014/main" id="{5DEF17F9-D847-4A4F-BD69-3D5598ACA3A3}"/>
              </a:ext>
            </a:extLst>
          </p:cNvPr>
          <p:cNvSpPr/>
          <p:nvPr/>
        </p:nvSpPr>
        <p:spPr>
          <a:xfrm>
            <a:off x="2248484" y="3919731"/>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شاخص</a:t>
            </a:r>
          </a:p>
        </p:txBody>
      </p:sp>
      <p:sp>
        <p:nvSpPr>
          <p:cNvPr id="13" name="Rectangle 12">
            <a:hlinkClick r:id="rId11" action="ppaction://hlinksldjump"/>
            <a:extLst>
              <a:ext uri="{FF2B5EF4-FFF2-40B4-BE49-F238E27FC236}">
                <a16:creationId xmlns:a16="http://schemas.microsoft.com/office/drawing/2014/main" id="{95A40E47-5717-4BF1-B559-517DAC9AC594}"/>
              </a:ext>
            </a:extLst>
          </p:cNvPr>
          <p:cNvSpPr/>
          <p:nvPr/>
        </p:nvSpPr>
        <p:spPr>
          <a:xfrm>
            <a:off x="2248484" y="1059269"/>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اجزای معماری سه سطحی</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4" name="Rectangle 13">
            <a:hlinkClick r:id="rId12" action="ppaction://hlinksldjump"/>
            <a:extLst>
              <a:ext uri="{FF2B5EF4-FFF2-40B4-BE49-F238E27FC236}">
                <a16:creationId xmlns:a16="http://schemas.microsoft.com/office/drawing/2014/main" id="{A5059D8D-2F40-4D5C-A0C7-9EEEDF0C72A3}"/>
              </a:ext>
            </a:extLst>
          </p:cNvPr>
          <p:cNvSpPr/>
          <p:nvPr/>
        </p:nvSpPr>
        <p:spPr>
          <a:xfrm>
            <a:off x="2248484" y="4493069"/>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پایان</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Tree>
    <p:extLst>
      <p:ext uri="{BB962C8B-B14F-4D97-AF65-F5344CB8AC3E}">
        <p14:creationId xmlns:p14="http://schemas.microsoft.com/office/powerpoint/2010/main" val="2309879342"/>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5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anim calcmode="lin" valueType="num">
                                      <p:cBhvr>
                                        <p:cTn id="20" dur="500" fill="hold"/>
                                        <p:tgtEl>
                                          <p:spTgt spid="16"/>
                                        </p:tgtEl>
                                        <p:attrNameLst>
                                          <p:attrName>ppt_x</p:attrName>
                                        </p:attrNameLst>
                                      </p:cBhvr>
                                      <p:tavLst>
                                        <p:tav tm="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anim calcmode="lin" valueType="num">
                                      <p:cBhvr>
                                        <p:cTn id="26" dur="500" fill="hold"/>
                                        <p:tgtEl>
                                          <p:spTgt spid="18"/>
                                        </p:tgtEl>
                                        <p:attrNameLst>
                                          <p:attrName>ppt_x</p:attrName>
                                        </p:attrNameLst>
                                      </p:cBhvr>
                                      <p:tavLst>
                                        <p:tav tm="0">
                                          <p:val>
                                            <p:strVal val="#ppt_x"/>
                                          </p:val>
                                        </p:tav>
                                        <p:tav tm="100000">
                                          <p:val>
                                            <p:strVal val="#ppt_x"/>
                                          </p:val>
                                        </p:tav>
                                      </p:tavLst>
                                    </p:anim>
                                    <p:anim calcmode="lin" valueType="num">
                                      <p:cBhvr>
                                        <p:cTn id="27" dur="500" fill="hold"/>
                                        <p:tgtEl>
                                          <p:spTgt spid="1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anim calcmode="lin" valueType="num">
                                      <p:cBhvr>
                                        <p:cTn id="32" dur="500" fill="hold"/>
                                        <p:tgtEl>
                                          <p:spTgt spid="19"/>
                                        </p:tgtEl>
                                        <p:attrNameLst>
                                          <p:attrName>ppt_x</p:attrName>
                                        </p:attrNameLst>
                                      </p:cBhvr>
                                      <p:tavLst>
                                        <p:tav tm="0">
                                          <p:val>
                                            <p:strVal val="#ppt_x"/>
                                          </p:val>
                                        </p:tav>
                                        <p:tav tm="100000">
                                          <p:val>
                                            <p:strVal val="#ppt_x"/>
                                          </p:val>
                                        </p:tav>
                                      </p:tavLst>
                                    </p:anim>
                                    <p:anim calcmode="lin" valueType="num">
                                      <p:cBhvr>
                                        <p:cTn id="33" dur="5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anim calcmode="lin" valueType="num">
                                      <p:cBhvr>
                                        <p:cTn id="44" dur="500" fill="hold"/>
                                        <p:tgtEl>
                                          <p:spTgt spid="10"/>
                                        </p:tgtEl>
                                        <p:attrNameLst>
                                          <p:attrName>ppt_x</p:attrName>
                                        </p:attrNameLst>
                                      </p:cBhvr>
                                      <p:tavLst>
                                        <p:tav tm="0">
                                          <p:val>
                                            <p:strVal val="#ppt_x"/>
                                          </p:val>
                                        </p:tav>
                                        <p:tav tm="100000">
                                          <p:val>
                                            <p:strVal val="#ppt_x"/>
                                          </p:val>
                                        </p:tav>
                                      </p:tavLst>
                                    </p:anim>
                                    <p:anim calcmode="lin" valueType="num">
                                      <p:cBhvr>
                                        <p:cTn id="45" dur="50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7"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anim calcmode="lin" valueType="num">
                                      <p:cBhvr>
                                        <p:cTn id="50" dur="500" fill="hold"/>
                                        <p:tgtEl>
                                          <p:spTgt spid="14"/>
                                        </p:tgtEl>
                                        <p:attrNameLst>
                                          <p:attrName>ppt_x</p:attrName>
                                        </p:attrNameLst>
                                      </p:cBhvr>
                                      <p:tavLst>
                                        <p:tav tm="0">
                                          <p:val>
                                            <p:strVal val="#ppt_x"/>
                                          </p:val>
                                        </p:tav>
                                        <p:tav tm="100000">
                                          <p:val>
                                            <p:strVal val="#ppt_x"/>
                                          </p:val>
                                        </p:tav>
                                      </p:tavLst>
                                    </p:anim>
                                    <p:anim calcmode="lin" valueType="num">
                                      <p:cBhvr>
                                        <p:cTn id="5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P spid="19" grpId="0" animBg="1"/>
      <p:bldP spid="9" grpId="0" animBg="1"/>
      <p:bldP spid="10"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 y="-748"/>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معماری سه سطحی</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ANSI</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0" name="TextBox 19">
            <a:extLst>
              <a:ext uri="{FF2B5EF4-FFF2-40B4-BE49-F238E27FC236}">
                <a16:creationId xmlns:a16="http://schemas.microsoft.com/office/drawing/2014/main" id="{65BC9436-2EB0-482D-8DD8-4161101F315E}"/>
              </a:ext>
            </a:extLst>
          </p:cNvPr>
          <p:cNvSpPr txBox="1"/>
          <p:nvPr/>
        </p:nvSpPr>
        <p:spPr>
          <a:xfrm>
            <a:off x="596347" y="710720"/>
            <a:ext cx="11039061" cy="2308324"/>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این معماری به عنوان استانداردی برای طراحی سیستم‌های پایگاه داده به کار می‌رود.</a:t>
            </a:r>
          </a:p>
          <a:p>
            <a:pPr marL="285750" indent="-285750" algn="just" rtl="1">
              <a:buFont typeface="Wingdings" panose="05000000000000000000" pitchFamily="2" charset="2"/>
              <a:buChar char="§"/>
            </a:pPr>
            <a:r>
              <a:rPr lang="en-US" sz="1600" dirty="0">
                <a:cs typeface="B Nazanin" panose="00000400000000000000" pitchFamily="2" charset="-78"/>
              </a:rPr>
              <a:t>ANSI / SPARC</a:t>
            </a:r>
            <a:r>
              <a:rPr lang="fa-IR" sz="1600" dirty="0">
                <a:cs typeface="B Nazanin" panose="00000400000000000000" pitchFamily="2" charset="-78"/>
              </a:rPr>
              <a:t> مخفف </a:t>
            </a:r>
            <a:r>
              <a:rPr lang="en-US" sz="1600" dirty="0">
                <a:cs typeface="B Nazanin" panose="00000400000000000000" pitchFamily="2" charset="-78"/>
              </a:rPr>
              <a:t>American National Standards Institute, Standards Planning and Requirement Committee</a:t>
            </a:r>
            <a:r>
              <a:rPr lang="fa-IR" sz="1600" dirty="0">
                <a:cs typeface="B Nazanin" panose="00000400000000000000" pitchFamily="2" charset="-78"/>
              </a:rPr>
              <a:t> است. </a:t>
            </a:r>
            <a:endParaRPr lang="en-US" sz="1600" dirty="0">
              <a:cs typeface="B Nazanin" panose="00000400000000000000" pitchFamily="2" charset="-78"/>
            </a:endParaRPr>
          </a:p>
          <a:p>
            <a:pPr marL="285750" indent="-285750" algn="just" rtl="1">
              <a:buFont typeface="Wingdings" panose="05000000000000000000" pitchFamily="2" charset="2"/>
              <a:buChar char="§"/>
            </a:pPr>
            <a:r>
              <a:rPr lang="fa-IR" sz="1600" dirty="0">
                <a:cs typeface="B Nazanin" panose="00000400000000000000" pitchFamily="2" charset="-78"/>
              </a:rPr>
              <a:t>این استاندارد اولین بار در سال 1975 برای طراحی سیستم‌های مدیریت پایگاه داده پیشنهاد شد.</a:t>
            </a:r>
          </a:p>
          <a:p>
            <a:pPr marL="285750" indent="-285750" algn="just" rtl="1">
              <a:buFont typeface="Wingdings" panose="05000000000000000000" pitchFamily="2" charset="2"/>
              <a:buChar char="§"/>
            </a:pPr>
            <a:r>
              <a:rPr lang="fa-IR" sz="1600" dirty="0">
                <a:cs typeface="B Nazanin" panose="00000400000000000000" pitchFamily="2" charset="-78"/>
              </a:rPr>
              <a:t>هدف اصلی معماری سه سطحی این است که چندین کاربر را قادر می‌سازد تا با یک دید شخصی به داده‌های مشابه دسترسی داشته باشند، درحالی‌که داده‌های اساسی را تنها یک بار ذخیره می‌کنند. بنابراین دید کاربر را از ساختار فیزیکی پایگاه داده جدا می‌کند. این تفکیک به دلایل زیر مطلوب است:</a:t>
            </a:r>
          </a:p>
          <a:p>
            <a:pPr marL="742950" lvl="1" indent="-285750" algn="just" rtl="1">
              <a:buFont typeface="Arial" panose="020B0604020202020204" pitchFamily="34" charset="0"/>
              <a:buChar char="•"/>
            </a:pPr>
            <a:r>
              <a:rPr lang="fa-IR" sz="1600" dirty="0">
                <a:cs typeface="B Nazanin" panose="00000400000000000000" pitchFamily="2" charset="-78"/>
              </a:rPr>
              <a:t>کاربران مختلف به دیدهای متفاوتی از داده‌ها نیاز دارند.</a:t>
            </a:r>
          </a:p>
          <a:p>
            <a:pPr marL="742950" lvl="1" indent="-285750" algn="just" rtl="1">
              <a:buFont typeface="Arial" panose="020B0604020202020204" pitchFamily="34" charset="0"/>
              <a:buChar char="•"/>
            </a:pPr>
            <a:r>
              <a:rPr lang="fa-IR" sz="1600" dirty="0">
                <a:cs typeface="B Nazanin" panose="00000400000000000000" pitchFamily="2" charset="-78"/>
              </a:rPr>
              <a:t>کاربران نباید نگران پیاده سازی فیزیکی و عملکرد داخلی پایگاه داده ( نظیر تکنیک‌های فشرده سازی، رمزنگاری داده‌ها و غیره ) باشند.</a:t>
            </a:r>
          </a:p>
          <a:p>
            <a:pPr marL="742950" lvl="1" indent="-285750" algn="just" rtl="1">
              <a:buFont typeface="Arial" panose="020B0604020202020204" pitchFamily="34" charset="0"/>
              <a:buChar char="•"/>
            </a:pPr>
            <a:r>
              <a:rPr lang="en-US" sz="1600" dirty="0">
                <a:cs typeface="B Nazanin" panose="00000400000000000000" pitchFamily="2" charset="-78"/>
              </a:rPr>
              <a:t>DBA</a:t>
            </a:r>
            <a:r>
              <a:rPr lang="fa-IR" sz="1600" dirty="0">
                <a:cs typeface="B Nazanin" panose="00000400000000000000" pitchFamily="2" charset="-78"/>
              </a:rPr>
              <a:t> باید بتواند ساختار مفهومی پایگاه داده را بدون تاثیرگذاری روی کاربر تغییر دهد.</a:t>
            </a:r>
          </a:p>
          <a:p>
            <a:pPr marL="742950" lvl="1" indent="-285750" algn="just" rtl="1">
              <a:buFont typeface="Arial" panose="020B0604020202020204" pitchFamily="34" charset="0"/>
              <a:buChar char="•"/>
            </a:pPr>
            <a:r>
              <a:rPr lang="fa-IR" sz="1600" dirty="0">
                <a:cs typeface="B Nazanin" panose="00000400000000000000" pitchFamily="2" charset="-78"/>
              </a:rPr>
              <a:t>ساختار داخلی پایگاه داده نیز باید تحت تاثیر تغییرات در جنبه‌های فیزیکی ذخیره سازی قرار نگیرد.</a:t>
            </a:r>
          </a:p>
        </p:txBody>
      </p:sp>
      <p:pic>
        <p:nvPicPr>
          <p:cNvPr id="215" name="Picture 214">
            <a:extLst>
              <a:ext uri="{FF2B5EF4-FFF2-40B4-BE49-F238E27FC236}">
                <a16:creationId xmlns:a16="http://schemas.microsoft.com/office/drawing/2014/main" id="{12216E59-0487-4DB0-B7A8-8491CFA86628}"/>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3935038" y="3108765"/>
            <a:ext cx="4320865" cy="2909501"/>
          </a:xfrm>
          <a:prstGeom prst="rect">
            <a:avLst/>
          </a:prstGeom>
          <a:effectLst>
            <a:outerShdw blurRad="254000" dist="38100" dir="2700000" algn="tl" rotWithShape="0">
              <a:prstClr val="black">
                <a:alpha val="40000"/>
              </a:prstClr>
            </a:outerShdw>
          </a:effectLst>
        </p:spPr>
      </p:pic>
    </p:spTree>
    <p:extLst>
      <p:ext uri="{BB962C8B-B14F-4D97-AF65-F5344CB8AC3E}">
        <p14:creationId xmlns:p14="http://schemas.microsoft.com/office/powerpoint/2010/main" val="18612668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15"/>
                                        </p:tgtEl>
                                        <p:attrNameLst>
                                          <p:attrName>style.visibility</p:attrName>
                                        </p:attrNameLst>
                                      </p:cBhvr>
                                      <p:to>
                                        <p:strVal val="visible"/>
                                      </p:to>
                                    </p:set>
                                    <p:animEffect transition="in" filter="fade">
                                      <p:cBhvr>
                                        <p:cTn id="2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 y="-748"/>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اجزای معماری سه سطحی</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0" name="TextBox 19">
            <a:extLst>
              <a:ext uri="{FF2B5EF4-FFF2-40B4-BE49-F238E27FC236}">
                <a16:creationId xmlns:a16="http://schemas.microsoft.com/office/drawing/2014/main" id="{65BC9436-2EB0-482D-8DD8-4161101F315E}"/>
              </a:ext>
            </a:extLst>
          </p:cNvPr>
          <p:cNvSpPr txBox="1"/>
          <p:nvPr/>
        </p:nvSpPr>
        <p:spPr>
          <a:xfrm>
            <a:off x="596347" y="668188"/>
            <a:ext cx="11039061" cy="5232202"/>
          </a:xfrm>
          <a:prstGeom prst="rect">
            <a:avLst/>
          </a:prstGeom>
          <a:noFill/>
        </p:spPr>
        <p:txBody>
          <a:bodyPr wrap="square">
            <a:spAutoFit/>
          </a:bodyPr>
          <a:lstStyle/>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1- کاربر </a:t>
            </a:r>
            <a:r>
              <a:rPr lang="en-US" sz="1600" dirty="0">
                <a:cs typeface="B Nazanin" panose="00000400000000000000" pitchFamily="2" charset="-78"/>
              </a:rPr>
              <a:t>User</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2 - زبان میزبان ( </a:t>
            </a:r>
            <a:r>
              <a:rPr lang="en-US" sz="1600" dirty="0">
                <a:cs typeface="B Nazanin" panose="00000400000000000000" pitchFamily="2" charset="-78"/>
              </a:rPr>
              <a:t>HL - Host Language</a:t>
            </a:r>
            <a:r>
              <a:rPr lang="fa-IR" sz="1600" dirty="0">
                <a:cs typeface="B Nazanin" panose="00000400000000000000" pitchFamily="2" charset="-78"/>
              </a:rPr>
              <a:t> ) : برنامه نويسان، برنامه های کاربردی را با استفاده از يک زبان های سطح بالا نظير </a:t>
            </a:r>
            <a:r>
              <a:rPr lang="en-US" sz="1600" dirty="0">
                <a:cs typeface="B Nazanin" panose="00000400000000000000" pitchFamily="2" charset="-78"/>
              </a:rPr>
              <a:t>Visual basic، Java </a:t>
            </a:r>
            <a:r>
              <a:rPr lang="fa-IR" sz="1600" dirty="0">
                <a:cs typeface="B Nazanin" panose="00000400000000000000" pitchFamily="2" charset="-78"/>
              </a:rPr>
              <a:t> و</a:t>
            </a:r>
            <a:r>
              <a:rPr lang="en-US" sz="1600" dirty="0">
                <a:cs typeface="B Nazanin" panose="00000400000000000000" pitchFamily="2" charset="-78"/>
              </a:rPr>
              <a:t>Visual C </a:t>
            </a:r>
            <a:r>
              <a:rPr lang="fa-IR" sz="1600" dirty="0">
                <a:cs typeface="B Nazanin" panose="00000400000000000000" pitchFamily="2" charset="-78"/>
              </a:rPr>
              <a:t> پياده سازی می‌کنند. زبان سطح بالائی که علاوه بر داشتن امکانات گوناگون دارای دستوراتی برای تعريف و کار با داده هستند، زبان ميزبان ناميده می‌شوند.</a:t>
            </a:r>
            <a:endParaRPr lang="en-US" sz="1600" dirty="0">
              <a:cs typeface="B Nazanin" panose="00000400000000000000" pitchFamily="2" charset="-78"/>
            </a:endParaRP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3 - زبان داده‏ای فرعی ( </a:t>
            </a:r>
            <a:r>
              <a:rPr lang="en-US" sz="1600" dirty="0">
                <a:cs typeface="B Nazanin" panose="00000400000000000000" pitchFamily="2" charset="-78"/>
              </a:rPr>
              <a:t>DSL – Data Sub Language</a:t>
            </a:r>
            <a:r>
              <a:rPr lang="fa-IR" sz="1600" dirty="0">
                <a:cs typeface="B Nazanin" panose="00000400000000000000" pitchFamily="2" charset="-78"/>
              </a:rPr>
              <a:t> ) :  زيرمجموعه ای از زبان ميزبان که مختص عمليات ذخيره و بازيابی اطلاعات از پايگاه داده است زبان فرعی داده نام دارد و ترکیبی از سه زبان </a:t>
            </a:r>
            <a:r>
              <a:rPr lang="en-US" sz="1600" dirty="0">
                <a:cs typeface="B Nazanin" panose="00000400000000000000" pitchFamily="2" charset="-78"/>
              </a:rPr>
              <a:t>DDL</a:t>
            </a:r>
            <a:r>
              <a:rPr lang="fa-IR" sz="1600" dirty="0">
                <a:cs typeface="B Nazanin" panose="00000400000000000000" pitchFamily="2" charset="-78"/>
              </a:rPr>
              <a:t> ، </a:t>
            </a:r>
            <a:r>
              <a:rPr lang="en-US" sz="1600" dirty="0">
                <a:cs typeface="B Nazanin" panose="00000400000000000000" pitchFamily="2" charset="-78"/>
              </a:rPr>
              <a:t>DML</a:t>
            </a:r>
            <a:r>
              <a:rPr lang="fa-IR" sz="1600" dirty="0">
                <a:cs typeface="B Nazanin" panose="00000400000000000000" pitchFamily="2" charset="-78"/>
              </a:rPr>
              <a:t> و </a:t>
            </a:r>
            <a:r>
              <a:rPr lang="en-US" sz="1600" dirty="0">
                <a:cs typeface="B Nazanin" panose="00000400000000000000" pitchFamily="2" charset="-78"/>
              </a:rPr>
              <a:t>DCL</a:t>
            </a:r>
            <a:r>
              <a:rPr lang="fa-IR" sz="1600" dirty="0">
                <a:cs typeface="B Nazanin" panose="00000400000000000000" pitchFamily="2" charset="-78"/>
              </a:rPr>
              <a:t> است.</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4- سطح یا دید خارجی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5- سطح یا دید ادراکی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6- سطح یا دید داخلی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7- فایل‏های فیزیکی</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8- سیستم مدیریت پایگاه داده‏ها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9- مدیر پایگاه داده‏ها ( </a:t>
            </a:r>
            <a:r>
              <a:rPr lang="en-US" sz="1600" dirty="0">
                <a:cs typeface="B Nazanin" panose="00000400000000000000" pitchFamily="2" charset="-78"/>
              </a:rPr>
              <a:t>DBA</a:t>
            </a:r>
            <a:r>
              <a:rPr lang="fa-IR" sz="1600" dirty="0">
                <a:cs typeface="B Nazanin" panose="00000400000000000000" pitchFamily="2" charset="-78"/>
              </a:rPr>
              <a:t> ) : </a:t>
            </a:r>
            <a:r>
              <a:rPr lang="en-US" sz="1600" dirty="0">
                <a:cs typeface="B Nazanin" panose="00000400000000000000" pitchFamily="2" charset="-78"/>
              </a:rPr>
              <a:t> </a:t>
            </a:r>
            <a:r>
              <a:rPr lang="fa-IR" sz="1600" dirty="0">
                <a:cs typeface="B Nazanin" panose="00000400000000000000" pitchFamily="2" charset="-78"/>
              </a:rPr>
              <a:t>فردی است که مسئول کنترل عمليات کل سيستم پايگاه داده است و کلیه فعالیت‌های سیستم پایگاه داده را هماهنگ می‌کنند. اين فرد بايد درک خوبی از منابع و نیازهای اطلاعاتی کل سازمان داشته باشد و برای حصول اطمينان از اينکه داده موردنياز قابل دسترس کاربران قرار می‌گيرد با آنها در ارتباط باشد. بعضی از وظایف</a:t>
            </a:r>
            <a:r>
              <a:rPr lang="en-US" sz="1600" dirty="0">
                <a:cs typeface="B Nazanin" panose="00000400000000000000" pitchFamily="2" charset="-78"/>
              </a:rPr>
              <a:t>DBA </a:t>
            </a:r>
            <a:r>
              <a:rPr lang="fa-IR" sz="1600" dirty="0">
                <a:cs typeface="B Nazanin" panose="00000400000000000000" pitchFamily="2" charset="-78"/>
              </a:rPr>
              <a:t> شامل : تعريف شِماها توسط </a:t>
            </a:r>
            <a:r>
              <a:rPr lang="en-US" sz="1600" dirty="0">
                <a:cs typeface="B Nazanin" panose="00000400000000000000" pitchFamily="2" charset="-78"/>
              </a:rPr>
              <a:t>DDL</a:t>
            </a:r>
            <a:r>
              <a:rPr lang="fa-IR" sz="1600" dirty="0">
                <a:cs typeface="B Nazanin" panose="00000400000000000000" pitchFamily="2" charset="-78"/>
              </a:rPr>
              <a:t> ، </a:t>
            </a:r>
            <a:r>
              <a:rPr lang="en-US" sz="1600" dirty="0">
                <a:cs typeface="B Nazanin" panose="00000400000000000000" pitchFamily="2" charset="-78"/>
              </a:rPr>
              <a:t> </a:t>
            </a:r>
            <a:r>
              <a:rPr lang="fa-IR" sz="1600" dirty="0">
                <a:cs typeface="B Nazanin" panose="00000400000000000000" pitchFamily="2" charset="-78"/>
              </a:rPr>
              <a:t>تعريف ساختار ذخيره سازی و متدهای دسترسی توسط </a:t>
            </a:r>
            <a:r>
              <a:rPr lang="en-US" sz="1600" dirty="0">
                <a:cs typeface="B Nazanin" panose="00000400000000000000" pitchFamily="2" charset="-78"/>
              </a:rPr>
              <a:t>DDL</a:t>
            </a:r>
            <a:r>
              <a:rPr lang="fa-IR" sz="1600" dirty="0">
                <a:cs typeface="B Nazanin" panose="00000400000000000000" pitchFamily="2" charset="-78"/>
              </a:rPr>
              <a:t> ، </a:t>
            </a:r>
            <a:r>
              <a:rPr lang="en-US" sz="1600" dirty="0">
                <a:cs typeface="B Nazanin" panose="00000400000000000000" pitchFamily="2" charset="-78"/>
              </a:rPr>
              <a:t> </a:t>
            </a:r>
            <a:r>
              <a:rPr lang="fa-IR" sz="1600" dirty="0">
                <a:cs typeface="B Nazanin" panose="00000400000000000000" pitchFamily="2" charset="-78"/>
              </a:rPr>
              <a:t>اصلاح شِما و سازماندهی فيزيکی ، اعطای مجوز دسترسی پايگاه داده به کاربران ، تعيين قيدهای جامعيت ، عامل ارتباطی کاربران ، نظارت اجرا و واکنش برای تغییر درصورت نیاز و برقراری ديکشنری داده .</a:t>
            </a:r>
          </a:p>
        </p:txBody>
      </p:sp>
    </p:spTree>
    <p:extLst>
      <p:ext uri="{BB962C8B-B14F-4D97-AF65-F5344CB8AC3E}">
        <p14:creationId xmlns:p14="http://schemas.microsoft.com/office/powerpoint/2010/main" val="21708322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سطح ( دید ) خارجی</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83" name="Rounded Rectangle 41">
            <a:extLst>
              <a:ext uri="{FF2B5EF4-FFF2-40B4-BE49-F238E27FC236}">
                <a16:creationId xmlns:a16="http://schemas.microsoft.com/office/drawing/2014/main" id="{1650C17B-89BB-4557-BA21-E309893491D3}"/>
              </a:ext>
            </a:extLst>
          </p:cNvPr>
          <p:cNvSpPr/>
          <p:nvPr/>
        </p:nvSpPr>
        <p:spPr>
          <a:xfrm>
            <a:off x="7488983" y="1939344"/>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86" name="Rounded Rectangle 47">
            <a:extLst>
              <a:ext uri="{FF2B5EF4-FFF2-40B4-BE49-F238E27FC236}">
                <a16:creationId xmlns:a16="http://schemas.microsoft.com/office/drawing/2014/main" id="{68CEE730-24F4-42D8-A558-DFE2D1774E0E}"/>
              </a:ext>
            </a:extLst>
          </p:cNvPr>
          <p:cNvSpPr/>
          <p:nvPr/>
        </p:nvSpPr>
        <p:spPr>
          <a:xfrm>
            <a:off x="3662885" y="1258900"/>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31" name="Rectangle 30">
            <a:extLst>
              <a:ext uri="{FF2B5EF4-FFF2-40B4-BE49-F238E27FC236}">
                <a16:creationId xmlns:a16="http://schemas.microsoft.com/office/drawing/2014/main" id="{3427F052-FC67-4D58-8D65-93EEA90303D9}"/>
              </a:ext>
            </a:extLst>
          </p:cNvPr>
          <p:cNvSpPr/>
          <p:nvPr/>
        </p:nvSpPr>
        <p:spPr>
          <a:xfrm>
            <a:off x="596347" y="810728"/>
            <a:ext cx="11039061" cy="2554545"/>
          </a:xfrm>
          <a:prstGeom prst="rect">
            <a:avLst/>
          </a:prstGeom>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سطح خارجی در بالاترین سطح در معماری سه سطحی و نزدیکترین سطح به کاربر است و همچنین به عنوان "دید" نیز شناخته می‌شود. </a:t>
            </a:r>
          </a:p>
          <a:p>
            <a:pPr marL="285750" indent="-285750" algn="just" rtl="1">
              <a:buFont typeface="Wingdings" panose="05000000000000000000" pitchFamily="2" charset="2"/>
              <a:buChar char="§"/>
            </a:pPr>
            <a:r>
              <a:rPr lang="fa-IR" sz="1600" dirty="0">
                <a:cs typeface="B Nazanin" panose="00000400000000000000" pitchFamily="2" charset="-78"/>
              </a:rPr>
              <a:t>سطح خارجی فقط محتوای پایگاه داده مربوطه را به صورت </a:t>
            </a:r>
            <a:r>
              <a:rPr lang="en-US" sz="1600" dirty="0">
                <a:cs typeface="B Nazanin" panose="00000400000000000000" pitchFamily="2" charset="-78"/>
              </a:rPr>
              <a:t>view</a:t>
            </a:r>
            <a:r>
              <a:rPr lang="fa-IR" sz="1600" dirty="0">
                <a:cs typeface="B Nazanin" panose="00000400000000000000" pitchFamily="2" charset="-78"/>
              </a:rPr>
              <a:t> به کاربران نشان می‌دهد و بقیه داده‌ها را پنهان می‌کند. </a:t>
            </a:r>
          </a:p>
          <a:p>
            <a:pPr marL="285750" indent="-285750" algn="just" rtl="1">
              <a:buFont typeface="Wingdings" panose="05000000000000000000" pitchFamily="2" charset="2"/>
              <a:buChar char="§"/>
            </a:pPr>
            <a:r>
              <a:rPr lang="fa-IR" sz="1600" dirty="0">
                <a:cs typeface="B Nazanin" panose="00000400000000000000" pitchFamily="2" charset="-78"/>
              </a:rPr>
              <a:t>بنابراین کاربران مختلف می‌توانند پایگاه داده را به صورت یک دید متفاوت بر اساس نیازهای فردی خود ببینند.</a:t>
            </a:r>
          </a:p>
          <a:p>
            <a:pPr marL="285750" indent="-285750" algn="just" rtl="1">
              <a:buFont typeface="Wingdings" panose="05000000000000000000" pitchFamily="2" charset="2"/>
              <a:buChar char="§"/>
            </a:pPr>
            <a:r>
              <a:rPr lang="fa-IR" sz="1600" dirty="0">
                <a:cs typeface="B Nazanin" panose="00000400000000000000" pitchFamily="2" charset="-78"/>
              </a:rPr>
              <a:t>چندین کاربر نیز ممکن است دید یکسانی داشته باشند.</a:t>
            </a:r>
          </a:p>
          <a:p>
            <a:pPr marL="285750" indent="-285750" algn="just" rtl="1">
              <a:buFont typeface="Wingdings" panose="05000000000000000000" pitchFamily="2" charset="2"/>
              <a:buChar char="§"/>
            </a:pPr>
            <a:r>
              <a:rPr lang="fa-IR" sz="1600" dirty="0">
                <a:cs typeface="B Nazanin" panose="00000400000000000000" pitchFamily="2" charset="-78"/>
              </a:rPr>
              <a:t>سطح خارجی، دید کاربر از داده‌های ذخیره شده در پايگاه داده است. منظور از دید کاربر ( </a:t>
            </a:r>
            <a:r>
              <a:rPr lang="en-US" sz="1600" dirty="0">
                <a:cs typeface="B Nazanin" panose="00000400000000000000" pitchFamily="2" charset="-78"/>
              </a:rPr>
              <a:t>user view</a:t>
            </a:r>
            <a:r>
              <a:rPr lang="fa-IR" sz="1600" dirty="0">
                <a:cs typeface="B Nazanin" panose="00000400000000000000" pitchFamily="2" charset="-78"/>
              </a:rPr>
              <a:t> ) قسمتی از پایگاه داده است که کاربر با آن سروکار دارد. </a:t>
            </a:r>
          </a:p>
          <a:p>
            <a:pPr marL="285750" indent="-285750" algn="just" rtl="1">
              <a:buFont typeface="Wingdings" panose="05000000000000000000" pitchFamily="2" charset="2"/>
              <a:buChar char="§"/>
            </a:pPr>
            <a:r>
              <a:rPr lang="fa-IR" sz="1600" dirty="0">
                <a:cs typeface="B Nazanin" panose="00000400000000000000" pitchFamily="2" charset="-78"/>
              </a:rPr>
              <a:t>دید هر کاربر باید تعریف شود. به تعریف و شرح دید کاربر شِمای خارجی ( </a:t>
            </a:r>
            <a:r>
              <a:rPr lang="en-US" sz="1600" dirty="0">
                <a:cs typeface="B Nazanin" panose="00000400000000000000" pitchFamily="2" charset="-78"/>
              </a:rPr>
              <a:t>external schema</a:t>
            </a:r>
            <a:r>
              <a:rPr lang="fa-IR" sz="1600" dirty="0">
                <a:cs typeface="B Nazanin" panose="00000400000000000000" pitchFamily="2" charset="-78"/>
              </a:rPr>
              <a:t> ) می‌گویند. </a:t>
            </a:r>
          </a:p>
          <a:p>
            <a:pPr marL="285750" indent="-285750" algn="just" rtl="1">
              <a:buFont typeface="Wingdings" panose="05000000000000000000" pitchFamily="2" charset="2"/>
              <a:buChar char="§"/>
            </a:pPr>
            <a:r>
              <a:rPr lang="fa-IR" sz="1600" dirty="0">
                <a:cs typeface="B Nazanin" panose="00000400000000000000" pitchFamily="2" charset="-78"/>
              </a:rPr>
              <a:t>برای تعريف شِمای خارجی از یک مدل داده استفاده می‌شود که معمولا همان مدلی است که در سطح ادراکی بکار رفته است.</a:t>
            </a:r>
          </a:p>
          <a:p>
            <a:pPr marL="285750" indent="-285750" algn="just" rtl="1">
              <a:buFont typeface="Wingdings" panose="05000000000000000000" pitchFamily="2" charset="2"/>
              <a:buChar char="§"/>
            </a:pPr>
            <a:r>
              <a:rPr lang="fa-IR" sz="1600" dirty="0">
                <a:cs typeface="B Nazanin" panose="00000400000000000000" pitchFamily="2" charset="-78"/>
              </a:rPr>
              <a:t>این سطح، نزدیک‌ترین سطح به کاربر است و با روش‌های مشاهده داده‌ها توسط کاربران مختلف سروکار دارد.</a:t>
            </a:r>
          </a:p>
          <a:p>
            <a:pPr marL="285750" indent="-285750" algn="just" rtl="1">
              <a:buFont typeface="Wingdings" panose="05000000000000000000" pitchFamily="2" charset="2"/>
              <a:buChar char="§"/>
            </a:pPr>
            <a:r>
              <a:rPr lang="fa-IR" sz="1600" dirty="0">
                <a:cs typeface="B Nazanin" panose="00000400000000000000" pitchFamily="2" charset="-78"/>
              </a:rPr>
              <a:t>این سطح شامل دستورات </a:t>
            </a:r>
            <a:r>
              <a:rPr lang="en-US" sz="1600" dirty="0">
                <a:cs typeface="B Nazanin" panose="00000400000000000000" pitchFamily="2" charset="-78"/>
              </a:rPr>
              <a:t>DML</a:t>
            </a:r>
            <a:r>
              <a:rPr lang="fa-IR" sz="1600" dirty="0">
                <a:cs typeface="B Nazanin" panose="00000400000000000000" pitchFamily="2" charset="-78"/>
              </a:rPr>
              <a:t> می‌باشد.</a:t>
            </a:r>
          </a:p>
          <a:p>
            <a:pPr marL="285750" indent="-285750" algn="just" rtl="1">
              <a:buFont typeface="Wingdings" panose="05000000000000000000" pitchFamily="2" charset="2"/>
              <a:buChar char="§"/>
            </a:pPr>
            <a:endParaRPr lang="fa-IR" sz="1600" dirty="0">
              <a:cs typeface="B Nazanin" panose="00000400000000000000" pitchFamily="2" charset="-78"/>
            </a:endParaRPr>
          </a:p>
        </p:txBody>
      </p:sp>
      <p:pic>
        <p:nvPicPr>
          <p:cNvPr id="32" name="Picture 31">
            <a:extLst>
              <a:ext uri="{FF2B5EF4-FFF2-40B4-BE49-F238E27FC236}">
                <a16:creationId xmlns:a16="http://schemas.microsoft.com/office/drawing/2014/main" id="{D86FE1E3-A719-457A-BE99-3F804DCE9607}"/>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422947" y="4056269"/>
            <a:ext cx="7346106" cy="506064"/>
          </a:xfrm>
          <a:prstGeom prst="rect">
            <a:avLst/>
          </a:prstGeom>
          <a:effectLst>
            <a:outerShdw blurRad="254000" dist="38100" dir="2700000" algn="tl" rotWithShape="0">
              <a:prstClr val="black">
                <a:alpha val="40000"/>
              </a:prstClr>
            </a:outerShdw>
          </a:effectLst>
        </p:spPr>
      </p:pic>
    </p:spTree>
    <p:extLst>
      <p:ext uri="{BB962C8B-B14F-4D97-AF65-F5344CB8AC3E}">
        <p14:creationId xmlns:p14="http://schemas.microsoft.com/office/powerpoint/2010/main" val="170945863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5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سطح ( دید ) ادراکی</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Rectangle 9">
            <a:extLst>
              <a:ext uri="{FF2B5EF4-FFF2-40B4-BE49-F238E27FC236}">
                <a16:creationId xmlns:a16="http://schemas.microsoft.com/office/drawing/2014/main" id="{06F4B09D-E68E-4361-9E41-AD7A1C98C2D6}"/>
              </a:ext>
            </a:extLst>
          </p:cNvPr>
          <p:cNvSpPr/>
          <p:nvPr/>
        </p:nvSpPr>
        <p:spPr>
          <a:xfrm>
            <a:off x="596347" y="810728"/>
            <a:ext cx="11039062" cy="2308324"/>
          </a:xfrm>
          <a:prstGeom prst="rect">
            <a:avLst/>
          </a:prstGeom>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سطح ادراکی یا مفهومی در سطح پایین‌تری نسبت به سطح خارجی قرار دارد و به سطح منطقی نیز معروف است. </a:t>
            </a:r>
          </a:p>
          <a:p>
            <a:pPr marL="285750" indent="-285750" algn="just" rtl="1">
              <a:buFont typeface="Wingdings" panose="05000000000000000000" pitchFamily="2" charset="2"/>
              <a:buChar char="§"/>
            </a:pPr>
            <a:r>
              <a:rPr lang="fa-IR" sz="1600" dirty="0">
                <a:cs typeface="B Nazanin" panose="00000400000000000000" pitchFamily="2" charset="-78"/>
              </a:rPr>
              <a:t>سطح ادراکی ساختار کل پایگاه داده را توصیف می‌کند.</a:t>
            </a:r>
          </a:p>
          <a:p>
            <a:pPr marL="285750" indent="-285750" algn="just" rtl="1">
              <a:buFont typeface="Wingdings" panose="05000000000000000000" pitchFamily="2" charset="2"/>
              <a:buChar char="§"/>
            </a:pPr>
            <a:r>
              <a:rPr lang="fa-IR" sz="1600" dirty="0">
                <a:cs typeface="B Nazanin" panose="00000400000000000000" pitchFamily="2" charset="-78"/>
              </a:rPr>
              <a:t>سطح ادراکی توصیف می‌کند که چه داده‌هایی باید در پایگاه داده ذخیره شوند و همچنین چه رابطه ای بین آن داده‌ها وجود دارد.</a:t>
            </a:r>
          </a:p>
          <a:p>
            <a:pPr marL="285750" indent="-285750" algn="just" rtl="1">
              <a:buFont typeface="Wingdings" panose="05000000000000000000" pitchFamily="2" charset="2"/>
              <a:buChar char="§"/>
            </a:pPr>
            <a:r>
              <a:rPr lang="fa-IR" sz="1600" dirty="0">
                <a:cs typeface="B Nazanin" panose="00000400000000000000" pitchFamily="2" charset="-78"/>
              </a:rPr>
              <a:t>برنامه نویسان و مدیران پایگاه داده در این سطح کار می‌کنند.</a:t>
            </a:r>
          </a:p>
          <a:p>
            <a:pPr marL="285750" indent="-285750" algn="just" rtl="1">
              <a:buFont typeface="Wingdings" panose="05000000000000000000" pitchFamily="2" charset="2"/>
              <a:buChar char="§"/>
            </a:pPr>
            <a:r>
              <a:rPr lang="fa-IR" sz="1600" dirty="0">
                <a:cs typeface="B Nazanin" panose="00000400000000000000" pitchFamily="2" charset="-78"/>
              </a:rPr>
              <a:t>سطح ادراکی به نحوه ذخیره داده‌های موجود در پایگاه داده اهمیتی نمی‌دهد.</a:t>
            </a:r>
          </a:p>
          <a:p>
            <a:pPr marL="285750" indent="-285750" algn="just" rtl="1">
              <a:buFont typeface="Wingdings" panose="05000000000000000000" pitchFamily="2" charset="2"/>
              <a:buChar char="§"/>
            </a:pPr>
            <a:r>
              <a:rPr lang="fa-IR" sz="1600" dirty="0">
                <a:cs typeface="B Nazanin" panose="00000400000000000000" pitchFamily="2" charset="-78"/>
              </a:rPr>
              <a:t>سطح ادراکی، دید طراح پایگاه داده از داده‌های ذخیره شده در پايگاه داده است. داده‌های دنيای واقعی آنطور که واقعا هستند توسط طراح پايگاده داده مدل می‌شوند.</a:t>
            </a:r>
          </a:p>
          <a:p>
            <a:pPr marL="285750" indent="-285750" algn="just" rtl="1">
              <a:buFont typeface="Wingdings" panose="05000000000000000000" pitchFamily="2" charset="2"/>
              <a:buChar char="§"/>
            </a:pPr>
            <a:r>
              <a:rPr lang="fa-IR" sz="1600" dirty="0">
                <a:cs typeface="B Nazanin" panose="00000400000000000000" pitchFamily="2" charset="-78"/>
              </a:rPr>
              <a:t>برای تعریف سطح ادراکی از یک ساختار یا مدل داده استفاده می‌شود که شِمای ادراکی ( </a:t>
            </a:r>
            <a:r>
              <a:rPr lang="en-US" sz="1600" dirty="0">
                <a:cs typeface="B Nazanin" panose="00000400000000000000" pitchFamily="2" charset="-78"/>
              </a:rPr>
              <a:t>conceptual schema</a:t>
            </a:r>
            <a:r>
              <a:rPr lang="fa-IR" sz="1600" dirty="0">
                <a:cs typeface="B Nazanin" panose="00000400000000000000" pitchFamily="2" charset="-78"/>
              </a:rPr>
              <a:t> )</a:t>
            </a:r>
            <a:r>
              <a:rPr lang="en-US" sz="1600" dirty="0">
                <a:cs typeface="B Nazanin" panose="00000400000000000000" pitchFamily="2" charset="-78"/>
              </a:rPr>
              <a:t> </a:t>
            </a:r>
            <a:r>
              <a:rPr lang="fa-IR" sz="1600" dirty="0">
                <a:cs typeface="B Nazanin" panose="00000400000000000000" pitchFamily="2" charset="-78"/>
              </a:rPr>
              <a:t>ناميده می‌شود.</a:t>
            </a:r>
          </a:p>
          <a:p>
            <a:pPr marL="285750" indent="-285750" algn="just" rtl="1">
              <a:buFont typeface="Wingdings" panose="05000000000000000000" pitchFamily="2" charset="2"/>
              <a:buChar char="§"/>
            </a:pPr>
            <a:r>
              <a:rPr lang="fa-IR" sz="1600" dirty="0">
                <a:cs typeface="B Nazanin" panose="00000400000000000000" pitchFamily="2" charset="-78"/>
              </a:rPr>
              <a:t>برای کسب استقلال داده، شِمای ادراکی تنها درگير معنی داده است و جنبه های نمایش داده، سازماندهی فیزیکی و استراتژی های دستيابی نديده گرفته می‌شود.</a:t>
            </a:r>
          </a:p>
          <a:p>
            <a:pPr marL="285750" indent="-285750" algn="just" rtl="1">
              <a:buFont typeface="Wingdings" panose="05000000000000000000" pitchFamily="2" charset="2"/>
              <a:buChar char="§"/>
            </a:pPr>
            <a:r>
              <a:rPr lang="fa-IR" sz="1600" dirty="0">
                <a:cs typeface="B Nazanin" panose="00000400000000000000" pitchFamily="2" charset="-78"/>
              </a:rPr>
              <a:t>این سطح شامل دستورات </a:t>
            </a:r>
            <a:r>
              <a:rPr lang="en-US" sz="1600" dirty="0">
                <a:cs typeface="B Nazanin" panose="00000400000000000000" pitchFamily="2" charset="-78"/>
              </a:rPr>
              <a:t>DDL</a:t>
            </a:r>
            <a:r>
              <a:rPr lang="fa-IR" sz="1600" dirty="0">
                <a:cs typeface="B Nazanin" panose="00000400000000000000" pitchFamily="2" charset="-78"/>
              </a:rPr>
              <a:t> و </a:t>
            </a:r>
            <a:r>
              <a:rPr lang="en-US" sz="1600" dirty="0">
                <a:cs typeface="B Nazanin" panose="00000400000000000000" pitchFamily="2" charset="-78"/>
              </a:rPr>
              <a:t>DCL</a:t>
            </a:r>
            <a:r>
              <a:rPr lang="fa-IR" sz="1600" dirty="0">
                <a:cs typeface="B Nazanin" panose="00000400000000000000" pitchFamily="2" charset="-78"/>
              </a:rPr>
              <a:t> است و دستورات </a:t>
            </a:r>
            <a:r>
              <a:rPr lang="en-US" sz="1600" dirty="0">
                <a:cs typeface="B Nazanin" panose="00000400000000000000" pitchFamily="2" charset="-78"/>
              </a:rPr>
              <a:t>DML</a:t>
            </a:r>
            <a:r>
              <a:rPr lang="fa-IR" sz="1600" dirty="0">
                <a:cs typeface="B Nazanin" panose="00000400000000000000" pitchFamily="2" charset="-78"/>
              </a:rPr>
              <a:t> را شامل نمی‌شود.</a:t>
            </a:r>
          </a:p>
        </p:txBody>
      </p:sp>
      <p:pic>
        <p:nvPicPr>
          <p:cNvPr id="11" name="Picture 10">
            <a:extLst>
              <a:ext uri="{FF2B5EF4-FFF2-40B4-BE49-F238E27FC236}">
                <a16:creationId xmlns:a16="http://schemas.microsoft.com/office/drawing/2014/main" id="{7ADE0251-304F-43FA-B111-B15995BCEDE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3935038" y="3564916"/>
            <a:ext cx="4320865" cy="1997199"/>
          </a:xfrm>
          <a:prstGeom prst="rect">
            <a:avLst/>
          </a:prstGeom>
          <a:effectLst>
            <a:outerShdw blurRad="254000" dist="38100" dir="2700000" algn="tl" rotWithShape="0">
              <a:prstClr val="black">
                <a:alpha val="40000"/>
              </a:prstClr>
            </a:outerShdw>
          </a:effectLst>
        </p:spPr>
      </p:pic>
    </p:spTree>
    <p:extLst>
      <p:ext uri="{BB962C8B-B14F-4D97-AF65-F5344CB8AC3E}">
        <p14:creationId xmlns:p14="http://schemas.microsoft.com/office/powerpoint/2010/main" val="8583857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سطح ( دید ) داخلی</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4" name="Rectangle 23">
            <a:extLst>
              <a:ext uri="{FF2B5EF4-FFF2-40B4-BE49-F238E27FC236}">
                <a16:creationId xmlns:a16="http://schemas.microsoft.com/office/drawing/2014/main" id="{00184940-B424-49CC-AD14-227396386FDF}"/>
              </a:ext>
            </a:extLst>
          </p:cNvPr>
          <p:cNvSpPr/>
          <p:nvPr/>
        </p:nvSpPr>
        <p:spPr>
          <a:xfrm>
            <a:off x="596347" y="810728"/>
            <a:ext cx="11039061" cy="2554545"/>
          </a:xfrm>
          <a:prstGeom prst="rect">
            <a:avLst/>
          </a:prstGeom>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این پایین ترین سطح در معماری سه‌سطحی است و به آن سطح فیزیکی نیز گفته می‌شود. </a:t>
            </a:r>
          </a:p>
          <a:p>
            <a:pPr marL="285750" indent="-285750" algn="just" rtl="1">
              <a:buFont typeface="Wingdings" panose="05000000000000000000" pitchFamily="2" charset="2"/>
              <a:buChar char="§"/>
            </a:pPr>
            <a:r>
              <a:rPr lang="fa-IR" sz="1600" dirty="0">
                <a:cs typeface="B Nazanin" panose="00000400000000000000" pitchFamily="2" charset="-78"/>
              </a:rPr>
              <a:t>سطح داخلی چگونگی ذخیره داده‌ها در پایگاه داده را توصیف می کند. در پایین ترین سطح این داده‌ها در حافظه‌های جانبی ( </a:t>
            </a:r>
            <a:r>
              <a:rPr lang="en-US" sz="1600" dirty="0">
                <a:cs typeface="B Nazanin" panose="00000400000000000000" pitchFamily="2" charset="-78"/>
              </a:rPr>
              <a:t>external hard disk</a:t>
            </a:r>
            <a:r>
              <a:rPr lang="fa-IR" sz="1600" dirty="0">
                <a:cs typeface="B Nazanin" panose="00000400000000000000" pitchFamily="2" charset="-78"/>
              </a:rPr>
              <a:t> ) به صورت بیت و در سطح کمی بالا می‌توان گفت که داده‌ها در فایل‌ها و پوشه‌ها ذخیره می‌شوند. </a:t>
            </a:r>
          </a:p>
          <a:p>
            <a:pPr marL="285750" indent="-285750" algn="just" rtl="1">
              <a:buFont typeface="Wingdings" panose="05000000000000000000" pitchFamily="2" charset="2"/>
              <a:buChar char="§"/>
            </a:pPr>
            <a:r>
              <a:rPr lang="fa-IR" sz="1600" dirty="0">
                <a:cs typeface="B Nazanin" panose="00000400000000000000" pitchFamily="2" charset="-78"/>
              </a:rPr>
              <a:t>سطح داخلی، دید طراح پايگاه داده از محیط فیزیکی ذخیره سازی و درواقع فایل‌های محیط فیزیکی است که توسط شِمای داخلی ( </a:t>
            </a:r>
            <a:r>
              <a:rPr lang="en-US" sz="1600" dirty="0">
                <a:cs typeface="B Nazanin" panose="00000400000000000000" pitchFamily="2" charset="-78"/>
              </a:rPr>
              <a:t>internal schema</a:t>
            </a:r>
            <a:r>
              <a:rPr lang="fa-IR" sz="1600" dirty="0">
                <a:cs typeface="B Nazanin" panose="00000400000000000000" pitchFamily="2" charset="-78"/>
              </a:rPr>
              <a:t> ) </a:t>
            </a:r>
            <a:r>
              <a:rPr lang="en-US" sz="1600" dirty="0">
                <a:cs typeface="B Nazanin" panose="00000400000000000000" pitchFamily="2" charset="-78"/>
              </a:rPr>
              <a:t> </a:t>
            </a:r>
            <a:r>
              <a:rPr lang="fa-IR" sz="1600" dirty="0">
                <a:cs typeface="B Nazanin" panose="00000400000000000000" pitchFamily="2" charset="-78"/>
              </a:rPr>
              <a:t>توصيف می‌شود. </a:t>
            </a:r>
          </a:p>
          <a:p>
            <a:pPr marL="285750" indent="-285750" algn="just" rtl="1">
              <a:buFont typeface="Wingdings" panose="05000000000000000000" pitchFamily="2" charset="2"/>
              <a:buChar char="§"/>
            </a:pPr>
            <a:r>
              <a:rPr lang="fa-IR" sz="1600" dirty="0">
                <a:cs typeface="B Nazanin" panose="00000400000000000000" pitchFamily="2" charset="-78"/>
              </a:rPr>
              <a:t>شِمای داخلی نحوه نمايش فيزيکی داده‌هایی را که در شِمای ادراکی شرح داده شده را مشخص می‌کند.</a:t>
            </a:r>
          </a:p>
          <a:p>
            <a:pPr marL="285750" indent="-285750" algn="just" rtl="1">
              <a:buFont typeface="Wingdings" panose="05000000000000000000" pitchFamily="2" charset="2"/>
              <a:buChar char="§"/>
            </a:pPr>
            <a:r>
              <a:rPr lang="fa-IR" sz="1600" dirty="0">
                <a:cs typeface="B Nazanin" panose="00000400000000000000" pitchFamily="2" charset="-78"/>
              </a:rPr>
              <a:t>سطح داخلی به طور کلی شامل فعالیت‌های زیر می‌باشد :</a:t>
            </a:r>
          </a:p>
          <a:p>
            <a:pPr marL="742950" lvl="1" indent="-285750" algn="just" rtl="1">
              <a:buFont typeface="Arial" panose="020B0604020202020204" pitchFamily="34" charset="0"/>
              <a:buChar char="•"/>
            </a:pPr>
            <a:r>
              <a:rPr lang="fa-IR" sz="1600" dirty="0">
                <a:cs typeface="B Nazanin" panose="00000400000000000000" pitchFamily="2" charset="-78"/>
              </a:rPr>
              <a:t>تخصیص فضای ذخیره سازی</a:t>
            </a:r>
          </a:p>
          <a:p>
            <a:pPr marL="742950" lvl="1" indent="-285750" algn="just" rtl="1">
              <a:buFont typeface="Arial" panose="020B0604020202020204" pitchFamily="34" charset="0"/>
              <a:buChar char="•"/>
            </a:pPr>
            <a:r>
              <a:rPr lang="fa-IR" sz="1600" dirty="0">
                <a:cs typeface="B Nazanin" panose="00000400000000000000" pitchFamily="2" charset="-78"/>
              </a:rPr>
              <a:t>مسیرهای دسترسی ( به عنوان مثال : مشخص کردن کلیدهای اصلی و ثانویه، شاخص‌ها، اشاره‌گرها و غیره )</a:t>
            </a:r>
          </a:p>
          <a:p>
            <a:pPr marL="742950" lvl="1" indent="-285750" algn="just" rtl="1">
              <a:buFont typeface="Arial" panose="020B0604020202020204" pitchFamily="34" charset="0"/>
              <a:buChar char="•"/>
            </a:pPr>
            <a:r>
              <a:rPr lang="fa-IR" sz="1600" dirty="0">
                <a:cs typeface="B Nazanin" panose="00000400000000000000" pitchFamily="2" charset="-78"/>
              </a:rPr>
              <a:t>تکنیک‌های فشرده سازی و رمزگذاری داده‌ها</a:t>
            </a:r>
          </a:p>
          <a:p>
            <a:pPr marL="742950" lvl="1" indent="-285750" algn="just" rtl="1">
              <a:buFont typeface="Arial" panose="020B0604020202020204" pitchFamily="34" charset="0"/>
              <a:buChar char="•"/>
            </a:pPr>
            <a:r>
              <a:rPr lang="fa-IR" sz="1600" dirty="0">
                <a:cs typeface="B Nazanin" panose="00000400000000000000" pitchFamily="2" charset="-78"/>
              </a:rPr>
              <a:t>بهینه سازی ساختارهای داخلی</a:t>
            </a:r>
          </a:p>
        </p:txBody>
      </p:sp>
      <p:pic>
        <p:nvPicPr>
          <p:cNvPr id="25" name="Picture 24">
            <a:extLst>
              <a:ext uri="{FF2B5EF4-FFF2-40B4-BE49-F238E27FC236}">
                <a16:creationId xmlns:a16="http://schemas.microsoft.com/office/drawing/2014/main" id="{4187ABD2-4A0E-468E-AFBE-3BEB33EC03B4}"/>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3935567" y="3358955"/>
            <a:ext cx="4320865" cy="1824365"/>
          </a:xfrm>
          <a:prstGeom prst="rect">
            <a:avLst/>
          </a:prstGeom>
          <a:effectLst>
            <a:outerShdw blurRad="254000" dist="38100" dir="2700000" algn="tl" rotWithShape="0">
              <a:prstClr val="black">
                <a:alpha val="40000"/>
              </a:prstClr>
            </a:outerShdw>
          </a:effectLst>
        </p:spPr>
      </p:pic>
    </p:spTree>
    <p:extLst>
      <p:ext uri="{BB962C8B-B14F-4D97-AF65-F5344CB8AC3E}">
        <p14:creationId xmlns:p14="http://schemas.microsoft.com/office/powerpoint/2010/main" val="327576851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anim calcmode="lin" valueType="num">
                                      <p:cBhvr>
                                        <p:cTn id="22" dur="500" fill="hold"/>
                                        <p:tgtEl>
                                          <p:spTgt spid="24"/>
                                        </p:tgtEl>
                                        <p:attrNameLst>
                                          <p:attrName>ppt_x</p:attrName>
                                        </p:attrNameLst>
                                      </p:cBhvr>
                                      <p:tavLst>
                                        <p:tav tm="0">
                                          <p:val>
                                            <p:strVal val="#ppt_x"/>
                                          </p:val>
                                        </p:tav>
                                        <p:tav tm="100000">
                                          <p:val>
                                            <p:strVal val="#ppt_x"/>
                                          </p:val>
                                        </p:tav>
                                      </p:tavLst>
                                    </p:anim>
                                    <p:anim calcmode="lin" valueType="num">
                                      <p:cBhvr>
                                        <p:cTn id="23" dur="500" fill="hold"/>
                                        <p:tgtEl>
                                          <p:spTgt spid="24"/>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نگاشت بین سطوح</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4" name="Rectangle 23">
            <a:extLst>
              <a:ext uri="{FF2B5EF4-FFF2-40B4-BE49-F238E27FC236}">
                <a16:creationId xmlns:a16="http://schemas.microsoft.com/office/drawing/2014/main" id="{00184940-B424-49CC-AD14-227396386FDF}"/>
              </a:ext>
            </a:extLst>
          </p:cNvPr>
          <p:cNvSpPr/>
          <p:nvPr/>
        </p:nvSpPr>
        <p:spPr>
          <a:xfrm>
            <a:off x="596347" y="810728"/>
            <a:ext cx="11039061" cy="2554545"/>
          </a:xfrm>
          <a:prstGeom prst="rect">
            <a:avLst/>
          </a:prstGeom>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سه سطح معماری پایگاه داده مستقل از هم نیستند و باید بین آنها مطابقت و تناظری وجود داشته باشد، که به آن نگاشت بین سطوح می‌گویند. </a:t>
            </a:r>
          </a:p>
          <a:p>
            <a:pPr marL="285750" indent="-285750" algn="just" rtl="1">
              <a:buFont typeface="Wingdings" panose="05000000000000000000" pitchFamily="2" charset="2"/>
              <a:buChar char="§"/>
            </a:pPr>
            <a:endParaRPr lang="fa-IR" sz="1600" dirty="0">
              <a:cs typeface="B Nazanin" panose="00000400000000000000" pitchFamily="2" charset="-78"/>
            </a:endParaRPr>
          </a:p>
          <a:p>
            <a:pPr marL="285750" indent="-285750" algn="just" rtl="1">
              <a:buFont typeface="Wingdings" panose="05000000000000000000" pitchFamily="2" charset="2"/>
              <a:buChar char="§"/>
            </a:pPr>
            <a:r>
              <a:rPr lang="fa-IR" sz="1600" dirty="0">
                <a:cs typeface="B Nazanin" panose="00000400000000000000" pitchFamily="2" charset="-78"/>
              </a:rPr>
              <a:t>اساساً دو نوع نگاشت بین سطوح معماری پایگاه داده وجود دارد :</a:t>
            </a:r>
          </a:p>
          <a:p>
            <a:pPr marL="285750" indent="-285750" algn="just" rtl="1">
              <a:buFont typeface="Wingdings" panose="05000000000000000000" pitchFamily="2" charset="2"/>
              <a:buChar char="§"/>
            </a:pPr>
            <a:endParaRPr lang="fa-IR" sz="1600" dirty="0">
              <a:cs typeface="B Nazanin" panose="00000400000000000000" pitchFamily="2" charset="-78"/>
            </a:endParaRPr>
          </a:p>
          <a:p>
            <a:pPr marL="285750" indent="-285750" algn="just" rtl="1">
              <a:buFont typeface="Wingdings" panose="05000000000000000000" pitchFamily="2" charset="2"/>
              <a:buChar char="§"/>
            </a:pPr>
            <a:r>
              <a:rPr lang="fa-IR" sz="1600" b="1" dirty="0">
                <a:cs typeface="B Nazanin" panose="00000400000000000000" pitchFamily="2" charset="-78"/>
              </a:rPr>
              <a:t>نگاشت ادراکی / داخلی ( </a:t>
            </a:r>
            <a:r>
              <a:rPr lang="en-US" sz="1600" b="1" dirty="0">
                <a:cs typeface="B Nazanin" panose="00000400000000000000" pitchFamily="2" charset="-78"/>
              </a:rPr>
              <a:t>C/I : Conceptual to Internal</a:t>
            </a:r>
            <a:r>
              <a:rPr lang="fa-IR" sz="1600" b="1" dirty="0">
                <a:cs typeface="B Nazanin" panose="00000400000000000000" pitchFamily="2" charset="-78"/>
              </a:rPr>
              <a:t> )</a:t>
            </a:r>
          </a:p>
          <a:p>
            <a:pPr lvl="1" algn="just" rtl="1"/>
            <a:r>
              <a:rPr lang="fa-IR" sz="1600" dirty="0">
                <a:cs typeface="B Nazanin" panose="00000400000000000000" pitchFamily="2" charset="-78"/>
              </a:rPr>
              <a:t>نگاشت ادراکی / داخلی بین سطوع ادراکی و داخلی قرار دارد و نقش آن تعریف مطابقت بین رکوردها و فیلدهای سطح ادراکی و فایل‌ها و ساختارهای داده سطح داخلی است.</a:t>
            </a:r>
          </a:p>
          <a:p>
            <a:pPr lvl="1" algn="just" rtl="1"/>
            <a:endParaRPr lang="fa-IR" sz="1600" dirty="0">
              <a:cs typeface="B Nazanin" panose="00000400000000000000" pitchFamily="2" charset="-78"/>
            </a:endParaRPr>
          </a:p>
          <a:p>
            <a:pPr marL="285750" indent="-285750" algn="just" rtl="1">
              <a:buFont typeface="Wingdings" panose="05000000000000000000" pitchFamily="2" charset="2"/>
              <a:buChar char="§"/>
            </a:pPr>
            <a:r>
              <a:rPr lang="fa-IR" sz="1600" b="1" dirty="0">
                <a:cs typeface="B Nazanin" panose="00000400000000000000" pitchFamily="2" charset="-78"/>
              </a:rPr>
              <a:t>نگاشت خارجی / ادراکی ( </a:t>
            </a:r>
            <a:r>
              <a:rPr lang="en-US" sz="1600" b="1" dirty="0">
                <a:cs typeface="B Nazanin" panose="00000400000000000000" pitchFamily="2" charset="-78"/>
              </a:rPr>
              <a:t>E/C : External to Conceptual</a:t>
            </a:r>
            <a:r>
              <a:rPr lang="fa-IR" sz="1600" b="1" dirty="0">
                <a:cs typeface="B Nazanin" panose="00000400000000000000" pitchFamily="2" charset="-78"/>
              </a:rPr>
              <a:t> ) :</a:t>
            </a:r>
          </a:p>
          <a:p>
            <a:pPr lvl="1" algn="just" rtl="1"/>
            <a:r>
              <a:rPr lang="fa-IR" sz="1600" dirty="0">
                <a:cs typeface="B Nazanin" panose="00000400000000000000" pitchFamily="2" charset="-78"/>
              </a:rPr>
              <a:t>نگاشت خارجی / ادراکی بین سطوح خارجی و ادراکی قرار دارد و نقش آن تعریف تناظر بین دیدگاه‌های خارجی و مفهومی است.</a:t>
            </a:r>
          </a:p>
        </p:txBody>
      </p:sp>
    </p:spTree>
    <p:extLst>
      <p:ext uri="{BB962C8B-B14F-4D97-AF65-F5344CB8AC3E}">
        <p14:creationId xmlns:p14="http://schemas.microsoft.com/office/powerpoint/2010/main" val="321774189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anim calcmode="lin" valueType="num">
                                      <p:cBhvr>
                                        <p:cTn id="22" dur="500" fill="hold"/>
                                        <p:tgtEl>
                                          <p:spTgt spid="24"/>
                                        </p:tgtEl>
                                        <p:attrNameLst>
                                          <p:attrName>ppt_x</p:attrName>
                                        </p:attrNameLst>
                                      </p:cBhvr>
                                      <p:tavLst>
                                        <p:tav tm="0">
                                          <p:val>
                                            <p:strVal val="#ppt_x"/>
                                          </p:val>
                                        </p:tav>
                                        <p:tav tm="100000">
                                          <p:val>
                                            <p:strVal val="#ppt_x"/>
                                          </p:val>
                                        </p:tav>
                                      </p:tavLst>
                                    </p:anim>
                                    <p:anim calcmode="lin" valueType="num">
                                      <p:cBhvr>
                                        <p:cTn id="23"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شاخص ( ایندکس )</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2" name="TextBox 11">
            <a:extLst>
              <a:ext uri="{FF2B5EF4-FFF2-40B4-BE49-F238E27FC236}">
                <a16:creationId xmlns:a16="http://schemas.microsoft.com/office/drawing/2014/main" id="{22902E79-752B-49FF-A5EE-3E15EE95020C}"/>
              </a:ext>
            </a:extLst>
          </p:cNvPr>
          <p:cNvSpPr txBox="1"/>
          <p:nvPr/>
        </p:nvSpPr>
        <p:spPr>
          <a:xfrm>
            <a:off x="596348" y="782338"/>
            <a:ext cx="11039060" cy="4216539"/>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شاخص گذاری ( </a:t>
            </a:r>
            <a:r>
              <a:rPr lang="en-US" sz="1600" dirty="0">
                <a:cs typeface="B Nazanin" panose="00000400000000000000" pitchFamily="2" charset="-78"/>
              </a:rPr>
              <a:t>Indexing</a:t>
            </a:r>
            <a:r>
              <a:rPr lang="fa-IR" sz="1600" dirty="0">
                <a:cs typeface="B Nazanin" panose="00000400000000000000" pitchFamily="2" charset="-78"/>
              </a:rPr>
              <a:t> ) برای بهینه سازی عملکرد پایگاه داده با به حداقل رساندن تعداد دسترسی‌های دیسک هنگام پردازش یک پرس‌وجو استفاده می‌شود. </a:t>
            </a:r>
          </a:p>
          <a:p>
            <a:pPr marL="285750" indent="-285750" algn="just" rtl="1">
              <a:buFont typeface="Wingdings" panose="05000000000000000000" pitchFamily="2" charset="2"/>
              <a:buChar char="§"/>
            </a:pPr>
            <a:r>
              <a:rPr lang="fa-IR" sz="1600" dirty="0">
                <a:cs typeface="B Nazanin" panose="00000400000000000000" pitchFamily="2" charset="-78"/>
              </a:rPr>
              <a:t>ایندکس نوعی ساختار داده است که برای مکان یابی و دسترسی سریع به داده‌ها در جدول پایگاه داده استفاده می‌شود. </a:t>
            </a:r>
          </a:p>
          <a:p>
            <a:pPr marL="285750" indent="-285750" algn="just" rtl="1">
              <a:buFont typeface="Wingdings" panose="05000000000000000000" pitchFamily="2" charset="2"/>
              <a:buChar char="§"/>
            </a:pPr>
            <a:r>
              <a:rPr lang="fa-IR" sz="1600" dirty="0">
                <a:cs typeface="B Nazanin" panose="00000400000000000000" pitchFamily="2" charset="-78"/>
              </a:rPr>
              <a:t>می‏توان بر روی یک (یا چند) ستون از جدول،  ایندکس تعریف کرد. وجود ایندکس بر روی مقادیر یک ستون باعث می‏شود به رکوردهای حاوی شرط </a:t>
            </a:r>
            <a:r>
              <a:rPr lang="en-US" sz="1600" dirty="0">
                <a:cs typeface="B Nazanin" panose="00000400000000000000" pitchFamily="2" charset="-78"/>
              </a:rPr>
              <a:t>where</a:t>
            </a:r>
            <a:r>
              <a:rPr lang="fa-IR" sz="1600" dirty="0">
                <a:cs typeface="B Nazanin" panose="00000400000000000000" pitchFamily="2" charset="-78"/>
              </a:rPr>
              <a:t> در فایل مربوط به یک جدول با سرعت بیشتری دسترسی داشته باشیم.</a:t>
            </a:r>
            <a:endParaRPr lang="en-US" sz="1600" dirty="0">
              <a:cs typeface="B Nazanin" panose="00000400000000000000" pitchFamily="2" charset="-78"/>
            </a:endParaRPr>
          </a:p>
          <a:p>
            <a:pPr marL="285750" indent="-285750" algn="just" rtl="1">
              <a:buFont typeface="Wingdings" panose="05000000000000000000" pitchFamily="2" charset="2"/>
              <a:buChar char="§"/>
            </a:pPr>
            <a:r>
              <a:rPr lang="fa-IR" sz="1600" b="1" dirty="0">
                <a:solidFill>
                  <a:srgbClr val="FF0000"/>
                </a:solidFill>
                <a:cs typeface="B Nazanin" panose="00000400000000000000" pitchFamily="2" charset="-78"/>
              </a:rPr>
              <a:t>نکته : </a:t>
            </a:r>
            <a:r>
              <a:rPr lang="fa-IR" sz="1600" dirty="0">
                <a:cs typeface="B Nazanin" panose="00000400000000000000" pitchFamily="2" charset="-78"/>
              </a:rPr>
              <a:t>در سیستم‏های جدولی، خود سیستم روی کلید اصلی ( </a:t>
            </a:r>
            <a:r>
              <a:rPr lang="en-US" sz="1600" dirty="0">
                <a:cs typeface="B Nazanin" panose="00000400000000000000" pitchFamily="2" charset="-78"/>
              </a:rPr>
              <a:t>PK</a:t>
            </a:r>
            <a:r>
              <a:rPr lang="fa-IR" sz="1600" dirty="0">
                <a:cs typeface="B Nazanin" panose="00000400000000000000" pitchFamily="2" charset="-78"/>
              </a:rPr>
              <a:t> )</a:t>
            </a:r>
            <a:r>
              <a:rPr lang="en-US" sz="1600" dirty="0">
                <a:cs typeface="B Nazanin" panose="00000400000000000000" pitchFamily="2" charset="-78"/>
              </a:rPr>
              <a:t> </a:t>
            </a:r>
            <a:r>
              <a:rPr lang="fa-IR" sz="1600" dirty="0">
                <a:cs typeface="B Nazanin" panose="00000400000000000000" pitchFamily="2" charset="-78"/>
              </a:rPr>
              <a:t>ایندکس خودکار ( </a:t>
            </a:r>
            <a:r>
              <a:rPr lang="en-US" sz="1600" dirty="0">
                <a:cs typeface="B Nazanin" panose="00000400000000000000" pitchFamily="2" charset="-78"/>
              </a:rPr>
              <a:t>Automatic Index</a:t>
            </a:r>
            <a:r>
              <a:rPr lang="fa-IR" sz="1600" dirty="0">
                <a:cs typeface="B Nazanin" panose="00000400000000000000" pitchFamily="2" charset="-78"/>
              </a:rPr>
              <a:t> )</a:t>
            </a:r>
            <a:r>
              <a:rPr lang="en-US" sz="1600" dirty="0">
                <a:cs typeface="B Nazanin" panose="00000400000000000000" pitchFamily="2" charset="-78"/>
              </a:rPr>
              <a:t> </a:t>
            </a:r>
            <a:r>
              <a:rPr lang="fa-IR" sz="1600" dirty="0">
                <a:cs typeface="B Nazanin" panose="00000400000000000000" pitchFamily="2" charset="-78"/>
              </a:rPr>
              <a:t>ایجاد می‏کند</a:t>
            </a:r>
            <a:r>
              <a:rPr lang="en-US" sz="1600" dirty="0">
                <a:cs typeface="B Nazanin" panose="00000400000000000000" pitchFamily="2" charset="-78"/>
              </a:rPr>
              <a:t>.</a:t>
            </a:r>
            <a:endParaRPr lang="fa-IR" sz="1600" dirty="0">
              <a:cs typeface="B Nazanin" panose="00000400000000000000" pitchFamily="2" charset="-78"/>
            </a:endParaRPr>
          </a:p>
          <a:p>
            <a:pPr algn="just" rtl="1"/>
            <a:endParaRPr lang="fa-IR" sz="1600" b="1" dirty="0">
              <a:cs typeface="B Nazanin" panose="00000400000000000000" pitchFamily="2" charset="-78"/>
            </a:endParaRPr>
          </a:p>
          <a:p>
            <a:pPr marL="285750" indent="-285750" algn="just" rtl="1">
              <a:buFont typeface="Wingdings" panose="05000000000000000000" pitchFamily="2" charset="2"/>
              <a:buChar char="§"/>
            </a:pPr>
            <a:r>
              <a:rPr lang="fa-IR" sz="1600" b="1" dirty="0">
                <a:cs typeface="B Nazanin" panose="00000400000000000000" pitchFamily="2" charset="-78"/>
              </a:rPr>
              <a:t>ساختار ایندکس :</a:t>
            </a:r>
          </a:p>
          <a:p>
            <a:pPr lvl="1" algn="just" rtl="1"/>
            <a:r>
              <a:rPr lang="fa-IR" sz="1600" dirty="0">
                <a:cs typeface="B Nazanin" panose="00000400000000000000" pitchFamily="2" charset="-78"/>
              </a:rPr>
              <a:t>فیلد اول ( </a:t>
            </a:r>
            <a:r>
              <a:rPr lang="en-US" sz="1600" dirty="0">
                <a:cs typeface="B Nazanin" panose="00000400000000000000" pitchFamily="2" charset="-78"/>
              </a:rPr>
              <a:t>Search key</a:t>
            </a:r>
            <a:r>
              <a:rPr lang="fa-IR" sz="1600" dirty="0">
                <a:cs typeface="B Nazanin" panose="00000400000000000000" pitchFamily="2" charset="-78"/>
              </a:rPr>
              <a:t> ) : </a:t>
            </a:r>
          </a:p>
          <a:p>
            <a:pPr lvl="2" algn="just" rtl="1"/>
            <a:r>
              <a:rPr lang="fa-IR" sz="1600" dirty="0">
                <a:cs typeface="B Nazanin" panose="00000400000000000000" pitchFamily="2" charset="-78"/>
              </a:rPr>
              <a:t>کلید جستجو است که حاوی یک کپی از کلید اصلی یا کلید کاندید جدول است. مقادیر کلید اصلی به ترتیب مرتب شده ذخیره می‌شوند تا بتوان به راحتی به داده‌های مربوطه دسترسی داشت. </a:t>
            </a:r>
          </a:p>
          <a:p>
            <a:pPr lvl="1" algn="just" rtl="1"/>
            <a:r>
              <a:rPr lang="fa-IR" sz="1600" dirty="0">
                <a:cs typeface="B Nazanin" panose="00000400000000000000" pitchFamily="2" charset="-78"/>
              </a:rPr>
              <a:t>فیلد دوم ( </a:t>
            </a:r>
            <a:r>
              <a:rPr lang="en-US" sz="1600" dirty="0">
                <a:cs typeface="B Nazanin" panose="00000400000000000000" pitchFamily="2" charset="-78"/>
              </a:rPr>
              <a:t>Data Reference</a:t>
            </a:r>
            <a:r>
              <a:rPr lang="fa-IR" sz="1600" dirty="0">
                <a:cs typeface="B Nazanin" panose="00000400000000000000" pitchFamily="2" charset="-78"/>
              </a:rPr>
              <a:t> ) : </a:t>
            </a:r>
          </a:p>
          <a:p>
            <a:pPr lvl="2" algn="just" rtl="1"/>
            <a:r>
              <a:rPr lang="fa-IR" sz="1600" dirty="0">
                <a:cs typeface="B Nazanin" panose="00000400000000000000" pitchFamily="2" charset="-78"/>
              </a:rPr>
              <a:t>شامل مجموعه‌ای از اشاره‌گرها می‌باشد و آدرس بلوک‌هایی از دیسک را نگه می‌دارد که حاوی مقدار کلید مورد نظر است.</a:t>
            </a:r>
          </a:p>
          <a:p>
            <a:pPr marL="285750" indent="-285750" algn="just" rtl="1">
              <a:buFont typeface="Wingdings" panose="05000000000000000000" pitchFamily="2" charset="2"/>
              <a:buChar char="§"/>
            </a:pPr>
            <a:r>
              <a:rPr lang="fa-IR" sz="1600" b="1" dirty="0">
                <a:cs typeface="B Nazanin" panose="00000400000000000000" pitchFamily="2" charset="-78"/>
              </a:rPr>
              <a:t>ایجاد ایندکس : </a:t>
            </a:r>
          </a:p>
          <a:p>
            <a:pPr algn="just"/>
            <a:r>
              <a:rPr lang="en-US" sz="1400" b="1" dirty="0">
                <a:cs typeface="B Nazanin" panose="00000400000000000000" pitchFamily="2" charset="-78"/>
              </a:rPr>
              <a:t>B-Tree Index : </a:t>
            </a:r>
            <a:r>
              <a:rPr lang="en-US" sz="1400" dirty="0">
                <a:cs typeface="B Nazanin" panose="00000400000000000000" pitchFamily="2" charset="-78"/>
              </a:rPr>
              <a:t>CREATE INDEX </a:t>
            </a:r>
            <a:r>
              <a:rPr lang="en-US" sz="1400" i="1" dirty="0">
                <a:solidFill>
                  <a:srgbClr val="0070C0"/>
                </a:solidFill>
                <a:cs typeface="B Nazanin" panose="00000400000000000000" pitchFamily="2" charset="-78"/>
              </a:rPr>
              <a:t>index_name </a:t>
            </a:r>
            <a:r>
              <a:rPr lang="en-US" sz="1400" dirty="0">
                <a:cs typeface="B Nazanin" panose="00000400000000000000" pitchFamily="2" charset="-78"/>
              </a:rPr>
              <a:t>ON </a:t>
            </a:r>
            <a:r>
              <a:rPr lang="en-US" sz="1400" i="1" dirty="0">
                <a:solidFill>
                  <a:srgbClr val="0070C0"/>
                </a:solidFill>
                <a:cs typeface="B Nazanin" panose="00000400000000000000" pitchFamily="2" charset="-78"/>
              </a:rPr>
              <a:t>table_name </a:t>
            </a:r>
            <a:r>
              <a:rPr lang="en-US" sz="1400" dirty="0">
                <a:cs typeface="B Nazanin" panose="00000400000000000000" pitchFamily="2" charset="-78"/>
              </a:rPr>
              <a:t>( </a:t>
            </a:r>
            <a:r>
              <a:rPr lang="en-US" sz="1400" i="1" dirty="0">
                <a:solidFill>
                  <a:srgbClr val="0070C0"/>
                </a:solidFill>
                <a:cs typeface="B Nazanin" panose="00000400000000000000" pitchFamily="2" charset="-78"/>
              </a:rPr>
              <a:t>column_name </a:t>
            </a:r>
            <a:r>
              <a:rPr lang="en-US" sz="1400" dirty="0">
                <a:cs typeface="B Nazanin" panose="00000400000000000000" pitchFamily="2" charset="-78"/>
              </a:rPr>
              <a:t>) [CLUSTERED]</a:t>
            </a:r>
          </a:p>
          <a:p>
            <a:pPr algn="just"/>
            <a:r>
              <a:rPr lang="en-US" sz="1400" b="1" dirty="0">
                <a:cs typeface="B Nazanin" panose="00000400000000000000" pitchFamily="2" charset="-78"/>
              </a:rPr>
              <a:t>Hash Index : </a:t>
            </a:r>
            <a:r>
              <a:rPr lang="en-US" sz="1400" dirty="0">
                <a:cs typeface="B Nazanin" panose="00000400000000000000" pitchFamily="2" charset="-78"/>
              </a:rPr>
              <a:t>CREATE INDEX </a:t>
            </a:r>
            <a:r>
              <a:rPr lang="en-US" sz="1400" i="1" dirty="0">
                <a:solidFill>
                  <a:srgbClr val="0070C0"/>
                </a:solidFill>
                <a:cs typeface="B Nazanin" panose="00000400000000000000" pitchFamily="2" charset="-78"/>
              </a:rPr>
              <a:t>index_name </a:t>
            </a:r>
            <a:r>
              <a:rPr lang="en-US" sz="1400" dirty="0">
                <a:cs typeface="B Nazanin" panose="00000400000000000000" pitchFamily="2" charset="-78"/>
              </a:rPr>
              <a:t>ON </a:t>
            </a:r>
            <a:r>
              <a:rPr lang="en-US" sz="1400" i="1" dirty="0">
                <a:solidFill>
                  <a:srgbClr val="0070C0"/>
                </a:solidFill>
                <a:cs typeface="B Nazanin" panose="00000400000000000000" pitchFamily="2" charset="-78"/>
              </a:rPr>
              <a:t>table_name </a:t>
            </a:r>
            <a:r>
              <a:rPr lang="en-US" sz="1400" dirty="0">
                <a:cs typeface="B Nazanin" panose="00000400000000000000" pitchFamily="2" charset="-78"/>
              </a:rPr>
              <a:t>USING HASH ( </a:t>
            </a:r>
            <a:r>
              <a:rPr lang="en-US" sz="1400" i="1" dirty="0">
                <a:solidFill>
                  <a:srgbClr val="0070C0"/>
                </a:solidFill>
                <a:cs typeface="B Nazanin" panose="00000400000000000000" pitchFamily="2" charset="-78"/>
              </a:rPr>
              <a:t>column_name </a:t>
            </a:r>
            <a:r>
              <a:rPr lang="en-US" sz="1400" dirty="0">
                <a:cs typeface="B Nazanin" panose="00000400000000000000" pitchFamily="2" charset="-78"/>
              </a:rPr>
              <a:t>)</a:t>
            </a:r>
          </a:p>
          <a:p>
            <a:pPr marL="285750" indent="-285750" algn="just" rtl="1">
              <a:buFont typeface="Wingdings" panose="05000000000000000000" pitchFamily="2" charset="2"/>
              <a:buChar char="§"/>
            </a:pPr>
            <a:r>
              <a:rPr lang="fa-IR" sz="1600" b="1" dirty="0">
                <a:cs typeface="B Nazanin" panose="00000400000000000000" pitchFamily="2" charset="-78"/>
              </a:rPr>
              <a:t>حذف ایندکس : </a:t>
            </a:r>
          </a:p>
          <a:p>
            <a:pPr algn="just"/>
            <a:r>
              <a:rPr lang="en-US" sz="1600" dirty="0">
                <a:cs typeface="B Nazanin" panose="00000400000000000000" pitchFamily="2" charset="-78"/>
              </a:rPr>
              <a:t>DROP INDEX </a:t>
            </a:r>
            <a:r>
              <a:rPr lang="en-US" sz="1600" i="1" dirty="0">
                <a:solidFill>
                  <a:srgbClr val="0070C0"/>
                </a:solidFill>
                <a:cs typeface="B Nazanin" panose="00000400000000000000" pitchFamily="2" charset="-78"/>
              </a:rPr>
              <a:t>index_name</a:t>
            </a:r>
            <a:endParaRPr lang="fa-IR" sz="1600" i="1" dirty="0">
              <a:solidFill>
                <a:srgbClr val="0070C0"/>
              </a:solidFill>
              <a:cs typeface="B Nazanin" panose="00000400000000000000" pitchFamily="2" charset="-78"/>
            </a:endParaRPr>
          </a:p>
        </p:txBody>
      </p:sp>
      <p:sp>
        <p:nvSpPr>
          <p:cNvPr id="18" name="Flowchart: Terminator 17">
            <a:hlinkClick r:id="rId5" action="ppaction://hlinksldjump"/>
            <a:extLst>
              <a:ext uri="{FF2B5EF4-FFF2-40B4-BE49-F238E27FC236}">
                <a16:creationId xmlns:a16="http://schemas.microsoft.com/office/drawing/2014/main" id="{29746E7F-BB8F-470F-A6F6-1AC08711F155}"/>
              </a:ext>
            </a:extLst>
          </p:cNvPr>
          <p:cNvSpPr/>
          <p:nvPr/>
        </p:nvSpPr>
        <p:spPr>
          <a:xfrm>
            <a:off x="8697068" y="5322773"/>
            <a:ext cx="2004157" cy="376077"/>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روش </a:t>
            </a:r>
            <a:r>
              <a:rPr lang="en-US" sz="1600" b="1" dirty="0">
                <a:cs typeface="B Nazanin" panose="00000400000000000000" pitchFamily="2" charset="-78"/>
              </a:rPr>
              <a:t>Clustered</a:t>
            </a:r>
          </a:p>
        </p:txBody>
      </p:sp>
      <p:pic>
        <p:nvPicPr>
          <p:cNvPr id="7" name="Picture 6">
            <a:extLst>
              <a:ext uri="{FF2B5EF4-FFF2-40B4-BE49-F238E27FC236}">
                <a16:creationId xmlns:a16="http://schemas.microsoft.com/office/drawing/2014/main" id="{3E81A714-9E6A-4910-B384-6366355DB45D}"/>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96347" y="3353319"/>
            <a:ext cx="1739088" cy="491741"/>
          </a:xfrm>
          <a:prstGeom prst="rect">
            <a:avLst/>
          </a:prstGeom>
        </p:spPr>
      </p:pic>
      <p:sp>
        <p:nvSpPr>
          <p:cNvPr id="19" name="Flowchart: Terminator 18">
            <a:hlinkClick r:id="rId12" action="ppaction://hlinksldjump"/>
            <a:extLst>
              <a:ext uri="{FF2B5EF4-FFF2-40B4-BE49-F238E27FC236}">
                <a16:creationId xmlns:a16="http://schemas.microsoft.com/office/drawing/2014/main" id="{9AEF3297-87C0-477A-BF85-643778DDF040}"/>
              </a:ext>
            </a:extLst>
          </p:cNvPr>
          <p:cNvSpPr/>
          <p:nvPr/>
        </p:nvSpPr>
        <p:spPr>
          <a:xfrm>
            <a:off x="3889631" y="5302505"/>
            <a:ext cx="2004157" cy="376077"/>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ایندکس </a:t>
            </a:r>
            <a:r>
              <a:rPr lang="en-US" sz="1600" b="1" dirty="0">
                <a:cs typeface="B Nazanin" panose="00000400000000000000" pitchFamily="2" charset="-78"/>
              </a:rPr>
              <a:t>B-Tree</a:t>
            </a:r>
          </a:p>
        </p:txBody>
      </p:sp>
      <p:sp>
        <p:nvSpPr>
          <p:cNvPr id="20" name="Flowchart: Terminator 19">
            <a:hlinkClick r:id="rId13" action="ppaction://hlinksldjump"/>
            <a:extLst>
              <a:ext uri="{FF2B5EF4-FFF2-40B4-BE49-F238E27FC236}">
                <a16:creationId xmlns:a16="http://schemas.microsoft.com/office/drawing/2014/main" id="{4D4250AB-87FE-4236-AED4-0B9719FC3764}"/>
              </a:ext>
            </a:extLst>
          </p:cNvPr>
          <p:cNvSpPr/>
          <p:nvPr/>
        </p:nvSpPr>
        <p:spPr>
          <a:xfrm>
            <a:off x="1484219" y="5322773"/>
            <a:ext cx="2004157" cy="376077"/>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ایندکس </a:t>
            </a:r>
            <a:r>
              <a:rPr lang="en-US" sz="1600" b="1" dirty="0">
                <a:cs typeface="B Nazanin" panose="00000400000000000000" pitchFamily="2" charset="-78"/>
              </a:rPr>
              <a:t>Hash</a:t>
            </a:r>
          </a:p>
        </p:txBody>
      </p:sp>
      <p:sp>
        <p:nvSpPr>
          <p:cNvPr id="14" name="Flowchart: Terminator 13">
            <a:hlinkClick r:id="rId14" action="ppaction://hlinksldjump"/>
            <a:extLst>
              <a:ext uri="{FF2B5EF4-FFF2-40B4-BE49-F238E27FC236}">
                <a16:creationId xmlns:a16="http://schemas.microsoft.com/office/drawing/2014/main" id="{EFFCC929-9CA8-421D-9DD7-06990883B51F}"/>
              </a:ext>
            </a:extLst>
          </p:cNvPr>
          <p:cNvSpPr/>
          <p:nvPr/>
        </p:nvSpPr>
        <p:spPr>
          <a:xfrm>
            <a:off x="6295043" y="5322773"/>
            <a:ext cx="2004157" cy="376077"/>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روش </a:t>
            </a:r>
            <a:r>
              <a:rPr lang="en-US" sz="1600" b="1" dirty="0">
                <a:cs typeface="B Nazanin" panose="00000400000000000000" pitchFamily="2" charset="-78"/>
              </a:rPr>
              <a:t>Non-clustered</a:t>
            </a:r>
          </a:p>
        </p:txBody>
      </p:sp>
    </p:spTree>
    <p:extLst>
      <p:ext uri="{BB962C8B-B14F-4D97-AF65-F5344CB8AC3E}">
        <p14:creationId xmlns:p14="http://schemas.microsoft.com/office/powerpoint/2010/main" val="361156720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750"/>
                            </p:stCondLst>
                            <p:childTnLst>
                              <p:par>
                                <p:cTn id="27" presetID="47"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2250"/>
                            </p:stCondLst>
                            <p:childTnLst>
                              <p:par>
                                <p:cTn id="33" presetID="47"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anim calcmode="lin" valueType="num">
                                      <p:cBhvr>
                                        <p:cTn id="36" dur="500" fill="hold"/>
                                        <p:tgtEl>
                                          <p:spTgt spid="14"/>
                                        </p:tgtEl>
                                        <p:attrNameLst>
                                          <p:attrName>ppt_x</p:attrName>
                                        </p:attrNameLst>
                                      </p:cBhvr>
                                      <p:tavLst>
                                        <p:tav tm="0">
                                          <p:val>
                                            <p:strVal val="#ppt_x"/>
                                          </p:val>
                                        </p:tav>
                                        <p:tav tm="100000">
                                          <p:val>
                                            <p:strVal val="#ppt_x"/>
                                          </p:val>
                                        </p:tav>
                                      </p:tavLst>
                                    </p:anim>
                                    <p:anim calcmode="lin" valueType="num">
                                      <p:cBhvr>
                                        <p:cTn id="37" dur="500" fill="hold"/>
                                        <p:tgtEl>
                                          <p:spTgt spid="14"/>
                                        </p:tgtEl>
                                        <p:attrNameLst>
                                          <p:attrName>ppt_y</p:attrName>
                                        </p:attrNameLst>
                                      </p:cBhvr>
                                      <p:tavLst>
                                        <p:tav tm="0">
                                          <p:val>
                                            <p:strVal val="#ppt_y-.1"/>
                                          </p:val>
                                        </p:tav>
                                        <p:tav tm="100000">
                                          <p:val>
                                            <p:strVal val="#ppt_y"/>
                                          </p:val>
                                        </p:tav>
                                      </p:tavLst>
                                    </p:anim>
                                  </p:childTnLst>
                                </p:cTn>
                              </p:par>
                            </p:childTnLst>
                          </p:cTn>
                        </p:par>
                        <p:par>
                          <p:cTn id="38" fill="hold">
                            <p:stCondLst>
                              <p:cond delay="2750"/>
                            </p:stCondLst>
                            <p:childTnLst>
                              <p:par>
                                <p:cTn id="39" presetID="47"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anim calcmode="lin" valueType="num">
                                      <p:cBhvr>
                                        <p:cTn id="42" dur="500" fill="hold"/>
                                        <p:tgtEl>
                                          <p:spTgt spid="19"/>
                                        </p:tgtEl>
                                        <p:attrNameLst>
                                          <p:attrName>ppt_x</p:attrName>
                                        </p:attrNameLst>
                                      </p:cBhvr>
                                      <p:tavLst>
                                        <p:tav tm="0">
                                          <p:val>
                                            <p:strVal val="#ppt_x"/>
                                          </p:val>
                                        </p:tav>
                                        <p:tav tm="100000">
                                          <p:val>
                                            <p:strVal val="#ppt_x"/>
                                          </p:val>
                                        </p:tav>
                                      </p:tavLst>
                                    </p:anim>
                                    <p:anim calcmode="lin" valueType="num">
                                      <p:cBhvr>
                                        <p:cTn id="43" dur="500" fill="hold"/>
                                        <p:tgtEl>
                                          <p:spTgt spid="19"/>
                                        </p:tgtEl>
                                        <p:attrNameLst>
                                          <p:attrName>ppt_y</p:attrName>
                                        </p:attrNameLst>
                                      </p:cBhvr>
                                      <p:tavLst>
                                        <p:tav tm="0">
                                          <p:val>
                                            <p:strVal val="#ppt_y-.1"/>
                                          </p:val>
                                        </p:tav>
                                        <p:tav tm="100000">
                                          <p:val>
                                            <p:strVal val="#ppt_y"/>
                                          </p:val>
                                        </p:tav>
                                      </p:tavLst>
                                    </p:anim>
                                  </p:childTnLst>
                                </p:cTn>
                              </p:par>
                            </p:childTnLst>
                          </p:cTn>
                        </p:par>
                        <p:par>
                          <p:cTn id="44" fill="hold">
                            <p:stCondLst>
                              <p:cond delay="3250"/>
                            </p:stCondLst>
                            <p:childTnLst>
                              <p:par>
                                <p:cTn id="45" presetID="47"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anim calcmode="lin" valueType="num">
                                      <p:cBhvr>
                                        <p:cTn id="48" dur="500" fill="hold"/>
                                        <p:tgtEl>
                                          <p:spTgt spid="20"/>
                                        </p:tgtEl>
                                        <p:attrNameLst>
                                          <p:attrName>ppt_x</p:attrName>
                                        </p:attrNameLst>
                                      </p:cBhvr>
                                      <p:tavLst>
                                        <p:tav tm="0">
                                          <p:val>
                                            <p:strVal val="#ppt_x"/>
                                          </p:val>
                                        </p:tav>
                                        <p:tav tm="100000">
                                          <p:val>
                                            <p:strVal val="#ppt_x"/>
                                          </p:val>
                                        </p:tav>
                                      </p:tavLst>
                                    </p:anim>
                                    <p:anim calcmode="lin" valueType="num">
                                      <p:cBhvr>
                                        <p:cTn id="4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8" grpId="0" animBg="1"/>
      <p:bldP spid="19" grpId="0" animBg="1"/>
      <p:bldP spid="20"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13137</TotalTime>
  <Words>2234</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Goldp0W3r</dc:creator>
  <cp:lastModifiedBy>Tom</cp:lastModifiedBy>
  <cp:revision>1142</cp:revision>
  <dcterms:created xsi:type="dcterms:W3CDTF">2016-01-29T14:06:18Z</dcterms:created>
  <dcterms:modified xsi:type="dcterms:W3CDTF">2023-04-18T09:03:34Z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