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267" r:id="rId3"/>
    <p:sldId id="334" r:id="rId4"/>
    <p:sldId id="395" r:id="rId5"/>
    <p:sldId id="367" r:id="rId6"/>
    <p:sldId id="400" r:id="rId7"/>
    <p:sldId id="401" r:id="rId8"/>
    <p:sldId id="368" r:id="rId9"/>
    <p:sldId id="336" r:id="rId10"/>
    <p:sldId id="402" r:id="rId11"/>
    <p:sldId id="403" r:id="rId12"/>
    <p:sldId id="404" r:id="rId13"/>
    <p:sldId id="394" r:id="rId14"/>
    <p:sldId id="392" r:id="rId15"/>
    <p:sldId id="30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0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90" d="100"/>
          <a:sy n="90" d="100"/>
        </p:scale>
        <p:origin x="5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B71B-00EE-40B2-B512-DDC7594DF3E5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98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B71B-00EE-40B2-B512-DDC7594DF3E5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6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B71B-00EE-40B2-B512-DDC7594DF3E5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1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B71B-00EE-40B2-B512-DDC7594DF3E5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4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B71B-00EE-40B2-B512-DDC7594DF3E5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1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B71B-00EE-40B2-B512-DDC7594DF3E5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3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B71B-00EE-40B2-B512-DDC7594DF3E5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4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B71B-00EE-40B2-B512-DDC7594DF3E5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4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B71B-00EE-40B2-B512-DDC7594DF3E5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68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B71B-00EE-40B2-B512-DDC7594DF3E5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0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B71B-00EE-40B2-B512-DDC7594DF3E5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EB71B-00EE-40B2-B512-DDC7594DF3E5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6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f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11.xml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6.png"/><Relationship Id="rId5" Type="http://schemas.openxmlformats.org/officeDocument/2006/relationships/slide" Target="slide12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1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13.xml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9.png"/><Relationship Id="rId5" Type="http://schemas.openxmlformats.org/officeDocument/2006/relationships/slide" Target="slide14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3" Type="http://schemas.openxmlformats.org/officeDocument/2006/relationships/image" Target="../media/image1.gif"/><Relationship Id="rId7" Type="http://schemas.openxmlformats.org/officeDocument/2006/relationships/slide" Target="slide2.xml"/><Relationship Id="rId12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8.png"/><Relationship Id="rId5" Type="http://schemas.openxmlformats.org/officeDocument/2006/relationships/slide" Target="slide15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13.xml"/><Relationship Id="rId1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1.gif"/><Relationship Id="rId7" Type="http://schemas.openxmlformats.org/officeDocument/2006/relationships/slide" Target="slide8.xml"/><Relationship Id="rId12" Type="http://schemas.openxmlformats.org/officeDocument/2006/relationships/slide" Target="slide1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4.xml"/><Relationship Id="rId5" Type="http://schemas.openxmlformats.org/officeDocument/2006/relationships/slide" Target="slide3.xml"/><Relationship Id="rId10" Type="http://schemas.openxmlformats.org/officeDocument/2006/relationships/slide" Target="slide14.xml"/><Relationship Id="rId4" Type="http://schemas.openxmlformats.org/officeDocument/2006/relationships/image" Target="../media/image5.png"/><Relationship Id="rId9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4.xml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2.xml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slide" Target="slide5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7.xml"/><Relationship Id="rId3" Type="http://schemas.openxmlformats.org/officeDocument/2006/relationships/image" Target="../media/image1.gif"/><Relationship Id="rId7" Type="http://schemas.openxmlformats.org/officeDocument/2006/relationships/slide" Target="slide2.xml"/><Relationship Id="rId12" Type="http://schemas.openxmlformats.org/officeDocument/2006/relationships/image" Target="../media/image1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slide" Target="slide6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7.xml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8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2.xml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slide" Target="slide9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slide" Target="slide11.xml"/><Relationship Id="rId5" Type="http://schemas.openxmlformats.org/officeDocument/2006/relationships/slide" Target="slide10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65368"/>
            <a:ext cx="12192000" cy="5331657"/>
          </a:xfrm>
          <a:prstGeom prst="rect">
            <a:avLst/>
          </a:prstGeom>
          <a:gradFill flip="none" rotWithShape="1">
            <a:gsLst>
              <a:gs pos="92000">
                <a:srgbClr val="FFFFF0"/>
              </a:gs>
              <a:gs pos="100000">
                <a:srgbClr val="002060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3600" b="1" dirty="0">
              <a:ln w="12700">
                <a:solidFill>
                  <a:srgbClr val="0F4D78"/>
                </a:solidFill>
                <a:prstDash val="solid"/>
              </a:ln>
              <a:pattFill prst="pct50">
                <a:fgClr>
                  <a:srgbClr val="0F4D78"/>
                </a:fgClr>
                <a:bgClr>
                  <a:srgbClr val="0F4D78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0F4D78"/>
                </a:outerShdw>
              </a:effectLst>
              <a:cs typeface="B Titr" panose="000007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556996"/>
            <a:ext cx="12192000" cy="3301004"/>
          </a:xfrm>
          <a:prstGeom prst="rect">
            <a:avLst/>
          </a:prstGeom>
          <a:ln>
            <a:solidFill>
              <a:srgbClr val="0F4D78">
                <a:shade val="50000"/>
              </a:srgbClr>
            </a:solidFill>
          </a:ln>
        </p:spPr>
      </p:pic>
      <p:sp>
        <p:nvSpPr>
          <p:cNvPr id="6" name="Oval 5"/>
          <p:cNvSpPr/>
          <p:nvPr/>
        </p:nvSpPr>
        <p:spPr>
          <a:xfrm>
            <a:off x="0" y="3085191"/>
            <a:ext cx="12222480" cy="990206"/>
          </a:xfrm>
          <a:prstGeom prst="ellipse">
            <a:avLst/>
          </a:prstGeom>
          <a:solidFill>
            <a:srgbClr val="FFFFF0"/>
          </a:solidFill>
          <a:ln w="25400" cap="rnd" cmpd="sng" algn="ctr">
            <a:gradFill>
              <a:gsLst>
                <a:gs pos="38000">
                  <a:srgbClr val="FFFFF0"/>
                </a:gs>
                <a:gs pos="100000">
                  <a:srgbClr val="0F4D78">
                    <a:lumMod val="45000"/>
                    <a:lumOff val="55000"/>
                  </a:srgbClr>
                </a:gs>
                <a:gs pos="100000">
                  <a:srgbClr val="0F4D78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 sz="5400" b="1" dirty="0">
              <a:ln w="12700">
                <a:solidFill>
                  <a:srgbClr val="0F4D78"/>
                </a:solidFill>
                <a:prstDash val="solid"/>
              </a:ln>
              <a:pattFill prst="pct50">
                <a:fgClr>
                  <a:srgbClr val="0F4D78"/>
                </a:fgClr>
                <a:bgClr>
                  <a:srgbClr val="0F4D78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0F4D78"/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509555"/>
            <a:ext cx="1215917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800" b="1" dirty="0">
                <a:ln w="12700">
                  <a:solidFill>
                    <a:srgbClr val="0F4D78"/>
                  </a:solidFill>
                  <a:prstDash val="solid"/>
                </a:ln>
                <a:pattFill prst="pct50">
                  <a:fgClr>
                    <a:srgbClr val="0F4D78"/>
                  </a:fgClr>
                  <a:bgClr>
                    <a:srgbClr val="0F4D78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0F4D78"/>
                  </a:outerShdw>
                </a:effectLst>
                <a:cs typeface="B Titr" panose="00000700000000000000" pitchFamily="2" charset="-78"/>
              </a:rPr>
              <a:t>دانشگاه صنعتی شریف</a:t>
            </a:r>
            <a:endParaRPr lang="en-US" sz="4800" b="1" dirty="0">
              <a:ln w="12700">
                <a:solidFill>
                  <a:srgbClr val="0F4D78"/>
                </a:solidFill>
                <a:prstDash val="solid"/>
              </a:ln>
              <a:pattFill prst="pct50">
                <a:fgClr>
                  <a:srgbClr val="0F4D78"/>
                </a:fgClr>
                <a:bgClr>
                  <a:srgbClr val="0F4D78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0F4D78"/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" y="2213583"/>
            <a:ext cx="1218965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6000" b="1" dirty="0">
                <a:ln w="12700">
                  <a:solidFill>
                    <a:srgbClr val="0F4D78"/>
                  </a:solidFill>
                  <a:prstDash val="solid"/>
                </a:ln>
                <a:pattFill prst="pct50">
                  <a:fgClr>
                    <a:srgbClr val="0F4D78"/>
                  </a:fgClr>
                  <a:bgClr>
                    <a:srgbClr val="0F4D78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0F4D78"/>
                  </a:outerShdw>
                </a:effectLst>
                <a:cs typeface="B Titr" panose="00000700000000000000" pitchFamily="2" charset="-78"/>
              </a:rPr>
              <a:t>طراحی پایگاه داده‌ها</a:t>
            </a:r>
            <a:endParaRPr lang="en-US" sz="9600" b="1" dirty="0">
              <a:ln w="12700">
                <a:solidFill>
                  <a:srgbClr val="0F4D78"/>
                </a:solidFill>
                <a:prstDash val="solid"/>
              </a:ln>
              <a:pattFill prst="pct50">
                <a:fgClr>
                  <a:srgbClr val="0F4D78"/>
                </a:fgClr>
                <a:bgClr>
                  <a:srgbClr val="0F4D78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0F4D78"/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2345" y="5587697"/>
            <a:ext cx="12192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000" b="1" dirty="0">
                <a:ln w="10160">
                  <a:solidFill>
                    <a:srgbClr val="B4DCF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B Titr" panose="00000700000000000000" pitchFamily="2" charset="-78"/>
              </a:rPr>
              <a:t>یکشنبه – سه‌شنبه ( 16:30 الی 18:00 )</a:t>
            </a:r>
            <a:endParaRPr lang="en-US" sz="2000" b="1" dirty="0">
              <a:ln w="10160">
                <a:solidFill>
                  <a:srgbClr val="B4DCF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4192139"/>
            <a:ext cx="1218965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0160">
                  <a:solidFill>
                    <a:srgbClr val="B4DCF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B Titr" panose="00000700000000000000" pitchFamily="2" charset="-78"/>
              </a:rPr>
              <a:t>مهدی دادبخش</a:t>
            </a:r>
            <a:endParaRPr lang="en-US" sz="4400" b="1" dirty="0">
              <a:ln w="10160">
                <a:solidFill>
                  <a:srgbClr val="B4DCF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B Titr" panose="00000700000000000000" pitchFamily="2" charset="-78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5106" y="19125"/>
            <a:ext cx="1349414" cy="13711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59046" y="-26059"/>
            <a:ext cx="1376363" cy="137636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456987"/>
            <a:ext cx="1218965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3200" b="1" dirty="0">
                <a:ln w="12700">
                  <a:solidFill>
                    <a:srgbClr val="0F4D78"/>
                  </a:solidFill>
                  <a:prstDash val="solid"/>
                </a:ln>
                <a:pattFill prst="pct50">
                  <a:fgClr>
                    <a:srgbClr val="0F4D78"/>
                  </a:fgClr>
                  <a:bgClr>
                    <a:srgbClr val="0F4D78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0F4D78"/>
                  </a:outerShdw>
                </a:effectLst>
                <a:cs typeface="B Titr" panose="00000700000000000000" pitchFamily="2" charset="-78"/>
              </a:rPr>
              <a:t>دانشکده مهندسی کامپیوتر</a:t>
            </a:r>
            <a:endParaRPr lang="en-US" sz="5400" b="1" dirty="0">
              <a:ln w="12700">
                <a:solidFill>
                  <a:srgbClr val="0F4D78"/>
                </a:solidFill>
                <a:prstDash val="solid"/>
              </a:ln>
              <a:pattFill prst="pct50">
                <a:fgClr>
                  <a:srgbClr val="0F4D78"/>
                </a:fgClr>
                <a:bgClr>
                  <a:srgbClr val="0F4D78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0F4D78"/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2345" y="4656426"/>
            <a:ext cx="12192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en-US" sz="2000" b="1" i="1" dirty="0">
                <a:ln w="10160">
                  <a:solidFill>
                    <a:srgbClr val="B4DCF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B Titr" panose="00000700000000000000" pitchFamily="2" charset="-78"/>
              </a:rPr>
              <a:t>mahdi.dadbakhsh@sharif.edu</a:t>
            </a:r>
            <a:endParaRPr lang="en-US" sz="2400" b="1" i="1" dirty="0">
              <a:ln w="10160">
                <a:solidFill>
                  <a:srgbClr val="B4DCF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3322409"/>
            <a:ext cx="121896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800" b="1" dirty="0">
                <a:ln w="12700">
                  <a:solidFill>
                    <a:srgbClr val="0F4D78"/>
                  </a:solidFill>
                  <a:prstDash val="solid"/>
                </a:ln>
                <a:pattFill prst="pct50">
                  <a:fgClr>
                    <a:srgbClr val="0F4D78"/>
                  </a:fgClr>
                  <a:bgClr>
                    <a:srgbClr val="0F4D78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0F4D78"/>
                  </a:outerShdw>
                </a:effectLst>
                <a:cs typeface="B Titr" panose="00000700000000000000" pitchFamily="2" charset="-78"/>
              </a:rPr>
              <a:t>( فصل ششم </a:t>
            </a:r>
            <a:r>
              <a:rPr lang="fa-IR" sz="2800" b="1">
                <a:ln w="12700">
                  <a:solidFill>
                    <a:srgbClr val="0F4D78"/>
                  </a:solidFill>
                  <a:prstDash val="solid"/>
                </a:ln>
                <a:pattFill prst="pct50">
                  <a:fgClr>
                    <a:srgbClr val="0F4D78"/>
                  </a:fgClr>
                  <a:bgClr>
                    <a:srgbClr val="0F4D78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0F4D78"/>
                  </a:outerShdw>
                </a:effectLst>
                <a:cs typeface="B Titr" panose="00000700000000000000" pitchFamily="2" charset="-78"/>
              </a:rPr>
              <a:t>: مفاهیم اساسی در </a:t>
            </a:r>
            <a:r>
              <a:rPr lang="fa-IR" sz="2800" b="1" dirty="0">
                <a:ln w="12700">
                  <a:solidFill>
                    <a:srgbClr val="0F4D78"/>
                  </a:solidFill>
                  <a:prstDash val="solid"/>
                </a:ln>
                <a:pattFill prst="pct50">
                  <a:fgClr>
                    <a:srgbClr val="0F4D78"/>
                  </a:fgClr>
                  <a:bgClr>
                    <a:srgbClr val="0F4D78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0F4D78"/>
                  </a:outerShdw>
                </a:effectLst>
                <a:cs typeface="B Titr" panose="00000700000000000000" pitchFamily="2" charset="-78"/>
              </a:rPr>
              <a:t>مدل داده‌ای رابطه‌ای )</a:t>
            </a:r>
            <a:endParaRPr lang="en-US" sz="4800" b="1" dirty="0">
              <a:ln w="12700">
                <a:solidFill>
                  <a:srgbClr val="0F4D78"/>
                </a:solidFill>
                <a:prstDash val="solid"/>
              </a:ln>
              <a:pattFill prst="pct50">
                <a:fgClr>
                  <a:srgbClr val="0F4D78"/>
                </a:fgClr>
                <a:bgClr>
                  <a:srgbClr val="0F4D78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0F4D78"/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" y="6022813"/>
            <a:ext cx="12192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000" b="1" dirty="0">
                <a:ln w="10160">
                  <a:solidFill>
                    <a:srgbClr val="B4DCF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B Titr" panose="00000700000000000000" pitchFamily="2" charset="-78"/>
              </a:rPr>
              <a:t>1402 - 1401</a:t>
            </a:r>
            <a:endParaRPr lang="en-US" sz="2000" b="1" dirty="0">
              <a:ln w="10160">
                <a:solidFill>
                  <a:srgbClr val="B4DCF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" y="5130501"/>
            <a:ext cx="12192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000" b="1" dirty="0">
                <a:ln w="10160">
                  <a:solidFill>
                    <a:srgbClr val="B4DCF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B Titr" panose="00000700000000000000" pitchFamily="2" charset="-78"/>
              </a:rPr>
              <a:t>شماره درس : 40384</a:t>
            </a:r>
            <a:endParaRPr lang="en-US" sz="2000" b="1" dirty="0">
              <a:ln w="10160">
                <a:solidFill>
                  <a:srgbClr val="B4DCF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9133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5" grpId="0"/>
      <p:bldP spid="12" grpId="0"/>
      <p:bldP spid="11" grpId="0"/>
      <p:bldP spid="16" grpId="0"/>
      <p:bldP spid="17" grpId="0"/>
      <p:bldP spid="19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88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مثال برای صفت ساده چند مقداری</a:t>
            </a:r>
          </a:p>
        </p:txBody>
      </p:sp>
      <p:pic>
        <p:nvPicPr>
          <p:cNvPr id="13" name="Picture 12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C7B63C-3714-4104-B64B-EC5A1EEE39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9332" y="1178306"/>
            <a:ext cx="7453335" cy="3718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453293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88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مثال برای صفت مرکب چند مقداری</a:t>
            </a: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7EC6B6-68A6-4686-B121-AED89743538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9332" y="1198232"/>
            <a:ext cx="7453335" cy="3700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Flowchart: Terminator 10">
            <a:hlinkClick r:id="rId5" action="ppaction://hlinksldjump"/>
            <a:extLst>
              <a:ext uri="{FF2B5EF4-FFF2-40B4-BE49-F238E27FC236}">
                <a16:creationId xmlns:a16="http://schemas.microsoft.com/office/drawing/2014/main" id="{20B16F7A-CDC5-4F42-8A46-280C9FE360A1}"/>
              </a:ext>
            </a:extLst>
          </p:cNvPr>
          <p:cNvSpPr/>
          <p:nvPr/>
        </p:nvSpPr>
        <p:spPr>
          <a:xfrm>
            <a:off x="4312252" y="5351406"/>
            <a:ext cx="3607250" cy="430475"/>
          </a:xfrm>
          <a:prstGeom prst="flowChartTermina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b="1" dirty="0">
                <a:cs typeface="B Nazanin" panose="00000400000000000000" pitchFamily="2" charset="-78"/>
              </a:rPr>
              <a:t>ادامه مثال صفت مرکب چندمقداری</a:t>
            </a:r>
            <a:endParaRPr lang="en-US" sz="16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9462432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88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ادامه مثال برای صفت مرکب چند مقداری</a:t>
            </a:r>
          </a:p>
        </p:txBody>
      </p:sp>
      <p:pic>
        <p:nvPicPr>
          <p:cNvPr id="13" name="Picture 12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7EC6B6-68A6-4686-B121-AED8974353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99266" y="1906597"/>
            <a:ext cx="5593468" cy="3642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DD13F14-62CE-4833-91F8-93F22252E3C9}"/>
              </a:ext>
            </a:extLst>
          </p:cNvPr>
          <p:cNvSpPr/>
          <p:nvPr/>
        </p:nvSpPr>
        <p:spPr>
          <a:xfrm>
            <a:off x="596347" y="810728"/>
            <a:ext cx="110390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rtl="1">
              <a:buFont typeface="Wingdings" panose="05000000000000000000" pitchFamily="2" charset="2"/>
              <a:buChar char="§"/>
            </a:pPr>
            <a:r>
              <a:rPr lang="en-US" sz="1600" b="1" dirty="0">
                <a:cs typeface="B Nazanin" panose="00000400000000000000" pitchFamily="2" charset="-78"/>
              </a:rPr>
              <a:t>I1</a:t>
            </a:r>
            <a:r>
              <a:rPr lang="fa-IR" sz="1600" b="1" dirty="0">
                <a:cs typeface="B Nazanin" panose="00000400000000000000" pitchFamily="2" charset="-78"/>
              </a:rPr>
              <a:t> : </a:t>
            </a:r>
            <a:r>
              <a:rPr lang="en-US" sz="1600" b="1" dirty="0">
                <a:cs typeface="B Nazanin" panose="00000400000000000000" pitchFamily="2" charset="-78"/>
              </a:rPr>
              <a:t>&lt;S4 , P4 , 40&gt;</a:t>
            </a:r>
            <a:r>
              <a:rPr lang="fa-IR" sz="1600" b="1" dirty="0">
                <a:cs typeface="B Nazanin" panose="00000400000000000000" pitchFamily="2" charset="-78"/>
              </a:rPr>
              <a:t> : </a:t>
            </a:r>
            <a:r>
              <a:rPr lang="fa-IR" sz="1600" dirty="0">
                <a:cs typeface="B Nazanin" panose="00000400000000000000" pitchFamily="2" charset="-78"/>
              </a:rPr>
              <a:t>در هر دو رابطه</a:t>
            </a:r>
            <a:r>
              <a:rPr lang="en-US" sz="1600" dirty="0">
                <a:cs typeface="B Nazanin" panose="00000400000000000000" pitchFamily="2" charset="-78"/>
              </a:rPr>
              <a:t>NNSP </a:t>
            </a:r>
            <a:r>
              <a:rPr lang="fa-IR" sz="1600" dirty="0">
                <a:cs typeface="B Nazanin" panose="00000400000000000000" pitchFamily="2" charset="-78"/>
              </a:rPr>
              <a:t> و</a:t>
            </a:r>
            <a:r>
              <a:rPr lang="en-US" sz="1600" dirty="0">
                <a:cs typeface="B Nazanin" panose="00000400000000000000" pitchFamily="2" charset="-78"/>
              </a:rPr>
              <a:t>SP </a:t>
            </a:r>
            <a:r>
              <a:rPr lang="fa-IR" sz="1600" dirty="0">
                <a:cs typeface="B Nazanin" panose="00000400000000000000" pitchFamily="2" charset="-78"/>
              </a:rPr>
              <a:t> منجر می شود به درج «تاپل در رابطه» .</a:t>
            </a:r>
          </a:p>
          <a:p>
            <a:pPr marL="285750" indent="-285750" algn="just" rtl="1">
              <a:buFont typeface="Wingdings" panose="05000000000000000000" pitchFamily="2" charset="2"/>
              <a:buChar char="§"/>
            </a:pPr>
            <a:r>
              <a:rPr lang="en-US" sz="1600" b="1" dirty="0">
                <a:cs typeface="B Nazanin" panose="00000400000000000000" pitchFamily="2" charset="-78"/>
              </a:rPr>
              <a:t>I2</a:t>
            </a:r>
            <a:r>
              <a:rPr lang="fa-IR" sz="1600" b="1" dirty="0">
                <a:cs typeface="B Nazanin" panose="00000400000000000000" pitchFamily="2" charset="-78"/>
              </a:rPr>
              <a:t>  : </a:t>
            </a:r>
            <a:r>
              <a:rPr lang="en-US" sz="1600" b="1" dirty="0">
                <a:cs typeface="B Nazanin" panose="00000400000000000000" pitchFamily="2" charset="-78"/>
              </a:rPr>
              <a:t>&lt;S4 , P4 , 40&gt;</a:t>
            </a:r>
            <a:r>
              <a:rPr lang="fa-IR" sz="1600" b="1" dirty="0">
                <a:cs typeface="B Nazanin" panose="00000400000000000000" pitchFamily="2" charset="-78"/>
              </a:rPr>
              <a:t>  : </a:t>
            </a:r>
            <a:r>
              <a:rPr lang="fa-IR" sz="1600" dirty="0">
                <a:cs typeface="B Nazanin" panose="00000400000000000000" pitchFamily="2" charset="-78"/>
              </a:rPr>
              <a:t>با همان دستور ساده در </a:t>
            </a:r>
            <a:r>
              <a:rPr lang="en-US" sz="1600" dirty="0">
                <a:cs typeface="B Nazanin" panose="00000400000000000000" pitchFamily="2" charset="-78"/>
              </a:rPr>
              <a:t>SP</a:t>
            </a:r>
            <a:r>
              <a:rPr lang="fa-IR" sz="1600" dirty="0">
                <a:cs typeface="B Nazanin" panose="00000400000000000000" pitchFamily="2" charset="-78"/>
              </a:rPr>
              <a:t> درج می‌شود ولی در </a:t>
            </a:r>
            <a:r>
              <a:rPr lang="en-US" sz="1600" dirty="0">
                <a:cs typeface="B Nazanin" panose="00000400000000000000" pitchFamily="2" charset="-78"/>
              </a:rPr>
              <a:t>NNSP</a:t>
            </a:r>
            <a:r>
              <a:rPr lang="fa-IR" sz="1600" dirty="0">
                <a:cs typeface="B Nazanin" panose="00000400000000000000" pitchFamily="2" charset="-78"/>
              </a:rPr>
              <a:t> نمی‌شود.</a:t>
            </a:r>
          </a:p>
        </p:txBody>
      </p:sp>
    </p:spTree>
    <p:extLst>
      <p:ext uri="{BB962C8B-B14F-4D97-AF65-F5344CB8AC3E}">
        <p14:creationId xmlns:p14="http://schemas.microsoft.com/office/powerpoint/2010/main" val="309324123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کلید در مدل رابطه‌ای</a:t>
            </a: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0184940-B424-49CC-AD14-227396386FDF}"/>
                  </a:ext>
                </a:extLst>
              </p:cNvPr>
              <p:cNvSpPr/>
              <p:nvPr/>
            </p:nvSpPr>
            <p:spPr>
              <a:xfrm>
                <a:off x="596347" y="658328"/>
                <a:ext cx="11039061" cy="5124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rtl="1"/>
                <a:r>
                  <a:rPr lang="fa-IR" b="1" dirty="0">
                    <a:cs typeface="B Nazanin" panose="00000400000000000000" pitchFamily="2" charset="-78"/>
                  </a:rPr>
                  <a:t>انواع کلید : </a:t>
                </a:r>
              </a:p>
              <a:p>
                <a:pPr lvl="1" algn="just" rtl="1"/>
                <a:r>
                  <a:rPr lang="fa-IR" sz="1600" dirty="0">
                    <a:cs typeface="B Nazanin" panose="00000400000000000000" pitchFamily="2" charset="-78"/>
                  </a:rPr>
                  <a:t>رابطه </a:t>
                </a:r>
                <a:r>
                  <a:rPr lang="en-US" sz="1600" dirty="0">
                    <a:cs typeface="B Nazanin" panose="00000400000000000000" pitchFamily="2" charset="-78"/>
                  </a:rPr>
                  <a:t>R(A1,A2,…,Am)</a:t>
                </a:r>
                <a:r>
                  <a:rPr lang="fa-IR" sz="1600" dirty="0">
                    <a:cs typeface="B Nazanin" panose="00000400000000000000" pitchFamily="2" charset="-78"/>
                  </a:rPr>
                  <a:t> را در نظر می‌گیریم و داریم : </a:t>
                </a:r>
                <a:r>
                  <a:rPr lang="en-US" sz="1600" dirty="0">
                    <a:cs typeface="B Nazanin" panose="00000400000000000000" pitchFamily="2" charset="-78"/>
                  </a:rPr>
                  <a:t>H</a:t>
                </a:r>
                <a:r>
                  <a:rPr lang="en-US" sz="1600" baseline="-25000" dirty="0">
                    <a:cs typeface="B Nazanin" panose="00000400000000000000" pitchFamily="2" charset="-78"/>
                  </a:rPr>
                  <a:t>R</a:t>
                </a:r>
                <a:r>
                  <a:rPr lang="en-US" sz="1600" dirty="0">
                    <a:cs typeface="B Nazanin" panose="00000400000000000000" pitchFamily="2" charset="-78"/>
                  </a:rPr>
                  <a:t> = {A1,A2,…,A</a:t>
                </a:r>
                <a:r>
                  <a:rPr lang="en-US" sz="1600" baseline="-25000" dirty="0">
                    <a:cs typeface="B Nazanin" panose="00000400000000000000" pitchFamily="2" charset="-78"/>
                  </a:rPr>
                  <a:t>m</a:t>
                </a:r>
                <a:r>
                  <a:rPr lang="en-US" sz="1600" dirty="0">
                    <a:cs typeface="B Nazanin" panose="00000400000000000000" pitchFamily="2" charset="-78"/>
                  </a:rPr>
                  <a:t>}</a:t>
                </a:r>
                <a:r>
                  <a:rPr lang="fa-IR" sz="1600" dirty="0">
                    <a:cs typeface="B Nazanin" panose="00000400000000000000" pitchFamily="2" charset="-78"/>
                  </a:rPr>
                  <a:t> .</a:t>
                </a:r>
              </a:p>
              <a:p>
                <a:pPr algn="just" rtl="1"/>
                <a:endParaRPr lang="fa-IR" sz="1100" dirty="0">
                  <a:cs typeface="B Nazanin" panose="00000400000000000000" pitchFamily="2" charset="-78"/>
                </a:endParaRPr>
              </a:p>
              <a:p>
                <a:pPr marL="285750" indent="-285750" algn="just" rtl="1">
                  <a:buFont typeface="Wingdings" panose="05000000000000000000" pitchFamily="2" charset="2"/>
                  <a:buChar char="§"/>
                </a:pPr>
                <a:r>
                  <a:rPr lang="fa-IR" sz="1600" b="1" dirty="0">
                    <a:cs typeface="B Nazanin" panose="00000400000000000000" pitchFamily="2" charset="-78"/>
                  </a:rPr>
                  <a:t>ابر کلید ( </a:t>
                </a:r>
                <a:r>
                  <a:rPr lang="en-US" sz="1600" b="1" dirty="0">
                    <a:cs typeface="B Nazanin" panose="00000400000000000000" pitchFamily="2" charset="-78"/>
                  </a:rPr>
                  <a:t>SK – Super Key</a:t>
                </a:r>
                <a:r>
                  <a:rPr lang="fa-IR" sz="1600" b="1" dirty="0">
                    <a:cs typeface="B Nazanin" panose="00000400000000000000" pitchFamily="2" charset="-78"/>
                  </a:rPr>
                  <a:t> ) : </a:t>
                </a:r>
              </a:p>
              <a:p>
                <a:pPr lvl="1" algn="just" rtl="1"/>
                <a:r>
                  <a:rPr lang="fa-IR" sz="1400" dirty="0">
                    <a:cs typeface="B Nazanin" panose="00000400000000000000" pitchFamily="2" charset="-78"/>
                  </a:rPr>
                  <a:t>هر زیر مجموعه </a:t>
                </a:r>
                <a:r>
                  <a:rPr lang="en-US" sz="1400" dirty="0">
                    <a:cs typeface="B Nazanin" panose="00000400000000000000" pitchFamily="2" charset="-78"/>
                  </a:rPr>
                  <a:t>S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⊆</m:t>
                    </m:r>
                  </m:oMath>
                </a14:m>
                <a:r>
                  <a:rPr lang="en-US" sz="1400" dirty="0">
                    <a:cs typeface="B Nazanin" panose="00000400000000000000" pitchFamily="2" charset="-78"/>
                  </a:rPr>
                  <a:t> H</a:t>
                </a:r>
                <a:r>
                  <a:rPr lang="en-US" sz="1400" baseline="-25000" dirty="0">
                    <a:cs typeface="B Nazanin" panose="00000400000000000000" pitchFamily="2" charset="-78"/>
                  </a:rPr>
                  <a:t>R</a:t>
                </a:r>
                <a:r>
                  <a:rPr lang="fa-IR" sz="1400" dirty="0">
                    <a:cs typeface="B Nazanin" panose="00000400000000000000" pitchFamily="2" charset="-78"/>
                  </a:rPr>
                  <a:t> که یکتایی مقدار داشته باشد، ابرکلید نامیده می‌شود.</a:t>
                </a:r>
              </a:p>
              <a:p>
                <a:pPr lvl="1" algn="just" rtl="1"/>
                <a:r>
                  <a:rPr lang="fa-IR" sz="1400" dirty="0">
                    <a:cs typeface="B Nazanin" panose="00000400000000000000" pitchFamily="2" charset="-78"/>
                  </a:rPr>
                  <a:t>اگر به ازای هر دو تاپل دلخواه و متمایز </a:t>
                </a:r>
                <a:r>
                  <a:rPr lang="en-US" sz="1400" dirty="0">
                    <a:cs typeface="B Nazanin" panose="00000400000000000000" pitchFamily="2" charset="-78"/>
                  </a:rPr>
                  <a:t>ti </a:t>
                </a:r>
                <a:r>
                  <a:rPr lang="fa-IR" sz="1400" dirty="0">
                    <a:cs typeface="B Nazanin" panose="00000400000000000000" pitchFamily="2" charset="-78"/>
                  </a:rPr>
                  <a:t>و</a:t>
                </a:r>
                <a:r>
                  <a:rPr lang="en-US" sz="1400" dirty="0">
                    <a:cs typeface="B Nazanin" panose="00000400000000000000" pitchFamily="2" charset="-78"/>
                  </a:rPr>
                  <a:t>tj </a:t>
                </a:r>
                <a:r>
                  <a:rPr lang="fa-IR" sz="1400" dirty="0">
                    <a:cs typeface="B Nazanin" panose="00000400000000000000" pitchFamily="2" charset="-78"/>
                  </a:rPr>
                  <a:t> از</a:t>
                </a:r>
                <a:r>
                  <a:rPr lang="en-US" sz="1400" dirty="0">
                    <a:cs typeface="B Nazanin" panose="00000400000000000000" pitchFamily="2" charset="-78"/>
                  </a:rPr>
                  <a:t>R </a:t>
                </a:r>
                <a:r>
                  <a:rPr lang="fa-IR" sz="1400" dirty="0">
                    <a:cs typeface="B Nazanin" panose="00000400000000000000" pitchFamily="2" charset="-78"/>
                  </a:rPr>
                  <a:t> داشته باشیم </a:t>
                </a:r>
                <a:r>
                  <a:rPr lang="en-US" sz="1400" dirty="0">
                    <a:cs typeface="B Nazanin" panose="00000400000000000000" pitchFamily="2" charset="-78"/>
                  </a:rPr>
                  <a:t>ti(S)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≠</m:t>
                    </m:r>
                  </m:oMath>
                </a14:m>
                <a:r>
                  <a:rPr lang="en-US" sz="1400" dirty="0">
                    <a:cs typeface="B Nazanin" panose="00000400000000000000" pitchFamily="2" charset="-78"/>
                  </a:rPr>
                  <a:t>tj(S)، </a:t>
                </a:r>
                <a:r>
                  <a:rPr lang="fa-IR" sz="1400" dirty="0">
                    <a:cs typeface="B Nazanin" panose="00000400000000000000" pitchFamily="2" charset="-78"/>
                  </a:rPr>
                  <a:t>آنگاه</a:t>
                </a:r>
                <a:r>
                  <a:rPr lang="en-US" sz="1400" dirty="0">
                    <a:cs typeface="B Nazanin" panose="00000400000000000000" pitchFamily="2" charset="-78"/>
                  </a:rPr>
                  <a:t>S </a:t>
                </a:r>
                <a:r>
                  <a:rPr lang="fa-IR" sz="1400" dirty="0">
                    <a:cs typeface="B Nazanin" panose="00000400000000000000" pitchFamily="2" charset="-78"/>
                  </a:rPr>
                  <a:t> یک ابرکلید است.</a:t>
                </a:r>
              </a:p>
              <a:p>
                <a:pPr lvl="1" algn="just" rtl="1"/>
                <a:r>
                  <a:rPr lang="fa-IR" sz="1400" dirty="0">
                    <a:cs typeface="B Nazanin" panose="00000400000000000000" pitchFamily="2" charset="-78"/>
                  </a:rPr>
                  <a:t>اگر</a:t>
                </a:r>
                <a:r>
                  <a:rPr lang="en-US" sz="1400" dirty="0">
                    <a:cs typeface="B Nazanin" panose="00000400000000000000" pitchFamily="2" charset="-78"/>
                  </a:rPr>
                  <a:t>N </a:t>
                </a:r>
                <a:r>
                  <a:rPr lang="fa-IR" sz="1400" dirty="0">
                    <a:cs typeface="B Nazanin" panose="00000400000000000000" pitchFamily="2" charset="-78"/>
                  </a:rPr>
                  <a:t> تعداد </a:t>
                </a:r>
                <a:r>
                  <a:rPr lang="en-US" sz="1400" dirty="0">
                    <a:cs typeface="B Nazanin" panose="00000400000000000000" pitchFamily="2" charset="-78"/>
                  </a:rPr>
                  <a:t>SK</a:t>
                </a:r>
                <a:r>
                  <a:rPr lang="fa-IR" sz="1400" dirty="0">
                    <a:cs typeface="B Nazanin" panose="00000400000000000000" pitchFamily="2" charset="-78"/>
                  </a:rPr>
                  <a:t> ها باشد، </a:t>
                </a:r>
                <a:r>
                  <a:rPr lang="en-US" sz="1400" dirty="0">
                    <a:cs typeface="B Nazanin" panose="00000400000000000000" pitchFamily="2" charset="-78"/>
                  </a:rPr>
                  <a:t>N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≥</m:t>
                    </m:r>
                  </m:oMath>
                </a14:m>
                <a:r>
                  <a:rPr lang="en-US" sz="1400" dirty="0">
                    <a:cs typeface="B Nazanin" panose="00000400000000000000" pitchFamily="2" charset="-78"/>
                  </a:rPr>
                  <a:t>1</a:t>
                </a:r>
                <a:r>
                  <a:rPr lang="fa-IR" sz="1400" dirty="0">
                    <a:cs typeface="B Nazanin" panose="00000400000000000000" pitchFamily="2" charset="-78"/>
                  </a:rPr>
                  <a:t> است، زیرا در بدترین حالت خود</a:t>
                </a:r>
                <a:r>
                  <a:rPr lang="en-US" sz="1400" dirty="0">
                    <a:cs typeface="B Nazanin" panose="00000400000000000000" pitchFamily="2" charset="-78"/>
                  </a:rPr>
                  <a:t>H </a:t>
                </a:r>
                <a:r>
                  <a:rPr lang="fa-IR" sz="1400" dirty="0">
                    <a:cs typeface="B Nazanin" panose="00000400000000000000" pitchFamily="2" charset="-78"/>
                  </a:rPr>
                  <a:t> ابرکلید می‏شود. چون بدنه، مجموعه است و در مجموعه تاپل تکراری نداریم : </a:t>
                </a:r>
                <a:r>
                  <a:rPr lang="en-US" sz="1400" dirty="0">
                    <a:cs typeface="B Nazanin" panose="00000400000000000000" pitchFamily="2" charset="-78"/>
                  </a:rPr>
                  <a:t>1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≤</m:t>
                    </m:r>
                  </m:oMath>
                </a14:m>
                <a:r>
                  <a:rPr lang="en-US" sz="1400" dirty="0">
                    <a:cs typeface="B Nazanin" panose="00000400000000000000" pitchFamily="2" charset="-78"/>
                  </a:rPr>
                  <a:t>N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≤</m:t>
                    </m:r>
                    <m:sSup>
                      <m:sSupPr>
                        <m:ctrlPr>
                          <a:rPr lang="en-US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2</m:t>
                        </m:r>
                      </m:e>
                      <m:sup>
                        <m:r>
                          <a:rPr lang="en-US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1400" dirty="0">
                    <a:cs typeface="B Nazanin" panose="00000400000000000000" pitchFamily="2" charset="-78"/>
                  </a:rPr>
                  <a:t>-1</a:t>
                </a:r>
                <a:r>
                  <a:rPr lang="fa-IR" sz="1400" dirty="0">
                    <a:cs typeface="B Nazanin" panose="00000400000000000000" pitchFamily="2" charset="-78"/>
                  </a:rPr>
                  <a:t> . </a:t>
                </a:r>
              </a:p>
              <a:p>
                <a:pPr lvl="1" algn="just" rtl="1"/>
                <a:r>
                  <a:rPr lang="fa-IR" sz="1400" dirty="0">
                    <a:cs typeface="B Nazanin" panose="00000400000000000000" pitchFamily="2" charset="-78"/>
                  </a:rPr>
                  <a:t>مثال : شماره دانشجویی، کد ملی ، شماره دانشجویی و کد ملی ، کد ملی و نام خانوادگی</a:t>
                </a:r>
              </a:p>
              <a:p>
                <a:pPr lvl="1" algn="just" rtl="1"/>
                <a:endParaRPr lang="fa-IR" sz="1100" dirty="0">
                  <a:cs typeface="B Nazanin" panose="00000400000000000000" pitchFamily="2" charset="-78"/>
                </a:endParaRPr>
              </a:p>
              <a:p>
                <a:pPr marL="285750" indent="-285750" algn="just" rtl="1">
                  <a:buFont typeface="Wingdings" panose="05000000000000000000" pitchFamily="2" charset="2"/>
                  <a:buChar char="§"/>
                </a:pPr>
                <a:r>
                  <a:rPr lang="fa-IR" sz="1600" b="1" dirty="0">
                    <a:cs typeface="B Nazanin" panose="00000400000000000000" pitchFamily="2" charset="-78"/>
                  </a:rPr>
                  <a:t>کلید کاندید ( </a:t>
                </a:r>
                <a:r>
                  <a:rPr lang="en-US" sz="1600" b="1" dirty="0">
                    <a:cs typeface="B Nazanin" panose="00000400000000000000" pitchFamily="2" charset="-78"/>
                  </a:rPr>
                  <a:t>CK – Candidate Key</a:t>
                </a:r>
                <a:r>
                  <a:rPr lang="fa-IR" sz="1600" b="1" dirty="0">
                    <a:cs typeface="B Nazanin" panose="00000400000000000000" pitchFamily="2" charset="-78"/>
                  </a:rPr>
                  <a:t> ) :</a:t>
                </a:r>
              </a:p>
              <a:p>
                <a:pPr lvl="1" algn="just" rtl="1"/>
                <a:r>
                  <a:rPr lang="fa-IR" sz="1400" dirty="0">
                    <a:cs typeface="B Nazanin" panose="00000400000000000000" pitchFamily="2" charset="-78"/>
                  </a:rPr>
                  <a:t>کلید کاندید ابرکلیدی است که از نظر تعداد صفت کمینه باشد. </a:t>
                </a:r>
              </a:p>
              <a:p>
                <a:pPr lvl="1" algn="just" rtl="1"/>
                <a:r>
                  <a:rPr lang="en-US" sz="1400" dirty="0">
                    <a:cs typeface="B Nazanin" panose="00000400000000000000" pitchFamily="2" charset="-78"/>
                  </a:rPr>
                  <a:t>K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⊆</m:t>
                    </m:r>
                  </m:oMath>
                </a14:m>
                <a:r>
                  <a:rPr lang="en-US" sz="1400" dirty="0">
                    <a:cs typeface="B Nazanin" panose="00000400000000000000" pitchFamily="2" charset="-78"/>
                  </a:rPr>
                  <a:t>H</a:t>
                </a:r>
                <a:r>
                  <a:rPr lang="en-US" sz="1400" baseline="-25000" dirty="0">
                    <a:cs typeface="B Nazanin" panose="00000400000000000000" pitchFamily="2" charset="-78"/>
                  </a:rPr>
                  <a:t>R</a:t>
                </a:r>
                <a:r>
                  <a:rPr lang="en-US" sz="1400" dirty="0">
                    <a:cs typeface="B Nazanin" panose="00000400000000000000" pitchFamily="2" charset="-78"/>
                  </a:rPr>
                  <a:t> </a:t>
                </a:r>
                <a:r>
                  <a:rPr lang="fa-IR" sz="1400" dirty="0">
                    <a:cs typeface="B Nazanin" panose="00000400000000000000" pitchFamily="2" charset="-78"/>
                  </a:rPr>
                  <a:t> کاهش‏ناپذیر است هرگاه هر زیرمجموعه محض از </a:t>
                </a:r>
                <a:r>
                  <a:rPr lang="en-US" sz="1400" dirty="0">
                    <a:cs typeface="B Nazanin" panose="00000400000000000000" pitchFamily="2" charset="-78"/>
                  </a:rPr>
                  <a:t>K، </a:t>
                </a:r>
                <a:r>
                  <a:rPr lang="fa-IR" sz="1400" dirty="0">
                    <a:cs typeface="B Nazanin" panose="00000400000000000000" pitchFamily="2" charset="-78"/>
                  </a:rPr>
                  <a:t>خود یکتایی مقدار نداشته باشد.</a:t>
                </a:r>
              </a:p>
              <a:p>
                <a:pPr lvl="1" algn="just" rtl="1"/>
                <a:r>
                  <a:rPr lang="fa-IR" sz="1400" dirty="0">
                    <a:cs typeface="B Nazanin" panose="00000400000000000000" pitchFamily="2" charset="-78"/>
                  </a:rPr>
                  <a:t>هر زیرمجموعه از</a:t>
                </a:r>
                <a:r>
                  <a:rPr lang="en-US" sz="1400" dirty="0">
                    <a:cs typeface="B Nazanin" panose="00000400000000000000" pitchFamily="2" charset="-78"/>
                  </a:rPr>
                  <a:t>HR </a:t>
                </a:r>
                <a:r>
                  <a:rPr lang="fa-IR" sz="1400" dirty="0">
                    <a:cs typeface="B Nazanin" panose="00000400000000000000" pitchFamily="2" charset="-78"/>
                  </a:rPr>
                  <a:t> به نحوی که یک صفت را از آن حذف کنیم دیگر یکتایی مقدار نداشته باشد.</a:t>
                </a:r>
              </a:p>
              <a:p>
                <a:pPr lvl="1" algn="just" rtl="1"/>
                <a:r>
                  <a:rPr lang="fa-IR" sz="1400" dirty="0">
                    <a:cs typeface="B Nazanin" panose="00000400000000000000" pitchFamily="2" charset="-78"/>
                  </a:rPr>
                  <a:t>هر کلید کاندید ابرکلید است ولی عکس آن صادق نیست.</a:t>
                </a:r>
              </a:p>
              <a:p>
                <a:pPr lvl="1" algn="just" rtl="1"/>
                <a:r>
                  <a:rPr lang="fa-IR" sz="1400" dirty="0">
                    <a:cs typeface="B Nazanin" panose="00000400000000000000" pitchFamily="2" charset="-78"/>
                  </a:rPr>
                  <a:t>مثال : شماره دانشجویی، کد ملی</a:t>
                </a:r>
              </a:p>
              <a:p>
                <a:pPr lvl="1" algn="just" rtl="1"/>
                <a:endParaRPr lang="fa-IR" sz="1100" dirty="0">
                  <a:cs typeface="B Nazanin" panose="00000400000000000000" pitchFamily="2" charset="-78"/>
                </a:endParaRPr>
              </a:p>
              <a:p>
                <a:pPr marL="285750" indent="-285750" algn="just" rtl="1">
                  <a:buFont typeface="Wingdings" panose="05000000000000000000" pitchFamily="2" charset="2"/>
                  <a:buChar char="§"/>
                </a:pPr>
                <a:r>
                  <a:rPr lang="fa-IR" sz="1600" b="1" dirty="0">
                    <a:cs typeface="B Nazanin" panose="00000400000000000000" pitchFamily="2" charset="-78"/>
                  </a:rPr>
                  <a:t>کلید اصلی ( </a:t>
                </a:r>
                <a:r>
                  <a:rPr lang="en-US" sz="1600" b="1" dirty="0">
                    <a:cs typeface="B Nazanin" panose="00000400000000000000" pitchFamily="2" charset="-78"/>
                  </a:rPr>
                  <a:t>PK – Primary Key</a:t>
                </a:r>
                <a:r>
                  <a:rPr lang="fa-IR" sz="1600" b="1" dirty="0">
                    <a:cs typeface="B Nazanin" panose="00000400000000000000" pitchFamily="2" charset="-78"/>
                  </a:rPr>
                  <a:t> ) :</a:t>
                </a:r>
              </a:p>
              <a:p>
                <a:pPr lvl="1" algn="just" rtl="1"/>
                <a:r>
                  <a:rPr lang="fa-IR" sz="1400" dirty="0">
                    <a:cs typeface="B Nazanin" panose="00000400000000000000" pitchFamily="2" charset="-78"/>
                  </a:rPr>
                  <a:t>کلید اصلی کلید کاندیدی است که توسط طراح بانک بر اساس معیارهای زیر انتخاب می‌شود : </a:t>
                </a:r>
              </a:p>
              <a:p>
                <a:pPr lvl="1" algn="just" rtl="1"/>
                <a:r>
                  <a:rPr lang="fa-IR" sz="1400" dirty="0">
                    <a:cs typeface="B Nazanin" panose="00000400000000000000" pitchFamily="2" charset="-78"/>
                  </a:rPr>
                  <a:t>نقش و اهمیت آن نسبت به سایر کلیدهای کاندید بیشتر باشد - طول کمتری داشته باشد – همیشه مقدارش معلوم باشد – حتی الامکان مقادیرش تغییر نکند.</a:t>
                </a:r>
              </a:p>
              <a:p>
                <a:pPr lvl="1" algn="just" rtl="1"/>
                <a:r>
                  <a:rPr lang="fa-IR" sz="1400" dirty="0">
                    <a:cs typeface="B Nazanin" panose="00000400000000000000" pitchFamily="2" charset="-78"/>
                  </a:rPr>
                  <a:t>مثال : شماره دانشجویی</a:t>
                </a:r>
              </a:p>
              <a:p>
                <a:pPr lvl="1" algn="just" rtl="1"/>
                <a:endParaRPr lang="fa-IR" sz="1100" dirty="0">
                  <a:cs typeface="B Nazanin" panose="00000400000000000000" pitchFamily="2" charset="-78"/>
                </a:endParaRPr>
              </a:p>
              <a:p>
                <a:pPr marL="285750" indent="-285750" algn="just" rtl="1">
                  <a:buFont typeface="Wingdings" panose="05000000000000000000" pitchFamily="2" charset="2"/>
                  <a:buChar char="§"/>
                </a:pPr>
                <a:r>
                  <a:rPr lang="fa-IR" sz="1600" b="1" dirty="0">
                    <a:cs typeface="B Nazanin" panose="00000400000000000000" pitchFamily="2" charset="-78"/>
                  </a:rPr>
                  <a:t>کلید خارجی ( </a:t>
                </a:r>
                <a:r>
                  <a:rPr lang="en-US" sz="1600" b="1" dirty="0">
                    <a:cs typeface="B Nazanin" panose="00000400000000000000" pitchFamily="2" charset="-78"/>
                  </a:rPr>
                  <a:t>FK – Foreign Key</a:t>
                </a:r>
                <a:r>
                  <a:rPr lang="fa-IR" sz="1600" b="1" dirty="0">
                    <a:cs typeface="B Nazanin" panose="00000400000000000000" pitchFamily="2" charset="-78"/>
                  </a:rPr>
                  <a:t> ) : </a:t>
                </a:r>
              </a:p>
              <a:p>
                <a:pPr lvl="1" algn="just" rtl="1"/>
                <a:r>
                  <a:rPr lang="fa-IR" sz="1400" dirty="0">
                    <a:cs typeface="B Nazanin" panose="00000400000000000000" pitchFamily="2" charset="-78"/>
                  </a:rPr>
                  <a:t>کلید خارجی وسیله‌ای است برای نمایش ارتباط صریح بین موجودیت‌ها 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0184940-B424-49CC-AD14-227396386F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47" y="658328"/>
                <a:ext cx="11039061" cy="5124480"/>
              </a:xfrm>
              <a:prstGeom prst="rect">
                <a:avLst/>
              </a:prstGeom>
              <a:blipFill>
                <a:blip r:embed="rId11"/>
                <a:stretch>
                  <a:fillRect t="-713" r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74189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گراف ارجاع</a:t>
            </a: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902E79-752B-49FF-A5EE-3E15EE95020C}"/>
              </a:ext>
            </a:extLst>
          </p:cNvPr>
          <p:cNvSpPr txBox="1"/>
          <p:nvPr/>
        </p:nvSpPr>
        <p:spPr>
          <a:xfrm>
            <a:off x="596348" y="782338"/>
            <a:ext cx="110390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1">
              <a:buFont typeface="Wingdings" panose="05000000000000000000" pitchFamily="2" charset="2"/>
              <a:buChar char="§"/>
            </a:pPr>
            <a:r>
              <a:rPr lang="fa-IR" sz="1600" dirty="0">
                <a:cs typeface="B Nazanin" panose="00000400000000000000" pitchFamily="2" charset="-78"/>
              </a:rPr>
              <a:t>گراف ارجاع امکانی است برای نمایش ارجاعات بین رابطه‌ها که در آن هر گره، نمایاگر یک رابطه و هر یال جهت‌دار، نمایانگر ارجاع از یک رابطه ( حاوی کلید خارجی ) به یک رابطه دیگر ( حاوی کلید اصلی ) است.</a:t>
            </a:r>
            <a:endParaRPr lang="fa-IR" sz="1600" i="1" dirty="0">
              <a:solidFill>
                <a:srgbClr val="0070C0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4F57B3-0F96-4681-9BB6-CCAD080B894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00924" y="1284025"/>
            <a:ext cx="1790150" cy="369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60A7E3-FA71-492C-A99D-4E8802429A09}"/>
              </a:ext>
            </a:extLst>
          </p:cNvPr>
          <p:cNvSpPr txBox="1"/>
          <p:nvPr/>
        </p:nvSpPr>
        <p:spPr>
          <a:xfrm>
            <a:off x="596347" y="1780267"/>
            <a:ext cx="110390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1">
              <a:buFont typeface="Wingdings" panose="05000000000000000000" pitchFamily="2" charset="2"/>
              <a:buChar char="§"/>
            </a:pPr>
            <a:r>
              <a:rPr lang="fa-IR" sz="1600" dirty="0">
                <a:cs typeface="B Nazanin" panose="00000400000000000000" pitchFamily="2" charset="-78"/>
              </a:rPr>
              <a:t>شکل کلی مسیر ارجاع :</a:t>
            </a:r>
            <a:endParaRPr lang="fa-IR" sz="1600" i="1" dirty="0">
              <a:solidFill>
                <a:srgbClr val="0070C0"/>
              </a:solidFill>
              <a:cs typeface="B Nazanin" panose="00000400000000000000" pitchFamily="2" charset="-7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DA05F1-E440-4B87-852D-AD84B156212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22018" y="2186408"/>
            <a:ext cx="2747963" cy="1060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6AAFE33-837A-47C8-AA83-EB20B0438F09}"/>
              </a:ext>
            </a:extLst>
          </p:cNvPr>
          <p:cNvSpPr txBox="1"/>
          <p:nvPr/>
        </p:nvSpPr>
        <p:spPr>
          <a:xfrm>
            <a:off x="596347" y="3388545"/>
            <a:ext cx="110390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1">
              <a:buFont typeface="Wingdings" panose="05000000000000000000" pitchFamily="2" charset="2"/>
              <a:buChar char="§"/>
            </a:pPr>
            <a:r>
              <a:rPr lang="fa-IR" sz="1600" dirty="0">
                <a:cs typeface="B Nazanin" panose="00000400000000000000" pitchFamily="2" charset="-78"/>
              </a:rPr>
              <a:t>چرخه ارجاع می‏تواند تک‏رابطه‏ای باشد و این در صورتی است که یک رابطه خود ارجاع ( </a:t>
            </a:r>
            <a:r>
              <a:rPr lang="en-US" sz="1600" dirty="0">
                <a:cs typeface="B Nazanin" panose="00000400000000000000" pitchFamily="2" charset="-78"/>
              </a:rPr>
              <a:t>Self-Referencing</a:t>
            </a:r>
            <a:r>
              <a:rPr lang="fa-IR" sz="1600" dirty="0">
                <a:cs typeface="B Nazanin" panose="00000400000000000000" pitchFamily="2" charset="-78"/>
              </a:rPr>
              <a:t> ) داشته باشیم.</a:t>
            </a:r>
          </a:p>
          <a:p>
            <a:pPr marL="285750" indent="-285750" algn="just" rtl="1">
              <a:buFont typeface="Wingdings" panose="05000000000000000000" pitchFamily="2" charset="2"/>
              <a:buChar char="§"/>
            </a:pPr>
            <a:r>
              <a:rPr lang="fa-IR" sz="1600" dirty="0">
                <a:cs typeface="B Nazanin" panose="00000400000000000000" pitchFamily="2" charset="-78"/>
              </a:rPr>
              <a:t>هنگامی که </a:t>
            </a:r>
            <a:r>
              <a:rPr lang="en-US" sz="1600" dirty="0">
                <a:cs typeface="B Nazanin" panose="00000400000000000000" pitchFamily="2" charset="-78"/>
              </a:rPr>
              <a:t>FK </a:t>
            </a:r>
            <a:r>
              <a:rPr lang="fa-IR" sz="1600" dirty="0">
                <a:cs typeface="B Nazanin" panose="00000400000000000000" pitchFamily="2" charset="-78"/>
              </a:rPr>
              <a:t>تعریف می‏کنیم باید معنایش را نیز بگوییم.</a:t>
            </a:r>
          </a:p>
          <a:p>
            <a:pPr marL="285750" indent="-285750" algn="just" rtl="1">
              <a:buFont typeface="Wingdings" panose="05000000000000000000" pitchFamily="2" charset="2"/>
              <a:buChar char="§"/>
            </a:pPr>
            <a:endParaRPr lang="fa-IR" sz="1600" dirty="0">
              <a:cs typeface="B Nazanin" panose="00000400000000000000" pitchFamily="2" charset="-78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7B68DC-7CB4-4C5F-AE2B-52369236B3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0574" y="4172929"/>
            <a:ext cx="4819650" cy="11660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C9141F8-048D-4BE3-A14D-5D84839BB59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12990" y="4175654"/>
            <a:ext cx="4819650" cy="1163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156720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"/>
            <a:ext cx="12192000" cy="5331657"/>
          </a:xfrm>
          <a:prstGeom prst="rect">
            <a:avLst/>
          </a:prstGeom>
          <a:gradFill flip="none" rotWithShape="1">
            <a:gsLst>
              <a:gs pos="92000">
                <a:srgbClr val="FFFFF0"/>
              </a:gs>
              <a:gs pos="100000">
                <a:srgbClr val="002060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64645A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507996"/>
            <a:ext cx="12192000" cy="3301004"/>
          </a:xfrm>
          <a:prstGeom prst="rect">
            <a:avLst/>
          </a:prstGeom>
          <a:ln>
            <a:solidFill>
              <a:srgbClr val="0F4D78">
                <a:shade val="50000"/>
              </a:srgbClr>
            </a:solidFill>
          </a:ln>
        </p:spPr>
      </p:pic>
      <p:sp>
        <p:nvSpPr>
          <p:cNvPr id="6" name="Oval 5"/>
          <p:cNvSpPr/>
          <p:nvPr/>
        </p:nvSpPr>
        <p:spPr>
          <a:xfrm>
            <a:off x="0" y="2838893"/>
            <a:ext cx="12222480" cy="1288833"/>
          </a:xfrm>
          <a:prstGeom prst="ellipse">
            <a:avLst/>
          </a:prstGeom>
          <a:solidFill>
            <a:srgbClr val="FFFFF0"/>
          </a:solidFill>
          <a:ln w="25400" cap="rnd" cmpd="sng" algn="ctr">
            <a:gradFill>
              <a:gsLst>
                <a:gs pos="38000">
                  <a:srgbClr val="FFFFF0"/>
                </a:gs>
                <a:gs pos="100000">
                  <a:srgbClr val="0F4D78">
                    <a:lumMod val="45000"/>
                    <a:lumOff val="55000"/>
                  </a:srgbClr>
                </a:gs>
                <a:gs pos="100000">
                  <a:srgbClr val="0F4D78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64645A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88687" y="2154779"/>
            <a:ext cx="6781800" cy="6848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2800" b="1" dirty="0">
                <a:ln w="12700">
                  <a:solidFill>
                    <a:srgbClr val="0F4D78"/>
                  </a:solidFill>
                  <a:prstDash val="solid"/>
                </a:ln>
                <a:cs typeface="B Lotus" panose="00000400000000000000" pitchFamily="2" charset="-78"/>
              </a:rPr>
              <a:t>پایان فصل ششم </a:t>
            </a:r>
            <a:endParaRPr lang="en-US" sz="2800" b="1" dirty="0">
              <a:ln w="12700">
                <a:solidFill>
                  <a:srgbClr val="0F4D78"/>
                </a:solidFill>
                <a:prstDash val="solid"/>
              </a:ln>
              <a:cs typeface="B Lotus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06" y="517480"/>
            <a:ext cx="2414408" cy="1404297"/>
          </a:xfrm>
          <a:prstGeom prst="rect">
            <a:avLst/>
          </a:prstGeom>
          <a:noFill/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64286" y="517480"/>
            <a:ext cx="2414408" cy="1404297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-2345" y="5673515"/>
            <a:ext cx="121920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b="1" dirty="0">
                <a:ln w="10160">
                  <a:solidFill>
                    <a:srgbClr val="B4DCF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B Titr" panose="00000700000000000000" pitchFamily="2" charset="-78"/>
              </a:rPr>
              <a:t>1402 - 1401</a:t>
            </a:r>
            <a:endParaRPr lang="en-US" b="1" dirty="0">
              <a:ln w="10160">
                <a:solidFill>
                  <a:srgbClr val="B4DCF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30480" y="4299258"/>
            <a:ext cx="1222013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3200" b="1" dirty="0">
                <a:ln w="10160">
                  <a:solidFill>
                    <a:srgbClr val="B4DCF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B Titr" panose="00000700000000000000" pitchFamily="2" charset="-78"/>
              </a:rPr>
              <a:t>مهدی دادبخش</a:t>
            </a:r>
            <a:endParaRPr lang="en-US" sz="5400" b="1" dirty="0">
              <a:ln w="10160">
                <a:solidFill>
                  <a:srgbClr val="B4DCF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2345" y="5012729"/>
            <a:ext cx="12192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en-US" sz="2000" b="1" i="1" dirty="0">
                <a:ln w="10160">
                  <a:solidFill>
                    <a:srgbClr val="B4DCF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B Titr" panose="00000700000000000000" pitchFamily="2" charset="-78"/>
              </a:rPr>
              <a:t>mahdi.dadbakhsh@sharif.edu</a:t>
            </a:r>
            <a:endParaRPr lang="en-US" sz="2400" b="1" i="1" dirty="0">
              <a:ln w="10160">
                <a:solidFill>
                  <a:srgbClr val="B4DCF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1933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5" grpId="0"/>
      <p:bldP spid="1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589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3133" y="4274190"/>
            <a:ext cx="12518265" cy="1968485"/>
          </a:xfrm>
          <a:prstGeom prst="rect">
            <a:avLst/>
          </a:prstGeom>
        </p:spPr>
      </p:pic>
      <p:sp>
        <p:nvSpPr>
          <p:cNvPr id="17" name="Rectangle 16">
            <a:hlinkClick r:id="rId5" action="ppaction://hlinksldjump"/>
          </p:cNvPr>
          <p:cNvSpPr/>
          <p:nvPr/>
        </p:nvSpPr>
        <p:spPr>
          <a:xfrm>
            <a:off x="2248484" y="491418"/>
            <a:ext cx="7517816" cy="461665"/>
          </a:xfrm>
          <a:prstGeom prst="rect">
            <a:avLst/>
          </a:prstGeom>
          <a:gradFill flip="none" rotWithShape="1">
            <a:gsLst>
              <a:gs pos="54000">
                <a:schemeClr val="bg1"/>
              </a:gs>
              <a:gs pos="83000">
                <a:schemeClr val="accent1">
                  <a:lumMod val="50000"/>
                </a:schemeClr>
              </a:gs>
              <a:gs pos="89000">
                <a:schemeClr val="tx2">
                  <a:lumMod val="50000"/>
                </a:schemeClr>
              </a:gs>
              <a:gs pos="94000">
                <a:schemeClr val="bg1"/>
              </a:gs>
              <a:gs pos="100000">
                <a:schemeClr val="tx2">
                  <a:lumMod val="5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gradFill flip="none" rotWithShape="1">
              <a:gsLst>
                <a:gs pos="78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lin ang="2700000" scaled="1"/>
              <a:tileRect/>
            </a:gradFill>
          </a:ln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مقدمه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2248484" y="1632607"/>
            <a:ext cx="7517816" cy="461665"/>
          </a:xfrm>
          <a:prstGeom prst="rect">
            <a:avLst/>
          </a:prstGeom>
          <a:gradFill flip="none" rotWithShape="1">
            <a:gsLst>
              <a:gs pos="54000">
                <a:schemeClr val="bg1"/>
              </a:gs>
              <a:gs pos="83000">
                <a:schemeClr val="accent1">
                  <a:lumMod val="50000"/>
                </a:schemeClr>
              </a:gs>
              <a:gs pos="89000">
                <a:schemeClr val="tx2">
                  <a:lumMod val="50000"/>
                </a:schemeClr>
              </a:gs>
              <a:gs pos="94000">
                <a:schemeClr val="bg1"/>
              </a:gs>
              <a:gs pos="100000">
                <a:schemeClr val="tx2">
                  <a:lumMod val="5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gradFill flip="none" rotWithShape="1">
              <a:gsLst>
                <a:gs pos="78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lin ang="2700000" scaled="1"/>
              <a:tileRect/>
            </a:gradFill>
          </a:ln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رابطه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8" name="Rectangle 17">
            <a:hlinkClick r:id="rId7" action="ppaction://hlinksldjump"/>
          </p:cNvPr>
          <p:cNvSpPr/>
          <p:nvPr/>
        </p:nvSpPr>
        <p:spPr>
          <a:xfrm>
            <a:off x="2248484" y="2201159"/>
            <a:ext cx="7517816" cy="461665"/>
          </a:xfrm>
          <a:prstGeom prst="rect">
            <a:avLst/>
          </a:prstGeom>
          <a:gradFill flip="none" rotWithShape="1">
            <a:gsLst>
              <a:gs pos="54000">
                <a:schemeClr val="bg1"/>
              </a:gs>
              <a:gs pos="83000">
                <a:schemeClr val="accent1">
                  <a:lumMod val="50000"/>
                </a:schemeClr>
              </a:gs>
              <a:gs pos="89000">
                <a:schemeClr val="tx2">
                  <a:lumMod val="50000"/>
                </a:schemeClr>
              </a:gs>
              <a:gs pos="94000">
                <a:schemeClr val="bg1"/>
              </a:gs>
              <a:gs pos="100000">
                <a:schemeClr val="tx2">
                  <a:lumMod val="5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gradFill flip="none" rotWithShape="1">
              <a:gsLst>
                <a:gs pos="78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lin ang="2700000" scaled="1"/>
              <a:tileRect/>
            </a:gra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دامنه ( میدان )</a:t>
            </a:r>
          </a:p>
        </p:txBody>
      </p:sp>
      <p:sp>
        <p:nvSpPr>
          <p:cNvPr id="19" name="Rectangle 18">
            <a:hlinkClick r:id="rId8" action="ppaction://hlinksldjump"/>
          </p:cNvPr>
          <p:cNvSpPr/>
          <p:nvPr/>
        </p:nvSpPr>
        <p:spPr>
          <a:xfrm>
            <a:off x="2248484" y="2773776"/>
            <a:ext cx="7517816" cy="461665"/>
          </a:xfrm>
          <a:prstGeom prst="rect">
            <a:avLst/>
          </a:prstGeom>
          <a:gradFill flip="none" rotWithShape="1">
            <a:gsLst>
              <a:gs pos="54000">
                <a:schemeClr val="bg1"/>
              </a:gs>
              <a:gs pos="83000">
                <a:schemeClr val="accent1">
                  <a:lumMod val="50000"/>
                </a:schemeClr>
              </a:gs>
              <a:gs pos="89000">
                <a:schemeClr val="tx2">
                  <a:lumMod val="50000"/>
                </a:schemeClr>
              </a:gs>
              <a:gs pos="94000">
                <a:schemeClr val="bg1"/>
              </a:gs>
              <a:gs pos="100000">
                <a:schemeClr val="tx2">
                  <a:lumMod val="5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gradFill flip="none" rotWithShape="1">
              <a:gsLst>
                <a:gs pos="78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lin ang="2700000" scaled="1"/>
              <a:tileRect/>
            </a:gradFill>
          </a:ln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رابطه نرمال و غیرنرمال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9" name="Rectangle 8">
            <a:hlinkClick r:id="rId9" action="ppaction://hlinksldjump"/>
          </p:cNvPr>
          <p:cNvSpPr/>
          <p:nvPr/>
        </p:nvSpPr>
        <p:spPr>
          <a:xfrm>
            <a:off x="2248484" y="3346393"/>
            <a:ext cx="7517816" cy="461665"/>
          </a:xfrm>
          <a:prstGeom prst="rect">
            <a:avLst/>
          </a:prstGeom>
          <a:gradFill flip="none" rotWithShape="1">
            <a:gsLst>
              <a:gs pos="54000">
                <a:schemeClr val="bg1"/>
              </a:gs>
              <a:gs pos="83000">
                <a:schemeClr val="accent1">
                  <a:lumMod val="50000"/>
                </a:schemeClr>
              </a:gs>
              <a:gs pos="89000">
                <a:schemeClr val="tx2">
                  <a:lumMod val="50000"/>
                </a:schemeClr>
              </a:gs>
              <a:gs pos="94000">
                <a:schemeClr val="bg1"/>
              </a:gs>
              <a:gs pos="100000">
                <a:schemeClr val="tx2">
                  <a:lumMod val="5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gradFill flip="none" rotWithShape="1">
              <a:gsLst>
                <a:gs pos="78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lin ang="2700000" scaled="1"/>
              <a:tileRect/>
            </a:gradFill>
          </a:ln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کلید در مدل رابطه‌ای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0" name="Rectangle 9">
            <a:hlinkClick r:id="rId10" action="ppaction://hlinksldjump"/>
            <a:extLst>
              <a:ext uri="{FF2B5EF4-FFF2-40B4-BE49-F238E27FC236}">
                <a16:creationId xmlns:a16="http://schemas.microsoft.com/office/drawing/2014/main" id="{5DEF17F9-D847-4A4F-BD69-3D5598ACA3A3}"/>
              </a:ext>
            </a:extLst>
          </p:cNvPr>
          <p:cNvSpPr/>
          <p:nvPr/>
        </p:nvSpPr>
        <p:spPr>
          <a:xfrm>
            <a:off x="2248484" y="3919731"/>
            <a:ext cx="7517816" cy="461665"/>
          </a:xfrm>
          <a:prstGeom prst="rect">
            <a:avLst/>
          </a:prstGeom>
          <a:gradFill flip="none" rotWithShape="1">
            <a:gsLst>
              <a:gs pos="54000">
                <a:schemeClr val="bg1"/>
              </a:gs>
              <a:gs pos="83000">
                <a:schemeClr val="accent1">
                  <a:lumMod val="50000"/>
                </a:schemeClr>
              </a:gs>
              <a:gs pos="89000">
                <a:schemeClr val="tx2">
                  <a:lumMod val="50000"/>
                </a:schemeClr>
              </a:gs>
              <a:gs pos="94000">
                <a:schemeClr val="bg1"/>
              </a:gs>
              <a:gs pos="100000">
                <a:schemeClr val="tx2">
                  <a:lumMod val="5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gradFill flip="none" rotWithShape="1">
              <a:gsLst>
                <a:gs pos="78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lin ang="2700000" scaled="1"/>
              <a:tileRect/>
            </a:gradFill>
          </a:ln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گراف ارجاع</a:t>
            </a:r>
            <a:endParaRPr lang="fa-IR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3" name="Rectangle 12">
            <a:hlinkClick r:id="rId11" action="ppaction://hlinksldjump"/>
            <a:extLst>
              <a:ext uri="{FF2B5EF4-FFF2-40B4-BE49-F238E27FC236}">
                <a16:creationId xmlns:a16="http://schemas.microsoft.com/office/drawing/2014/main" id="{95A40E47-5717-4BF1-B559-517DAC9AC594}"/>
              </a:ext>
            </a:extLst>
          </p:cNvPr>
          <p:cNvSpPr/>
          <p:nvPr/>
        </p:nvSpPr>
        <p:spPr>
          <a:xfrm>
            <a:off x="2248484" y="1059269"/>
            <a:ext cx="7517816" cy="461665"/>
          </a:xfrm>
          <a:prstGeom prst="rect">
            <a:avLst/>
          </a:prstGeom>
          <a:gradFill flip="none" rotWithShape="1">
            <a:gsLst>
              <a:gs pos="54000">
                <a:schemeClr val="bg1"/>
              </a:gs>
              <a:gs pos="83000">
                <a:schemeClr val="accent1">
                  <a:lumMod val="50000"/>
                </a:schemeClr>
              </a:gs>
              <a:gs pos="89000">
                <a:schemeClr val="tx2">
                  <a:lumMod val="50000"/>
                </a:schemeClr>
              </a:gs>
              <a:gs pos="94000">
                <a:schemeClr val="bg1"/>
              </a:gs>
              <a:gs pos="100000">
                <a:schemeClr val="tx2">
                  <a:lumMod val="5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gradFill flip="none" rotWithShape="1">
              <a:gsLst>
                <a:gs pos="78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lin ang="2700000" scaled="1"/>
              <a:tileRect/>
            </a:gradFill>
          </a:ln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مدل داده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4" name="Rectangle 13">
            <a:hlinkClick r:id="rId12" action="ppaction://hlinksldjump"/>
            <a:extLst>
              <a:ext uri="{FF2B5EF4-FFF2-40B4-BE49-F238E27FC236}">
                <a16:creationId xmlns:a16="http://schemas.microsoft.com/office/drawing/2014/main" id="{A5059D8D-2F40-4D5C-A0C7-9EEEDF0C72A3}"/>
              </a:ext>
            </a:extLst>
          </p:cNvPr>
          <p:cNvSpPr/>
          <p:nvPr/>
        </p:nvSpPr>
        <p:spPr>
          <a:xfrm>
            <a:off x="2248484" y="4493069"/>
            <a:ext cx="7517816" cy="461665"/>
          </a:xfrm>
          <a:prstGeom prst="rect">
            <a:avLst/>
          </a:prstGeom>
          <a:gradFill flip="none" rotWithShape="1">
            <a:gsLst>
              <a:gs pos="54000">
                <a:schemeClr val="bg1"/>
              </a:gs>
              <a:gs pos="83000">
                <a:schemeClr val="accent1">
                  <a:lumMod val="50000"/>
                </a:schemeClr>
              </a:gs>
              <a:gs pos="89000">
                <a:schemeClr val="tx2">
                  <a:lumMod val="50000"/>
                </a:schemeClr>
              </a:gs>
              <a:gs pos="94000">
                <a:schemeClr val="bg1"/>
              </a:gs>
              <a:gs pos="100000">
                <a:schemeClr val="tx2">
                  <a:lumMod val="5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gradFill flip="none" rotWithShape="1">
              <a:gsLst>
                <a:gs pos="78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lin ang="2700000" scaled="1"/>
              <a:tileRect/>
            </a:gradFill>
          </a:ln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پایان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09879342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18" grpId="0" animBg="1"/>
      <p:bldP spid="19" grpId="0" animBg="1"/>
      <p:bldP spid="9" grpId="0" animBg="1"/>
      <p:bldP spid="10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" y="-748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مقدمه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pic>
        <p:nvPicPr>
          <p:cNvPr id="13" name="Picture 12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5BC9436-2EB0-482D-8DD8-4161101F315E}"/>
              </a:ext>
            </a:extLst>
          </p:cNvPr>
          <p:cNvSpPr txBox="1"/>
          <p:nvPr/>
        </p:nvSpPr>
        <p:spPr>
          <a:xfrm>
            <a:off x="596347" y="710720"/>
            <a:ext cx="1103906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1">
              <a:buFont typeface="Wingdings" panose="05000000000000000000" pitchFamily="2" charset="2"/>
              <a:buChar char="§"/>
            </a:pPr>
            <a:r>
              <a:rPr lang="fa-IR" sz="1600" dirty="0">
                <a:cs typeface="B Nazanin" panose="00000400000000000000" pitchFamily="2" charset="-78"/>
              </a:rPr>
              <a:t>مدل داده‌ای رایطه‌ای مبنای تئوریک پایگاه داده رابطه‌ای ( </a:t>
            </a:r>
            <a:r>
              <a:rPr lang="en-US" sz="1600" dirty="0">
                <a:cs typeface="B Nazanin" panose="00000400000000000000" pitchFamily="2" charset="-78"/>
              </a:rPr>
              <a:t>RDB</a:t>
            </a:r>
            <a:r>
              <a:rPr lang="fa-IR" sz="1600" dirty="0">
                <a:cs typeface="B Nazanin" panose="00000400000000000000" pitchFamily="2" charset="-78"/>
              </a:rPr>
              <a:t> ) و سیستم مدیریت پایگاه داده رابطه‌ای ( </a:t>
            </a:r>
            <a:r>
              <a:rPr lang="en-US" sz="1600" dirty="0">
                <a:cs typeface="B Nazanin" panose="00000400000000000000" pitchFamily="2" charset="-78"/>
              </a:rPr>
              <a:t>RDBMS</a:t>
            </a:r>
            <a:r>
              <a:rPr lang="fa-IR" sz="1600" dirty="0">
                <a:cs typeface="B Nazanin" panose="00000400000000000000" pitchFamily="2" charset="-78"/>
              </a:rPr>
              <a:t> ) می‌باشد. </a:t>
            </a:r>
          </a:p>
          <a:p>
            <a:pPr marL="285750" indent="-285750" algn="just" rtl="1">
              <a:buFont typeface="Wingdings" panose="05000000000000000000" pitchFamily="2" charset="2"/>
              <a:buChar char="§"/>
            </a:pPr>
            <a:endParaRPr lang="fa-IR" sz="1600" dirty="0">
              <a:cs typeface="B Nazanin" panose="00000400000000000000" pitchFamily="2" charset="-78"/>
            </a:endParaRPr>
          </a:p>
          <a:p>
            <a:pPr marL="285750" indent="-285750" algn="just" rtl="1">
              <a:buFont typeface="Wingdings" panose="05000000000000000000" pitchFamily="2" charset="2"/>
              <a:buChar char="§"/>
            </a:pPr>
            <a:r>
              <a:rPr lang="fa-IR" sz="1600" dirty="0">
                <a:cs typeface="B Nazanin" panose="00000400000000000000" pitchFamily="2" charset="-78"/>
              </a:rPr>
              <a:t>در این بخش به بیان مفاهیم زیر می‌پردازیم :</a:t>
            </a:r>
          </a:p>
          <a:p>
            <a:pPr marL="742950" lvl="1" indent="-285750" algn="just" rtl="1">
              <a:buFont typeface="Arial" panose="020B0604020202020204" pitchFamily="34" charset="0"/>
              <a:buChar char="•"/>
            </a:pPr>
            <a:endParaRPr lang="fa-IR" sz="1600" dirty="0">
              <a:cs typeface="B Nazanin" panose="00000400000000000000" pitchFamily="2" charset="-78"/>
            </a:endParaRPr>
          </a:p>
          <a:p>
            <a:pPr marL="742950" lvl="1" indent="-285750" algn="just" rtl="1"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مدل داده‌ای رابطه‌ای و مولفه‌های آن </a:t>
            </a:r>
          </a:p>
          <a:p>
            <a:pPr marL="742950" lvl="1" indent="-285750" algn="just" rtl="1"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رابطه</a:t>
            </a:r>
          </a:p>
          <a:p>
            <a:pPr marL="742950" lvl="1" indent="-285750" algn="just" rtl="1"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دامنه</a:t>
            </a:r>
          </a:p>
          <a:p>
            <a:pPr marL="742950" lvl="1" indent="-285750" algn="just" rtl="1"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رابطه نرمال / رابطه غیرنرمال</a:t>
            </a:r>
          </a:p>
          <a:p>
            <a:pPr marL="742950" lvl="1" indent="-285750" algn="just" rtl="1"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کلید در مدل رابطه‌ای</a:t>
            </a:r>
          </a:p>
          <a:p>
            <a:pPr marL="742950" lvl="1" indent="-285750" algn="just" rtl="1"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گراف ارجاع</a:t>
            </a:r>
          </a:p>
        </p:txBody>
      </p:sp>
    </p:spTree>
    <p:extLst>
      <p:ext uri="{BB962C8B-B14F-4D97-AF65-F5344CB8AC3E}">
        <p14:creationId xmlns:p14="http://schemas.microsoft.com/office/powerpoint/2010/main" val="186126680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" y="-748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مدل داده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5BC9436-2EB0-482D-8DD8-4161101F315E}"/>
              </a:ext>
            </a:extLst>
          </p:cNvPr>
          <p:cNvSpPr txBox="1"/>
          <p:nvPr/>
        </p:nvSpPr>
        <p:spPr>
          <a:xfrm>
            <a:off x="596347" y="668188"/>
            <a:ext cx="11039061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1600" dirty="0">
                <a:cs typeface="B Nazanin" panose="00000400000000000000" pitchFamily="2" charset="-78"/>
              </a:rPr>
              <a:t>مدل داده، مجموعه‌ای از امکانات برای طراحی منطقی و تعریف پایگاه داده‌ها، کنترل آن و نیز انجام عملیات در آن می‌باشد.</a:t>
            </a:r>
          </a:p>
          <a:p>
            <a:pPr marL="285750" indent="-285750" algn="just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a-IR" sz="1600" dirty="0">
                <a:cs typeface="B Nazanin" panose="00000400000000000000" pitchFamily="2" charset="-78"/>
              </a:rPr>
              <a:t>امکانات ساختاری :</a:t>
            </a:r>
          </a:p>
          <a:p>
            <a:pPr marL="742950" lvl="1" indent="-28575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رابطه </a:t>
            </a:r>
          </a:p>
          <a:p>
            <a:pPr marL="742950" lvl="1" indent="-28575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دامنه</a:t>
            </a:r>
          </a:p>
          <a:p>
            <a:pPr marL="742950" lvl="1" indent="-28575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تاپل</a:t>
            </a:r>
          </a:p>
          <a:p>
            <a:pPr marL="742950" lvl="1" indent="-28575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کلید</a:t>
            </a:r>
          </a:p>
          <a:p>
            <a:pPr marL="742950" lvl="1" indent="-28575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صفت</a:t>
            </a:r>
          </a:p>
          <a:p>
            <a:pPr marL="742950" lvl="1" indent="-28575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و ...</a:t>
            </a:r>
          </a:p>
          <a:p>
            <a:pPr marL="285750" indent="-285750" algn="just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a-IR" sz="1600" dirty="0">
                <a:cs typeface="B Nazanin" panose="00000400000000000000" pitchFamily="2" charset="-78"/>
              </a:rPr>
              <a:t>امکانات عملیاتی : </a:t>
            </a:r>
          </a:p>
          <a:p>
            <a:pPr marL="742950" lvl="1" indent="-28575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جبر رابطه‌ای</a:t>
            </a:r>
          </a:p>
          <a:p>
            <a:pPr marL="742950" lvl="1" indent="-28575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حساب رابطه‌ای</a:t>
            </a:r>
          </a:p>
          <a:p>
            <a:pPr marL="285750" indent="-285750" algn="just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a-IR" sz="1600" dirty="0">
                <a:cs typeface="B Nazanin" panose="00000400000000000000" pitchFamily="2" charset="-78"/>
              </a:rPr>
              <a:t>امکانات کنترل جامعیت : </a:t>
            </a:r>
          </a:p>
          <a:p>
            <a:pPr marL="742950" lvl="1" indent="-28575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 قواعد عام</a:t>
            </a:r>
          </a:p>
          <a:p>
            <a:pPr marL="742950" lvl="1" indent="-28575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قواعد خاص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AB66AB-99F4-4E08-9A5B-D565DAA05F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2477" y="1547812"/>
            <a:ext cx="7743825" cy="3762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60AF61-B28A-4796-B066-D72AA21983E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59790" y="1861853"/>
            <a:ext cx="2178964" cy="189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3220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رابطه</a:t>
            </a: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83" name="Rounded Rectangle 41">
            <a:extLst>
              <a:ext uri="{FF2B5EF4-FFF2-40B4-BE49-F238E27FC236}">
                <a16:creationId xmlns:a16="http://schemas.microsoft.com/office/drawing/2014/main" id="{1650C17B-89BB-4557-BA21-E309893491D3}"/>
              </a:ext>
            </a:extLst>
          </p:cNvPr>
          <p:cNvSpPr/>
          <p:nvPr/>
        </p:nvSpPr>
        <p:spPr>
          <a:xfrm>
            <a:off x="7488983" y="1939344"/>
            <a:ext cx="1725782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endParaRPr lang="fa-IR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6" name="Rounded Rectangle 47">
            <a:extLst>
              <a:ext uri="{FF2B5EF4-FFF2-40B4-BE49-F238E27FC236}">
                <a16:creationId xmlns:a16="http://schemas.microsoft.com/office/drawing/2014/main" id="{68CEE730-24F4-42D8-A558-DFE2D1774E0E}"/>
              </a:ext>
            </a:extLst>
          </p:cNvPr>
          <p:cNvSpPr/>
          <p:nvPr/>
        </p:nvSpPr>
        <p:spPr>
          <a:xfrm>
            <a:off x="3662885" y="1258900"/>
            <a:ext cx="1725782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endParaRPr lang="fa-IR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427F052-FC67-4D58-8D65-93EEA90303D9}"/>
                  </a:ext>
                </a:extLst>
              </p:cNvPr>
              <p:cNvSpPr/>
              <p:nvPr/>
            </p:nvSpPr>
            <p:spPr>
              <a:xfrm>
                <a:off x="596347" y="651233"/>
                <a:ext cx="1103906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 rtl="1">
                  <a:buFont typeface="Wingdings" panose="05000000000000000000" pitchFamily="2" charset="2"/>
                  <a:buChar char="§"/>
                </a:pPr>
                <a:r>
                  <a:rPr lang="fa-IR" sz="1600" b="1" dirty="0">
                    <a:cs typeface="B Nazanin" panose="00000400000000000000" pitchFamily="2" charset="-78"/>
                  </a:rPr>
                  <a:t>تعریف رابطه در ریاضی : </a:t>
                </a:r>
                <a:r>
                  <a:rPr lang="fa-IR" sz="1600" dirty="0">
                    <a:cs typeface="B Nazanin" panose="00000400000000000000" pitchFamily="2" charset="-78"/>
                  </a:rPr>
                  <a:t>هر زیرمجموعه از ضرب کارتزین چند مجموعه را رابطه می‌گویند.</a:t>
                </a:r>
              </a:p>
              <a:p>
                <a:pPr marL="285750" indent="-285750" algn="just" rtl="1">
                  <a:buFont typeface="Wingdings" panose="05000000000000000000" pitchFamily="2" charset="2"/>
                  <a:buChar char="§"/>
                </a:pPr>
                <a:r>
                  <a:rPr lang="fa-IR" sz="1600" b="1" dirty="0">
                    <a:cs typeface="B Nazanin" panose="00000400000000000000" pitchFamily="2" charset="-78"/>
                  </a:rPr>
                  <a:t>تعریف 1 : </a:t>
                </a:r>
                <a:r>
                  <a:rPr lang="fa-IR" sz="1600" dirty="0">
                    <a:cs typeface="B Nazanin" panose="00000400000000000000" pitchFamily="2" charset="-78"/>
                  </a:rPr>
                  <a:t>با فرض وجود </a:t>
                </a:r>
                <a:r>
                  <a:rPr lang="en-US" sz="1600" dirty="0">
                    <a:cs typeface="B Nazanin" panose="00000400000000000000" pitchFamily="2" charset="-78"/>
                  </a:rPr>
                  <a:t>m</a:t>
                </a:r>
                <a:r>
                  <a:rPr lang="fa-IR" sz="1600" dirty="0">
                    <a:cs typeface="B Nazanin" panose="00000400000000000000" pitchFamily="2" charset="-78"/>
                  </a:rPr>
                  <a:t> مجموعه از مقادیر موسوم به دامنه </a:t>
                </a:r>
                <a:r>
                  <a:rPr lang="en-US" sz="1600" dirty="0">
                    <a:cs typeface="B Nazanin" panose="00000400000000000000" pitchFamily="2" charset="-78"/>
                  </a:rPr>
                  <a:t>D</a:t>
                </a:r>
                <a:r>
                  <a:rPr lang="en-US" sz="1600" baseline="-25000" dirty="0">
                    <a:cs typeface="B Nazanin" panose="00000400000000000000" pitchFamily="2" charset="-78"/>
                  </a:rPr>
                  <a:t>1</a:t>
                </a:r>
                <a:r>
                  <a:rPr lang="fa-IR" sz="1600" dirty="0">
                    <a:cs typeface="B Nazanin" panose="00000400000000000000" pitchFamily="2" charset="-78"/>
                  </a:rPr>
                  <a:t> تا </a:t>
                </a:r>
                <a:r>
                  <a:rPr lang="en-US" sz="1600" dirty="0">
                    <a:cs typeface="B Nazanin" panose="00000400000000000000" pitchFamily="2" charset="-78"/>
                  </a:rPr>
                  <a:t>D</a:t>
                </a:r>
                <a:r>
                  <a:rPr lang="en-US" sz="1600" baseline="-25000" dirty="0">
                    <a:cs typeface="B Nazanin" panose="00000400000000000000" pitchFamily="2" charset="-78"/>
                  </a:rPr>
                  <a:t>m</a:t>
                </a:r>
                <a:r>
                  <a:rPr lang="fa-IR" sz="1600" dirty="0">
                    <a:cs typeface="B Nazanin" panose="00000400000000000000" pitchFamily="2" charset="-78"/>
                  </a:rPr>
                  <a:t> ، رابطه </a:t>
                </a:r>
                <a:r>
                  <a:rPr lang="en-US" sz="1600" dirty="0">
                    <a:cs typeface="B Nazanin" panose="00000400000000000000" pitchFamily="2" charset="-78"/>
                  </a:rPr>
                  <a:t>R</a:t>
                </a:r>
                <a:r>
                  <a:rPr lang="fa-IR" sz="1600" dirty="0">
                    <a:cs typeface="B Nazanin" panose="00000400000000000000" pitchFamily="2" charset="-78"/>
                  </a:rPr>
                  <a:t> با صفات </a:t>
                </a:r>
                <a:r>
                  <a:rPr lang="en-US" sz="1600" dirty="0">
                    <a:cs typeface="B Nazanin" panose="00000400000000000000" pitchFamily="2" charset="-78"/>
                  </a:rPr>
                  <a:t>A</a:t>
                </a:r>
                <a:r>
                  <a:rPr lang="en-US" sz="1600" baseline="-25000" dirty="0">
                    <a:cs typeface="B Nazanin" panose="00000400000000000000" pitchFamily="2" charset="-78"/>
                  </a:rPr>
                  <a:t>1</a:t>
                </a:r>
                <a:r>
                  <a:rPr lang="fa-IR" sz="1600" dirty="0">
                    <a:cs typeface="B Nazanin" panose="00000400000000000000" pitchFamily="2" charset="-78"/>
                  </a:rPr>
                  <a:t> تا </a:t>
                </a:r>
                <a:r>
                  <a:rPr lang="en-US" sz="1600" dirty="0">
                    <a:cs typeface="B Nazanin" panose="00000400000000000000" pitchFamily="2" charset="-78"/>
                  </a:rPr>
                  <a:t>A</a:t>
                </a:r>
                <a:r>
                  <a:rPr lang="en-US" sz="1600" baseline="-25000" dirty="0">
                    <a:cs typeface="B Nazanin" panose="00000400000000000000" pitchFamily="2" charset="-78"/>
                  </a:rPr>
                  <a:t>m</a:t>
                </a:r>
                <a:r>
                  <a:rPr lang="fa-IR" sz="1600" dirty="0">
                    <a:cs typeface="B Nazanin" panose="00000400000000000000" pitchFamily="2" charset="-78"/>
                  </a:rPr>
                  <a:t> ( تعریف شده روی این </a:t>
                </a:r>
                <a:r>
                  <a:rPr lang="en-US" sz="1600" dirty="0">
                    <a:cs typeface="B Nazanin" panose="00000400000000000000" pitchFamily="2" charset="-78"/>
                  </a:rPr>
                  <a:t>m</a:t>
                </a:r>
                <a:r>
                  <a:rPr lang="fa-IR" sz="1600" dirty="0">
                    <a:cs typeface="B Nazanin" panose="00000400000000000000" pitchFamily="2" charset="-78"/>
                  </a:rPr>
                  <a:t> دامنه ) ، مجموعه‌ای است از عناصر که هر یک </a:t>
                </a:r>
                <a:r>
                  <a:rPr lang="en-US" sz="1600" dirty="0">
                    <a:cs typeface="B Nazanin" panose="00000400000000000000" pitchFamily="2" charset="-78"/>
                  </a:rPr>
                  <a:t>m</a:t>
                </a:r>
                <a:r>
                  <a:rPr lang="fa-IR" sz="1600" dirty="0">
                    <a:cs typeface="B Nazanin" panose="00000400000000000000" pitchFamily="2" charset="-78"/>
                  </a:rPr>
                  <a:t>-تاپل ( </a:t>
                </a:r>
                <a:r>
                  <a:rPr lang="en-US" sz="1600" dirty="0">
                    <a:cs typeface="B Nazanin" panose="00000400000000000000" pitchFamily="2" charset="-78"/>
                  </a:rPr>
                  <a:t>m-tuple</a:t>
                </a:r>
                <a:r>
                  <a:rPr lang="fa-IR" sz="1600" dirty="0">
                    <a:cs typeface="B Nazanin" panose="00000400000000000000" pitchFamily="2" charset="-78"/>
                  </a:rPr>
                  <a:t> ) و به صورت </a:t>
                </a:r>
                <a:r>
                  <a:rPr lang="en-US" sz="1600" dirty="0">
                    <a:cs typeface="B Nazanin" panose="00000400000000000000" pitchFamily="2" charset="-78"/>
                  </a:rPr>
                  <a:t>&lt;d</a:t>
                </a:r>
                <a:r>
                  <a:rPr lang="en-US" sz="1600" baseline="-25000" dirty="0">
                    <a:cs typeface="B Nazanin" panose="00000400000000000000" pitchFamily="2" charset="-78"/>
                  </a:rPr>
                  <a:t>1i</a:t>
                </a:r>
                <a:r>
                  <a:rPr lang="en-US" sz="1600" dirty="0">
                    <a:cs typeface="B Nazanin" panose="00000400000000000000" pitchFamily="2" charset="-78"/>
                  </a:rPr>
                  <a:t> , d</a:t>
                </a:r>
                <a:r>
                  <a:rPr lang="en-US" sz="1600" baseline="-25000" dirty="0">
                    <a:cs typeface="B Nazanin" panose="00000400000000000000" pitchFamily="2" charset="-78"/>
                  </a:rPr>
                  <a:t>2i</a:t>
                </a:r>
                <a:r>
                  <a:rPr lang="en-US" sz="1600" dirty="0">
                    <a:cs typeface="B Nazanin" panose="00000400000000000000" pitchFamily="2" charset="-78"/>
                  </a:rPr>
                  <a:t> , … , d</a:t>
                </a:r>
                <a:r>
                  <a:rPr lang="en-US" sz="1600" baseline="-25000" dirty="0">
                    <a:cs typeface="B Nazanin" panose="00000400000000000000" pitchFamily="2" charset="-78"/>
                  </a:rPr>
                  <a:t>mi</a:t>
                </a:r>
                <a:r>
                  <a:rPr lang="en-US" sz="1600" dirty="0">
                    <a:cs typeface="B Nazanin" panose="00000400000000000000" pitchFamily="2" charset="-78"/>
                  </a:rPr>
                  <a:t>&gt;</a:t>
                </a:r>
                <a:r>
                  <a:rPr lang="fa-IR" sz="1600" dirty="0">
                    <a:cs typeface="B Nazanin" panose="00000400000000000000" pitchFamily="2" charset="-78"/>
                  </a:rPr>
                  <a:t> هستند، به نحوی که </a:t>
                </a:r>
                <a:r>
                  <a:rPr lang="en-US" sz="1600" dirty="0">
                    <a:cs typeface="B Nazanin" panose="00000400000000000000" pitchFamily="2" charset="-78"/>
                  </a:rPr>
                  <a:t>d</a:t>
                </a:r>
                <a:r>
                  <a:rPr lang="en-US" sz="1600" baseline="-25000" dirty="0">
                    <a:cs typeface="B Nazanin" panose="00000400000000000000" pitchFamily="2" charset="-78"/>
                  </a:rPr>
                  <a:t>1i</a:t>
                </a:r>
                <a:r>
                  <a:rPr lang="en-US" sz="1600" dirty="0"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∈</m:t>
                    </m:r>
                  </m:oMath>
                </a14:m>
                <a:r>
                  <a:rPr lang="en-US" sz="1600" dirty="0">
                    <a:cs typeface="B Nazanin" panose="00000400000000000000" pitchFamily="2" charset="-78"/>
                  </a:rPr>
                  <a:t> D</a:t>
                </a:r>
                <a:r>
                  <a:rPr lang="en-US" sz="1600" baseline="-25000" dirty="0">
                    <a:cs typeface="B Nazanin" panose="00000400000000000000" pitchFamily="2" charset="-78"/>
                  </a:rPr>
                  <a:t>1</a:t>
                </a:r>
                <a:r>
                  <a:rPr lang="fa-IR" sz="1600" dirty="0">
                    <a:cs typeface="B Nazanin" panose="00000400000000000000" pitchFamily="2" charset="-78"/>
                  </a:rPr>
                  <a:t> ، ... و  </a:t>
                </a:r>
                <a:r>
                  <a:rPr lang="en-US" sz="1600" dirty="0">
                    <a:cs typeface="B Nazanin" panose="00000400000000000000" pitchFamily="2" charset="-78"/>
                  </a:rPr>
                  <a:t>d</a:t>
                </a:r>
                <a:r>
                  <a:rPr lang="en-US" sz="1600" baseline="-25000" dirty="0">
                    <a:cs typeface="B Nazanin" panose="00000400000000000000" pitchFamily="2" charset="-78"/>
                  </a:rPr>
                  <a:t>ji</a:t>
                </a:r>
                <a:r>
                  <a:rPr lang="en-US" sz="1600" dirty="0"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∈</m:t>
                    </m:r>
                  </m:oMath>
                </a14:m>
                <a:r>
                  <a:rPr lang="en-US" sz="1600" dirty="0">
                    <a:cs typeface="B Nazanin" panose="00000400000000000000" pitchFamily="2" charset="-78"/>
                  </a:rPr>
                  <a:t> D</a:t>
                </a:r>
                <a:r>
                  <a:rPr lang="en-US" sz="1600" baseline="-25000" dirty="0">
                    <a:cs typeface="B Nazanin" panose="00000400000000000000" pitchFamily="2" charset="-78"/>
                  </a:rPr>
                  <a:t>j</a:t>
                </a:r>
                <a:r>
                  <a:rPr lang="fa-IR" sz="1600" dirty="0">
                    <a:cs typeface="B Nazanin" panose="00000400000000000000" pitchFamily="2" charset="-78"/>
                  </a:rPr>
                  <a:t> باشد. </a:t>
                </a: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427F052-FC67-4D58-8D65-93EEA9030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47" y="651233"/>
                <a:ext cx="11039061" cy="830997"/>
              </a:xfrm>
              <a:prstGeom prst="rect">
                <a:avLst/>
              </a:prstGeom>
              <a:blipFill>
                <a:blip r:embed="rId11"/>
                <a:stretch>
                  <a:fillRect l="-828" t="-4412" r="-276"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33688DEF-5E12-4F47-9810-CD4929EA9B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43668" y="1658155"/>
            <a:ext cx="4501118" cy="15614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4C943F9-24E2-4E6C-ACFA-5A4BD8516CB9}"/>
              </a:ext>
            </a:extLst>
          </p:cNvPr>
          <p:cNvSpPr/>
          <p:nvPr/>
        </p:nvSpPr>
        <p:spPr>
          <a:xfrm>
            <a:off x="596347" y="3397897"/>
            <a:ext cx="1103906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rtl="1">
              <a:buFont typeface="Wingdings" panose="05000000000000000000" pitchFamily="2" charset="2"/>
              <a:buChar char="§"/>
            </a:pPr>
            <a:r>
              <a:rPr lang="fa-IR" sz="1600" b="1" dirty="0">
                <a:cs typeface="B Nazanin" panose="00000400000000000000" pitchFamily="2" charset="-78"/>
              </a:rPr>
              <a:t>تعریف 2 ( </a:t>
            </a:r>
            <a:r>
              <a:rPr lang="en-US" sz="1600" b="1" dirty="0">
                <a:cs typeface="B Nazanin" panose="00000400000000000000" pitchFamily="2" charset="-78"/>
              </a:rPr>
              <a:t>C. J. Date</a:t>
            </a:r>
            <a:r>
              <a:rPr lang="fa-IR" sz="1600" b="1" dirty="0">
                <a:cs typeface="B Nazanin" panose="00000400000000000000" pitchFamily="2" charset="-78"/>
              </a:rPr>
              <a:t> ) : </a:t>
            </a:r>
            <a:r>
              <a:rPr lang="fa-IR" sz="1600" dirty="0">
                <a:cs typeface="B Nazanin" panose="00000400000000000000" pitchFamily="2" charset="-78"/>
              </a:rPr>
              <a:t>با فرض وجود </a:t>
            </a:r>
            <a:r>
              <a:rPr lang="en-US" sz="1600" dirty="0">
                <a:cs typeface="B Nazanin" panose="00000400000000000000" pitchFamily="2" charset="-78"/>
              </a:rPr>
              <a:t>m</a:t>
            </a:r>
            <a:r>
              <a:rPr lang="fa-IR" sz="1600" dirty="0">
                <a:cs typeface="B Nazanin" panose="00000400000000000000" pitchFamily="2" charset="-78"/>
              </a:rPr>
              <a:t> مجموعه از مقادیر موسوم به دامنه </a:t>
            </a:r>
            <a:r>
              <a:rPr lang="en-US" sz="1600" dirty="0">
                <a:cs typeface="B Nazanin" panose="00000400000000000000" pitchFamily="2" charset="-78"/>
              </a:rPr>
              <a:t>D</a:t>
            </a:r>
            <a:r>
              <a:rPr lang="en-US" sz="1600" baseline="-25000" dirty="0">
                <a:cs typeface="B Nazanin" panose="00000400000000000000" pitchFamily="2" charset="-78"/>
              </a:rPr>
              <a:t>1</a:t>
            </a:r>
            <a:r>
              <a:rPr lang="fa-IR" sz="1600" dirty="0">
                <a:cs typeface="B Nazanin" panose="00000400000000000000" pitchFamily="2" charset="-78"/>
              </a:rPr>
              <a:t> تا </a:t>
            </a:r>
            <a:r>
              <a:rPr lang="en-US" sz="1600" dirty="0">
                <a:cs typeface="B Nazanin" panose="00000400000000000000" pitchFamily="2" charset="-78"/>
              </a:rPr>
              <a:t>D</a:t>
            </a:r>
            <a:r>
              <a:rPr lang="en-US" sz="1600" baseline="-25000" dirty="0">
                <a:cs typeface="B Nazanin" panose="00000400000000000000" pitchFamily="2" charset="-78"/>
              </a:rPr>
              <a:t>m</a:t>
            </a:r>
            <a:r>
              <a:rPr lang="fa-IR" sz="1600" dirty="0">
                <a:cs typeface="B Nazanin" panose="00000400000000000000" pitchFamily="2" charset="-78"/>
              </a:rPr>
              <a:t> نه لزوماً متمایز ، رابطه </a:t>
            </a:r>
            <a:r>
              <a:rPr lang="en-US" sz="1600" dirty="0">
                <a:cs typeface="B Nazanin" panose="00000400000000000000" pitchFamily="2" charset="-78"/>
              </a:rPr>
              <a:t>R</a:t>
            </a:r>
            <a:r>
              <a:rPr lang="fa-IR" sz="1600" dirty="0">
                <a:cs typeface="B Nazanin" panose="00000400000000000000" pitchFamily="2" charset="-78"/>
              </a:rPr>
              <a:t> تعریف شده روی این دامنه شامل دو مجموعه زیر است :</a:t>
            </a:r>
          </a:p>
          <a:p>
            <a:pPr marL="742950" lvl="1" indent="-285750" algn="just" rtl="1"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عنوان ( </a:t>
            </a:r>
            <a:r>
              <a:rPr lang="en-US" sz="1600" dirty="0">
                <a:cs typeface="B Nazanin" panose="00000400000000000000" pitchFamily="2" charset="-78"/>
              </a:rPr>
              <a:t>Heading</a:t>
            </a:r>
            <a:r>
              <a:rPr lang="fa-IR" sz="1600" dirty="0">
                <a:cs typeface="B Nazanin" panose="00000400000000000000" pitchFamily="2" charset="-78"/>
              </a:rPr>
              <a:t> ) : مجموعه‌ای است از اسامی صفات که با </a:t>
            </a:r>
            <a:r>
              <a:rPr lang="en-US" sz="1600" dirty="0">
                <a:cs typeface="B Nazanin" panose="00000400000000000000" pitchFamily="2" charset="-78"/>
              </a:rPr>
              <a:t>R(A1, …, A</a:t>
            </a:r>
            <a:r>
              <a:rPr lang="en-US" sz="1600" baseline="-25000" dirty="0">
                <a:cs typeface="B Nazanin" panose="00000400000000000000" pitchFamily="2" charset="-78"/>
              </a:rPr>
              <a:t>m</a:t>
            </a:r>
            <a:r>
              <a:rPr lang="en-US" sz="1600" dirty="0">
                <a:cs typeface="B Nazanin" panose="00000400000000000000" pitchFamily="2" charset="-78"/>
              </a:rPr>
              <a:t>)</a:t>
            </a:r>
            <a:r>
              <a:rPr lang="fa-IR" sz="1600" dirty="0">
                <a:cs typeface="B Nazanin" panose="00000400000000000000" pitchFamily="2" charset="-78"/>
              </a:rPr>
              <a:t>  یا </a:t>
            </a:r>
            <a:r>
              <a:rPr lang="en-US" sz="1600" dirty="0">
                <a:cs typeface="B Nazanin" panose="00000400000000000000" pitchFamily="2" charset="-78"/>
              </a:rPr>
              <a:t>H</a:t>
            </a:r>
            <a:r>
              <a:rPr lang="en-US" sz="1600" baseline="-25000" dirty="0">
                <a:cs typeface="B Nazanin" panose="00000400000000000000" pitchFamily="2" charset="-78"/>
              </a:rPr>
              <a:t>R</a:t>
            </a:r>
            <a:r>
              <a:rPr lang="fa-IR" sz="1600" dirty="0">
                <a:cs typeface="B Nazanin" panose="00000400000000000000" pitchFamily="2" charset="-78"/>
              </a:rPr>
              <a:t> و یا </a:t>
            </a:r>
            <a:r>
              <a:rPr lang="en-US" sz="1600" dirty="0">
                <a:cs typeface="B Nazanin" panose="00000400000000000000" pitchFamily="2" charset="-78"/>
              </a:rPr>
              <a:t>R(H)</a:t>
            </a:r>
            <a:r>
              <a:rPr lang="fa-IR" sz="1600" dirty="0">
                <a:cs typeface="B Nazanin" panose="00000400000000000000" pitchFamily="2" charset="-78"/>
              </a:rPr>
              <a:t> نمایش داده می‌شود و در زمان ثابت است.</a:t>
            </a:r>
          </a:p>
          <a:p>
            <a:pPr marL="742950" lvl="1" indent="-285750" algn="just" rtl="1"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بدنه ( </a:t>
            </a:r>
            <a:r>
              <a:rPr lang="en-US" sz="1600" dirty="0">
                <a:cs typeface="B Nazanin" panose="00000400000000000000" pitchFamily="2" charset="-78"/>
              </a:rPr>
              <a:t>Body</a:t>
            </a:r>
            <a:r>
              <a:rPr lang="fa-IR" sz="1600" dirty="0">
                <a:cs typeface="B Nazanin" panose="00000400000000000000" pitchFamily="2" charset="-78"/>
              </a:rPr>
              <a:t> ) : مجموعه‌ای از تاپل‌ها می‌باشد، به آن گستره یا بسط ( </a:t>
            </a:r>
            <a:r>
              <a:rPr lang="en-US" sz="1600" dirty="0">
                <a:cs typeface="B Nazanin" panose="00000400000000000000" pitchFamily="2" charset="-78"/>
              </a:rPr>
              <a:t>Extension</a:t>
            </a:r>
            <a:r>
              <a:rPr lang="fa-IR" sz="1600" dirty="0">
                <a:cs typeface="B Nazanin" panose="00000400000000000000" pitchFamily="2" charset="-78"/>
              </a:rPr>
              <a:t> ) می‌گویند و در زمان متغیر است. به یک مقدار بدنه در یک لحظه مشخص نمونه ( </a:t>
            </a:r>
            <a:r>
              <a:rPr lang="en-US" sz="1600" dirty="0">
                <a:cs typeface="B Nazanin" panose="00000400000000000000" pitchFamily="2" charset="-78"/>
              </a:rPr>
              <a:t>instance</a:t>
            </a:r>
            <a:r>
              <a:rPr lang="fa-IR" sz="1600" dirty="0">
                <a:cs typeface="B Nazanin" panose="00000400000000000000" pitchFamily="2" charset="-78"/>
              </a:rPr>
              <a:t> ) گفته می‌شود. </a:t>
            </a:r>
          </a:p>
          <a:p>
            <a:pPr marL="285750" indent="-285750" algn="just" rtl="1">
              <a:buFont typeface="Wingdings" panose="05000000000000000000" pitchFamily="2" charset="2"/>
              <a:buChar char="§"/>
            </a:pPr>
            <a:r>
              <a:rPr lang="fa-IR" sz="1600" dirty="0">
                <a:cs typeface="B Nazanin" panose="00000400000000000000" pitchFamily="2" charset="-78"/>
              </a:rPr>
              <a:t>هر رابطه یک معنایی دارد که بیانگر واقعیتی از محیط مشخص می‌باشد. برای مثال وقتی می‌گوییم رابطه </a:t>
            </a:r>
            <a:r>
              <a:rPr lang="en-US" sz="1600" dirty="0">
                <a:cs typeface="B Nazanin" panose="00000400000000000000" pitchFamily="2" charset="-78"/>
              </a:rPr>
              <a:t>STUD</a:t>
            </a:r>
            <a:r>
              <a:rPr lang="fa-IR" sz="1600" dirty="0">
                <a:cs typeface="B Nazanin" panose="00000400000000000000" pitchFamily="2" charset="-78"/>
              </a:rPr>
              <a:t> را داریم، معنایش این است که در جهان واقع، نوع موجودیتی با نام </a:t>
            </a:r>
            <a:r>
              <a:rPr lang="en-US" sz="1600" dirty="0">
                <a:cs typeface="B Nazanin" panose="00000400000000000000" pitchFamily="2" charset="-78"/>
              </a:rPr>
              <a:t>STUD</a:t>
            </a:r>
            <a:r>
              <a:rPr lang="fa-IR" sz="1600" dirty="0">
                <a:cs typeface="B Nazanin" panose="00000400000000000000" pitchFamily="2" charset="-78"/>
              </a:rPr>
              <a:t> و با صفات </a:t>
            </a:r>
            <a:r>
              <a:rPr lang="en-US" sz="1600" dirty="0">
                <a:cs typeface="B Nazanin" panose="00000400000000000000" pitchFamily="2" charset="-78"/>
              </a:rPr>
              <a:t>STID</a:t>
            </a:r>
            <a:r>
              <a:rPr lang="fa-IR" sz="1600" dirty="0">
                <a:cs typeface="B Nazanin" panose="00000400000000000000" pitchFamily="2" charset="-78"/>
              </a:rPr>
              <a:t> ، </a:t>
            </a:r>
            <a:r>
              <a:rPr lang="en-US" sz="1600" dirty="0">
                <a:cs typeface="B Nazanin" panose="00000400000000000000" pitchFamily="2" charset="-78"/>
              </a:rPr>
              <a:t>STNAME</a:t>
            </a:r>
            <a:r>
              <a:rPr lang="fa-IR" sz="1600" dirty="0">
                <a:cs typeface="B Nazanin" panose="00000400000000000000" pitchFamily="2" charset="-78"/>
              </a:rPr>
              <a:t> ، ... و </a:t>
            </a:r>
            <a:r>
              <a:rPr lang="en-US" sz="1600" dirty="0">
                <a:cs typeface="B Nazanin" panose="00000400000000000000" pitchFamily="2" charset="-78"/>
              </a:rPr>
              <a:t>STD</a:t>
            </a:r>
            <a:r>
              <a:rPr lang="fa-IR" sz="1600" dirty="0">
                <a:cs typeface="B Nazanin" panose="00000400000000000000" pitchFamily="2" charset="-78"/>
              </a:rPr>
              <a:t> وجود دارد.</a:t>
            </a:r>
          </a:p>
          <a:p>
            <a:pPr marL="285750" indent="-285750" algn="just" rtl="1">
              <a:buFont typeface="Wingdings" panose="05000000000000000000" pitchFamily="2" charset="2"/>
              <a:buChar char="§"/>
            </a:pPr>
            <a:r>
              <a:rPr lang="fa-IR" sz="1600" dirty="0">
                <a:cs typeface="B Nazanin" panose="00000400000000000000" pitchFamily="2" charset="-78"/>
              </a:rPr>
              <a:t>کاردینالیتی رابطه ( کاردینالیتی بدنه ) : تعداد تاپل‌ها</a:t>
            </a:r>
          </a:p>
        </p:txBody>
      </p:sp>
      <p:sp>
        <p:nvSpPr>
          <p:cNvPr id="16" name="Flowchart: Terminator 15">
            <a:hlinkClick r:id="rId5" action="ppaction://hlinksldjump"/>
            <a:extLst>
              <a:ext uri="{FF2B5EF4-FFF2-40B4-BE49-F238E27FC236}">
                <a16:creationId xmlns:a16="http://schemas.microsoft.com/office/drawing/2014/main" id="{5AC306FD-F8CC-4C23-B770-9D61761A7271}"/>
              </a:ext>
            </a:extLst>
          </p:cNvPr>
          <p:cNvSpPr/>
          <p:nvPr/>
        </p:nvSpPr>
        <p:spPr>
          <a:xfrm>
            <a:off x="6441625" y="5477725"/>
            <a:ext cx="3607250" cy="430475"/>
          </a:xfrm>
          <a:prstGeom prst="flowChartTermina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b="1" dirty="0">
                <a:cs typeface="B Nazanin" panose="00000400000000000000" pitchFamily="2" charset="-78"/>
              </a:rPr>
              <a:t>تناظر مفاهیم رابطه‌ای و اصطلاحات جدولی</a:t>
            </a:r>
            <a:endParaRPr lang="en-US" sz="1600" b="1" dirty="0">
              <a:cs typeface="B Nazanin" panose="00000400000000000000" pitchFamily="2" charset="-78"/>
            </a:endParaRPr>
          </a:p>
        </p:txBody>
      </p:sp>
      <p:sp>
        <p:nvSpPr>
          <p:cNvPr id="17" name="Flowchart: Terminator 16">
            <a:hlinkClick r:id="rId13" action="ppaction://hlinksldjump"/>
            <a:extLst>
              <a:ext uri="{FF2B5EF4-FFF2-40B4-BE49-F238E27FC236}">
                <a16:creationId xmlns:a16="http://schemas.microsoft.com/office/drawing/2014/main" id="{A9FC0827-65C9-49C6-B9A8-7D3740EA82D2}"/>
              </a:ext>
            </a:extLst>
          </p:cNvPr>
          <p:cNvSpPr/>
          <p:nvPr/>
        </p:nvSpPr>
        <p:spPr>
          <a:xfrm>
            <a:off x="2143126" y="5477725"/>
            <a:ext cx="3607250" cy="430475"/>
          </a:xfrm>
          <a:prstGeom prst="flowChartTermina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b="1" dirty="0">
                <a:cs typeface="B Nazanin" panose="00000400000000000000" pitchFamily="2" charset="-78"/>
              </a:rPr>
              <a:t>ویژگی‌های رابطه</a:t>
            </a:r>
            <a:endParaRPr lang="en-US" sz="16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0945863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1" grpId="0"/>
      <p:bldP spid="15" grpId="0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تناظر مفاهیم رابطه‌ای و اصطلاحات جدولی</a:t>
            </a:r>
          </a:p>
        </p:txBody>
      </p:sp>
      <p:pic>
        <p:nvPicPr>
          <p:cNvPr id="13" name="Picture 12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83" name="Rounded Rectangle 41">
            <a:extLst>
              <a:ext uri="{FF2B5EF4-FFF2-40B4-BE49-F238E27FC236}">
                <a16:creationId xmlns:a16="http://schemas.microsoft.com/office/drawing/2014/main" id="{1650C17B-89BB-4557-BA21-E309893491D3}"/>
              </a:ext>
            </a:extLst>
          </p:cNvPr>
          <p:cNvSpPr/>
          <p:nvPr/>
        </p:nvSpPr>
        <p:spPr>
          <a:xfrm>
            <a:off x="7488983" y="1939344"/>
            <a:ext cx="1725782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endParaRPr lang="fa-IR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6" name="Rounded Rectangle 47">
            <a:extLst>
              <a:ext uri="{FF2B5EF4-FFF2-40B4-BE49-F238E27FC236}">
                <a16:creationId xmlns:a16="http://schemas.microsoft.com/office/drawing/2014/main" id="{68CEE730-24F4-42D8-A558-DFE2D1774E0E}"/>
              </a:ext>
            </a:extLst>
          </p:cNvPr>
          <p:cNvSpPr/>
          <p:nvPr/>
        </p:nvSpPr>
        <p:spPr>
          <a:xfrm>
            <a:off x="3662885" y="1258900"/>
            <a:ext cx="1725782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endParaRPr lang="fa-IR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4D1377-1D63-480A-8B16-C5188C118D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14637" y="918863"/>
            <a:ext cx="6562725" cy="4695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191587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ویژگی‌های رابطه</a:t>
            </a: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83" name="Rounded Rectangle 41">
            <a:extLst>
              <a:ext uri="{FF2B5EF4-FFF2-40B4-BE49-F238E27FC236}">
                <a16:creationId xmlns:a16="http://schemas.microsoft.com/office/drawing/2014/main" id="{1650C17B-89BB-4557-BA21-E309893491D3}"/>
              </a:ext>
            </a:extLst>
          </p:cNvPr>
          <p:cNvSpPr/>
          <p:nvPr/>
        </p:nvSpPr>
        <p:spPr>
          <a:xfrm>
            <a:off x="7488983" y="1939344"/>
            <a:ext cx="1725782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endParaRPr lang="fa-IR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6" name="Rounded Rectangle 47">
            <a:extLst>
              <a:ext uri="{FF2B5EF4-FFF2-40B4-BE49-F238E27FC236}">
                <a16:creationId xmlns:a16="http://schemas.microsoft.com/office/drawing/2014/main" id="{68CEE730-24F4-42D8-A558-DFE2D1774E0E}"/>
              </a:ext>
            </a:extLst>
          </p:cNvPr>
          <p:cNvSpPr/>
          <p:nvPr/>
        </p:nvSpPr>
        <p:spPr>
          <a:xfrm>
            <a:off x="3662885" y="1258900"/>
            <a:ext cx="1725782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endParaRPr lang="fa-IR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27F052-FC67-4D58-8D65-93EEA90303D9}"/>
              </a:ext>
            </a:extLst>
          </p:cNvPr>
          <p:cNvSpPr/>
          <p:nvPr/>
        </p:nvSpPr>
        <p:spPr>
          <a:xfrm>
            <a:off x="596347" y="651233"/>
            <a:ext cx="11039061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a-IR" sz="1600" dirty="0">
                <a:cs typeface="B Nazanin" panose="00000400000000000000" pitchFamily="2" charset="-78"/>
              </a:rPr>
              <a:t>تاپل‏ها [در بدنه] نظم ندارند (مرتب نیستند) [چون مجموعه است].</a:t>
            </a:r>
          </a:p>
          <a:p>
            <a:pPr marL="285750" indent="-285750" algn="just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a-IR" sz="1600" dirty="0">
                <a:cs typeface="B Nazanin" panose="00000400000000000000" pitchFamily="2" charset="-78"/>
              </a:rPr>
              <a:t>رابطه، تاپل تکراری ندارد [چون مجموعه است].</a:t>
            </a:r>
          </a:p>
          <a:p>
            <a:pPr marL="285750" indent="-285750" algn="just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a-IR" sz="1600" dirty="0">
                <a:cs typeface="B Nazanin" panose="00000400000000000000" pitchFamily="2" charset="-78"/>
              </a:rPr>
              <a:t>در رابطه </a:t>
            </a:r>
            <a:r>
              <a:rPr lang="en-US" sz="1600" dirty="0">
                <a:cs typeface="B Nazanin" panose="00000400000000000000" pitchFamily="2" charset="-78"/>
              </a:rPr>
              <a:t>m&gt;=0</a:t>
            </a:r>
            <a:r>
              <a:rPr lang="fa-IR" sz="1600" dirty="0">
                <a:cs typeface="B Nazanin" panose="00000400000000000000" pitchFamily="2" charset="-78"/>
              </a:rPr>
              <a:t> (درجه)، یعنی از نظر تئوری رابطه می‏تواند از نظر درجه، صفر باشد.</a:t>
            </a:r>
          </a:p>
          <a:p>
            <a:pPr marL="285750" indent="-285750" algn="just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a-IR" sz="1600" dirty="0">
                <a:cs typeface="B Nazanin" panose="00000400000000000000" pitchFamily="2" charset="-78"/>
              </a:rPr>
              <a:t>فرض: تمام صفات رابطه (نرمال)، تک مقدار هستند [رجوع شود به مفهوم رابطه نرمال] (این ویژگی دلیل تکنیکی دارد و از ذات رابطه نتیجه نمی‏شود). یعنی در هر تاپل دقیقاً یک مقدار برای هر صفت وجود دارد.</a:t>
            </a:r>
          </a:p>
        </p:txBody>
      </p:sp>
    </p:spTree>
    <p:extLst>
      <p:ext uri="{BB962C8B-B14F-4D97-AF65-F5344CB8AC3E}">
        <p14:creationId xmlns:p14="http://schemas.microsoft.com/office/powerpoint/2010/main" val="158787006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دامنه ( میدان )</a:t>
            </a: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6F4B09D-E68E-4361-9E41-AD7A1C98C2D6}"/>
                  </a:ext>
                </a:extLst>
              </p:cNvPr>
              <p:cNvSpPr/>
              <p:nvPr/>
            </p:nvSpPr>
            <p:spPr>
              <a:xfrm>
                <a:off x="596347" y="810728"/>
                <a:ext cx="11039062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 rtl="1">
                  <a:buFont typeface="Wingdings" panose="05000000000000000000" pitchFamily="2" charset="2"/>
                  <a:buChar char="§"/>
                </a:pPr>
                <a:r>
                  <a:rPr lang="fa-IR" sz="1600" dirty="0">
                    <a:cs typeface="B Nazanin" panose="00000400000000000000" pitchFamily="2" charset="-78"/>
                  </a:rPr>
                  <a:t>مجموعه‏ای است نامدار از مقادیر هم نوع، که حداقل یک صفت از رابطه، از آن معنا، نوع و مقدار می‏گیرد.</a:t>
                </a:r>
              </a:p>
              <a:p>
                <a:pPr marL="285750" indent="-285750" algn="just" rtl="1">
                  <a:buFont typeface="Wingdings" panose="05000000000000000000" pitchFamily="2" charset="2"/>
                  <a:buChar char="§"/>
                </a:pPr>
                <a:r>
                  <a:rPr lang="fa-IR" sz="1600" dirty="0">
                    <a:cs typeface="B Nazanin" panose="00000400000000000000" pitchFamily="2" charset="-78"/>
                  </a:rPr>
                  <a:t>دامنه، معادل است با مفهوم</a:t>
                </a:r>
                <a:r>
                  <a:rPr lang="en-US" sz="1600" dirty="0">
                    <a:cs typeface="B Nazanin" panose="00000400000000000000" pitchFamily="2" charset="-78"/>
                  </a:rPr>
                  <a:t>Data Type </a:t>
                </a:r>
                <a:r>
                  <a:rPr lang="fa-IR" sz="1600" dirty="0">
                    <a:cs typeface="B Nazanin" panose="00000400000000000000" pitchFamily="2" charset="-78"/>
                  </a:rPr>
                  <a:t> در تئوری انواع</a:t>
                </a:r>
                <a:r>
                  <a:rPr lang="en-US" sz="1600" dirty="0">
                    <a:cs typeface="B Nazanin" panose="00000400000000000000" pitchFamily="2" charset="-78"/>
                  </a:rPr>
                  <a:t>.</a:t>
                </a:r>
              </a:p>
              <a:p>
                <a:pPr marL="285750" indent="-285750" algn="just" rtl="1">
                  <a:buFont typeface="Wingdings" panose="05000000000000000000" pitchFamily="2" charset="2"/>
                  <a:buChar char="§"/>
                </a:pPr>
                <a:r>
                  <a:rPr lang="fa-IR" sz="1600" dirty="0">
                    <a:cs typeface="B Nazanin" panose="00000400000000000000" pitchFamily="2" charset="-78"/>
                  </a:rPr>
                  <a:t>دامنه‏هایی که یک رابطه روی آن‏ها تعریف می‏شود، لزوماً متمایز نیستند.</a:t>
                </a:r>
              </a:p>
              <a:p>
                <a:pPr marL="285750" indent="-285750" algn="just" rtl="1">
                  <a:buFont typeface="Wingdings" panose="05000000000000000000" pitchFamily="2" charset="2"/>
                  <a:buChar char="§"/>
                </a:pPr>
                <a:r>
                  <a:rPr lang="fa-IR" sz="1600" dirty="0">
                    <a:cs typeface="B Nazanin" panose="00000400000000000000" pitchFamily="2" charset="-78"/>
                  </a:rPr>
                  <a:t>رابطه </a:t>
                </a:r>
                <a:r>
                  <a:rPr lang="en-US" sz="1600" dirty="0">
                    <a:cs typeface="B Nazanin" panose="00000400000000000000" pitchFamily="2" charset="-78"/>
                  </a:rPr>
                  <a:t>R(H)</a:t>
                </a:r>
                <a:r>
                  <a:rPr lang="fa-IR" sz="1600" dirty="0">
                    <a:cs typeface="B Nazanin" panose="00000400000000000000" pitchFamily="2" charset="-78"/>
                  </a:rPr>
                  <a:t> مفروض است، داریم :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§"/>
                </a:pPr>
                <a:r>
                  <a:rPr lang="en-US" sz="1600" dirty="0">
                    <a:cs typeface="B Nazanin" panose="00000400000000000000" pitchFamily="2" charset="-78"/>
                  </a:rPr>
                  <a:t>if A</a:t>
                </a:r>
                <a:r>
                  <a:rPr lang="en-US" sz="1600" baseline="-25000" dirty="0">
                    <a:cs typeface="B Nazanin" panose="00000400000000000000" pitchFamily="2" charset="-78"/>
                  </a:rPr>
                  <a:t>i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∈</m:t>
                    </m:r>
                  </m:oMath>
                </a14:m>
                <a:r>
                  <a:rPr lang="en-US" sz="1600" dirty="0">
                    <a:cs typeface="B Nazanin" panose="00000400000000000000" pitchFamily="2" charset="-78"/>
                  </a:rPr>
                  <a:t>H,  A</a:t>
                </a:r>
                <a:r>
                  <a:rPr lang="en-US" sz="1600" baseline="-25000" dirty="0">
                    <a:cs typeface="B Nazanin" panose="00000400000000000000" pitchFamily="2" charset="-78"/>
                  </a:rPr>
                  <a:t>j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∈</m:t>
                    </m:r>
                  </m:oMath>
                </a14:m>
                <a:r>
                  <a:rPr lang="en-US" sz="1600" dirty="0">
                    <a:cs typeface="B Nazanin" panose="00000400000000000000" pitchFamily="2" charset="-78"/>
                  </a:rPr>
                  <a:t>H,  A</a:t>
                </a:r>
                <a:r>
                  <a:rPr lang="en-US" sz="1600" baseline="-25000" dirty="0">
                    <a:cs typeface="B Nazanin" panose="00000400000000000000" pitchFamily="2" charset="-78"/>
                  </a:rPr>
                  <a:t>i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≠</m:t>
                    </m:r>
                  </m:oMath>
                </a14:m>
                <a:r>
                  <a:rPr lang="en-US" sz="1600" dirty="0">
                    <a:cs typeface="B Nazanin" panose="00000400000000000000" pitchFamily="2" charset="-78"/>
                  </a:rPr>
                  <a:t>A</a:t>
                </a:r>
                <a:r>
                  <a:rPr lang="en-US" sz="1600" baseline="-25000" dirty="0">
                    <a:cs typeface="B Nazanin" panose="00000400000000000000" pitchFamily="2" charset="-78"/>
                  </a:rPr>
                  <a:t>j</a:t>
                </a:r>
                <a:r>
                  <a:rPr lang="en-US" sz="1600" dirty="0">
                    <a:cs typeface="B Nazanin" panose="00000400000000000000" pitchFamily="2" charset="-78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⇒</m:t>
                    </m:r>
                  </m:oMath>
                </a14:m>
                <a:r>
                  <a:rPr lang="en-US" sz="1600" dirty="0">
                    <a:cs typeface="B Nazanin" panose="00000400000000000000" pitchFamily="2" charset="-78"/>
                  </a:rPr>
                  <a:t> (D</a:t>
                </a:r>
                <a:r>
                  <a:rPr lang="en-US" sz="1600" baseline="-25000" dirty="0">
                    <a:cs typeface="B Nazanin" panose="00000400000000000000" pitchFamily="2" charset="-78"/>
                  </a:rPr>
                  <a:t>i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≠</m:t>
                    </m:r>
                  </m:oMath>
                </a14:m>
                <a:r>
                  <a:rPr lang="en-US" sz="1600" dirty="0">
                    <a:cs typeface="B Nazanin" panose="00000400000000000000" pitchFamily="2" charset="-78"/>
                  </a:rPr>
                  <a:t>D</a:t>
                </a:r>
                <a:r>
                  <a:rPr lang="en-US" sz="1600" baseline="-25000" dirty="0">
                    <a:cs typeface="B Nazanin" panose="00000400000000000000" pitchFamily="2" charset="-78"/>
                  </a:rPr>
                  <a:t>j</a:t>
                </a:r>
                <a:r>
                  <a:rPr lang="en-US" sz="1600" dirty="0">
                    <a:cs typeface="B Nazanin" panose="00000400000000000000" pitchFamily="2" charset="-78"/>
                  </a:rPr>
                  <a:t> </a:t>
                </a:r>
                <a:r>
                  <a:rPr lang="fa-IR" sz="1600" dirty="0">
                    <a:cs typeface="B Nazanin" panose="00000400000000000000" pitchFamily="2" charset="-78"/>
                  </a:rPr>
                  <a:t>لزوما چنین نیست که</a:t>
                </a:r>
                <a:r>
                  <a:rPr lang="en-US" sz="1600" dirty="0">
                    <a:cs typeface="B Nazanin" panose="00000400000000000000" pitchFamily="2" charset="-78"/>
                  </a:rPr>
                  <a:t> )</a:t>
                </a:r>
                <a:endParaRPr lang="fa-IR" sz="1600" dirty="0">
                  <a:cs typeface="B Nazanin" panose="00000400000000000000" pitchFamily="2" charset="-78"/>
                </a:endParaRPr>
              </a:p>
              <a:p>
                <a:pPr marL="285750" indent="-285750" algn="just" rtl="1">
                  <a:buFont typeface="Wingdings" panose="05000000000000000000" pitchFamily="2" charset="2"/>
                  <a:buChar char="§"/>
                </a:pPr>
                <a:r>
                  <a:rPr lang="fa-IR" sz="1600" dirty="0">
                    <a:cs typeface="B Nazanin" panose="00000400000000000000" pitchFamily="2" charset="-78"/>
                  </a:rPr>
                  <a:t>برای تعریف یک رابطه در سیستم رابطه‏ای، از لحاظ تئوریک، ابتدا باید دامنه‏هایش را تعریف کرد.</a:t>
                </a:r>
              </a:p>
              <a:p>
                <a:pPr marL="285750" indent="-285750" algn="just" rtl="1">
                  <a:buFont typeface="Wingdings" panose="05000000000000000000" pitchFamily="2" charset="2"/>
                  <a:buChar char="§"/>
                </a:pPr>
                <a:endParaRPr lang="fa-IR" sz="1600" dirty="0">
                  <a:cs typeface="B Nazanin" panose="00000400000000000000" pitchFamily="2" charset="-78"/>
                </a:endParaRPr>
              </a:p>
              <a:p>
                <a:pPr marL="285750" indent="-285750" algn="just" rtl="1">
                  <a:buFont typeface="Wingdings" panose="05000000000000000000" pitchFamily="2" charset="2"/>
                  <a:buChar char="§"/>
                </a:pPr>
                <a:r>
                  <a:rPr lang="fa-IR" sz="1600" dirty="0">
                    <a:cs typeface="B Nazanin" panose="00000400000000000000" pitchFamily="2" charset="-78"/>
                  </a:rPr>
                  <a:t>مثالی از شِمای پایگاه داده در مدل تئوریک :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6F4B09D-E68E-4361-9E41-AD7A1C98C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47" y="810728"/>
                <a:ext cx="11039062" cy="2062103"/>
              </a:xfrm>
              <a:prstGeom prst="rect">
                <a:avLst/>
              </a:prstGeom>
              <a:blipFill>
                <a:blip r:embed="rId11"/>
                <a:stretch>
                  <a:fillRect l="-221" t="-1775" r="-276" b="-2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997090E0-B692-43C7-A54C-E68CC15BEA8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5290" y="2476499"/>
            <a:ext cx="3895931" cy="3128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6C283A-0DE5-4EE4-9FE6-6742DCC1BAAF}"/>
              </a:ext>
            </a:extLst>
          </p:cNvPr>
          <p:cNvCxnSpPr>
            <a:cxnSpLocks/>
          </p:cNvCxnSpPr>
          <p:nvPr/>
        </p:nvCxnSpPr>
        <p:spPr>
          <a:xfrm>
            <a:off x="1619250" y="3676650"/>
            <a:ext cx="3548086" cy="264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79D4433-6C5A-408F-B2D0-EC6C9EA3A70D}"/>
              </a:ext>
            </a:extLst>
          </p:cNvPr>
          <p:cNvSpPr txBox="1"/>
          <p:nvPr/>
        </p:nvSpPr>
        <p:spPr>
          <a:xfrm>
            <a:off x="5086511" y="3773604"/>
            <a:ext cx="370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B Nazanin" panose="00000400000000000000" pitchFamily="2" charset="-78"/>
              </a:rPr>
              <a:t>در عمل در </a:t>
            </a:r>
            <a:r>
              <a:rPr lang="en-US" sz="1600" dirty="0">
                <a:cs typeface="B Nazanin" panose="00000400000000000000" pitchFamily="2" charset="-78"/>
              </a:rPr>
              <a:t>SQL</a:t>
            </a:r>
            <a:r>
              <a:rPr lang="fa-IR" sz="1600" dirty="0">
                <a:cs typeface="B Nazanin" panose="00000400000000000000" pitchFamily="2" charset="-78"/>
              </a:rPr>
              <a:t> این دستور را برای تعریف دامنه داریم.</a:t>
            </a:r>
            <a:endParaRPr lang="en-US" sz="1600" dirty="0">
              <a:cs typeface="B Nazanin" panose="00000400000000000000" pitchFamily="2" charset="-78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1BAFBD-7F5B-48F4-A9CB-C0800E3A3E06}"/>
              </a:ext>
            </a:extLst>
          </p:cNvPr>
          <p:cNvCxnSpPr>
            <a:cxnSpLocks/>
          </p:cNvCxnSpPr>
          <p:nvPr/>
        </p:nvCxnSpPr>
        <p:spPr>
          <a:xfrm>
            <a:off x="2315402" y="3975255"/>
            <a:ext cx="3104323" cy="531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541525-1B6F-49D4-80CC-1E43F46A72DA}"/>
              </a:ext>
            </a:extLst>
          </p:cNvPr>
          <p:cNvSpPr txBox="1"/>
          <p:nvPr/>
        </p:nvSpPr>
        <p:spPr>
          <a:xfrm>
            <a:off x="5167336" y="4348424"/>
            <a:ext cx="5719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B Nazanin" panose="00000400000000000000" pitchFamily="2" charset="-78"/>
              </a:rPr>
              <a:t>در </a:t>
            </a:r>
            <a:r>
              <a:rPr lang="en-US" sz="1600" dirty="0">
                <a:cs typeface="B Nazanin" panose="00000400000000000000" pitchFamily="2" charset="-78"/>
              </a:rPr>
              <a:t>SQL</a:t>
            </a:r>
            <a:r>
              <a:rPr lang="fa-IR" sz="1600" dirty="0">
                <a:cs typeface="B Nazanin" panose="00000400000000000000" pitchFamily="2" charset="-78"/>
              </a:rPr>
              <a:t> این دستور را برای تعریف دامنه نداریم و به جای آن </a:t>
            </a:r>
            <a:r>
              <a:rPr lang="en-US" sz="1600" dirty="0">
                <a:cs typeface="B Nazanin" panose="00000400000000000000" pitchFamily="2" charset="-78"/>
              </a:rPr>
              <a:t>Create Table</a:t>
            </a:r>
            <a:r>
              <a:rPr lang="fa-IR" sz="1600" dirty="0">
                <a:cs typeface="B Nazanin" panose="00000400000000000000" pitchFamily="2" charset="-78"/>
              </a:rPr>
              <a:t> وجود دارد.</a:t>
            </a:r>
            <a:endParaRPr lang="en-US" sz="1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5838573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6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88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رابطه نرمال و غیرنرمال </a:t>
            </a: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0184940-B424-49CC-AD14-227396386FDF}"/>
              </a:ext>
            </a:extLst>
          </p:cNvPr>
          <p:cNvSpPr/>
          <p:nvPr/>
        </p:nvSpPr>
        <p:spPr>
          <a:xfrm>
            <a:off x="596347" y="810728"/>
            <a:ext cx="11039061" cy="204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rtl="1">
              <a:buFont typeface="Wingdings" panose="05000000000000000000" pitchFamily="2" charset="2"/>
              <a:buChar char="§"/>
            </a:pPr>
            <a:r>
              <a:rPr lang="fa-IR" sz="1600" b="1" dirty="0">
                <a:cs typeface="B Nazanin" panose="00000400000000000000" pitchFamily="2" charset="-78"/>
              </a:rPr>
              <a:t>رابطه نرمال، بهنجار یا عادی ( </a:t>
            </a:r>
            <a:r>
              <a:rPr lang="en-US" sz="1600" b="1" dirty="0">
                <a:cs typeface="B Nazanin" panose="00000400000000000000" pitchFamily="2" charset="-78"/>
              </a:rPr>
              <a:t>Flat Relation</a:t>
            </a:r>
            <a:r>
              <a:rPr lang="fa-IR" sz="1600" b="1" dirty="0">
                <a:cs typeface="B Nazanin" panose="00000400000000000000" pitchFamily="2" charset="-78"/>
              </a:rPr>
              <a:t> ) : </a:t>
            </a:r>
          </a:p>
          <a:p>
            <a:pPr marL="285750" indent="-285750" algn="just" rtl="1">
              <a:buFont typeface="Wingdings" panose="05000000000000000000" pitchFamily="2" charset="2"/>
              <a:buChar char="§"/>
            </a:pPr>
            <a:endParaRPr lang="fa-IR" sz="1100" b="1" dirty="0">
              <a:cs typeface="B Nazanin" panose="00000400000000000000" pitchFamily="2" charset="-78"/>
            </a:endParaRPr>
          </a:p>
          <a:p>
            <a:pPr lvl="1" algn="just" rtl="1"/>
            <a:r>
              <a:rPr lang="fa-IR" sz="1600" dirty="0">
                <a:cs typeface="B Nazanin" panose="00000400000000000000" pitchFamily="2" charset="-78"/>
              </a:rPr>
              <a:t>رابطه‌ای که تمام صفات آن تک مقداری ( حداکثر دارای یک مقدار در هر تاپل ) باشند.</a:t>
            </a:r>
          </a:p>
          <a:p>
            <a:pPr marL="285750" indent="-285750" algn="just" rtl="1">
              <a:buFont typeface="Wingdings" panose="05000000000000000000" pitchFamily="2" charset="2"/>
              <a:buChar char="§"/>
            </a:pPr>
            <a:endParaRPr lang="fa-IR" sz="1100" dirty="0">
              <a:cs typeface="B Nazanin" panose="00000400000000000000" pitchFamily="2" charset="-78"/>
            </a:endParaRPr>
          </a:p>
          <a:p>
            <a:pPr marL="285750" indent="-285750" algn="just" rtl="1">
              <a:buFont typeface="Wingdings" panose="05000000000000000000" pitchFamily="2" charset="2"/>
              <a:buChar char="§"/>
            </a:pPr>
            <a:r>
              <a:rPr lang="fa-IR" sz="1600" b="1" dirty="0">
                <a:cs typeface="B Nazanin" panose="00000400000000000000" pitchFamily="2" charset="-78"/>
              </a:rPr>
              <a:t>رابطه غیرنرمال ( </a:t>
            </a:r>
            <a:r>
              <a:rPr lang="en-US" sz="1600" b="1" dirty="0">
                <a:cs typeface="B Nazanin" panose="00000400000000000000" pitchFamily="2" charset="-78"/>
              </a:rPr>
              <a:t>Nested Relation</a:t>
            </a:r>
            <a:r>
              <a:rPr lang="fa-IR" sz="1600" b="1" dirty="0">
                <a:cs typeface="B Nazanin" panose="00000400000000000000" pitchFamily="2" charset="-78"/>
              </a:rPr>
              <a:t> ) :</a:t>
            </a:r>
          </a:p>
          <a:p>
            <a:pPr marL="285750" indent="-285750" algn="just" rtl="1">
              <a:buFont typeface="Wingdings" panose="05000000000000000000" pitchFamily="2" charset="2"/>
              <a:buChar char="§"/>
            </a:pPr>
            <a:endParaRPr lang="fa-IR" sz="1100" b="1" dirty="0">
              <a:cs typeface="B Nazanin" panose="00000400000000000000" pitchFamily="2" charset="-78"/>
            </a:endParaRPr>
          </a:p>
          <a:p>
            <a:pPr lvl="1" algn="just" rtl="1"/>
            <a:r>
              <a:rPr lang="fa-IR" sz="1600" dirty="0">
                <a:cs typeface="B Nazanin" panose="00000400000000000000" pitchFamily="2" charset="-78"/>
              </a:rPr>
              <a:t>رابطه‌ای که حداقل یک صفت آن چندمقداری باشد. </a:t>
            </a:r>
          </a:p>
          <a:p>
            <a:pPr lvl="1" algn="just" rtl="1"/>
            <a:endParaRPr lang="fa-IR" sz="1100" dirty="0">
              <a:cs typeface="B Nazanin" panose="00000400000000000000" pitchFamily="2" charset="-78"/>
            </a:endParaRPr>
          </a:p>
          <a:p>
            <a:pPr marL="285750" indent="-285750" algn="just" rtl="1">
              <a:buFont typeface="Wingdings" panose="05000000000000000000" pitchFamily="2" charset="2"/>
              <a:buChar char="§"/>
            </a:pPr>
            <a:r>
              <a:rPr lang="fa-IR" sz="1600" dirty="0">
                <a:cs typeface="B Nazanin" panose="00000400000000000000" pitchFamily="2" charset="-78"/>
              </a:rPr>
              <a:t>نکته : ساده یا مرکب بودن صفت نقشی در نرمال بودن یا نبودن آن ندارد. </a:t>
            </a:r>
          </a:p>
        </p:txBody>
      </p:sp>
      <p:sp>
        <p:nvSpPr>
          <p:cNvPr id="10" name="Flowchart: Terminator 9">
            <a:hlinkClick r:id="rId5" action="ppaction://hlinksldjump"/>
            <a:extLst>
              <a:ext uri="{FF2B5EF4-FFF2-40B4-BE49-F238E27FC236}">
                <a16:creationId xmlns:a16="http://schemas.microsoft.com/office/drawing/2014/main" id="{D2FCE089-28D2-4AEF-8C5C-AC16E06F8126}"/>
              </a:ext>
            </a:extLst>
          </p:cNvPr>
          <p:cNvSpPr/>
          <p:nvPr/>
        </p:nvSpPr>
        <p:spPr>
          <a:xfrm>
            <a:off x="6546401" y="4387763"/>
            <a:ext cx="3607250" cy="430475"/>
          </a:xfrm>
          <a:prstGeom prst="flowChartTermina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b="1" dirty="0">
                <a:cs typeface="B Nazanin" panose="00000400000000000000" pitchFamily="2" charset="-78"/>
              </a:rPr>
              <a:t>مثال برای صفت ساده چند مقداری</a:t>
            </a:r>
            <a:endParaRPr lang="en-US" sz="1600" b="1" dirty="0">
              <a:cs typeface="B Nazanin" panose="00000400000000000000" pitchFamily="2" charset="-78"/>
            </a:endParaRPr>
          </a:p>
        </p:txBody>
      </p:sp>
      <p:sp>
        <p:nvSpPr>
          <p:cNvPr id="11" name="Flowchart: Terminator 10">
            <a:hlinkClick r:id="rId11" action="ppaction://hlinksldjump"/>
            <a:extLst>
              <a:ext uri="{FF2B5EF4-FFF2-40B4-BE49-F238E27FC236}">
                <a16:creationId xmlns:a16="http://schemas.microsoft.com/office/drawing/2014/main" id="{9CB9BCD1-F796-4B59-9369-F0C43E905904}"/>
              </a:ext>
            </a:extLst>
          </p:cNvPr>
          <p:cNvSpPr/>
          <p:nvPr/>
        </p:nvSpPr>
        <p:spPr>
          <a:xfrm>
            <a:off x="2038351" y="4387763"/>
            <a:ext cx="3607250" cy="430475"/>
          </a:xfrm>
          <a:prstGeom prst="flowChartTermina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b="1" dirty="0">
                <a:cs typeface="B Nazanin" panose="00000400000000000000" pitchFamily="2" charset="-78"/>
              </a:rPr>
              <a:t>مثال برای صفت مرکب چند مقداری</a:t>
            </a:r>
            <a:endParaRPr lang="en-US" sz="1600" b="1" dirty="0">
              <a:cs typeface="B Nazanin" panose="000004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C38743-DA1C-44D8-ADCA-D63177A485F7}"/>
              </a:ext>
            </a:extLst>
          </p:cNvPr>
          <p:cNvSpPr txBox="1"/>
          <p:nvPr/>
        </p:nvSpPr>
        <p:spPr>
          <a:xfrm>
            <a:off x="3933854" y="5660189"/>
            <a:ext cx="43242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fa-IR" sz="1600" dirty="0">
                <a:solidFill>
                  <a:srgbClr val="00B050"/>
                </a:solidFill>
                <a:cs typeface="B Nazanin" panose="00000400000000000000" pitchFamily="2" charset="-78"/>
              </a:rPr>
              <a:t>موضوع تحقیق : </a:t>
            </a:r>
            <a:r>
              <a:rPr lang="fa-IR" sz="1600" dirty="0">
                <a:cs typeface="B Nazanin" panose="00000400000000000000" pitchFamily="2" charset="-78"/>
              </a:rPr>
              <a:t>مزایا و معایب رابطه نرمال و رابطه غیرنرمال ؟</a:t>
            </a:r>
          </a:p>
        </p:txBody>
      </p:sp>
    </p:spTree>
    <p:extLst>
      <p:ext uri="{BB962C8B-B14F-4D97-AF65-F5344CB8AC3E}">
        <p14:creationId xmlns:p14="http://schemas.microsoft.com/office/powerpoint/2010/main" val="327576851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/>
      <p:bldP spid="10" grpId="0" animBg="1"/>
      <p:bldP spid="11" grpId="0" animBg="1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14979</TotalTime>
  <Words>1276</Words>
  <Application>Microsoft Office PowerPoint</Application>
  <PresentationFormat>Widescreen</PresentationFormat>
  <Paragraphs>122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Goldp0W3r</dc:creator>
  <cp:lastModifiedBy>Tom</cp:lastModifiedBy>
  <cp:revision>1165</cp:revision>
  <dcterms:created xsi:type="dcterms:W3CDTF">2016-01-29T14:06:18Z</dcterms:created>
  <dcterms:modified xsi:type="dcterms:W3CDTF">2023-05-08T07:17:45Z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