
<file path=[Content_Types].xml><?xml version="1.0" encoding="utf-8"?>
<Types xmlns="http://schemas.openxmlformats.org/package/2006/content-types">
  <Default Extension="gif" ContentType="image/gif"/>
  <Default Extension="jfif" ContentType="image/jpeg"/>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33" r:id="rId2"/>
    <p:sldId id="267" r:id="rId3"/>
    <p:sldId id="334" r:id="rId4"/>
    <p:sldId id="395" r:id="rId5"/>
    <p:sldId id="367" r:id="rId6"/>
    <p:sldId id="405" r:id="rId7"/>
    <p:sldId id="407" r:id="rId8"/>
    <p:sldId id="406" r:id="rId9"/>
    <p:sldId id="408" r:id="rId10"/>
    <p:sldId id="368" r:id="rId11"/>
    <p:sldId id="409" r:id="rId12"/>
    <p:sldId id="410" r:id="rId13"/>
    <p:sldId id="411" r:id="rId14"/>
    <p:sldId id="412" r:id="rId15"/>
    <p:sldId id="307"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709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152" autoAdjust="0"/>
    <p:restoredTop sz="94660"/>
  </p:normalViewPr>
  <p:slideViewPr>
    <p:cSldViewPr snapToGrid="0">
      <p:cViewPr varScale="1">
        <p:scale>
          <a:sx n="90" d="100"/>
          <a:sy n="90" d="100"/>
        </p:scale>
        <p:origin x="564" y="90"/>
      </p:cViewPr>
      <p:guideLst/>
    </p:cSldViewPr>
  </p:slideViewPr>
  <p:notesTextViewPr>
    <p:cViewPr>
      <p:scale>
        <a:sx n="1" d="1"/>
        <a:sy n="1" d="1"/>
      </p:scale>
      <p:origin x="0" y="0"/>
    </p:cViewPr>
  </p:notesTextViewPr>
  <p:sorterViewPr>
    <p:cViewPr>
      <p:scale>
        <a:sx n="100" d="100"/>
        <a:sy n="100" d="100"/>
      </p:scale>
      <p:origin x="0" y="-936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DDEB71B-00EE-40B2-B512-DDC7594DF3E5}" type="datetimeFigureOut">
              <a:rPr lang="en-US" smtClean="0"/>
              <a:t>5/9/2023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856050A-C480-4742-BBD5-8E78E95CE738}" type="slidenum">
              <a:rPr lang="en-US" smtClean="0"/>
              <a:t>‹#›</a:t>
            </a:fld>
            <a:endParaRPr lang="en-US" dirty="0"/>
          </a:p>
        </p:txBody>
      </p:sp>
    </p:spTree>
    <p:extLst>
      <p:ext uri="{BB962C8B-B14F-4D97-AF65-F5344CB8AC3E}">
        <p14:creationId xmlns:p14="http://schemas.microsoft.com/office/powerpoint/2010/main" val="18189850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DDEB71B-00EE-40B2-B512-DDC7594DF3E5}" type="datetimeFigureOut">
              <a:rPr lang="en-US" smtClean="0"/>
              <a:t>5/9/2023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856050A-C480-4742-BBD5-8E78E95CE738}" type="slidenum">
              <a:rPr lang="en-US" smtClean="0"/>
              <a:t>‹#›</a:t>
            </a:fld>
            <a:endParaRPr lang="en-US" dirty="0"/>
          </a:p>
        </p:txBody>
      </p:sp>
    </p:spTree>
    <p:extLst>
      <p:ext uri="{BB962C8B-B14F-4D97-AF65-F5344CB8AC3E}">
        <p14:creationId xmlns:p14="http://schemas.microsoft.com/office/powerpoint/2010/main" val="3163607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DDEB71B-00EE-40B2-B512-DDC7594DF3E5}" type="datetimeFigureOut">
              <a:rPr lang="en-US" smtClean="0"/>
              <a:t>5/9/2023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856050A-C480-4742-BBD5-8E78E95CE738}" type="slidenum">
              <a:rPr lang="en-US" smtClean="0"/>
              <a:t>‹#›</a:t>
            </a:fld>
            <a:endParaRPr lang="en-US" dirty="0"/>
          </a:p>
        </p:txBody>
      </p:sp>
    </p:spTree>
    <p:extLst>
      <p:ext uri="{BB962C8B-B14F-4D97-AF65-F5344CB8AC3E}">
        <p14:creationId xmlns:p14="http://schemas.microsoft.com/office/powerpoint/2010/main" val="16970101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DDEB71B-00EE-40B2-B512-DDC7594DF3E5}" type="datetimeFigureOut">
              <a:rPr lang="en-US" smtClean="0"/>
              <a:t>5/9/2023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856050A-C480-4742-BBD5-8E78E95CE738}" type="slidenum">
              <a:rPr lang="en-US" smtClean="0"/>
              <a:t>‹#›</a:t>
            </a:fld>
            <a:endParaRPr lang="en-US" dirty="0"/>
          </a:p>
        </p:txBody>
      </p:sp>
    </p:spTree>
    <p:extLst>
      <p:ext uri="{BB962C8B-B14F-4D97-AF65-F5344CB8AC3E}">
        <p14:creationId xmlns:p14="http://schemas.microsoft.com/office/powerpoint/2010/main" val="456543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DEB71B-00EE-40B2-B512-DDC7594DF3E5}" type="datetimeFigureOut">
              <a:rPr lang="en-US" smtClean="0"/>
              <a:t>5/9/2023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856050A-C480-4742-BBD5-8E78E95CE738}" type="slidenum">
              <a:rPr lang="en-US" smtClean="0"/>
              <a:t>‹#›</a:t>
            </a:fld>
            <a:endParaRPr lang="en-US" dirty="0"/>
          </a:p>
        </p:txBody>
      </p:sp>
    </p:spTree>
    <p:extLst>
      <p:ext uri="{BB962C8B-B14F-4D97-AF65-F5344CB8AC3E}">
        <p14:creationId xmlns:p14="http://schemas.microsoft.com/office/powerpoint/2010/main" val="33004142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DDEB71B-00EE-40B2-B512-DDC7594DF3E5}" type="datetimeFigureOut">
              <a:rPr lang="en-US" smtClean="0"/>
              <a:t>5/9/2023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856050A-C480-4742-BBD5-8E78E95CE738}" type="slidenum">
              <a:rPr lang="en-US" smtClean="0"/>
              <a:t>‹#›</a:t>
            </a:fld>
            <a:endParaRPr lang="en-US" dirty="0"/>
          </a:p>
        </p:txBody>
      </p:sp>
    </p:spTree>
    <p:extLst>
      <p:ext uri="{BB962C8B-B14F-4D97-AF65-F5344CB8AC3E}">
        <p14:creationId xmlns:p14="http://schemas.microsoft.com/office/powerpoint/2010/main" val="34564393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DDEB71B-00EE-40B2-B512-DDC7594DF3E5}" type="datetimeFigureOut">
              <a:rPr lang="en-US" smtClean="0"/>
              <a:t>5/9/2023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856050A-C480-4742-BBD5-8E78E95CE738}" type="slidenum">
              <a:rPr lang="en-US" smtClean="0"/>
              <a:t>‹#›</a:t>
            </a:fld>
            <a:endParaRPr lang="en-US" dirty="0"/>
          </a:p>
        </p:txBody>
      </p:sp>
    </p:spTree>
    <p:extLst>
      <p:ext uri="{BB962C8B-B14F-4D97-AF65-F5344CB8AC3E}">
        <p14:creationId xmlns:p14="http://schemas.microsoft.com/office/powerpoint/2010/main" val="16792401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DDEB71B-00EE-40B2-B512-DDC7594DF3E5}" type="datetimeFigureOut">
              <a:rPr lang="en-US" smtClean="0"/>
              <a:t>5/9/2023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856050A-C480-4742-BBD5-8E78E95CE738}" type="slidenum">
              <a:rPr lang="en-US" smtClean="0"/>
              <a:t>‹#›</a:t>
            </a:fld>
            <a:endParaRPr lang="en-US" dirty="0"/>
          </a:p>
        </p:txBody>
      </p:sp>
    </p:spTree>
    <p:extLst>
      <p:ext uri="{BB962C8B-B14F-4D97-AF65-F5344CB8AC3E}">
        <p14:creationId xmlns:p14="http://schemas.microsoft.com/office/powerpoint/2010/main" val="19869435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DEB71B-00EE-40B2-B512-DDC7594DF3E5}" type="datetimeFigureOut">
              <a:rPr lang="en-US" smtClean="0"/>
              <a:t>5/9/2023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1856050A-C480-4742-BBD5-8E78E95CE738}" type="slidenum">
              <a:rPr lang="en-US" smtClean="0"/>
              <a:t>‹#›</a:t>
            </a:fld>
            <a:endParaRPr lang="en-US" dirty="0"/>
          </a:p>
        </p:txBody>
      </p:sp>
    </p:spTree>
    <p:extLst>
      <p:ext uri="{BB962C8B-B14F-4D97-AF65-F5344CB8AC3E}">
        <p14:creationId xmlns:p14="http://schemas.microsoft.com/office/powerpoint/2010/main" val="42376816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DDEB71B-00EE-40B2-B512-DDC7594DF3E5}" type="datetimeFigureOut">
              <a:rPr lang="en-US" smtClean="0"/>
              <a:t>5/9/2023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856050A-C480-4742-BBD5-8E78E95CE738}" type="slidenum">
              <a:rPr lang="en-US" smtClean="0"/>
              <a:t>‹#›</a:t>
            </a:fld>
            <a:endParaRPr lang="en-US" dirty="0"/>
          </a:p>
        </p:txBody>
      </p:sp>
    </p:spTree>
    <p:extLst>
      <p:ext uri="{BB962C8B-B14F-4D97-AF65-F5344CB8AC3E}">
        <p14:creationId xmlns:p14="http://schemas.microsoft.com/office/powerpoint/2010/main" val="34397083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DDEB71B-00EE-40B2-B512-DDC7594DF3E5}" type="datetimeFigureOut">
              <a:rPr lang="en-US" smtClean="0"/>
              <a:t>5/9/2023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856050A-C480-4742-BBD5-8E78E95CE738}" type="slidenum">
              <a:rPr lang="en-US" smtClean="0"/>
              <a:t>‹#›</a:t>
            </a:fld>
            <a:endParaRPr lang="en-US" dirty="0"/>
          </a:p>
        </p:txBody>
      </p:sp>
    </p:spTree>
    <p:extLst>
      <p:ext uri="{BB962C8B-B14F-4D97-AF65-F5344CB8AC3E}">
        <p14:creationId xmlns:p14="http://schemas.microsoft.com/office/powerpoint/2010/main" val="203644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DEB71B-00EE-40B2-B512-DDC7594DF3E5}" type="datetimeFigureOut">
              <a:rPr lang="en-US" smtClean="0"/>
              <a:t>5/9/2023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56050A-C480-4742-BBD5-8E78E95CE738}" type="slidenum">
              <a:rPr lang="en-US" smtClean="0"/>
              <a:t>‹#›</a:t>
            </a:fld>
            <a:endParaRPr lang="en-US" dirty="0"/>
          </a:p>
        </p:txBody>
      </p:sp>
    </p:spTree>
    <p:extLst>
      <p:ext uri="{BB962C8B-B14F-4D97-AF65-F5344CB8AC3E}">
        <p14:creationId xmlns:p14="http://schemas.microsoft.com/office/powerpoint/2010/main" val="13814621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fif"/><Relationship Id="rId2" Type="http://schemas.openxmlformats.org/officeDocument/2006/relationships/image" Target="../media/image1.gif"/><Relationship Id="rId1" Type="http://schemas.openxmlformats.org/officeDocument/2006/relationships/slideLayout" Target="../slideLayouts/slideLayout1.xml"/><Relationship Id="rId4" Type="http://schemas.openxmlformats.org/officeDocument/2006/relationships/image" Target="../media/image3.jfif"/></Relationships>
</file>

<file path=ppt/slides/_rels/slide10.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slide" Target="slide14.xml"/><Relationship Id="rId3" Type="http://schemas.openxmlformats.org/officeDocument/2006/relationships/image" Target="../media/image1.gif"/><Relationship Id="rId7" Type="http://schemas.openxmlformats.org/officeDocument/2006/relationships/slide" Target="slide2.xml"/><Relationship Id="rId12" Type="http://schemas.openxmlformats.org/officeDocument/2006/relationships/slide" Target="slide13.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slide" Target="slide12.xml"/><Relationship Id="rId5" Type="http://schemas.openxmlformats.org/officeDocument/2006/relationships/slide" Target="slide11.xml"/><Relationship Id="rId10" Type="http://schemas.openxmlformats.org/officeDocument/2006/relationships/image" Target="../media/image8.png"/><Relationship Id="rId4" Type="http://schemas.openxmlformats.org/officeDocument/2006/relationships/image" Target="../media/image5.png"/><Relationship Id="rId9" Type="http://schemas.openxmlformats.org/officeDocument/2006/relationships/slide" Target="slide9.xml"/></Relationships>
</file>

<file path=ppt/slides/_rels/slide1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gif"/><Relationship Id="rId7" Type="http://schemas.openxmlformats.org/officeDocument/2006/relationships/slide" Target="slide10.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slide" Target="slide12.xml"/><Relationship Id="rId10" Type="http://schemas.openxmlformats.org/officeDocument/2006/relationships/image" Target="../media/image10.png"/><Relationship Id="rId4" Type="http://schemas.openxmlformats.org/officeDocument/2006/relationships/image" Target="../media/image5.png"/><Relationship Id="rId9" Type="http://schemas.openxmlformats.org/officeDocument/2006/relationships/image" Target="../media/image8.png"/></Relationships>
</file>

<file path=ppt/slides/_rels/slide1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gif"/><Relationship Id="rId7" Type="http://schemas.openxmlformats.org/officeDocument/2006/relationships/slide" Target="slide10.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slide" Target="slide13.xml"/><Relationship Id="rId10" Type="http://schemas.openxmlformats.org/officeDocument/2006/relationships/image" Target="../media/image8.png"/><Relationship Id="rId4" Type="http://schemas.openxmlformats.org/officeDocument/2006/relationships/image" Target="../media/image5.png"/><Relationship Id="rId9" Type="http://schemas.openxmlformats.org/officeDocument/2006/relationships/slide" Target="slide11.xml"/></Relationships>
</file>

<file path=ppt/slides/_rels/slide1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gif"/><Relationship Id="rId7" Type="http://schemas.openxmlformats.org/officeDocument/2006/relationships/slide" Target="slide10.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slide" Target="slide14.xml"/><Relationship Id="rId10" Type="http://schemas.openxmlformats.org/officeDocument/2006/relationships/image" Target="../media/image8.png"/><Relationship Id="rId4" Type="http://schemas.openxmlformats.org/officeDocument/2006/relationships/image" Target="../media/image5.png"/><Relationship Id="rId9" Type="http://schemas.openxmlformats.org/officeDocument/2006/relationships/slide" Target="slide12.xml"/></Relationships>
</file>

<file path=ppt/slides/_rels/slide1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gif"/><Relationship Id="rId7" Type="http://schemas.openxmlformats.org/officeDocument/2006/relationships/slide" Target="slide10.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slide" Target="slide15.xml"/><Relationship Id="rId10" Type="http://schemas.openxmlformats.org/officeDocument/2006/relationships/image" Target="../media/image8.png"/><Relationship Id="rId4" Type="http://schemas.openxmlformats.org/officeDocument/2006/relationships/image" Target="../media/image5.png"/><Relationship Id="rId9" Type="http://schemas.openxmlformats.org/officeDocument/2006/relationships/slide" Target="slide13.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gif"/><Relationship Id="rId1" Type="http://schemas.openxmlformats.org/officeDocument/2006/relationships/slideLayout" Target="../slideLayouts/slideLayout1.xml"/><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8" Type="http://schemas.openxmlformats.org/officeDocument/2006/relationships/slide" Target="slide4.xml"/><Relationship Id="rId3" Type="http://schemas.openxmlformats.org/officeDocument/2006/relationships/image" Target="../media/image1.gif"/><Relationship Id="rId7" Type="http://schemas.openxmlformats.org/officeDocument/2006/relationships/slide" Target="slide10.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slide" Target="slide5.xml"/><Relationship Id="rId5" Type="http://schemas.openxmlformats.org/officeDocument/2006/relationships/slide" Target="slide3.xml"/><Relationship Id="rId4" Type="http://schemas.openxmlformats.org/officeDocument/2006/relationships/image" Target="../media/image5.png"/><Relationship Id="rId9" Type="http://schemas.openxmlformats.org/officeDocument/2006/relationships/slide" Target="slide15.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gif"/><Relationship Id="rId7" Type="http://schemas.openxmlformats.org/officeDocument/2006/relationships/slide" Target="slide2.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slide" Target="slide4.xml"/><Relationship Id="rId4" Type="http://schemas.openxmlformats.org/officeDocument/2006/relationships/image" Target="../media/image5.png"/><Relationship Id="rId9" Type="http://schemas.openxmlformats.org/officeDocument/2006/relationships/image" Target="../media/image8.png"/></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gif"/><Relationship Id="rId7" Type="http://schemas.openxmlformats.org/officeDocument/2006/relationships/slide" Target="slide2.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slide" Target="slide5.xml"/><Relationship Id="rId10" Type="http://schemas.openxmlformats.org/officeDocument/2006/relationships/image" Target="../media/image8.png"/><Relationship Id="rId4" Type="http://schemas.openxmlformats.org/officeDocument/2006/relationships/image" Target="../media/image5.png"/><Relationship Id="rId9" Type="http://schemas.openxmlformats.org/officeDocument/2006/relationships/slide" Target="slide3.xml"/></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gif"/><Relationship Id="rId7" Type="http://schemas.openxmlformats.org/officeDocument/2006/relationships/slide" Target="slide2.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slide" Target="slide8.xml"/><Relationship Id="rId5" Type="http://schemas.openxmlformats.org/officeDocument/2006/relationships/slide" Target="slide6.xml"/><Relationship Id="rId10" Type="http://schemas.openxmlformats.org/officeDocument/2006/relationships/image" Target="../media/image8.png"/><Relationship Id="rId4" Type="http://schemas.openxmlformats.org/officeDocument/2006/relationships/image" Target="../media/image5.png"/><Relationship Id="rId9" Type="http://schemas.openxmlformats.org/officeDocument/2006/relationships/slide" Target="slide4.xml"/></Relationships>
</file>

<file path=ppt/slides/_rels/slide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gif"/><Relationship Id="rId7" Type="http://schemas.openxmlformats.org/officeDocument/2006/relationships/slide" Target="slide5.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slide" Target="slide7.xml"/><Relationship Id="rId4" Type="http://schemas.openxmlformats.org/officeDocument/2006/relationships/image" Target="../media/image5.png"/><Relationship Id="rId9" Type="http://schemas.openxmlformats.org/officeDocument/2006/relationships/image" Target="../media/image8.png"/></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gif"/><Relationship Id="rId7" Type="http://schemas.openxmlformats.org/officeDocument/2006/relationships/slide" Target="slide6.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slide" Target="slide8.xml"/><Relationship Id="rId4" Type="http://schemas.openxmlformats.org/officeDocument/2006/relationships/image" Target="../media/image5.png"/><Relationship Id="rId9" Type="http://schemas.openxmlformats.org/officeDocument/2006/relationships/image" Target="../media/image8.png"/></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gif"/><Relationship Id="rId7" Type="http://schemas.openxmlformats.org/officeDocument/2006/relationships/slide" Target="slide5.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slide" Target="slide9.xml"/><Relationship Id="rId10" Type="http://schemas.openxmlformats.org/officeDocument/2006/relationships/image" Target="../media/image8.png"/><Relationship Id="rId4" Type="http://schemas.openxmlformats.org/officeDocument/2006/relationships/image" Target="../media/image5.png"/><Relationship Id="rId9" Type="http://schemas.openxmlformats.org/officeDocument/2006/relationships/slide" Target="slide7.xml"/></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gif"/><Relationship Id="rId7" Type="http://schemas.openxmlformats.org/officeDocument/2006/relationships/slide" Target="slide8.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slide" Target="slide10.xml"/><Relationship Id="rId10" Type="http://schemas.openxmlformats.org/officeDocument/2006/relationships/image" Target="../media/image9.png"/><Relationship Id="rId4" Type="http://schemas.openxmlformats.org/officeDocument/2006/relationships/image" Target="../media/image5.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5368"/>
            <a:ext cx="12192000" cy="5331657"/>
          </a:xfrm>
          <a:prstGeom prst="rect">
            <a:avLst/>
          </a:prstGeom>
          <a:gradFill flip="none" rotWithShape="1">
            <a:gsLst>
              <a:gs pos="92000">
                <a:srgbClr val="FFFFF0"/>
              </a:gs>
              <a:gs pos="100000">
                <a:srgbClr val="002060"/>
              </a:gs>
            </a:gsLst>
            <a:path path="circle">
              <a:fillToRect l="50000" t="50000" r="50000" b="50000"/>
            </a:path>
            <a:tileRect/>
          </a:gradFill>
          <a:ln w="25400" cap="flat" cmpd="sng" algn="ctr">
            <a:noFill/>
            <a:prstDash val="solid"/>
          </a:ln>
          <a:effectLst/>
        </p:spPr>
        <p:txBody>
          <a:bodyPr rtlCol="0" anchor="ctr"/>
          <a:lstStyle/>
          <a:p>
            <a:pPr algn="ctr"/>
            <a:endParaRPr lang="en-US" sz="3600" b="1" dirty="0">
              <a:ln w="12700">
                <a:solidFill>
                  <a:srgbClr val="0F4D78"/>
                </a:solidFill>
                <a:prstDash val="solid"/>
              </a:ln>
              <a:pattFill prst="pct50">
                <a:fgClr>
                  <a:srgbClr val="0F4D78"/>
                </a:fgClr>
                <a:bgClr>
                  <a:srgbClr val="0F4D78">
                    <a:lumMod val="20000"/>
                    <a:lumOff val="80000"/>
                  </a:srgbClr>
                </a:bgClr>
              </a:pattFill>
              <a:effectLst>
                <a:outerShdw dist="38100" dir="2640000" algn="bl" rotWithShape="0">
                  <a:srgbClr val="0F4D78"/>
                </a:outerShdw>
              </a:effectLst>
              <a:cs typeface="B Titr" panose="00000700000000000000" pitchFamily="2" charset="-78"/>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0800000">
            <a:off x="0" y="3556996"/>
            <a:ext cx="12192000" cy="3301004"/>
          </a:xfrm>
          <a:prstGeom prst="rect">
            <a:avLst/>
          </a:prstGeom>
          <a:ln>
            <a:solidFill>
              <a:srgbClr val="0F4D78">
                <a:shade val="50000"/>
              </a:srgbClr>
            </a:solidFill>
          </a:ln>
        </p:spPr>
      </p:pic>
      <p:sp>
        <p:nvSpPr>
          <p:cNvPr id="6" name="Oval 5"/>
          <p:cNvSpPr/>
          <p:nvPr/>
        </p:nvSpPr>
        <p:spPr>
          <a:xfrm>
            <a:off x="0" y="3085191"/>
            <a:ext cx="12222480" cy="990206"/>
          </a:xfrm>
          <a:prstGeom prst="ellipse">
            <a:avLst/>
          </a:prstGeom>
          <a:solidFill>
            <a:srgbClr val="FFFFF0"/>
          </a:solidFill>
          <a:ln w="25400" cap="rnd" cmpd="sng" algn="ctr">
            <a:gradFill>
              <a:gsLst>
                <a:gs pos="38000">
                  <a:srgbClr val="FFFFF0"/>
                </a:gs>
                <a:gs pos="100000">
                  <a:srgbClr val="0F4D78">
                    <a:lumMod val="45000"/>
                    <a:lumOff val="55000"/>
                  </a:srgbClr>
                </a:gs>
                <a:gs pos="100000">
                  <a:srgbClr val="0F4D78">
                    <a:lumMod val="30000"/>
                    <a:lumOff val="70000"/>
                  </a:srgbClr>
                </a:gs>
              </a:gsLst>
              <a:lin ang="5400000" scaled="1"/>
            </a:gradFill>
            <a:prstDash val="solid"/>
            <a:miter lim="800000"/>
          </a:ln>
          <a:effectLst/>
        </p:spPr>
        <p:txBody>
          <a:bodyPr rtlCol="0" anchor="ctr"/>
          <a:lstStyle/>
          <a:p>
            <a:pPr algn="ctr"/>
            <a:endParaRPr lang="en-US" sz="5400" b="1" dirty="0">
              <a:ln w="12700">
                <a:solidFill>
                  <a:srgbClr val="0F4D78"/>
                </a:solidFill>
                <a:prstDash val="solid"/>
              </a:ln>
              <a:pattFill prst="pct50">
                <a:fgClr>
                  <a:srgbClr val="0F4D78"/>
                </a:fgClr>
                <a:bgClr>
                  <a:srgbClr val="0F4D78">
                    <a:lumMod val="20000"/>
                    <a:lumOff val="80000"/>
                  </a:srgbClr>
                </a:bgClr>
              </a:pattFill>
              <a:effectLst>
                <a:outerShdw dist="38100" dir="2640000" algn="bl" rotWithShape="0">
                  <a:srgbClr val="0F4D78"/>
                </a:outerShdw>
              </a:effectLst>
              <a:cs typeface="B Titr" panose="00000700000000000000" pitchFamily="2" charset="-78"/>
            </a:endParaRPr>
          </a:p>
        </p:txBody>
      </p:sp>
      <p:sp>
        <p:nvSpPr>
          <p:cNvPr id="9" name="Rectangle 8"/>
          <p:cNvSpPr/>
          <p:nvPr/>
        </p:nvSpPr>
        <p:spPr>
          <a:xfrm>
            <a:off x="0" y="509555"/>
            <a:ext cx="12159175" cy="523220"/>
          </a:xfrm>
          <a:prstGeom prst="rect">
            <a:avLst/>
          </a:prstGeom>
          <a:noFill/>
        </p:spPr>
        <p:txBody>
          <a:bodyPr wrap="square" lIns="91440" tIns="45720" rIns="91440" bIns="45720">
            <a:spAutoFit/>
          </a:bodyPr>
          <a:lstStyle/>
          <a:p>
            <a:pPr algn="ctr" rtl="1"/>
            <a:r>
              <a:rPr lang="fa-IR" sz="2800" b="1" dirty="0">
                <a:ln w="12700">
                  <a:solidFill>
                    <a:srgbClr val="0F4D78"/>
                  </a:solidFill>
                  <a:prstDash val="solid"/>
                </a:ln>
                <a:pattFill prst="pct50">
                  <a:fgClr>
                    <a:srgbClr val="0F4D78"/>
                  </a:fgClr>
                  <a:bgClr>
                    <a:srgbClr val="0F4D78">
                      <a:lumMod val="20000"/>
                      <a:lumOff val="80000"/>
                    </a:srgbClr>
                  </a:bgClr>
                </a:pattFill>
                <a:effectLst>
                  <a:outerShdw dist="38100" dir="2640000" algn="bl" rotWithShape="0">
                    <a:srgbClr val="0F4D78"/>
                  </a:outerShdw>
                </a:effectLst>
                <a:cs typeface="B Titr" panose="00000700000000000000" pitchFamily="2" charset="-78"/>
              </a:rPr>
              <a:t>دانشگاه صنعتی شریف</a:t>
            </a:r>
            <a:endParaRPr lang="en-US" sz="4800" b="1" dirty="0">
              <a:ln w="12700">
                <a:solidFill>
                  <a:srgbClr val="0F4D78"/>
                </a:solidFill>
                <a:prstDash val="solid"/>
              </a:ln>
              <a:pattFill prst="pct50">
                <a:fgClr>
                  <a:srgbClr val="0F4D78"/>
                </a:fgClr>
                <a:bgClr>
                  <a:srgbClr val="0F4D78">
                    <a:lumMod val="20000"/>
                    <a:lumOff val="80000"/>
                  </a:srgbClr>
                </a:bgClr>
              </a:pattFill>
              <a:effectLst>
                <a:outerShdw dist="38100" dir="2640000" algn="bl" rotWithShape="0">
                  <a:srgbClr val="0F4D78"/>
                </a:outerShdw>
              </a:effectLst>
              <a:cs typeface="B Titr" panose="00000700000000000000" pitchFamily="2" charset="-78"/>
            </a:endParaRPr>
          </a:p>
        </p:txBody>
      </p:sp>
      <p:sp>
        <p:nvSpPr>
          <p:cNvPr id="13" name="Rectangle 12"/>
          <p:cNvSpPr/>
          <p:nvPr/>
        </p:nvSpPr>
        <p:spPr>
          <a:xfrm>
            <a:off x="1" y="2213583"/>
            <a:ext cx="12189654" cy="1015663"/>
          </a:xfrm>
          <a:prstGeom prst="rect">
            <a:avLst/>
          </a:prstGeom>
          <a:noFill/>
        </p:spPr>
        <p:txBody>
          <a:bodyPr wrap="square" lIns="91440" tIns="45720" rIns="91440" bIns="45720">
            <a:spAutoFit/>
          </a:bodyPr>
          <a:lstStyle/>
          <a:p>
            <a:pPr algn="ctr" rtl="1"/>
            <a:r>
              <a:rPr lang="fa-IR" sz="6000" b="1" dirty="0">
                <a:ln w="12700">
                  <a:solidFill>
                    <a:srgbClr val="0F4D78"/>
                  </a:solidFill>
                  <a:prstDash val="solid"/>
                </a:ln>
                <a:pattFill prst="pct50">
                  <a:fgClr>
                    <a:srgbClr val="0F4D78"/>
                  </a:fgClr>
                  <a:bgClr>
                    <a:srgbClr val="0F4D78">
                      <a:lumMod val="20000"/>
                      <a:lumOff val="80000"/>
                    </a:srgbClr>
                  </a:bgClr>
                </a:pattFill>
                <a:effectLst>
                  <a:outerShdw dist="38100" dir="2640000" algn="bl" rotWithShape="0">
                    <a:srgbClr val="0F4D78"/>
                  </a:outerShdw>
                </a:effectLst>
                <a:cs typeface="B Titr" panose="00000700000000000000" pitchFamily="2" charset="-78"/>
              </a:rPr>
              <a:t>طراحی پایگاه داده‌ها</a:t>
            </a:r>
            <a:endParaRPr lang="en-US" sz="9600" b="1" dirty="0">
              <a:ln w="12700">
                <a:solidFill>
                  <a:srgbClr val="0F4D78"/>
                </a:solidFill>
                <a:prstDash val="solid"/>
              </a:ln>
              <a:pattFill prst="pct50">
                <a:fgClr>
                  <a:srgbClr val="0F4D78"/>
                </a:fgClr>
                <a:bgClr>
                  <a:srgbClr val="0F4D78">
                    <a:lumMod val="20000"/>
                    <a:lumOff val="80000"/>
                  </a:srgbClr>
                </a:bgClr>
              </a:pattFill>
              <a:effectLst>
                <a:outerShdw dist="38100" dir="2640000" algn="bl" rotWithShape="0">
                  <a:srgbClr val="0F4D78"/>
                </a:outerShdw>
              </a:effectLst>
              <a:cs typeface="B Titr" panose="00000700000000000000" pitchFamily="2" charset="-78"/>
            </a:endParaRPr>
          </a:p>
        </p:txBody>
      </p:sp>
      <p:sp>
        <p:nvSpPr>
          <p:cNvPr id="15" name="Rectangle 14"/>
          <p:cNvSpPr/>
          <p:nvPr/>
        </p:nvSpPr>
        <p:spPr>
          <a:xfrm>
            <a:off x="-2345" y="5587697"/>
            <a:ext cx="12192000" cy="400110"/>
          </a:xfrm>
          <a:prstGeom prst="rect">
            <a:avLst/>
          </a:prstGeom>
          <a:noFill/>
        </p:spPr>
        <p:txBody>
          <a:bodyPr wrap="square" lIns="91440" tIns="45720" rIns="91440" bIns="45720">
            <a:spAutoFit/>
          </a:bodyPr>
          <a:lstStyle/>
          <a:p>
            <a:pPr algn="ctr" rtl="1"/>
            <a:r>
              <a:rPr lang="fa-IR" sz="2000" b="1" dirty="0">
                <a:ln w="10160">
                  <a:solidFill>
                    <a:srgbClr val="B4DCF5"/>
                  </a:solidFill>
                  <a:prstDash val="solid"/>
                </a:ln>
                <a:solidFill>
                  <a:srgbClr val="FFFFFF"/>
                </a:solidFill>
                <a:effectLst>
                  <a:outerShdw blurRad="38100" dist="22860" dir="5400000" algn="tl" rotWithShape="0">
                    <a:srgbClr val="000000">
                      <a:alpha val="30000"/>
                    </a:srgbClr>
                  </a:outerShdw>
                </a:effectLst>
                <a:cs typeface="B Titr" panose="00000700000000000000" pitchFamily="2" charset="-78"/>
              </a:rPr>
              <a:t>یکشنبه – سه‌شنبه ( 16:30 الی 18:00 )</a:t>
            </a:r>
            <a:endParaRPr lang="en-US" sz="2000" b="1" dirty="0">
              <a:ln w="10160">
                <a:solidFill>
                  <a:srgbClr val="B4DCF5"/>
                </a:solidFill>
                <a:prstDash val="solid"/>
              </a:ln>
              <a:solidFill>
                <a:srgbClr val="FFFFFF"/>
              </a:solidFill>
              <a:effectLst>
                <a:outerShdw blurRad="38100" dist="22860" dir="5400000" algn="tl" rotWithShape="0">
                  <a:srgbClr val="000000">
                    <a:alpha val="30000"/>
                  </a:srgbClr>
                </a:outerShdw>
              </a:effectLst>
              <a:cs typeface="B Titr" panose="00000700000000000000" pitchFamily="2" charset="-78"/>
            </a:endParaRPr>
          </a:p>
        </p:txBody>
      </p:sp>
      <p:sp>
        <p:nvSpPr>
          <p:cNvPr id="12" name="Rectangle 11"/>
          <p:cNvSpPr/>
          <p:nvPr/>
        </p:nvSpPr>
        <p:spPr>
          <a:xfrm>
            <a:off x="0" y="4192139"/>
            <a:ext cx="12189655" cy="461665"/>
          </a:xfrm>
          <a:prstGeom prst="rect">
            <a:avLst/>
          </a:prstGeom>
          <a:noFill/>
        </p:spPr>
        <p:txBody>
          <a:bodyPr wrap="square" lIns="91440" tIns="45720" rIns="91440" bIns="45720">
            <a:spAutoFit/>
          </a:bodyPr>
          <a:lstStyle/>
          <a:p>
            <a:pPr algn="ctr" rtl="1"/>
            <a:r>
              <a:rPr lang="fa-IR" sz="2400" b="1" dirty="0">
                <a:ln w="10160">
                  <a:solidFill>
                    <a:srgbClr val="B4DCF5"/>
                  </a:solidFill>
                  <a:prstDash val="solid"/>
                </a:ln>
                <a:solidFill>
                  <a:srgbClr val="FFFFFF"/>
                </a:solidFill>
                <a:effectLst>
                  <a:outerShdw blurRad="38100" dist="22860" dir="5400000" algn="tl" rotWithShape="0">
                    <a:srgbClr val="000000">
                      <a:alpha val="30000"/>
                    </a:srgbClr>
                  </a:outerShdw>
                </a:effectLst>
                <a:cs typeface="B Titr" panose="00000700000000000000" pitchFamily="2" charset="-78"/>
              </a:rPr>
              <a:t>مهدی دادبخش</a:t>
            </a:r>
            <a:endParaRPr lang="en-US" sz="4400" b="1" dirty="0">
              <a:ln w="10160">
                <a:solidFill>
                  <a:srgbClr val="B4DCF5"/>
                </a:solidFill>
                <a:prstDash val="solid"/>
              </a:ln>
              <a:solidFill>
                <a:srgbClr val="FFFFFF"/>
              </a:solidFill>
              <a:effectLst>
                <a:outerShdw blurRad="38100" dist="22860" dir="5400000" algn="tl" rotWithShape="0">
                  <a:srgbClr val="000000">
                    <a:alpha val="30000"/>
                  </a:srgbClr>
                </a:outerShdw>
              </a:effectLst>
              <a:cs typeface="B Titr" panose="00000700000000000000" pitchFamily="2" charset="-78"/>
            </a:endParaRPr>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rcRect/>
          <a:stretch/>
        </p:blipFill>
        <p:spPr>
          <a:xfrm>
            <a:off x="665106" y="19125"/>
            <a:ext cx="1349414" cy="1371179"/>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rcRect/>
          <a:stretch/>
        </p:blipFill>
        <p:spPr>
          <a:xfrm>
            <a:off x="10259046" y="-26059"/>
            <a:ext cx="1376363" cy="1376363"/>
          </a:xfrm>
          <a:prstGeom prst="rect">
            <a:avLst/>
          </a:prstGeom>
        </p:spPr>
      </p:pic>
      <p:sp>
        <p:nvSpPr>
          <p:cNvPr id="11" name="Rectangle 10"/>
          <p:cNvSpPr/>
          <p:nvPr/>
        </p:nvSpPr>
        <p:spPr>
          <a:xfrm>
            <a:off x="0" y="1456987"/>
            <a:ext cx="12189655" cy="584775"/>
          </a:xfrm>
          <a:prstGeom prst="rect">
            <a:avLst/>
          </a:prstGeom>
          <a:noFill/>
        </p:spPr>
        <p:txBody>
          <a:bodyPr wrap="square" lIns="91440" tIns="45720" rIns="91440" bIns="45720">
            <a:spAutoFit/>
          </a:bodyPr>
          <a:lstStyle/>
          <a:p>
            <a:pPr algn="ctr" rtl="1"/>
            <a:r>
              <a:rPr lang="fa-IR" sz="3200" b="1" dirty="0">
                <a:ln w="12700">
                  <a:solidFill>
                    <a:srgbClr val="0F4D78"/>
                  </a:solidFill>
                  <a:prstDash val="solid"/>
                </a:ln>
                <a:pattFill prst="pct50">
                  <a:fgClr>
                    <a:srgbClr val="0F4D78"/>
                  </a:fgClr>
                  <a:bgClr>
                    <a:srgbClr val="0F4D78">
                      <a:lumMod val="20000"/>
                      <a:lumOff val="80000"/>
                    </a:srgbClr>
                  </a:bgClr>
                </a:pattFill>
                <a:effectLst>
                  <a:outerShdw dist="38100" dir="2640000" algn="bl" rotWithShape="0">
                    <a:srgbClr val="0F4D78"/>
                  </a:outerShdw>
                </a:effectLst>
                <a:cs typeface="B Titr" panose="00000700000000000000" pitchFamily="2" charset="-78"/>
              </a:rPr>
              <a:t>دانشکده مهندسی کامپیوتر</a:t>
            </a:r>
            <a:endParaRPr lang="en-US" sz="5400" b="1" dirty="0">
              <a:ln w="12700">
                <a:solidFill>
                  <a:srgbClr val="0F4D78"/>
                </a:solidFill>
                <a:prstDash val="solid"/>
              </a:ln>
              <a:pattFill prst="pct50">
                <a:fgClr>
                  <a:srgbClr val="0F4D78"/>
                </a:fgClr>
                <a:bgClr>
                  <a:srgbClr val="0F4D78">
                    <a:lumMod val="20000"/>
                    <a:lumOff val="80000"/>
                  </a:srgbClr>
                </a:bgClr>
              </a:pattFill>
              <a:effectLst>
                <a:outerShdw dist="38100" dir="2640000" algn="bl" rotWithShape="0">
                  <a:srgbClr val="0F4D78"/>
                </a:outerShdw>
              </a:effectLst>
              <a:cs typeface="B Titr" panose="00000700000000000000" pitchFamily="2" charset="-78"/>
            </a:endParaRPr>
          </a:p>
        </p:txBody>
      </p:sp>
      <p:sp>
        <p:nvSpPr>
          <p:cNvPr id="16" name="Rectangle 15"/>
          <p:cNvSpPr/>
          <p:nvPr/>
        </p:nvSpPr>
        <p:spPr>
          <a:xfrm>
            <a:off x="-2345" y="4656426"/>
            <a:ext cx="12192000" cy="400110"/>
          </a:xfrm>
          <a:prstGeom prst="rect">
            <a:avLst/>
          </a:prstGeom>
          <a:noFill/>
        </p:spPr>
        <p:txBody>
          <a:bodyPr wrap="square" lIns="91440" tIns="45720" rIns="91440" bIns="45720">
            <a:spAutoFit/>
          </a:bodyPr>
          <a:lstStyle/>
          <a:p>
            <a:pPr algn="ctr" rtl="1"/>
            <a:r>
              <a:rPr lang="en-US" sz="2000" b="1" i="1" dirty="0">
                <a:ln w="10160">
                  <a:solidFill>
                    <a:srgbClr val="B4DCF5"/>
                  </a:solidFill>
                  <a:prstDash val="solid"/>
                </a:ln>
                <a:solidFill>
                  <a:srgbClr val="FFFFFF"/>
                </a:solidFill>
                <a:effectLst>
                  <a:outerShdw blurRad="38100" dist="22860" dir="5400000" algn="tl" rotWithShape="0">
                    <a:srgbClr val="000000">
                      <a:alpha val="30000"/>
                    </a:srgbClr>
                  </a:outerShdw>
                </a:effectLst>
                <a:cs typeface="B Titr" panose="00000700000000000000" pitchFamily="2" charset="-78"/>
              </a:rPr>
              <a:t>mahdi.dadbakhsh@sharif.edu</a:t>
            </a:r>
            <a:endParaRPr lang="en-US" sz="2400" b="1" i="1" dirty="0">
              <a:ln w="10160">
                <a:solidFill>
                  <a:srgbClr val="B4DCF5"/>
                </a:solidFill>
                <a:prstDash val="solid"/>
              </a:ln>
              <a:solidFill>
                <a:srgbClr val="FFFFFF"/>
              </a:solidFill>
              <a:effectLst>
                <a:outerShdw blurRad="38100" dist="22860" dir="5400000" algn="tl" rotWithShape="0">
                  <a:srgbClr val="000000">
                    <a:alpha val="30000"/>
                  </a:srgbClr>
                </a:outerShdw>
              </a:effectLst>
              <a:cs typeface="B Titr" panose="00000700000000000000" pitchFamily="2" charset="-78"/>
            </a:endParaRPr>
          </a:p>
        </p:txBody>
      </p:sp>
      <p:sp>
        <p:nvSpPr>
          <p:cNvPr id="17" name="Rectangle 16"/>
          <p:cNvSpPr/>
          <p:nvPr/>
        </p:nvSpPr>
        <p:spPr>
          <a:xfrm>
            <a:off x="0" y="3322409"/>
            <a:ext cx="12189654" cy="523220"/>
          </a:xfrm>
          <a:prstGeom prst="rect">
            <a:avLst/>
          </a:prstGeom>
          <a:noFill/>
        </p:spPr>
        <p:txBody>
          <a:bodyPr wrap="square" lIns="91440" tIns="45720" rIns="91440" bIns="45720">
            <a:spAutoFit/>
          </a:bodyPr>
          <a:lstStyle/>
          <a:p>
            <a:pPr algn="ctr" rtl="1"/>
            <a:r>
              <a:rPr lang="fa-IR" sz="2800" b="1" dirty="0">
                <a:ln w="12700">
                  <a:solidFill>
                    <a:srgbClr val="0F4D78"/>
                  </a:solidFill>
                  <a:prstDash val="solid"/>
                </a:ln>
                <a:pattFill prst="pct50">
                  <a:fgClr>
                    <a:srgbClr val="0F4D78"/>
                  </a:fgClr>
                  <a:bgClr>
                    <a:srgbClr val="0F4D78">
                      <a:lumMod val="20000"/>
                      <a:lumOff val="80000"/>
                    </a:srgbClr>
                  </a:bgClr>
                </a:pattFill>
                <a:effectLst>
                  <a:outerShdw dist="38100" dir="2640000" algn="bl" rotWithShape="0">
                    <a:srgbClr val="0F4D78"/>
                  </a:outerShdw>
                </a:effectLst>
                <a:cs typeface="B Titr" panose="00000700000000000000" pitchFamily="2" charset="-78"/>
              </a:rPr>
              <a:t>( فصل هفتم : جامعیت در مدل داده‌ای رابطه‌ای )</a:t>
            </a:r>
            <a:endParaRPr lang="en-US" sz="4800" b="1" dirty="0">
              <a:ln w="12700">
                <a:solidFill>
                  <a:srgbClr val="0F4D78"/>
                </a:solidFill>
                <a:prstDash val="solid"/>
              </a:ln>
              <a:pattFill prst="pct50">
                <a:fgClr>
                  <a:srgbClr val="0F4D78"/>
                </a:fgClr>
                <a:bgClr>
                  <a:srgbClr val="0F4D78">
                    <a:lumMod val="20000"/>
                    <a:lumOff val="80000"/>
                  </a:srgbClr>
                </a:bgClr>
              </a:pattFill>
              <a:effectLst>
                <a:outerShdw dist="38100" dir="2640000" algn="bl" rotWithShape="0">
                  <a:srgbClr val="0F4D78"/>
                </a:outerShdw>
              </a:effectLst>
              <a:cs typeface="B Titr" panose="00000700000000000000" pitchFamily="2" charset="-78"/>
            </a:endParaRPr>
          </a:p>
        </p:txBody>
      </p:sp>
      <p:sp>
        <p:nvSpPr>
          <p:cNvPr id="19" name="Rectangle 18"/>
          <p:cNvSpPr/>
          <p:nvPr/>
        </p:nvSpPr>
        <p:spPr>
          <a:xfrm>
            <a:off x="1" y="6022813"/>
            <a:ext cx="12192000" cy="400110"/>
          </a:xfrm>
          <a:prstGeom prst="rect">
            <a:avLst/>
          </a:prstGeom>
          <a:noFill/>
        </p:spPr>
        <p:txBody>
          <a:bodyPr wrap="square" lIns="91440" tIns="45720" rIns="91440" bIns="45720">
            <a:spAutoFit/>
          </a:bodyPr>
          <a:lstStyle/>
          <a:p>
            <a:pPr algn="ctr" rtl="1"/>
            <a:r>
              <a:rPr lang="fa-IR" sz="2000" b="1" dirty="0">
                <a:ln w="10160">
                  <a:solidFill>
                    <a:srgbClr val="B4DCF5"/>
                  </a:solidFill>
                  <a:prstDash val="solid"/>
                </a:ln>
                <a:solidFill>
                  <a:srgbClr val="FFFFFF"/>
                </a:solidFill>
                <a:effectLst>
                  <a:outerShdw blurRad="38100" dist="22860" dir="5400000" algn="tl" rotWithShape="0">
                    <a:srgbClr val="000000">
                      <a:alpha val="30000"/>
                    </a:srgbClr>
                  </a:outerShdw>
                </a:effectLst>
                <a:cs typeface="B Titr" panose="00000700000000000000" pitchFamily="2" charset="-78"/>
              </a:rPr>
              <a:t>1402 - 1401</a:t>
            </a:r>
            <a:endParaRPr lang="en-US" sz="2000" b="1" dirty="0">
              <a:ln w="10160">
                <a:solidFill>
                  <a:srgbClr val="B4DCF5"/>
                </a:solidFill>
                <a:prstDash val="solid"/>
              </a:ln>
              <a:solidFill>
                <a:srgbClr val="FFFFFF"/>
              </a:solidFill>
              <a:effectLst>
                <a:outerShdw blurRad="38100" dist="22860" dir="5400000" algn="tl" rotWithShape="0">
                  <a:srgbClr val="000000">
                    <a:alpha val="30000"/>
                  </a:srgbClr>
                </a:outerShdw>
              </a:effectLst>
              <a:cs typeface="B Titr" panose="00000700000000000000" pitchFamily="2" charset="-78"/>
            </a:endParaRPr>
          </a:p>
        </p:txBody>
      </p:sp>
      <p:sp>
        <p:nvSpPr>
          <p:cNvPr id="20" name="Rectangle 19"/>
          <p:cNvSpPr/>
          <p:nvPr/>
        </p:nvSpPr>
        <p:spPr>
          <a:xfrm>
            <a:off x="1" y="5130501"/>
            <a:ext cx="12192000" cy="400110"/>
          </a:xfrm>
          <a:prstGeom prst="rect">
            <a:avLst/>
          </a:prstGeom>
          <a:noFill/>
        </p:spPr>
        <p:txBody>
          <a:bodyPr wrap="square" lIns="91440" tIns="45720" rIns="91440" bIns="45720">
            <a:spAutoFit/>
          </a:bodyPr>
          <a:lstStyle/>
          <a:p>
            <a:pPr algn="ctr" rtl="1"/>
            <a:r>
              <a:rPr lang="fa-IR" sz="2000" b="1" dirty="0">
                <a:ln w="10160">
                  <a:solidFill>
                    <a:srgbClr val="B4DCF5"/>
                  </a:solidFill>
                  <a:prstDash val="solid"/>
                </a:ln>
                <a:solidFill>
                  <a:srgbClr val="FFFFFF"/>
                </a:solidFill>
                <a:effectLst>
                  <a:outerShdw blurRad="38100" dist="22860" dir="5400000" algn="tl" rotWithShape="0">
                    <a:srgbClr val="000000">
                      <a:alpha val="30000"/>
                    </a:srgbClr>
                  </a:outerShdw>
                </a:effectLst>
                <a:cs typeface="B Titr" panose="00000700000000000000" pitchFamily="2" charset="-78"/>
              </a:rPr>
              <a:t>شماره درس : 40384</a:t>
            </a:r>
            <a:endParaRPr lang="en-US" sz="2000" b="1" dirty="0">
              <a:ln w="10160">
                <a:solidFill>
                  <a:srgbClr val="B4DCF5"/>
                </a:solidFill>
                <a:prstDash val="solid"/>
              </a:ln>
              <a:solidFill>
                <a:srgbClr val="FFFFFF"/>
              </a:solidFill>
              <a:effectLst>
                <a:outerShdw blurRad="38100" dist="22860" dir="5400000" algn="tl" rotWithShape="0">
                  <a:srgbClr val="000000">
                    <a:alpha val="30000"/>
                  </a:srgbClr>
                </a:outerShdw>
              </a:effectLst>
              <a:cs typeface="B Titr" panose="00000700000000000000" pitchFamily="2" charset="-78"/>
            </a:endParaRPr>
          </a:p>
        </p:txBody>
      </p:sp>
    </p:spTree>
    <p:extLst>
      <p:ext uri="{BB962C8B-B14F-4D97-AF65-F5344CB8AC3E}">
        <p14:creationId xmlns:p14="http://schemas.microsoft.com/office/powerpoint/2010/main" val="3891332252"/>
      </p:ext>
    </p:extLst>
  </p:cSld>
  <p:clrMapOvr>
    <a:masterClrMapping/>
  </p:clrMapOvr>
  <mc:AlternateContent xmlns:mc="http://schemas.openxmlformats.org/markup-compatibility/2006" xmlns:p14="http://schemas.microsoft.com/office/powerpoint/2010/main">
    <mc:Choice Requires="p14">
      <p:transition spd="slow" p14:dur="30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anim calcmode="lin" valueType="num">
                                      <p:cBhvr>
                                        <p:cTn id="8" dur="500" fill="hold"/>
                                        <p:tgtEl>
                                          <p:spTgt spid="14"/>
                                        </p:tgtEl>
                                        <p:attrNameLst>
                                          <p:attrName>ppt_x</p:attrName>
                                        </p:attrNameLst>
                                      </p:cBhvr>
                                      <p:tavLst>
                                        <p:tav tm="0">
                                          <p:val>
                                            <p:strVal val="#ppt_x"/>
                                          </p:val>
                                        </p:tav>
                                        <p:tav tm="100000">
                                          <p:val>
                                            <p:strVal val="#ppt_x"/>
                                          </p:val>
                                        </p:tav>
                                      </p:tavLst>
                                    </p:anim>
                                    <p:anim calcmode="lin" valueType="num">
                                      <p:cBhvr>
                                        <p:cTn id="9" dur="500" fill="hold"/>
                                        <p:tgtEl>
                                          <p:spTgt spid="14"/>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anim calcmode="lin" valueType="num">
                                      <p:cBhvr>
                                        <p:cTn id="13" dur="500" fill="hold"/>
                                        <p:tgtEl>
                                          <p:spTgt spid="10"/>
                                        </p:tgtEl>
                                        <p:attrNameLst>
                                          <p:attrName>ppt_x</p:attrName>
                                        </p:attrNameLst>
                                      </p:cBhvr>
                                      <p:tavLst>
                                        <p:tav tm="0">
                                          <p:val>
                                            <p:strVal val="#ppt_x"/>
                                          </p:val>
                                        </p:tav>
                                        <p:tav tm="100000">
                                          <p:val>
                                            <p:strVal val="#ppt_x"/>
                                          </p:val>
                                        </p:tav>
                                      </p:tavLst>
                                    </p:anim>
                                    <p:anim calcmode="lin" valueType="num">
                                      <p:cBhvr>
                                        <p:cTn id="14" dur="500" fill="hold"/>
                                        <p:tgtEl>
                                          <p:spTgt spid="10"/>
                                        </p:tgtEl>
                                        <p:attrNameLst>
                                          <p:attrName>ppt_y</p:attrName>
                                        </p:attrNameLst>
                                      </p:cBhvr>
                                      <p:tavLst>
                                        <p:tav tm="0">
                                          <p:val>
                                            <p:strVal val="#ppt_y+.1"/>
                                          </p:val>
                                        </p:tav>
                                        <p:tav tm="100000">
                                          <p:val>
                                            <p:strVal val="#ppt_y"/>
                                          </p:val>
                                        </p:tav>
                                      </p:tavLst>
                                    </p:anim>
                                  </p:childTnLst>
                                </p:cTn>
                              </p:par>
                            </p:childTnLst>
                          </p:cTn>
                        </p:par>
                        <p:par>
                          <p:cTn id="15" fill="hold">
                            <p:stCondLst>
                              <p:cond delay="500"/>
                            </p:stCondLst>
                            <p:childTnLst>
                              <p:par>
                                <p:cTn id="16" presetID="42" presetClass="entr" presetSubtype="0" fill="hold" grpId="0" nodeType="after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anim calcmode="lin" valueType="num">
                                      <p:cBhvr>
                                        <p:cTn id="19" dur="500" fill="hold"/>
                                        <p:tgtEl>
                                          <p:spTgt spid="9"/>
                                        </p:tgtEl>
                                        <p:attrNameLst>
                                          <p:attrName>ppt_x</p:attrName>
                                        </p:attrNameLst>
                                      </p:cBhvr>
                                      <p:tavLst>
                                        <p:tav tm="0">
                                          <p:val>
                                            <p:strVal val="#ppt_x"/>
                                          </p:val>
                                        </p:tav>
                                        <p:tav tm="100000">
                                          <p:val>
                                            <p:strVal val="#ppt_x"/>
                                          </p:val>
                                        </p:tav>
                                      </p:tavLst>
                                    </p:anim>
                                    <p:anim calcmode="lin" valueType="num">
                                      <p:cBhvr>
                                        <p:cTn id="20" dur="500" fill="hold"/>
                                        <p:tgtEl>
                                          <p:spTgt spid="9"/>
                                        </p:tgtEl>
                                        <p:attrNameLst>
                                          <p:attrName>ppt_y</p:attrName>
                                        </p:attrNameLst>
                                      </p:cBhvr>
                                      <p:tavLst>
                                        <p:tav tm="0">
                                          <p:val>
                                            <p:strVal val="#ppt_y+.1"/>
                                          </p:val>
                                        </p:tav>
                                        <p:tav tm="100000">
                                          <p:val>
                                            <p:strVal val="#ppt_y"/>
                                          </p:val>
                                        </p:tav>
                                      </p:tavLst>
                                    </p:anim>
                                  </p:childTnLst>
                                </p:cTn>
                              </p:par>
                            </p:childTnLst>
                          </p:cTn>
                        </p:par>
                        <p:par>
                          <p:cTn id="21" fill="hold">
                            <p:stCondLst>
                              <p:cond delay="1000"/>
                            </p:stCondLst>
                            <p:childTnLst>
                              <p:par>
                                <p:cTn id="22" presetID="42" presetClass="entr" presetSubtype="0" fill="hold" grpId="0" nodeType="after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500"/>
                                        <p:tgtEl>
                                          <p:spTgt spid="11"/>
                                        </p:tgtEl>
                                      </p:cBhvr>
                                    </p:animEffect>
                                    <p:anim calcmode="lin" valueType="num">
                                      <p:cBhvr>
                                        <p:cTn id="25" dur="500" fill="hold"/>
                                        <p:tgtEl>
                                          <p:spTgt spid="11"/>
                                        </p:tgtEl>
                                        <p:attrNameLst>
                                          <p:attrName>ppt_x</p:attrName>
                                        </p:attrNameLst>
                                      </p:cBhvr>
                                      <p:tavLst>
                                        <p:tav tm="0">
                                          <p:val>
                                            <p:strVal val="#ppt_x"/>
                                          </p:val>
                                        </p:tav>
                                        <p:tav tm="100000">
                                          <p:val>
                                            <p:strVal val="#ppt_x"/>
                                          </p:val>
                                        </p:tav>
                                      </p:tavLst>
                                    </p:anim>
                                    <p:anim calcmode="lin" valueType="num">
                                      <p:cBhvr>
                                        <p:cTn id="26" dur="500" fill="hold"/>
                                        <p:tgtEl>
                                          <p:spTgt spid="11"/>
                                        </p:tgtEl>
                                        <p:attrNameLst>
                                          <p:attrName>ppt_y</p:attrName>
                                        </p:attrNameLst>
                                      </p:cBhvr>
                                      <p:tavLst>
                                        <p:tav tm="0">
                                          <p:val>
                                            <p:strVal val="#ppt_y+.1"/>
                                          </p:val>
                                        </p:tav>
                                        <p:tav tm="100000">
                                          <p:val>
                                            <p:strVal val="#ppt_y"/>
                                          </p:val>
                                        </p:tav>
                                      </p:tavLst>
                                    </p:anim>
                                  </p:childTnLst>
                                </p:cTn>
                              </p:par>
                            </p:childTnLst>
                          </p:cTn>
                        </p:par>
                        <p:par>
                          <p:cTn id="27" fill="hold">
                            <p:stCondLst>
                              <p:cond delay="1500"/>
                            </p:stCondLst>
                            <p:childTnLst>
                              <p:par>
                                <p:cTn id="28" presetID="42" presetClass="entr" presetSubtype="0" fill="hold" grpId="0" nodeType="after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fade">
                                      <p:cBhvr>
                                        <p:cTn id="30" dur="500"/>
                                        <p:tgtEl>
                                          <p:spTgt spid="13"/>
                                        </p:tgtEl>
                                      </p:cBhvr>
                                    </p:animEffect>
                                    <p:anim calcmode="lin" valueType="num">
                                      <p:cBhvr>
                                        <p:cTn id="31" dur="500" fill="hold"/>
                                        <p:tgtEl>
                                          <p:spTgt spid="13"/>
                                        </p:tgtEl>
                                        <p:attrNameLst>
                                          <p:attrName>ppt_x</p:attrName>
                                        </p:attrNameLst>
                                      </p:cBhvr>
                                      <p:tavLst>
                                        <p:tav tm="0">
                                          <p:val>
                                            <p:strVal val="#ppt_x"/>
                                          </p:val>
                                        </p:tav>
                                        <p:tav tm="100000">
                                          <p:val>
                                            <p:strVal val="#ppt_x"/>
                                          </p:val>
                                        </p:tav>
                                      </p:tavLst>
                                    </p:anim>
                                    <p:anim calcmode="lin" valueType="num">
                                      <p:cBhvr>
                                        <p:cTn id="32" dur="500" fill="hold"/>
                                        <p:tgtEl>
                                          <p:spTgt spid="13"/>
                                        </p:tgtEl>
                                        <p:attrNameLst>
                                          <p:attrName>ppt_y</p:attrName>
                                        </p:attrNameLst>
                                      </p:cBhvr>
                                      <p:tavLst>
                                        <p:tav tm="0">
                                          <p:val>
                                            <p:strVal val="#ppt_y+.1"/>
                                          </p:val>
                                        </p:tav>
                                        <p:tav tm="100000">
                                          <p:val>
                                            <p:strVal val="#ppt_y"/>
                                          </p:val>
                                        </p:tav>
                                      </p:tavLst>
                                    </p:anim>
                                  </p:childTnLst>
                                </p:cTn>
                              </p:par>
                            </p:childTnLst>
                          </p:cTn>
                        </p:par>
                        <p:par>
                          <p:cTn id="33" fill="hold">
                            <p:stCondLst>
                              <p:cond delay="2000"/>
                            </p:stCondLst>
                            <p:childTnLst>
                              <p:par>
                                <p:cTn id="34" presetID="42" presetClass="entr" presetSubtype="0" fill="hold" grpId="0" nodeType="afterEffect">
                                  <p:stCondLst>
                                    <p:cond delay="0"/>
                                  </p:stCondLst>
                                  <p:childTnLst>
                                    <p:set>
                                      <p:cBhvr>
                                        <p:cTn id="35" dur="1" fill="hold">
                                          <p:stCondLst>
                                            <p:cond delay="0"/>
                                          </p:stCondLst>
                                        </p:cTn>
                                        <p:tgtEl>
                                          <p:spTgt spid="17"/>
                                        </p:tgtEl>
                                        <p:attrNameLst>
                                          <p:attrName>style.visibility</p:attrName>
                                        </p:attrNameLst>
                                      </p:cBhvr>
                                      <p:to>
                                        <p:strVal val="visible"/>
                                      </p:to>
                                    </p:set>
                                    <p:animEffect transition="in" filter="fade">
                                      <p:cBhvr>
                                        <p:cTn id="36" dur="500"/>
                                        <p:tgtEl>
                                          <p:spTgt spid="17"/>
                                        </p:tgtEl>
                                      </p:cBhvr>
                                    </p:animEffect>
                                    <p:anim calcmode="lin" valueType="num">
                                      <p:cBhvr>
                                        <p:cTn id="37" dur="500" fill="hold"/>
                                        <p:tgtEl>
                                          <p:spTgt spid="17"/>
                                        </p:tgtEl>
                                        <p:attrNameLst>
                                          <p:attrName>ppt_x</p:attrName>
                                        </p:attrNameLst>
                                      </p:cBhvr>
                                      <p:tavLst>
                                        <p:tav tm="0">
                                          <p:val>
                                            <p:strVal val="#ppt_x"/>
                                          </p:val>
                                        </p:tav>
                                        <p:tav tm="100000">
                                          <p:val>
                                            <p:strVal val="#ppt_x"/>
                                          </p:val>
                                        </p:tav>
                                      </p:tavLst>
                                    </p:anim>
                                    <p:anim calcmode="lin" valueType="num">
                                      <p:cBhvr>
                                        <p:cTn id="38" dur="500" fill="hold"/>
                                        <p:tgtEl>
                                          <p:spTgt spid="17"/>
                                        </p:tgtEl>
                                        <p:attrNameLst>
                                          <p:attrName>ppt_y</p:attrName>
                                        </p:attrNameLst>
                                      </p:cBhvr>
                                      <p:tavLst>
                                        <p:tav tm="0">
                                          <p:val>
                                            <p:strVal val="#ppt_y+.1"/>
                                          </p:val>
                                        </p:tav>
                                        <p:tav tm="100000">
                                          <p:val>
                                            <p:strVal val="#ppt_y"/>
                                          </p:val>
                                        </p:tav>
                                      </p:tavLst>
                                    </p:anim>
                                  </p:childTnLst>
                                </p:cTn>
                              </p:par>
                            </p:childTnLst>
                          </p:cTn>
                        </p:par>
                        <p:par>
                          <p:cTn id="39" fill="hold">
                            <p:stCondLst>
                              <p:cond delay="2500"/>
                            </p:stCondLst>
                            <p:childTnLst>
                              <p:par>
                                <p:cTn id="40" presetID="42" presetClass="entr" presetSubtype="0" fill="hold" grpId="0" nodeType="after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fade">
                                      <p:cBhvr>
                                        <p:cTn id="42" dur="500"/>
                                        <p:tgtEl>
                                          <p:spTgt spid="12"/>
                                        </p:tgtEl>
                                      </p:cBhvr>
                                    </p:animEffect>
                                    <p:anim calcmode="lin" valueType="num">
                                      <p:cBhvr>
                                        <p:cTn id="43" dur="500" fill="hold"/>
                                        <p:tgtEl>
                                          <p:spTgt spid="12"/>
                                        </p:tgtEl>
                                        <p:attrNameLst>
                                          <p:attrName>ppt_x</p:attrName>
                                        </p:attrNameLst>
                                      </p:cBhvr>
                                      <p:tavLst>
                                        <p:tav tm="0">
                                          <p:val>
                                            <p:strVal val="#ppt_x"/>
                                          </p:val>
                                        </p:tav>
                                        <p:tav tm="100000">
                                          <p:val>
                                            <p:strVal val="#ppt_x"/>
                                          </p:val>
                                        </p:tav>
                                      </p:tavLst>
                                    </p:anim>
                                    <p:anim calcmode="lin" valueType="num">
                                      <p:cBhvr>
                                        <p:cTn id="44" dur="500" fill="hold"/>
                                        <p:tgtEl>
                                          <p:spTgt spid="12"/>
                                        </p:tgtEl>
                                        <p:attrNameLst>
                                          <p:attrName>ppt_y</p:attrName>
                                        </p:attrNameLst>
                                      </p:cBhvr>
                                      <p:tavLst>
                                        <p:tav tm="0">
                                          <p:val>
                                            <p:strVal val="#ppt_y+.1"/>
                                          </p:val>
                                        </p:tav>
                                        <p:tav tm="100000">
                                          <p:val>
                                            <p:strVal val="#ppt_y"/>
                                          </p:val>
                                        </p:tav>
                                      </p:tavLst>
                                    </p:anim>
                                  </p:childTnLst>
                                </p:cTn>
                              </p:par>
                            </p:childTnLst>
                          </p:cTn>
                        </p:par>
                        <p:par>
                          <p:cTn id="45" fill="hold">
                            <p:stCondLst>
                              <p:cond delay="3000"/>
                            </p:stCondLst>
                            <p:childTnLst>
                              <p:par>
                                <p:cTn id="46" presetID="42" presetClass="entr" presetSubtype="0" fill="hold" grpId="0" nodeType="afterEffect">
                                  <p:stCondLst>
                                    <p:cond delay="0"/>
                                  </p:stCondLst>
                                  <p:childTnLst>
                                    <p:set>
                                      <p:cBhvr>
                                        <p:cTn id="47" dur="1" fill="hold">
                                          <p:stCondLst>
                                            <p:cond delay="0"/>
                                          </p:stCondLst>
                                        </p:cTn>
                                        <p:tgtEl>
                                          <p:spTgt spid="16"/>
                                        </p:tgtEl>
                                        <p:attrNameLst>
                                          <p:attrName>style.visibility</p:attrName>
                                        </p:attrNameLst>
                                      </p:cBhvr>
                                      <p:to>
                                        <p:strVal val="visible"/>
                                      </p:to>
                                    </p:set>
                                    <p:animEffect transition="in" filter="fade">
                                      <p:cBhvr>
                                        <p:cTn id="48" dur="500"/>
                                        <p:tgtEl>
                                          <p:spTgt spid="16"/>
                                        </p:tgtEl>
                                      </p:cBhvr>
                                    </p:animEffect>
                                    <p:anim calcmode="lin" valueType="num">
                                      <p:cBhvr>
                                        <p:cTn id="49" dur="500" fill="hold"/>
                                        <p:tgtEl>
                                          <p:spTgt spid="16"/>
                                        </p:tgtEl>
                                        <p:attrNameLst>
                                          <p:attrName>ppt_x</p:attrName>
                                        </p:attrNameLst>
                                      </p:cBhvr>
                                      <p:tavLst>
                                        <p:tav tm="0">
                                          <p:val>
                                            <p:strVal val="#ppt_x"/>
                                          </p:val>
                                        </p:tav>
                                        <p:tav tm="100000">
                                          <p:val>
                                            <p:strVal val="#ppt_x"/>
                                          </p:val>
                                        </p:tav>
                                      </p:tavLst>
                                    </p:anim>
                                    <p:anim calcmode="lin" valueType="num">
                                      <p:cBhvr>
                                        <p:cTn id="50" dur="500" fill="hold"/>
                                        <p:tgtEl>
                                          <p:spTgt spid="16"/>
                                        </p:tgtEl>
                                        <p:attrNameLst>
                                          <p:attrName>ppt_y</p:attrName>
                                        </p:attrNameLst>
                                      </p:cBhvr>
                                      <p:tavLst>
                                        <p:tav tm="0">
                                          <p:val>
                                            <p:strVal val="#ppt_y+.1"/>
                                          </p:val>
                                        </p:tav>
                                        <p:tav tm="100000">
                                          <p:val>
                                            <p:strVal val="#ppt_y"/>
                                          </p:val>
                                        </p:tav>
                                      </p:tavLst>
                                    </p:anim>
                                  </p:childTnLst>
                                </p:cTn>
                              </p:par>
                            </p:childTnLst>
                          </p:cTn>
                        </p:par>
                        <p:par>
                          <p:cTn id="51" fill="hold">
                            <p:stCondLst>
                              <p:cond delay="3500"/>
                            </p:stCondLst>
                            <p:childTnLst>
                              <p:par>
                                <p:cTn id="52" presetID="42" presetClass="entr" presetSubtype="0" fill="hold" grpId="0" nodeType="afterEffect">
                                  <p:stCondLst>
                                    <p:cond delay="0"/>
                                  </p:stCondLst>
                                  <p:childTnLst>
                                    <p:set>
                                      <p:cBhvr>
                                        <p:cTn id="53" dur="1" fill="hold">
                                          <p:stCondLst>
                                            <p:cond delay="0"/>
                                          </p:stCondLst>
                                        </p:cTn>
                                        <p:tgtEl>
                                          <p:spTgt spid="20"/>
                                        </p:tgtEl>
                                        <p:attrNameLst>
                                          <p:attrName>style.visibility</p:attrName>
                                        </p:attrNameLst>
                                      </p:cBhvr>
                                      <p:to>
                                        <p:strVal val="visible"/>
                                      </p:to>
                                    </p:set>
                                    <p:animEffect transition="in" filter="fade">
                                      <p:cBhvr>
                                        <p:cTn id="54" dur="500"/>
                                        <p:tgtEl>
                                          <p:spTgt spid="20"/>
                                        </p:tgtEl>
                                      </p:cBhvr>
                                    </p:animEffect>
                                    <p:anim calcmode="lin" valueType="num">
                                      <p:cBhvr>
                                        <p:cTn id="55" dur="500" fill="hold"/>
                                        <p:tgtEl>
                                          <p:spTgt spid="20"/>
                                        </p:tgtEl>
                                        <p:attrNameLst>
                                          <p:attrName>ppt_x</p:attrName>
                                        </p:attrNameLst>
                                      </p:cBhvr>
                                      <p:tavLst>
                                        <p:tav tm="0">
                                          <p:val>
                                            <p:strVal val="#ppt_x"/>
                                          </p:val>
                                        </p:tav>
                                        <p:tav tm="100000">
                                          <p:val>
                                            <p:strVal val="#ppt_x"/>
                                          </p:val>
                                        </p:tav>
                                      </p:tavLst>
                                    </p:anim>
                                    <p:anim calcmode="lin" valueType="num">
                                      <p:cBhvr>
                                        <p:cTn id="56" dur="500" fill="hold"/>
                                        <p:tgtEl>
                                          <p:spTgt spid="20"/>
                                        </p:tgtEl>
                                        <p:attrNameLst>
                                          <p:attrName>ppt_y</p:attrName>
                                        </p:attrNameLst>
                                      </p:cBhvr>
                                      <p:tavLst>
                                        <p:tav tm="0">
                                          <p:val>
                                            <p:strVal val="#ppt_y+.1"/>
                                          </p:val>
                                        </p:tav>
                                        <p:tav tm="100000">
                                          <p:val>
                                            <p:strVal val="#ppt_y"/>
                                          </p:val>
                                        </p:tav>
                                      </p:tavLst>
                                    </p:anim>
                                  </p:childTnLst>
                                </p:cTn>
                              </p:par>
                            </p:childTnLst>
                          </p:cTn>
                        </p:par>
                        <p:par>
                          <p:cTn id="57" fill="hold">
                            <p:stCondLst>
                              <p:cond delay="4000"/>
                            </p:stCondLst>
                            <p:childTnLst>
                              <p:par>
                                <p:cTn id="58" presetID="42" presetClass="entr" presetSubtype="0" fill="hold" grpId="0" nodeType="afterEffect">
                                  <p:stCondLst>
                                    <p:cond delay="0"/>
                                  </p:stCondLst>
                                  <p:childTnLst>
                                    <p:set>
                                      <p:cBhvr>
                                        <p:cTn id="59" dur="1" fill="hold">
                                          <p:stCondLst>
                                            <p:cond delay="0"/>
                                          </p:stCondLst>
                                        </p:cTn>
                                        <p:tgtEl>
                                          <p:spTgt spid="15"/>
                                        </p:tgtEl>
                                        <p:attrNameLst>
                                          <p:attrName>style.visibility</p:attrName>
                                        </p:attrNameLst>
                                      </p:cBhvr>
                                      <p:to>
                                        <p:strVal val="visible"/>
                                      </p:to>
                                    </p:set>
                                    <p:animEffect transition="in" filter="fade">
                                      <p:cBhvr>
                                        <p:cTn id="60" dur="500"/>
                                        <p:tgtEl>
                                          <p:spTgt spid="15"/>
                                        </p:tgtEl>
                                      </p:cBhvr>
                                    </p:animEffect>
                                    <p:anim calcmode="lin" valueType="num">
                                      <p:cBhvr>
                                        <p:cTn id="61" dur="500" fill="hold"/>
                                        <p:tgtEl>
                                          <p:spTgt spid="15"/>
                                        </p:tgtEl>
                                        <p:attrNameLst>
                                          <p:attrName>ppt_x</p:attrName>
                                        </p:attrNameLst>
                                      </p:cBhvr>
                                      <p:tavLst>
                                        <p:tav tm="0">
                                          <p:val>
                                            <p:strVal val="#ppt_x"/>
                                          </p:val>
                                        </p:tav>
                                        <p:tav tm="100000">
                                          <p:val>
                                            <p:strVal val="#ppt_x"/>
                                          </p:val>
                                        </p:tav>
                                      </p:tavLst>
                                    </p:anim>
                                    <p:anim calcmode="lin" valueType="num">
                                      <p:cBhvr>
                                        <p:cTn id="62" dur="500" fill="hold"/>
                                        <p:tgtEl>
                                          <p:spTgt spid="15"/>
                                        </p:tgtEl>
                                        <p:attrNameLst>
                                          <p:attrName>ppt_y</p:attrName>
                                        </p:attrNameLst>
                                      </p:cBhvr>
                                      <p:tavLst>
                                        <p:tav tm="0">
                                          <p:val>
                                            <p:strVal val="#ppt_y+.1"/>
                                          </p:val>
                                        </p:tav>
                                        <p:tav tm="100000">
                                          <p:val>
                                            <p:strVal val="#ppt_y"/>
                                          </p:val>
                                        </p:tav>
                                      </p:tavLst>
                                    </p:anim>
                                  </p:childTnLst>
                                </p:cTn>
                              </p:par>
                            </p:childTnLst>
                          </p:cTn>
                        </p:par>
                        <p:par>
                          <p:cTn id="63" fill="hold">
                            <p:stCondLst>
                              <p:cond delay="4500"/>
                            </p:stCondLst>
                            <p:childTnLst>
                              <p:par>
                                <p:cTn id="64" presetID="42" presetClass="entr" presetSubtype="0" fill="hold" grpId="0" nodeType="afterEffect">
                                  <p:stCondLst>
                                    <p:cond delay="0"/>
                                  </p:stCondLst>
                                  <p:childTnLst>
                                    <p:set>
                                      <p:cBhvr>
                                        <p:cTn id="65" dur="1" fill="hold">
                                          <p:stCondLst>
                                            <p:cond delay="0"/>
                                          </p:stCondLst>
                                        </p:cTn>
                                        <p:tgtEl>
                                          <p:spTgt spid="19"/>
                                        </p:tgtEl>
                                        <p:attrNameLst>
                                          <p:attrName>style.visibility</p:attrName>
                                        </p:attrNameLst>
                                      </p:cBhvr>
                                      <p:to>
                                        <p:strVal val="visible"/>
                                      </p:to>
                                    </p:set>
                                    <p:animEffect transition="in" filter="fade">
                                      <p:cBhvr>
                                        <p:cTn id="66" dur="500"/>
                                        <p:tgtEl>
                                          <p:spTgt spid="19"/>
                                        </p:tgtEl>
                                      </p:cBhvr>
                                    </p:animEffect>
                                    <p:anim calcmode="lin" valueType="num">
                                      <p:cBhvr>
                                        <p:cTn id="67" dur="500" fill="hold"/>
                                        <p:tgtEl>
                                          <p:spTgt spid="19"/>
                                        </p:tgtEl>
                                        <p:attrNameLst>
                                          <p:attrName>ppt_x</p:attrName>
                                        </p:attrNameLst>
                                      </p:cBhvr>
                                      <p:tavLst>
                                        <p:tav tm="0">
                                          <p:val>
                                            <p:strVal val="#ppt_x"/>
                                          </p:val>
                                        </p:tav>
                                        <p:tav tm="100000">
                                          <p:val>
                                            <p:strVal val="#ppt_x"/>
                                          </p:val>
                                        </p:tav>
                                      </p:tavLst>
                                    </p:anim>
                                    <p:anim calcmode="lin" valueType="num">
                                      <p:cBhvr>
                                        <p:cTn id="68" dur="5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3" grpId="0"/>
      <p:bldP spid="15" grpId="0"/>
      <p:bldP spid="12" grpId="0"/>
      <p:bldP spid="11" grpId="0"/>
      <p:bldP spid="16" grpId="0"/>
      <p:bldP spid="17" grpId="0"/>
      <p:bldP spid="19" grpId="0"/>
      <p:bldP spid="2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0"/>
            <a:ext cx="12193057" cy="7881871"/>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a:off x="0" y="5462000"/>
            <a:ext cx="12192000" cy="1396000"/>
          </a:xfrm>
          <a:prstGeom prst="rect">
            <a:avLst/>
          </a:prstGeom>
          <a:solidFill>
            <a:srgbClr val="B4DCF5">
              <a:lumMod val="10000"/>
            </a:srgbClr>
          </a:solidFill>
        </p:spPr>
      </p:pic>
      <p:pic>
        <p:nvPicPr>
          <p:cNvPr id="6" name="Picture 5"/>
          <p:cNvPicPr>
            <a:picLocks noChangeAspect="1"/>
          </p:cNvPicPr>
          <p:nvPr/>
        </p:nvPicPr>
        <p:blipFill>
          <a:blip r:embed="rId4"/>
          <a:stretch>
            <a:fillRect/>
          </a:stretch>
        </p:blipFill>
        <p:spPr>
          <a:xfrm>
            <a:off x="-128789" y="4290646"/>
            <a:ext cx="12518265" cy="1968485"/>
          </a:xfrm>
          <a:prstGeom prst="rect">
            <a:avLst/>
          </a:prstGeom>
          <a:effectLst>
            <a:outerShdw blurRad="50800" dist="50800" dir="5400000" algn="ctr" rotWithShape="0">
              <a:schemeClr val="bg1"/>
            </a:outerShdw>
          </a:effectLst>
        </p:spPr>
      </p:pic>
      <p:pic>
        <p:nvPicPr>
          <p:cNvPr id="8" name="Picture 7">
            <a:hlinkClick r:id="rId5" action="ppaction://hlinksldjump"/>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57" y="5841596"/>
            <a:ext cx="980576" cy="980576"/>
          </a:xfrm>
          <a:prstGeom prst="rect">
            <a:avLst/>
          </a:prstGeom>
        </p:spPr>
      </p:pic>
      <p:pic>
        <p:nvPicPr>
          <p:cNvPr id="9" name="Picture 8">
            <a:hlinkClick r:id="rId7" action="ppaction://hlinksldjump"/>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527059" y="6278639"/>
            <a:ext cx="1206566" cy="588599"/>
          </a:xfrm>
          <a:prstGeom prst="rect">
            <a:avLst/>
          </a:prstGeom>
        </p:spPr>
      </p:pic>
      <p:sp>
        <p:nvSpPr>
          <p:cNvPr id="3" name="Rectangle 2"/>
          <p:cNvSpPr/>
          <p:nvPr/>
        </p:nvSpPr>
        <p:spPr>
          <a:xfrm>
            <a:off x="596347" y="159334"/>
            <a:ext cx="11039061" cy="461665"/>
          </a:xfrm>
          <a:prstGeom prst="rect">
            <a:avLst/>
          </a:prstGeom>
          <a:gradFill flip="none" rotWithShape="1">
            <a:gsLst>
              <a:gs pos="63000">
                <a:schemeClr val="bg1"/>
              </a:gs>
              <a:gs pos="91000">
                <a:schemeClr val="accent1">
                  <a:lumMod val="50000"/>
                </a:schemeClr>
              </a:gs>
              <a:gs pos="94000">
                <a:schemeClr val="bg1"/>
              </a:gs>
              <a:gs pos="99000">
                <a:schemeClr val="tx1">
                  <a:lumMod val="95000"/>
                  <a:lumOff val="5000"/>
                </a:schemeClr>
              </a:gs>
            </a:gsLst>
            <a:path path="rect">
              <a:fillToRect l="50000" t="50000" r="50000" b="50000"/>
            </a:path>
            <a:tileRect/>
          </a:gradFill>
        </p:spPr>
        <p:txBody>
          <a:bodyPr wrap="square" lIns="91440" tIns="45720" rIns="91440" bIns="45720">
            <a:spAutoFit/>
          </a:bodyPr>
          <a:lstStyle/>
          <a:p>
            <a:pPr algn="ctr" rtl="1"/>
            <a:r>
              <a:rPr lang="fa-IR" sz="2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cs typeface="B Titr" panose="00000700000000000000" pitchFamily="2" charset="-78"/>
              </a:rPr>
              <a:t>قواعد جامعیت خاص در مدل رابطه‌ای</a:t>
            </a:r>
          </a:p>
        </p:txBody>
      </p:sp>
      <p:pic>
        <p:nvPicPr>
          <p:cNvPr id="13" name="Picture 12">
            <a:hlinkClick r:id="rId9" action="ppaction://hlinksldjump"/>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1175595" y="5841596"/>
            <a:ext cx="1016405" cy="1016405"/>
          </a:xfrm>
          <a:prstGeom prst="rect">
            <a:avLst/>
          </a:prstGeom>
        </p:spPr>
      </p:pic>
      <p:sp>
        <p:nvSpPr>
          <p:cNvPr id="19" name="Flowchart: Terminator 18">
            <a:hlinkClick r:id="rId5" action="ppaction://hlinksldjump"/>
            <a:extLst>
              <a:ext uri="{FF2B5EF4-FFF2-40B4-BE49-F238E27FC236}">
                <a16:creationId xmlns:a16="http://schemas.microsoft.com/office/drawing/2014/main" id="{947EE71E-49F7-4957-A339-751E16B2FB5C}"/>
              </a:ext>
            </a:extLst>
          </p:cNvPr>
          <p:cNvSpPr/>
          <p:nvPr/>
        </p:nvSpPr>
        <p:spPr>
          <a:xfrm>
            <a:off x="4292375" y="1553495"/>
            <a:ext cx="3607250" cy="430475"/>
          </a:xfrm>
          <a:prstGeom prst="flowChartTerminator">
            <a:avLst/>
          </a:prstGeom>
        </p:spPr>
        <p:style>
          <a:lnRef idx="0">
            <a:schemeClr val="accent1"/>
          </a:lnRef>
          <a:fillRef idx="3">
            <a:schemeClr val="accent1"/>
          </a:fillRef>
          <a:effectRef idx="3">
            <a:schemeClr val="accent1"/>
          </a:effectRef>
          <a:fontRef idx="minor">
            <a:schemeClr val="lt1"/>
          </a:fontRef>
        </p:style>
        <p:txBody>
          <a:bodyPr rtlCol="0" anchor="ctr"/>
          <a:lstStyle/>
          <a:p>
            <a:pPr algn="ctr" rtl="1"/>
            <a:r>
              <a:rPr lang="fa-IR" sz="1600" b="1" dirty="0">
                <a:cs typeface="B Nazanin" panose="00000400000000000000" pitchFamily="2" charset="-78"/>
              </a:rPr>
              <a:t>محدودیت دامنه‌ای ( میدانی ) </a:t>
            </a:r>
            <a:endParaRPr lang="en-US" sz="1600" b="1" dirty="0">
              <a:cs typeface="B Nazanin" panose="00000400000000000000" pitchFamily="2" charset="-78"/>
            </a:endParaRPr>
          </a:p>
        </p:txBody>
      </p:sp>
      <p:sp>
        <p:nvSpPr>
          <p:cNvPr id="21" name="Flowchart: Terminator 20">
            <a:hlinkClick r:id="rId11" action="ppaction://hlinksldjump"/>
            <a:extLst>
              <a:ext uri="{FF2B5EF4-FFF2-40B4-BE49-F238E27FC236}">
                <a16:creationId xmlns:a16="http://schemas.microsoft.com/office/drawing/2014/main" id="{777F6860-1C0F-4C92-9186-854115DFC665}"/>
              </a:ext>
            </a:extLst>
          </p:cNvPr>
          <p:cNvSpPr/>
          <p:nvPr/>
        </p:nvSpPr>
        <p:spPr>
          <a:xfrm>
            <a:off x="4292375" y="2471917"/>
            <a:ext cx="3607250" cy="430475"/>
          </a:xfrm>
          <a:prstGeom prst="flowChartTerminator">
            <a:avLst/>
          </a:prstGeom>
        </p:spPr>
        <p:style>
          <a:lnRef idx="0">
            <a:schemeClr val="accent1"/>
          </a:lnRef>
          <a:fillRef idx="3">
            <a:schemeClr val="accent1"/>
          </a:fillRef>
          <a:effectRef idx="3">
            <a:schemeClr val="accent1"/>
          </a:effectRef>
          <a:fontRef idx="minor">
            <a:schemeClr val="lt1"/>
          </a:fontRef>
        </p:style>
        <p:txBody>
          <a:bodyPr rtlCol="0" anchor="ctr"/>
          <a:lstStyle/>
          <a:p>
            <a:pPr algn="ctr" rtl="1"/>
            <a:r>
              <a:rPr lang="fa-IR" sz="1600" b="1" dirty="0">
                <a:cs typeface="B Nazanin" panose="00000400000000000000" pitchFamily="2" charset="-78"/>
              </a:rPr>
              <a:t>محدودیت صفتی</a:t>
            </a:r>
            <a:endParaRPr lang="en-US" sz="1600" b="1" dirty="0">
              <a:cs typeface="B Nazanin" panose="00000400000000000000" pitchFamily="2" charset="-78"/>
            </a:endParaRPr>
          </a:p>
        </p:txBody>
      </p:sp>
      <p:sp>
        <p:nvSpPr>
          <p:cNvPr id="22" name="Flowchart: Terminator 21">
            <a:hlinkClick r:id="rId12" action="ppaction://hlinksldjump"/>
            <a:extLst>
              <a:ext uri="{FF2B5EF4-FFF2-40B4-BE49-F238E27FC236}">
                <a16:creationId xmlns:a16="http://schemas.microsoft.com/office/drawing/2014/main" id="{21AEE00B-F8D1-4913-9741-BFBF7A250CAF}"/>
              </a:ext>
            </a:extLst>
          </p:cNvPr>
          <p:cNvSpPr/>
          <p:nvPr/>
        </p:nvSpPr>
        <p:spPr>
          <a:xfrm>
            <a:off x="4292375" y="3390339"/>
            <a:ext cx="3607250" cy="430475"/>
          </a:xfrm>
          <a:prstGeom prst="flowChartTerminator">
            <a:avLst/>
          </a:prstGeom>
        </p:spPr>
        <p:style>
          <a:lnRef idx="0">
            <a:schemeClr val="accent1"/>
          </a:lnRef>
          <a:fillRef idx="3">
            <a:schemeClr val="accent1"/>
          </a:fillRef>
          <a:effectRef idx="3">
            <a:schemeClr val="accent1"/>
          </a:effectRef>
          <a:fontRef idx="minor">
            <a:schemeClr val="lt1"/>
          </a:fontRef>
        </p:style>
        <p:txBody>
          <a:bodyPr rtlCol="0" anchor="ctr"/>
          <a:lstStyle/>
          <a:p>
            <a:pPr algn="ctr" rtl="1"/>
            <a:r>
              <a:rPr lang="fa-IR" sz="1600" b="1" dirty="0">
                <a:cs typeface="B Nazanin" panose="00000400000000000000" pitchFamily="2" charset="-78"/>
              </a:rPr>
              <a:t>محدودیت رابطه‌ای</a:t>
            </a:r>
            <a:endParaRPr lang="en-US" sz="1600" b="1" dirty="0">
              <a:cs typeface="B Nazanin" panose="00000400000000000000" pitchFamily="2" charset="-78"/>
            </a:endParaRPr>
          </a:p>
        </p:txBody>
      </p:sp>
      <p:sp>
        <p:nvSpPr>
          <p:cNvPr id="23" name="Flowchart: Terminator 22">
            <a:hlinkClick r:id="rId13" action="ppaction://hlinksldjump"/>
            <a:extLst>
              <a:ext uri="{FF2B5EF4-FFF2-40B4-BE49-F238E27FC236}">
                <a16:creationId xmlns:a16="http://schemas.microsoft.com/office/drawing/2014/main" id="{BAAB3385-A11E-4B23-98F8-30FBFD42C166}"/>
              </a:ext>
            </a:extLst>
          </p:cNvPr>
          <p:cNvSpPr/>
          <p:nvPr/>
        </p:nvSpPr>
        <p:spPr>
          <a:xfrm>
            <a:off x="4292375" y="4308761"/>
            <a:ext cx="3607250" cy="430475"/>
          </a:xfrm>
          <a:prstGeom prst="flowChartTerminator">
            <a:avLst/>
          </a:prstGeom>
        </p:spPr>
        <p:style>
          <a:lnRef idx="0">
            <a:schemeClr val="accent1"/>
          </a:lnRef>
          <a:fillRef idx="3">
            <a:schemeClr val="accent1"/>
          </a:fillRef>
          <a:effectRef idx="3">
            <a:schemeClr val="accent1"/>
          </a:effectRef>
          <a:fontRef idx="minor">
            <a:schemeClr val="lt1"/>
          </a:fontRef>
        </p:style>
        <p:txBody>
          <a:bodyPr rtlCol="0" anchor="ctr"/>
          <a:lstStyle/>
          <a:p>
            <a:pPr algn="ctr" rtl="1"/>
            <a:r>
              <a:rPr lang="fa-IR" sz="1600" b="1" dirty="0">
                <a:cs typeface="B Nazanin" panose="00000400000000000000" pitchFamily="2" charset="-78"/>
              </a:rPr>
              <a:t>محدودیت پایگاهی</a:t>
            </a:r>
            <a:endParaRPr lang="en-US" sz="1600" b="1" dirty="0">
              <a:cs typeface="B Nazanin" panose="00000400000000000000" pitchFamily="2" charset="-78"/>
            </a:endParaRPr>
          </a:p>
        </p:txBody>
      </p:sp>
    </p:spTree>
    <p:extLst>
      <p:ext uri="{BB962C8B-B14F-4D97-AF65-F5344CB8AC3E}">
        <p14:creationId xmlns:p14="http://schemas.microsoft.com/office/powerpoint/2010/main" val="858385735"/>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right)">
                                      <p:cBhvr>
                                        <p:cTn id="7" dur="250"/>
                                        <p:tgtEl>
                                          <p:spTgt spid="8"/>
                                        </p:tgtEl>
                                      </p:cBhvr>
                                    </p:animEffect>
                                  </p:childTnLst>
                                </p:cTn>
                              </p:par>
                              <p:par>
                                <p:cTn id="8" presetID="22" presetClass="entr" presetSubtype="1"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up)">
                                      <p:cBhvr>
                                        <p:cTn id="10" dur="250"/>
                                        <p:tgtEl>
                                          <p:spTgt spid="9"/>
                                        </p:tgtEl>
                                      </p:cBhvr>
                                    </p:animEffect>
                                  </p:childTnLst>
                                </p:cTn>
                              </p:par>
                              <p:par>
                                <p:cTn id="11" presetID="22" presetClass="entr" presetSubtype="8"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wipe(left)">
                                      <p:cBhvr>
                                        <p:cTn id="13" dur="250"/>
                                        <p:tgtEl>
                                          <p:spTgt spid="13"/>
                                        </p:tgtEl>
                                      </p:cBhvr>
                                    </p:animEffect>
                                  </p:childTnLst>
                                </p:cTn>
                              </p:par>
                            </p:childTnLst>
                          </p:cTn>
                        </p:par>
                        <p:par>
                          <p:cTn id="14" fill="hold">
                            <p:stCondLst>
                              <p:cond delay="250"/>
                            </p:stCondLst>
                            <p:childTnLst>
                              <p:par>
                                <p:cTn id="15" presetID="10" presetClass="entr" presetSubtype="0" fill="hold" grpId="0" nodeType="after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par>
                          <p:cTn id="18" fill="hold">
                            <p:stCondLst>
                              <p:cond delay="750"/>
                            </p:stCondLst>
                            <p:childTnLst>
                              <p:par>
                                <p:cTn id="19" presetID="47" presetClass="entr" presetSubtype="0" fill="hold" grpId="0" nodeType="after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500"/>
                                        <p:tgtEl>
                                          <p:spTgt spid="19"/>
                                        </p:tgtEl>
                                      </p:cBhvr>
                                    </p:animEffect>
                                    <p:anim calcmode="lin" valueType="num">
                                      <p:cBhvr>
                                        <p:cTn id="22" dur="500" fill="hold"/>
                                        <p:tgtEl>
                                          <p:spTgt spid="19"/>
                                        </p:tgtEl>
                                        <p:attrNameLst>
                                          <p:attrName>ppt_x</p:attrName>
                                        </p:attrNameLst>
                                      </p:cBhvr>
                                      <p:tavLst>
                                        <p:tav tm="0">
                                          <p:val>
                                            <p:strVal val="#ppt_x"/>
                                          </p:val>
                                        </p:tav>
                                        <p:tav tm="100000">
                                          <p:val>
                                            <p:strVal val="#ppt_x"/>
                                          </p:val>
                                        </p:tav>
                                      </p:tavLst>
                                    </p:anim>
                                    <p:anim calcmode="lin" valueType="num">
                                      <p:cBhvr>
                                        <p:cTn id="23" dur="500" fill="hold"/>
                                        <p:tgtEl>
                                          <p:spTgt spid="19"/>
                                        </p:tgtEl>
                                        <p:attrNameLst>
                                          <p:attrName>ppt_y</p:attrName>
                                        </p:attrNameLst>
                                      </p:cBhvr>
                                      <p:tavLst>
                                        <p:tav tm="0">
                                          <p:val>
                                            <p:strVal val="#ppt_y-.1"/>
                                          </p:val>
                                        </p:tav>
                                        <p:tav tm="100000">
                                          <p:val>
                                            <p:strVal val="#ppt_y"/>
                                          </p:val>
                                        </p:tav>
                                      </p:tavLst>
                                    </p:anim>
                                  </p:childTnLst>
                                </p:cTn>
                              </p:par>
                            </p:childTnLst>
                          </p:cTn>
                        </p:par>
                        <p:par>
                          <p:cTn id="24" fill="hold">
                            <p:stCondLst>
                              <p:cond delay="1250"/>
                            </p:stCondLst>
                            <p:childTnLst>
                              <p:par>
                                <p:cTn id="25" presetID="47" presetClass="entr" presetSubtype="0" fill="hold" grpId="0" nodeType="after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fade">
                                      <p:cBhvr>
                                        <p:cTn id="27" dur="500"/>
                                        <p:tgtEl>
                                          <p:spTgt spid="21"/>
                                        </p:tgtEl>
                                      </p:cBhvr>
                                    </p:animEffect>
                                    <p:anim calcmode="lin" valueType="num">
                                      <p:cBhvr>
                                        <p:cTn id="28" dur="500" fill="hold"/>
                                        <p:tgtEl>
                                          <p:spTgt spid="21"/>
                                        </p:tgtEl>
                                        <p:attrNameLst>
                                          <p:attrName>ppt_x</p:attrName>
                                        </p:attrNameLst>
                                      </p:cBhvr>
                                      <p:tavLst>
                                        <p:tav tm="0">
                                          <p:val>
                                            <p:strVal val="#ppt_x"/>
                                          </p:val>
                                        </p:tav>
                                        <p:tav tm="100000">
                                          <p:val>
                                            <p:strVal val="#ppt_x"/>
                                          </p:val>
                                        </p:tav>
                                      </p:tavLst>
                                    </p:anim>
                                    <p:anim calcmode="lin" valueType="num">
                                      <p:cBhvr>
                                        <p:cTn id="29" dur="500" fill="hold"/>
                                        <p:tgtEl>
                                          <p:spTgt spid="21"/>
                                        </p:tgtEl>
                                        <p:attrNameLst>
                                          <p:attrName>ppt_y</p:attrName>
                                        </p:attrNameLst>
                                      </p:cBhvr>
                                      <p:tavLst>
                                        <p:tav tm="0">
                                          <p:val>
                                            <p:strVal val="#ppt_y-.1"/>
                                          </p:val>
                                        </p:tav>
                                        <p:tav tm="100000">
                                          <p:val>
                                            <p:strVal val="#ppt_y"/>
                                          </p:val>
                                        </p:tav>
                                      </p:tavLst>
                                    </p:anim>
                                  </p:childTnLst>
                                </p:cTn>
                              </p:par>
                            </p:childTnLst>
                          </p:cTn>
                        </p:par>
                        <p:par>
                          <p:cTn id="30" fill="hold">
                            <p:stCondLst>
                              <p:cond delay="1750"/>
                            </p:stCondLst>
                            <p:childTnLst>
                              <p:par>
                                <p:cTn id="31" presetID="47" presetClass="entr" presetSubtype="0" fill="hold" grpId="0" nodeType="afterEffect">
                                  <p:stCondLst>
                                    <p:cond delay="0"/>
                                  </p:stCondLst>
                                  <p:childTnLst>
                                    <p:set>
                                      <p:cBhvr>
                                        <p:cTn id="32" dur="1" fill="hold">
                                          <p:stCondLst>
                                            <p:cond delay="0"/>
                                          </p:stCondLst>
                                        </p:cTn>
                                        <p:tgtEl>
                                          <p:spTgt spid="22"/>
                                        </p:tgtEl>
                                        <p:attrNameLst>
                                          <p:attrName>style.visibility</p:attrName>
                                        </p:attrNameLst>
                                      </p:cBhvr>
                                      <p:to>
                                        <p:strVal val="visible"/>
                                      </p:to>
                                    </p:set>
                                    <p:animEffect transition="in" filter="fade">
                                      <p:cBhvr>
                                        <p:cTn id="33" dur="500"/>
                                        <p:tgtEl>
                                          <p:spTgt spid="22"/>
                                        </p:tgtEl>
                                      </p:cBhvr>
                                    </p:animEffect>
                                    <p:anim calcmode="lin" valueType="num">
                                      <p:cBhvr>
                                        <p:cTn id="34" dur="500" fill="hold"/>
                                        <p:tgtEl>
                                          <p:spTgt spid="22"/>
                                        </p:tgtEl>
                                        <p:attrNameLst>
                                          <p:attrName>ppt_x</p:attrName>
                                        </p:attrNameLst>
                                      </p:cBhvr>
                                      <p:tavLst>
                                        <p:tav tm="0">
                                          <p:val>
                                            <p:strVal val="#ppt_x"/>
                                          </p:val>
                                        </p:tav>
                                        <p:tav tm="100000">
                                          <p:val>
                                            <p:strVal val="#ppt_x"/>
                                          </p:val>
                                        </p:tav>
                                      </p:tavLst>
                                    </p:anim>
                                    <p:anim calcmode="lin" valueType="num">
                                      <p:cBhvr>
                                        <p:cTn id="35" dur="500" fill="hold"/>
                                        <p:tgtEl>
                                          <p:spTgt spid="22"/>
                                        </p:tgtEl>
                                        <p:attrNameLst>
                                          <p:attrName>ppt_y</p:attrName>
                                        </p:attrNameLst>
                                      </p:cBhvr>
                                      <p:tavLst>
                                        <p:tav tm="0">
                                          <p:val>
                                            <p:strVal val="#ppt_y-.1"/>
                                          </p:val>
                                        </p:tav>
                                        <p:tav tm="100000">
                                          <p:val>
                                            <p:strVal val="#ppt_y"/>
                                          </p:val>
                                        </p:tav>
                                      </p:tavLst>
                                    </p:anim>
                                  </p:childTnLst>
                                </p:cTn>
                              </p:par>
                            </p:childTnLst>
                          </p:cTn>
                        </p:par>
                        <p:par>
                          <p:cTn id="36" fill="hold">
                            <p:stCondLst>
                              <p:cond delay="2250"/>
                            </p:stCondLst>
                            <p:childTnLst>
                              <p:par>
                                <p:cTn id="37" presetID="47" presetClass="entr" presetSubtype="0" fill="hold" grpId="0" nodeType="afterEffect">
                                  <p:stCondLst>
                                    <p:cond delay="0"/>
                                  </p:stCondLst>
                                  <p:childTnLst>
                                    <p:set>
                                      <p:cBhvr>
                                        <p:cTn id="38" dur="1" fill="hold">
                                          <p:stCondLst>
                                            <p:cond delay="0"/>
                                          </p:stCondLst>
                                        </p:cTn>
                                        <p:tgtEl>
                                          <p:spTgt spid="23"/>
                                        </p:tgtEl>
                                        <p:attrNameLst>
                                          <p:attrName>style.visibility</p:attrName>
                                        </p:attrNameLst>
                                      </p:cBhvr>
                                      <p:to>
                                        <p:strVal val="visible"/>
                                      </p:to>
                                    </p:set>
                                    <p:animEffect transition="in" filter="fade">
                                      <p:cBhvr>
                                        <p:cTn id="39" dur="500"/>
                                        <p:tgtEl>
                                          <p:spTgt spid="23"/>
                                        </p:tgtEl>
                                      </p:cBhvr>
                                    </p:animEffect>
                                    <p:anim calcmode="lin" valueType="num">
                                      <p:cBhvr>
                                        <p:cTn id="40" dur="500" fill="hold"/>
                                        <p:tgtEl>
                                          <p:spTgt spid="23"/>
                                        </p:tgtEl>
                                        <p:attrNameLst>
                                          <p:attrName>ppt_x</p:attrName>
                                        </p:attrNameLst>
                                      </p:cBhvr>
                                      <p:tavLst>
                                        <p:tav tm="0">
                                          <p:val>
                                            <p:strVal val="#ppt_x"/>
                                          </p:val>
                                        </p:tav>
                                        <p:tav tm="100000">
                                          <p:val>
                                            <p:strVal val="#ppt_x"/>
                                          </p:val>
                                        </p:tav>
                                      </p:tavLst>
                                    </p:anim>
                                    <p:anim calcmode="lin" valueType="num">
                                      <p:cBhvr>
                                        <p:cTn id="41" dur="500" fill="hold"/>
                                        <p:tgtEl>
                                          <p:spTgt spid="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9" grpId="0" animBg="1"/>
      <p:bldP spid="21" grpId="0" animBg="1"/>
      <p:bldP spid="22" grpId="0" animBg="1"/>
      <p:bldP spid="2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0"/>
            <a:ext cx="12193057" cy="7881871"/>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a:off x="0" y="5462000"/>
            <a:ext cx="12192000" cy="1396000"/>
          </a:xfrm>
          <a:prstGeom prst="rect">
            <a:avLst/>
          </a:prstGeom>
          <a:solidFill>
            <a:srgbClr val="B4DCF5">
              <a:lumMod val="10000"/>
            </a:srgbClr>
          </a:solidFill>
        </p:spPr>
      </p:pic>
      <p:pic>
        <p:nvPicPr>
          <p:cNvPr id="6" name="Picture 5"/>
          <p:cNvPicPr>
            <a:picLocks noChangeAspect="1"/>
          </p:cNvPicPr>
          <p:nvPr/>
        </p:nvPicPr>
        <p:blipFill>
          <a:blip r:embed="rId4"/>
          <a:stretch>
            <a:fillRect/>
          </a:stretch>
        </p:blipFill>
        <p:spPr>
          <a:xfrm>
            <a:off x="-128789" y="4290646"/>
            <a:ext cx="12518265" cy="1968485"/>
          </a:xfrm>
          <a:prstGeom prst="rect">
            <a:avLst/>
          </a:prstGeom>
          <a:effectLst>
            <a:outerShdw blurRad="50800" dist="50800" dir="5400000" algn="ctr" rotWithShape="0">
              <a:schemeClr val="bg1"/>
            </a:outerShdw>
          </a:effectLst>
        </p:spPr>
      </p:pic>
      <p:pic>
        <p:nvPicPr>
          <p:cNvPr id="8" name="Picture 7">
            <a:hlinkClick r:id="rId5" action="ppaction://hlinksldjump"/>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57" y="5841596"/>
            <a:ext cx="980576" cy="980576"/>
          </a:xfrm>
          <a:prstGeom prst="rect">
            <a:avLst/>
          </a:prstGeom>
        </p:spPr>
      </p:pic>
      <p:pic>
        <p:nvPicPr>
          <p:cNvPr id="9" name="Picture 8">
            <a:hlinkClick r:id="rId7" action="ppaction://hlinksldjump"/>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527059" y="6278639"/>
            <a:ext cx="1206566" cy="588599"/>
          </a:xfrm>
          <a:prstGeom prst="rect">
            <a:avLst/>
          </a:prstGeom>
        </p:spPr>
      </p:pic>
      <p:sp>
        <p:nvSpPr>
          <p:cNvPr id="3" name="Rectangle 2"/>
          <p:cNvSpPr/>
          <p:nvPr/>
        </p:nvSpPr>
        <p:spPr>
          <a:xfrm>
            <a:off x="596347" y="159334"/>
            <a:ext cx="11039061" cy="461665"/>
          </a:xfrm>
          <a:prstGeom prst="rect">
            <a:avLst/>
          </a:prstGeom>
          <a:gradFill flip="none" rotWithShape="1">
            <a:gsLst>
              <a:gs pos="63000">
                <a:schemeClr val="bg1"/>
              </a:gs>
              <a:gs pos="91000">
                <a:schemeClr val="accent1">
                  <a:lumMod val="50000"/>
                </a:schemeClr>
              </a:gs>
              <a:gs pos="94000">
                <a:schemeClr val="bg1"/>
              </a:gs>
              <a:gs pos="99000">
                <a:schemeClr val="tx1">
                  <a:lumMod val="95000"/>
                  <a:lumOff val="5000"/>
                </a:schemeClr>
              </a:gs>
            </a:gsLst>
            <a:path path="rect">
              <a:fillToRect l="50000" t="50000" r="50000" b="50000"/>
            </a:path>
            <a:tileRect/>
          </a:gradFill>
        </p:spPr>
        <p:txBody>
          <a:bodyPr wrap="square" lIns="91440" tIns="45720" rIns="91440" bIns="45720">
            <a:spAutoFit/>
          </a:bodyPr>
          <a:lstStyle/>
          <a:p>
            <a:pPr algn="ctr"/>
            <a:r>
              <a:rPr lang="fa-IR" sz="2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cs typeface="B Titr" panose="00000700000000000000" pitchFamily="2" charset="-78"/>
              </a:rPr>
              <a:t>قواعد جامعیت خاص ( محدودیت دامنه‌ای ) </a:t>
            </a:r>
          </a:p>
        </p:txBody>
      </p:sp>
      <p:pic>
        <p:nvPicPr>
          <p:cNvPr id="13" name="Picture 12">
            <a:hlinkClick r:id="rId7" action="ppaction://hlinksldjump"/>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1175595" y="5841596"/>
            <a:ext cx="1016405" cy="1016405"/>
          </a:xfrm>
          <a:prstGeom prst="rect">
            <a:avLst/>
          </a:prstGeom>
        </p:spPr>
      </p:pic>
      <p:sp>
        <p:nvSpPr>
          <p:cNvPr id="10" name="Rectangle 9">
            <a:extLst>
              <a:ext uri="{FF2B5EF4-FFF2-40B4-BE49-F238E27FC236}">
                <a16:creationId xmlns:a16="http://schemas.microsoft.com/office/drawing/2014/main" id="{06F4B09D-E68E-4361-9E41-AD7A1C98C2D6}"/>
              </a:ext>
            </a:extLst>
          </p:cNvPr>
          <p:cNvSpPr/>
          <p:nvPr/>
        </p:nvSpPr>
        <p:spPr>
          <a:xfrm>
            <a:off x="596347" y="810728"/>
            <a:ext cx="11039062" cy="338554"/>
          </a:xfrm>
          <a:prstGeom prst="rect">
            <a:avLst/>
          </a:prstGeom>
        </p:spPr>
        <p:txBody>
          <a:bodyPr wrap="square">
            <a:spAutoFit/>
          </a:bodyPr>
          <a:lstStyle/>
          <a:p>
            <a:pPr algn="just" rtl="1"/>
            <a:r>
              <a:rPr lang="fa-IR" sz="1600" dirty="0">
                <a:cs typeface="B Nazanin" panose="00000400000000000000" pitchFamily="2" charset="-78"/>
              </a:rPr>
              <a:t>این محدودیت، مشخص‏کننده نوع و طیف مقادیر دامنه است و در همان دستور </a:t>
            </a:r>
            <a:r>
              <a:rPr lang="en-US" sz="1600" dirty="0">
                <a:cs typeface="B Nazanin" panose="00000400000000000000" pitchFamily="2" charset="-78"/>
              </a:rPr>
              <a:t>CREATE DOMAIN</a:t>
            </a:r>
            <a:r>
              <a:rPr lang="fa-IR" sz="1600" dirty="0">
                <a:cs typeface="B Nazanin" panose="00000400000000000000" pitchFamily="2" charset="-78"/>
              </a:rPr>
              <a:t> اعلان می‏شود.</a:t>
            </a:r>
          </a:p>
        </p:txBody>
      </p:sp>
      <p:pic>
        <p:nvPicPr>
          <p:cNvPr id="7" name="Picture 6">
            <a:extLst>
              <a:ext uri="{FF2B5EF4-FFF2-40B4-BE49-F238E27FC236}">
                <a16:creationId xmlns:a16="http://schemas.microsoft.com/office/drawing/2014/main" id="{FEC8D11A-34A3-4BFD-A685-F3972D0C13A8}"/>
              </a:ext>
            </a:extLst>
          </p:cNvPr>
          <p:cNvPicPr>
            <a:picLocks noChangeAspect="1"/>
          </p:cNvPicPr>
          <p:nvPr/>
        </p:nvPicPr>
        <p:blipFill>
          <a:blip r:embed="rId10"/>
          <a:stretch>
            <a:fillRect/>
          </a:stretch>
        </p:blipFill>
        <p:spPr>
          <a:xfrm>
            <a:off x="3324225" y="2347609"/>
            <a:ext cx="5543550" cy="219075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813341281"/>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right)">
                                      <p:cBhvr>
                                        <p:cTn id="7" dur="250"/>
                                        <p:tgtEl>
                                          <p:spTgt spid="8"/>
                                        </p:tgtEl>
                                      </p:cBhvr>
                                    </p:animEffect>
                                  </p:childTnLst>
                                </p:cTn>
                              </p:par>
                              <p:par>
                                <p:cTn id="8" presetID="22" presetClass="entr" presetSubtype="1"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up)">
                                      <p:cBhvr>
                                        <p:cTn id="10" dur="250"/>
                                        <p:tgtEl>
                                          <p:spTgt spid="9"/>
                                        </p:tgtEl>
                                      </p:cBhvr>
                                    </p:animEffect>
                                  </p:childTnLst>
                                </p:cTn>
                              </p:par>
                              <p:par>
                                <p:cTn id="11" presetID="22" presetClass="entr" presetSubtype="8"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wipe(left)">
                                      <p:cBhvr>
                                        <p:cTn id="13" dur="250"/>
                                        <p:tgtEl>
                                          <p:spTgt spid="13"/>
                                        </p:tgtEl>
                                      </p:cBhvr>
                                    </p:animEffect>
                                  </p:childTnLst>
                                </p:cTn>
                              </p:par>
                            </p:childTnLst>
                          </p:cTn>
                        </p:par>
                        <p:par>
                          <p:cTn id="14" fill="hold">
                            <p:stCondLst>
                              <p:cond delay="250"/>
                            </p:stCondLst>
                            <p:childTnLst>
                              <p:par>
                                <p:cTn id="15" presetID="10" presetClass="entr" presetSubtype="0" fill="hold" grpId="0" nodeType="after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par>
                          <p:cTn id="18" fill="hold">
                            <p:stCondLst>
                              <p:cond delay="750"/>
                            </p:stCondLst>
                            <p:childTnLst>
                              <p:par>
                                <p:cTn id="19" presetID="42" presetClass="entr" presetSubtype="0" fill="hold" grpId="0" nodeType="after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anim calcmode="lin" valueType="num">
                                      <p:cBhvr>
                                        <p:cTn id="22" dur="500" fill="hold"/>
                                        <p:tgtEl>
                                          <p:spTgt spid="10"/>
                                        </p:tgtEl>
                                        <p:attrNameLst>
                                          <p:attrName>ppt_x</p:attrName>
                                        </p:attrNameLst>
                                      </p:cBhvr>
                                      <p:tavLst>
                                        <p:tav tm="0">
                                          <p:val>
                                            <p:strVal val="#ppt_x"/>
                                          </p:val>
                                        </p:tav>
                                        <p:tav tm="100000">
                                          <p:val>
                                            <p:strVal val="#ppt_x"/>
                                          </p:val>
                                        </p:tav>
                                      </p:tavLst>
                                    </p:anim>
                                    <p:anim calcmode="lin" valueType="num">
                                      <p:cBhvr>
                                        <p:cTn id="23" dur="500" fill="hold"/>
                                        <p:tgtEl>
                                          <p:spTgt spid="10"/>
                                        </p:tgtEl>
                                        <p:attrNameLst>
                                          <p:attrName>ppt_y</p:attrName>
                                        </p:attrNameLst>
                                      </p:cBhvr>
                                      <p:tavLst>
                                        <p:tav tm="0">
                                          <p:val>
                                            <p:strVal val="#ppt_y+.1"/>
                                          </p:val>
                                        </p:tav>
                                        <p:tav tm="100000">
                                          <p:val>
                                            <p:strVal val="#ppt_y"/>
                                          </p:val>
                                        </p:tav>
                                      </p:tavLst>
                                    </p:anim>
                                  </p:childTnLst>
                                </p:cTn>
                              </p:par>
                            </p:childTnLst>
                          </p:cTn>
                        </p:par>
                        <p:par>
                          <p:cTn id="24" fill="hold">
                            <p:stCondLst>
                              <p:cond delay="1250"/>
                            </p:stCondLst>
                            <p:childTnLst>
                              <p:par>
                                <p:cTn id="25" presetID="10" presetClass="entr" presetSubtype="0" fill="hold" nodeType="after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0"/>
            <a:ext cx="12193057" cy="7881871"/>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a:off x="0" y="5462000"/>
            <a:ext cx="12192000" cy="1396000"/>
          </a:xfrm>
          <a:prstGeom prst="rect">
            <a:avLst/>
          </a:prstGeom>
          <a:solidFill>
            <a:srgbClr val="B4DCF5">
              <a:lumMod val="10000"/>
            </a:srgbClr>
          </a:solidFill>
        </p:spPr>
      </p:pic>
      <p:pic>
        <p:nvPicPr>
          <p:cNvPr id="6" name="Picture 5"/>
          <p:cNvPicPr>
            <a:picLocks noChangeAspect="1"/>
          </p:cNvPicPr>
          <p:nvPr/>
        </p:nvPicPr>
        <p:blipFill>
          <a:blip r:embed="rId4"/>
          <a:stretch>
            <a:fillRect/>
          </a:stretch>
        </p:blipFill>
        <p:spPr>
          <a:xfrm>
            <a:off x="-128789" y="4290646"/>
            <a:ext cx="12518265" cy="1968485"/>
          </a:xfrm>
          <a:prstGeom prst="rect">
            <a:avLst/>
          </a:prstGeom>
          <a:effectLst>
            <a:outerShdw blurRad="50800" dist="50800" dir="5400000" algn="ctr" rotWithShape="0">
              <a:schemeClr val="bg1"/>
            </a:outerShdw>
          </a:effectLst>
        </p:spPr>
      </p:pic>
      <p:pic>
        <p:nvPicPr>
          <p:cNvPr id="8" name="Picture 7">
            <a:hlinkClick r:id="rId5" action="ppaction://hlinksldjump"/>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57" y="5841596"/>
            <a:ext cx="980576" cy="980576"/>
          </a:xfrm>
          <a:prstGeom prst="rect">
            <a:avLst/>
          </a:prstGeom>
        </p:spPr>
      </p:pic>
      <p:pic>
        <p:nvPicPr>
          <p:cNvPr id="9" name="Picture 8">
            <a:hlinkClick r:id="rId7" action="ppaction://hlinksldjump"/>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527059" y="6278639"/>
            <a:ext cx="1206566" cy="588599"/>
          </a:xfrm>
          <a:prstGeom prst="rect">
            <a:avLst/>
          </a:prstGeom>
        </p:spPr>
      </p:pic>
      <p:sp>
        <p:nvSpPr>
          <p:cNvPr id="3" name="Rectangle 2"/>
          <p:cNvSpPr/>
          <p:nvPr/>
        </p:nvSpPr>
        <p:spPr>
          <a:xfrm>
            <a:off x="596347" y="159334"/>
            <a:ext cx="11039061" cy="461665"/>
          </a:xfrm>
          <a:prstGeom prst="rect">
            <a:avLst/>
          </a:prstGeom>
          <a:gradFill flip="none" rotWithShape="1">
            <a:gsLst>
              <a:gs pos="63000">
                <a:schemeClr val="bg1"/>
              </a:gs>
              <a:gs pos="91000">
                <a:schemeClr val="accent1">
                  <a:lumMod val="50000"/>
                </a:schemeClr>
              </a:gs>
              <a:gs pos="94000">
                <a:schemeClr val="bg1"/>
              </a:gs>
              <a:gs pos="99000">
                <a:schemeClr val="tx1">
                  <a:lumMod val="95000"/>
                  <a:lumOff val="5000"/>
                </a:schemeClr>
              </a:gs>
            </a:gsLst>
            <a:path path="rect">
              <a:fillToRect l="50000" t="50000" r="50000" b="50000"/>
            </a:path>
            <a:tileRect/>
          </a:gradFill>
        </p:spPr>
        <p:txBody>
          <a:bodyPr wrap="square" lIns="91440" tIns="45720" rIns="91440" bIns="45720">
            <a:spAutoFit/>
          </a:bodyPr>
          <a:lstStyle/>
          <a:p>
            <a:pPr algn="ctr" rtl="1"/>
            <a:r>
              <a:rPr lang="fa-IR" sz="2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cs typeface="B Titr" panose="00000700000000000000" pitchFamily="2" charset="-78"/>
              </a:rPr>
              <a:t>قواعد جامعیت خاص ( محدودیت صفتی ) </a:t>
            </a:r>
          </a:p>
        </p:txBody>
      </p:sp>
      <p:pic>
        <p:nvPicPr>
          <p:cNvPr id="13" name="Picture 12">
            <a:hlinkClick r:id="rId9" action="ppaction://hlinksldjump"/>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1175595" y="5841596"/>
            <a:ext cx="1016405" cy="1016405"/>
          </a:xfrm>
          <a:prstGeom prst="rect">
            <a:avLst/>
          </a:prstGeom>
        </p:spPr>
      </p:pic>
      <p:sp>
        <p:nvSpPr>
          <p:cNvPr id="10" name="Rectangle 9">
            <a:extLst>
              <a:ext uri="{FF2B5EF4-FFF2-40B4-BE49-F238E27FC236}">
                <a16:creationId xmlns:a16="http://schemas.microsoft.com/office/drawing/2014/main" id="{06F4B09D-E68E-4361-9E41-AD7A1C98C2D6}"/>
              </a:ext>
            </a:extLst>
          </p:cNvPr>
          <p:cNvSpPr/>
          <p:nvPr/>
        </p:nvSpPr>
        <p:spPr>
          <a:xfrm>
            <a:off x="596347" y="810728"/>
            <a:ext cx="11039062" cy="4524315"/>
          </a:xfrm>
          <a:prstGeom prst="rect">
            <a:avLst/>
          </a:prstGeom>
        </p:spPr>
        <p:txBody>
          <a:bodyPr wrap="square">
            <a:spAutoFit/>
          </a:bodyPr>
          <a:lstStyle/>
          <a:p>
            <a:pPr algn="just" rtl="1"/>
            <a:r>
              <a:rPr lang="fa-IR" sz="1600" dirty="0">
                <a:cs typeface="B Nazanin" panose="00000400000000000000" pitchFamily="2" charset="-78"/>
              </a:rPr>
              <a:t>جامعیت دامنه به معنی تعیین مقادیر مجاز برای هر فیلد یا هر ستون می‌باشد. برای مثال، معدل دانشجو باید عددی بین صفر تا 20 باشد. اگر کاربر بتواند مقداری خارج از محدوده مجاز وارد کند، جامعیت دامنه نقض شده است، بنابراین باید جلوی این امر گرفته شود. این قبیل کنترل‌ها را علاوه بر </a:t>
            </a:r>
            <a:r>
              <a:rPr lang="en-US" sz="1600" dirty="0">
                <a:cs typeface="B Nazanin" panose="00000400000000000000" pitchFamily="2" charset="-78"/>
              </a:rPr>
              <a:t>SQL </a:t>
            </a:r>
            <a:r>
              <a:rPr lang="fa-IR" sz="1600" dirty="0">
                <a:cs typeface="B Nazanin" panose="00000400000000000000" pitchFamily="2" charset="-78"/>
              </a:rPr>
              <a:t>باید در محیط برنامه نویسی نیز اعمال کرد. </a:t>
            </a:r>
          </a:p>
          <a:p>
            <a:pPr algn="just" rtl="1"/>
            <a:endParaRPr lang="fa-IR" sz="1600" dirty="0">
              <a:cs typeface="B Nazanin" panose="00000400000000000000" pitchFamily="2" charset="-78"/>
            </a:endParaRPr>
          </a:p>
          <a:p>
            <a:pPr algn="just" rtl="1"/>
            <a:r>
              <a:rPr lang="fa-IR" sz="1600" dirty="0">
                <a:cs typeface="B Nazanin" panose="00000400000000000000" pitchFamily="2" charset="-78"/>
              </a:rPr>
              <a:t>مثال : می‌خواهیم روی فیلد تعداد واحد در جدول درس محدودیت اعمال کنیم زیرا تعداد واحد درس باید عددی بین یک تا چهار باشد. </a:t>
            </a:r>
          </a:p>
          <a:p>
            <a:pPr algn="just" rtl="1"/>
            <a:r>
              <a:rPr lang="fa-IR" sz="1600" dirty="0">
                <a:cs typeface="B Nazanin" panose="00000400000000000000" pitchFamily="2" charset="-78"/>
              </a:rPr>
              <a:t>برای این منظور جدول درس را در حالت </a:t>
            </a:r>
            <a:r>
              <a:rPr lang="en-US" sz="1600" dirty="0">
                <a:cs typeface="B Nazanin" panose="00000400000000000000" pitchFamily="2" charset="-78"/>
              </a:rPr>
              <a:t>design </a:t>
            </a:r>
            <a:r>
              <a:rPr lang="fa-IR" sz="1600" dirty="0">
                <a:cs typeface="B Nazanin" panose="00000400000000000000" pitchFamily="2" charset="-78"/>
              </a:rPr>
              <a:t>باز می‌کنیم و از منوی </a:t>
            </a:r>
            <a:r>
              <a:rPr lang="en-US" sz="1600" dirty="0">
                <a:cs typeface="B Nazanin" panose="00000400000000000000" pitchFamily="2" charset="-78"/>
              </a:rPr>
              <a:t>Toolbar </a:t>
            </a:r>
            <a:r>
              <a:rPr lang="fa-IR" sz="1600" dirty="0">
                <a:cs typeface="B Nazanin" panose="00000400000000000000" pitchFamily="2" charset="-78"/>
              </a:rPr>
              <a:t>گزینه </a:t>
            </a:r>
            <a:r>
              <a:rPr lang="en-US" sz="1600" dirty="0">
                <a:cs typeface="B Nazanin" panose="00000400000000000000" pitchFamily="2" charset="-78"/>
              </a:rPr>
              <a:t>Manage Check Constrains </a:t>
            </a:r>
            <a:r>
              <a:rPr lang="fa-IR" sz="1600" dirty="0">
                <a:cs typeface="B Nazanin" panose="00000400000000000000" pitchFamily="2" charset="-78"/>
              </a:rPr>
              <a:t> را انتخاب می‌کنیم. با انجام این کار  پنجره </a:t>
            </a:r>
            <a:r>
              <a:rPr lang="en-US" sz="1600" dirty="0">
                <a:cs typeface="B Nazanin" panose="00000400000000000000" pitchFamily="2" charset="-78"/>
              </a:rPr>
              <a:t>Check Constrains </a:t>
            </a:r>
            <a:r>
              <a:rPr lang="fa-IR" sz="1600" dirty="0">
                <a:cs typeface="B Nazanin" panose="00000400000000000000" pitchFamily="2" charset="-78"/>
              </a:rPr>
              <a:t> باز می‌شود. حال روی دکمه</a:t>
            </a:r>
            <a:r>
              <a:rPr lang="en-US" sz="1600" dirty="0">
                <a:cs typeface="B Nazanin" panose="00000400000000000000" pitchFamily="2" charset="-78"/>
              </a:rPr>
              <a:t>Add </a:t>
            </a:r>
            <a:r>
              <a:rPr lang="fa-IR" sz="1600" dirty="0">
                <a:cs typeface="B Nazanin" panose="00000400000000000000" pitchFamily="2" charset="-78"/>
              </a:rPr>
              <a:t> کلیک می‌کنیم و در قسمت </a:t>
            </a:r>
            <a:r>
              <a:rPr lang="en-US" sz="1600" dirty="0">
                <a:cs typeface="B Nazanin" panose="00000400000000000000" pitchFamily="2" charset="-78"/>
              </a:rPr>
              <a:t>expression </a:t>
            </a:r>
            <a:r>
              <a:rPr lang="fa-IR" sz="1600" dirty="0">
                <a:cs typeface="B Nazanin" panose="00000400000000000000" pitchFamily="2" charset="-78"/>
              </a:rPr>
              <a:t> فرمول مربوطه را وارد می‌کنیم : </a:t>
            </a:r>
          </a:p>
          <a:p>
            <a:pPr algn="just" rtl="1"/>
            <a:endParaRPr lang="fa-IR" sz="1600" dirty="0">
              <a:cs typeface="B Nazanin" panose="00000400000000000000" pitchFamily="2" charset="-78"/>
            </a:endParaRPr>
          </a:p>
          <a:p>
            <a:pPr algn="just"/>
            <a:r>
              <a:rPr lang="en-US" sz="1600" dirty="0">
                <a:cs typeface="B Nazanin" panose="00000400000000000000" pitchFamily="2" charset="-78"/>
              </a:rPr>
              <a:t>Expression : unit &gt;=1 and unit &lt;=4</a:t>
            </a:r>
          </a:p>
          <a:p>
            <a:pPr algn="just"/>
            <a:r>
              <a:rPr lang="en-US" sz="1600" dirty="0">
                <a:cs typeface="B Nazanin" panose="00000400000000000000" pitchFamily="2" charset="-78"/>
              </a:rPr>
              <a:t>Name : CK_Lesson_Unit</a:t>
            </a:r>
          </a:p>
          <a:p>
            <a:pPr algn="just"/>
            <a:r>
              <a:rPr lang="en-US" sz="1600" dirty="0">
                <a:cs typeface="B Nazanin" panose="00000400000000000000" pitchFamily="2" charset="-78"/>
              </a:rPr>
              <a:t>Description : </a:t>
            </a:r>
            <a:r>
              <a:rPr lang="fa-IR" sz="1600" dirty="0">
                <a:cs typeface="B Nazanin" panose="00000400000000000000" pitchFamily="2" charset="-78"/>
              </a:rPr>
              <a:t>تعداد واحد درس عددی بین یک تا چهار است</a:t>
            </a:r>
          </a:p>
          <a:p>
            <a:pPr algn="just"/>
            <a:r>
              <a:rPr lang="en-US" sz="1600" dirty="0">
                <a:cs typeface="B Nazanin" panose="00000400000000000000" pitchFamily="2" charset="-78"/>
              </a:rPr>
              <a:t>Check exist data on creation :   </a:t>
            </a:r>
            <a:r>
              <a:rPr lang="fa-IR" sz="1600" dirty="0">
                <a:cs typeface="B Nazanin" panose="00000400000000000000" pitchFamily="2" charset="-78"/>
              </a:rPr>
              <a:t>کنترل فرمول روی داده‌های موجود</a:t>
            </a:r>
          </a:p>
          <a:p>
            <a:pPr algn="just"/>
            <a:r>
              <a:rPr lang="en-US" sz="1600" dirty="0">
                <a:cs typeface="B Nazanin" panose="00000400000000000000" pitchFamily="2" charset="-78"/>
              </a:rPr>
              <a:t>Enforce for insert and update : </a:t>
            </a:r>
            <a:r>
              <a:rPr lang="fa-IR" sz="1600" dirty="0">
                <a:cs typeface="B Nazanin" panose="00000400000000000000" pitchFamily="2" charset="-78"/>
              </a:rPr>
              <a:t>کنترل فرمول روی داده‌های جدید هنگام عمل درج و ویرایش  </a:t>
            </a:r>
          </a:p>
          <a:p>
            <a:pPr algn="just" rtl="1"/>
            <a:endParaRPr lang="fa-IR" sz="1600" dirty="0">
              <a:cs typeface="B Nazanin" panose="00000400000000000000" pitchFamily="2" charset="-78"/>
            </a:endParaRPr>
          </a:p>
          <a:p>
            <a:pPr algn="just" rtl="1"/>
            <a:r>
              <a:rPr lang="fa-IR" sz="1600" dirty="0">
                <a:cs typeface="B Nazanin" panose="00000400000000000000" pitchFamily="2" charset="-78"/>
              </a:rPr>
              <a:t>به طور کلی برای اعمال محدودیت صفتی با استفاده از کد نویسی روش‌های متعددی وجود دارد :</a:t>
            </a:r>
          </a:p>
          <a:p>
            <a:pPr algn="just" rtl="1"/>
            <a:r>
              <a:rPr lang="fa-IR" sz="1600" dirty="0">
                <a:cs typeface="B Nazanin" panose="00000400000000000000" pitchFamily="2" charset="-78"/>
              </a:rPr>
              <a:t>1 – با تعریف دامنه‌اش</a:t>
            </a:r>
          </a:p>
          <a:p>
            <a:pPr algn="just" rtl="1"/>
            <a:r>
              <a:rPr lang="fa-IR" sz="1600" dirty="0">
                <a:cs typeface="B Nazanin" panose="00000400000000000000" pitchFamily="2" charset="-78"/>
              </a:rPr>
              <a:t>2 – در دستور </a:t>
            </a:r>
            <a:r>
              <a:rPr lang="en-US" sz="1600" dirty="0">
                <a:cs typeface="B Nazanin" panose="00000400000000000000" pitchFamily="2" charset="-78"/>
              </a:rPr>
              <a:t>create table</a:t>
            </a:r>
            <a:r>
              <a:rPr lang="fa-IR" sz="1600" dirty="0">
                <a:cs typeface="B Nazanin" panose="00000400000000000000" pitchFamily="2" charset="-78"/>
              </a:rPr>
              <a:t> با عبارت </a:t>
            </a:r>
            <a:r>
              <a:rPr lang="en-US" sz="1600" dirty="0">
                <a:cs typeface="B Nazanin" panose="00000400000000000000" pitchFamily="2" charset="-78"/>
              </a:rPr>
              <a:t>check</a:t>
            </a:r>
            <a:r>
              <a:rPr lang="fa-IR" sz="1600" dirty="0">
                <a:cs typeface="B Nazanin" panose="00000400000000000000" pitchFamily="2" charset="-78"/>
              </a:rPr>
              <a:t> </a:t>
            </a:r>
          </a:p>
          <a:p>
            <a:pPr algn="just" rtl="1"/>
            <a:r>
              <a:rPr lang="fa-IR" sz="1600" dirty="0">
                <a:cs typeface="B Nazanin" panose="00000400000000000000" pitchFamily="2" charset="-78"/>
              </a:rPr>
              <a:t>3 – استفاده از </a:t>
            </a:r>
            <a:r>
              <a:rPr lang="en-US" sz="1600" dirty="0">
                <a:cs typeface="B Nazanin" panose="00000400000000000000" pitchFamily="2" charset="-78"/>
              </a:rPr>
              <a:t>assertion</a:t>
            </a:r>
            <a:endParaRPr lang="fa-IR" sz="1600" dirty="0">
              <a:cs typeface="B Nazanin" panose="00000400000000000000" pitchFamily="2" charset="-78"/>
            </a:endParaRPr>
          </a:p>
          <a:p>
            <a:pPr algn="just" rtl="1"/>
            <a:r>
              <a:rPr lang="fa-IR" sz="1600" dirty="0">
                <a:cs typeface="B Nazanin" panose="00000400000000000000" pitchFamily="2" charset="-78"/>
              </a:rPr>
              <a:t>4 – استفاده از </a:t>
            </a:r>
            <a:r>
              <a:rPr lang="en-US" sz="1600" dirty="0">
                <a:cs typeface="B Nazanin" panose="00000400000000000000" pitchFamily="2" charset="-78"/>
              </a:rPr>
              <a:t>trigger</a:t>
            </a:r>
            <a:endParaRPr lang="fa-IR" sz="1600" dirty="0">
              <a:cs typeface="B Nazanin" panose="00000400000000000000" pitchFamily="2" charset="-78"/>
            </a:endParaRPr>
          </a:p>
        </p:txBody>
      </p:sp>
    </p:spTree>
    <p:extLst>
      <p:ext uri="{BB962C8B-B14F-4D97-AF65-F5344CB8AC3E}">
        <p14:creationId xmlns:p14="http://schemas.microsoft.com/office/powerpoint/2010/main" val="2951121975"/>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right)">
                                      <p:cBhvr>
                                        <p:cTn id="7" dur="250"/>
                                        <p:tgtEl>
                                          <p:spTgt spid="8"/>
                                        </p:tgtEl>
                                      </p:cBhvr>
                                    </p:animEffect>
                                  </p:childTnLst>
                                </p:cTn>
                              </p:par>
                              <p:par>
                                <p:cTn id="8" presetID="22" presetClass="entr" presetSubtype="1"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up)">
                                      <p:cBhvr>
                                        <p:cTn id="10" dur="250"/>
                                        <p:tgtEl>
                                          <p:spTgt spid="9"/>
                                        </p:tgtEl>
                                      </p:cBhvr>
                                    </p:animEffect>
                                  </p:childTnLst>
                                </p:cTn>
                              </p:par>
                              <p:par>
                                <p:cTn id="11" presetID="22" presetClass="entr" presetSubtype="8"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wipe(left)">
                                      <p:cBhvr>
                                        <p:cTn id="13" dur="250"/>
                                        <p:tgtEl>
                                          <p:spTgt spid="13"/>
                                        </p:tgtEl>
                                      </p:cBhvr>
                                    </p:animEffect>
                                  </p:childTnLst>
                                </p:cTn>
                              </p:par>
                            </p:childTnLst>
                          </p:cTn>
                        </p:par>
                        <p:par>
                          <p:cTn id="14" fill="hold">
                            <p:stCondLst>
                              <p:cond delay="250"/>
                            </p:stCondLst>
                            <p:childTnLst>
                              <p:par>
                                <p:cTn id="15" presetID="10" presetClass="entr" presetSubtype="0" fill="hold" grpId="0" nodeType="after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par>
                          <p:cTn id="18" fill="hold">
                            <p:stCondLst>
                              <p:cond delay="750"/>
                            </p:stCondLst>
                            <p:childTnLst>
                              <p:par>
                                <p:cTn id="19" presetID="42" presetClass="entr" presetSubtype="0" fill="hold" grpId="0" nodeType="after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anim calcmode="lin" valueType="num">
                                      <p:cBhvr>
                                        <p:cTn id="22" dur="500" fill="hold"/>
                                        <p:tgtEl>
                                          <p:spTgt spid="10"/>
                                        </p:tgtEl>
                                        <p:attrNameLst>
                                          <p:attrName>ppt_x</p:attrName>
                                        </p:attrNameLst>
                                      </p:cBhvr>
                                      <p:tavLst>
                                        <p:tav tm="0">
                                          <p:val>
                                            <p:strVal val="#ppt_x"/>
                                          </p:val>
                                        </p:tav>
                                        <p:tav tm="100000">
                                          <p:val>
                                            <p:strVal val="#ppt_x"/>
                                          </p:val>
                                        </p:tav>
                                      </p:tavLst>
                                    </p:anim>
                                    <p:anim calcmode="lin" valueType="num">
                                      <p:cBhvr>
                                        <p:cTn id="23" dur="5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0"/>
            <a:ext cx="12193057" cy="7881871"/>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a:off x="0" y="5462000"/>
            <a:ext cx="12192000" cy="1396000"/>
          </a:xfrm>
          <a:prstGeom prst="rect">
            <a:avLst/>
          </a:prstGeom>
          <a:solidFill>
            <a:srgbClr val="B4DCF5">
              <a:lumMod val="10000"/>
            </a:srgbClr>
          </a:solidFill>
        </p:spPr>
      </p:pic>
      <p:pic>
        <p:nvPicPr>
          <p:cNvPr id="6" name="Picture 5"/>
          <p:cNvPicPr>
            <a:picLocks noChangeAspect="1"/>
          </p:cNvPicPr>
          <p:nvPr/>
        </p:nvPicPr>
        <p:blipFill>
          <a:blip r:embed="rId4"/>
          <a:stretch>
            <a:fillRect/>
          </a:stretch>
        </p:blipFill>
        <p:spPr>
          <a:xfrm>
            <a:off x="-128789" y="4290646"/>
            <a:ext cx="12518265" cy="1968485"/>
          </a:xfrm>
          <a:prstGeom prst="rect">
            <a:avLst/>
          </a:prstGeom>
          <a:effectLst>
            <a:outerShdw blurRad="50800" dist="50800" dir="5400000" algn="ctr" rotWithShape="0">
              <a:schemeClr val="bg1"/>
            </a:outerShdw>
          </a:effectLst>
        </p:spPr>
      </p:pic>
      <p:pic>
        <p:nvPicPr>
          <p:cNvPr id="8" name="Picture 7">
            <a:hlinkClick r:id="rId5" action="ppaction://hlinksldjump"/>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57" y="5841596"/>
            <a:ext cx="980576" cy="980576"/>
          </a:xfrm>
          <a:prstGeom prst="rect">
            <a:avLst/>
          </a:prstGeom>
        </p:spPr>
      </p:pic>
      <p:pic>
        <p:nvPicPr>
          <p:cNvPr id="9" name="Picture 8">
            <a:hlinkClick r:id="rId7" action="ppaction://hlinksldjump"/>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527059" y="6278639"/>
            <a:ext cx="1206566" cy="588599"/>
          </a:xfrm>
          <a:prstGeom prst="rect">
            <a:avLst/>
          </a:prstGeom>
        </p:spPr>
      </p:pic>
      <p:sp>
        <p:nvSpPr>
          <p:cNvPr id="3" name="Rectangle 2"/>
          <p:cNvSpPr/>
          <p:nvPr/>
        </p:nvSpPr>
        <p:spPr>
          <a:xfrm>
            <a:off x="596347" y="159334"/>
            <a:ext cx="11039061" cy="461665"/>
          </a:xfrm>
          <a:prstGeom prst="rect">
            <a:avLst/>
          </a:prstGeom>
          <a:gradFill flip="none" rotWithShape="1">
            <a:gsLst>
              <a:gs pos="63000">
                <a:schemeClr val="bg1"/>
              </a:gs>
              <a:gs pos="91000">
                <a:schemeClr val="accent1">
                  <a:lumMod val="50000"/>
                </a:schemeClr>
              </a:gs>
              <a:gs pos="94000">
                <a:schemeClr val="bg1"/>
              </a:gs>
              <a:gs pos="99000">
                <a:schemeClr val="tx1">
                  <a:lumMod val="95000"/>
                  <a:lumOff val="5000"/>
                </a:schemeClr>
              </a:gs>
            </a:gsLst>
            <a:path path="rect">
              <a:fillToRect l="50000" t="50000" r="50000" b="50000"/>
            </a:path>
            <a:tileRect/>
          </a:gradFill>
        </p:spPr>
        <p:txBody>
          <a:bodyPr wrap="square" lIns="91440" tIns="45720" rIns="91440" bIns="45720">
            <a:spAutoFit/>
          </a:bodyPr>
          <a:lstStyle/>
          <a:p>
            <a:pPr algn="ctr" rtl="1"/>
            <a:r>
              <a:rPr lang="fa-IR" sz="2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cs typeface="B Titr" panose="00000700000000000000" pitchFamily="2" charset="-78"/>
              </a:rPr>
              <a:t>قواعد جامعیت خاص ( محدودیت رابطه‌ای ) </a:t>
            </a:r>
          </a:p>
        </p:txBody>
      </p:sp>
      <p:pic>
        <p:nvPicPr>
          <p:cNvPr id="13" name="Picture 12">
            <a:hlinkClick r:id="rId9" action="ppaction://hlinksldjump"/>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1175595" y="5841596"/>
            <a:ext cx="1016405" cy="1016405"/>
          </a:xfrm>
          <a:prstGeom prst="rect">
            <a:avLst/>
          </a:prstGeom>
        </p:spPr>
      </p:pic>
      <p:sp>
        <p:nvSpPr>
          <p:cNvPr id="10" name="Rectangle 9">
            <a:extLst>
              <a:ext uri="{FF2B5EF4-FFF2-40B4-BE49-F238E27FC236}">
                <a16:creationId xmlns:a16="http://schemas.microsoft.com/office/drawing/2014/main" id="{06F4B09D-E68E-4361-9E41-AD7A1C98C2D6}"/>
              </a:ext>
            </a:extLst>
          </p:cNvPr>
          <p:cNvSpPr/>
          <p:nvPr/>
        </p:nvSpPr>
        <p:spPr>
          <a:xfrm>
            <a:off x="596347" y="810728"/>
            <a:ext cx="11039062" cy="1538883"/>
          </a:xfrm>
          <a:prstGeom prst="rect">
            <a:avLst/>
          </a:prstGeom>
        </p:spPr>
        <p:txBody>
          <a:bodyPr wrap="square">
            <a:spAutoFit/>
          </a:bodyPr>
          <a:lstStyle/>
          <a:p>
            <a:pPr algn="just" rtl="1">
              <a:lnSpc>
                <a:spcPct val="150000"/>
              </a:lnSpc>
            </a:pPr>
            <a:r>
              <a:rPr lang="fa-IR" sz="1600" dirty="0">
                <a:cs typeface="B Nazanin" panose="00000400000000000000" pitchFamily="2" charset="-78"/>
              </a:rPr>
              <a:t>این محدودیت به تاپل‏های یک رابطه ( درون رابطه‏ای </a:t>
            </a:r>
            <a:r>
              <a:rPr lang="en-US" sz="1600" dirty="0">
                <a:cs typeface="B Nazanin" panose="00000400000000000000" pitchFamily="2" charset="-78"/>
              </a:rPr>
              <a:t>Intra-relational</a:t>
            </a:r>
            <a:r>
              <a:rPr lang="fa-IR" sz="1600" dirty="0">
                <a:cs typeface="B Nazanin" panose="00000400000000000000" pitchFamily="2" charset="-78"/>
              </a:rPr>
              <a:t> ) مربوط می‌شود. </a:t>
            </a:r>
          </a:p>
          <a:p>
            <a:pPr algn="just" rtl="1">
              <a:lnSpc>
                <a:spcPct val="150000"/>
              </a:lnSpc>
            </a:pPr>
            <a:r>
              <a:rPr lang="fa-IR" sz="1600" dirty="0">
                <a:cs typeface="B Nazanin" panose="00000400000000000000" pitchFamily="2" charset="-78"/>
              </a:rPr>
              <a:t>حیطه اِعمالش یک رابطه است و مقادیر مجاز یک متغیر رابطه‏ای را مشخص می‏کند.</a:t>
            </a:r>
          </a:p>
          <a:p>
            <a:pPr algn="just" rtl="1">
              <a:lnSpc>
                <a:spcPct val="150000"/>
              </a:lnSpc>
            </a:pPr>
            <a:r>
              <a:rPr lang="fa-IR" sz="1600" dirty="0">
                <a:cs typeface="B Nazanin" panose="00000400000000000000" pitchFamily="2" charset="-78"/>
              </a:rPr>
              <a:t>باید در هر عملی که بر روی رابطه انجام می‏شود (که منجر به تغییر در متغیر رابطه‏ای می‏گردد) کنترل شود.</a:t>
            </a:r>
          </a:p>
          <a:p>
            <a:pPr algn="just" rtl="1">
              <a:lnSpc>
                <a:spcPct val="150000"/>
              </a:lnSpc>
            </a:pPr>
            <a:r>
              <a:rPr lang="fa-IR" sz="1600" dirty="0">
                <a:cs typeface="B Nazanin" panose="00000400000000000000" pitchFamily="2" charset="-78"/>
              </a:rPr>
              <a:t>مثال : درس‌ طراحی الگوریتم نمی‌تواند فاقد پیشنیاز باشد.</a:t>
            </a:r>
          </a:p>
        </p:txBody>
      </p:sp>
    </p:spTree>
    <p:extLst>
      <p:ext uri="{BB962C8B-B14F-4D97-AF65-F5344CB8AC3E}">
        <p14:creationId xmlns:p14="http://schemas.microsoft.com/office/powerpoint/2010/main" val="3535897148"/>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right)">
                                      <p:cBhvr>
                                        <p:cTn id="7" dur="250"/>
                                        <p:tgtEl>
                                          <p:spTgt spid="8"/>
                                        </p:tgtEl>
                                      </p:cBhvr>
                                    </p:animEffect>
                                  </p:childTnLst>
                                </p:cTn>
                              </p:par>
                              <p:par>
                                <p:cTn id="8" presetID="22" presetClass="entr" presetSubtype="1"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up)">
                                      <p:cBhvr>
                                        <p:cTn id="10" dur="250"/>
                                        <p:tgtEl>
                                          <p:spTgt spid="9"/>
                                        </p:tgtEl>
                                      </p:cBhvr>
                                    </p:animEffect>
                                  </p:childTnLst>
                                </p:cTn>
                              </p:par>
                              <p:par>
                                <p:cTn id="11" presetID="22" presetClass="entr" presetSubtype="8"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wipe(left)">
                                      <p:cBhvr>
                                        <p:cTn id="13" dur="250"/>
                                        <p:tgtEl>
                                          <p:spTgt spid="13"/>
                                        </p:tgtEl>
                                      </p:cBhvr>
                                    </p:animEffect>
                                  </p:childTnLst>
                                </p:cTn>
                              </p:par>
                            </p:childTnLst>
                          </p:cTn>
                        </p:par>
                        <p:par>
                          <p:cTn id="14" fill="hold">
                            <p:stCondLst>
                              <p:cond delay="250"/>
                            </p:stCondLst>
                            <p:childTnLst>
                              <p:par>
                                <p:cTn id="15" presetID="10" presetClass="entr" presetSubtype="0" fill="hold" grpId="0" nodeType="after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par>
                          <p:cTn id="18" fill="hold">
                            <p:stCondLst>
                              <p:cond delay="750"/>
                            </p:stCondLst>
                            <p:childTnLst>
                              <p:par>
                                <p:cTn id="19" presetID="42" presetClass="entr" presetSubtype="0" fill="hold" grpId="0" nodeType="after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anim calcmode="lin" valueType="num">
                                      <p:cBhvr>
                                        <p:cTn id="22" dur="500" fill="hold"/>
                                        <p:tgtEl>
                                          <p:spTgt spid="10"/>
                                        </p:tgtEl>
                                        <p:attrNameLst>
                                          <p:attrName>ppt_x</p:attrName>
                                        </p:attrNameLst>
                                      </p:cBhvr>
                                      <p:tavLst>
                                        <p:tav tm="0">
                                          <p:val>
                                            <p:strVal val="#ppt_x"/>
                                          </p:val>
                                        </p:tav>
                                        <p:tav tm="100000">
                                          <p:val>
                                            <p:strVal val="#ppt_x"/>
                                          </p:val>
                                        </p:tav>
                                      </p:tavLst>
                                    </p:anim>
                                    <p:anim calcmode="lin" valueType="num">
                                      <p:cBhvr>
                                        <p:cTn id="23" dur="5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0"/>
            <a:ext cx="12193057" cy="7881871"/>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a:off x="0" y="5462000"/>
            <a:ext cx="12192000" cy="1396000"/>
          </a:xfrm>
          <a:prstGeom prst="rect">
            <a:avLst/>
          </a:prstGeom>
          <a:solidFill>
            <a:srgbClr val="B4DCF5">
              <a:lumMod val="10000"/>
            </a:srgbClr>
          </a:solidFill>
        </p:spPr>
      </p:pic>
      <p:pic>
        <p:nvPicPr>
          <p:cNvPr id="6" name="Picture 5"/>
          <p:cNvPicPr>
            <a:picLocks noChangeAspect="1"/>
          </p:cNvPicPr>
          <p:nvPr/>
        </p:nvPicPr>
        <p:blipFill>
          <a:blip r:embed="rId4"/>
          <a:stretch>
            <a:fillRect/>
          </a:stretch>
        </p:blipFill>
        <p:spPr>
          <a:xfrm>
            <a:off x="-128789" y="4290646"/>
            <a:ext cx="12518265" cy="1968485"/>
          </a:xfrm>
          <a:prstGeom prst="rect">
            <a:avLst/>
          </a:prstGeom>
          <a:effectLst>
            <a:outerShdw blurRad="50800" dist="50800" dir="5400000" algn="ctr" rotWithShape="0">
              <a:schemeClr val="bg1"/>
            </a:outerShdw>
          </a:effectLst>
        </p:spPr>
      </p:pic>
      <p:pic>
        <p:nvPicPr>
          <p:cNvPr id="8" name="Picture 7">
            <a:hlinkClick r:id="rId5" action="ppaction://hlinksldjump"/>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57" y="5841596"/>
            <a:ext cx="980576" cy="980576"/>
          </a:xfrm>
          <a:prstGeom prst="rect">
            <a:avLst/>
          </a:prstGeom>
        </p:spPr>
      </p:pic>
      <p:pic>
        <p:nvPicPr>
          <p:cNvPr id="9" name="Picture 8">
            <a:hlinkClick r:id="rId7" action="ppaction://hlinksldjump"/>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527059" y="6278639"/>
            <a:ext cx="1206566" cy="588599"/>
          </a:xfrm>
          <a:prstGeom prst="rect">
            <a:avLst/>
          </a:prstGeom>
        </p:spPr>
      </p:pic>
      <p:sp>
        <p:nvSpPr>
          <p:cNvPr id="3" name="Rectangle 2"/>
          <p:cNvSpPr/>
          <p:nvPr/>
        </p:nvSpPr>
        <p:spPr>
          <a:xfrm>
            <a:off x="596347" y="159334"/>
            <a:ext cx="11039061" cy="461665"/>
          </a:xfrm>
          <a:prstGeom prst="rect">
            <a:avLst/>
          </a:prstGeom>
          <a:gradFill flip="none" rotWithShape="1">
            <a:gsLst>
              <a:gs pos="63000">
                <a:schemeClr val="bg1"/>
              </a:gs>
              <a:gs pos="91000">
                <a:schemeClr val="accent1">
                  <a:lumMod val="50000"/>
                </a:schemeClr>
              </a:gs>
              <a:gs pos="94000">
                <a:schemeClr val="bg1"/>
              </a:gs>
              <a:gs pos="99000">
                <a:schemeClr val="tx1">
                  <a:lumMod val="95000"/>
                  <a:lumOff val="5000"/>
                </a:schemeClr>
              </a:gs>
            </a:gsLst>
            <a:path path="rect">
              <a:fillToRect l="50000" t="50000" r="50000" b="50000"/>
            </a:path>
            <a:tileRect/>
          </a:gradFill>
        </p:spPr>
        <p:txBody>
          <a:bodyPr wrap="square" lIns="91440" tIns="45720" rIns="91440" bIns="45720">
            <a:spAutoFit/>
          </a:bodyPr>
          <a:lstStyle/>
          <a:p>
            <a:pPr algn="ctr" rtl="1"/>
            <a:r>
              <a:rPr lang="fa-IR" sz="2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cs typeface="B Titr" panose="00000700000000000000" pitchFamily="2" charset="-78"/>
              </a:rPr>
              <a:t>قواعد جامعیت خاص ( محدودیت پایگاهی ) </a:t>
            </a:r>
          </a:p>
        </p:txBody>
      </p:sp>
      <p:pic>
        <p:nvPicPr>
          <p:cNvPr id="13" name="Picture 12">
            <a:hlinkClick r:id="rId9" action="ppaction://hlinksldjump"/>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1175595" y="5841596"/>
            <a:ext cx="1016405" cy="1016405"/>
          </a:xfrm>
          <a:prstGeom prst="rect">
            <a:avLst/>
          </a:prstGeom>
        </p:spPr>
      </p:pic>
      <p:sp>
        <p:nvSpPr>
          <p:cNvPr id="10" name="Rectangle 9">
            <a:extLst>
              <a:ext uri="{FF2B5EF4-FFF2-40B4-BE49-F238E27FC236}">
                <a16:creationId xmlns:a16="http://schemas.microsoft.com/office/drawing/2014/main" id="{06F4B09D-E68E-4361-9E41-AD7A1C98C2D6}"/>
              </a:ext>
            </a:extLst>
          </p:cNvPr>
          <p:cNvSpPr/>
          <p:nvPr/>
        </p:nvSpPr>
        <p:spPr>
          <a:xfrm>
            <a:off x="596347" y="810728"/>
            <a:ext cx="11039062" cy="1908215"/>
          </a:xfrm>
          <a:prstGeom prst="rect">
            <a:avLst/>
          </a:prstGeom>
        </p:spPr>
        <p:txBody>
          <a:bodyPr wrap="square">
            <a:spAutoFit/>
          </a:bodyPr>
          <a:lstStyle/>
          <a:p>
            <a:pPr algn="just" rtl="1">
              <a:lnSpc>
                <a:spcPct val="150000"/>
              </a:lnSpc>
            </a:pPr>
            <a:r>
              <a:rPr lang="fa-IR" sz="1600" dirty="0">
                <a:cs typeface="B Nazanin" panose="00000400000000000000" pitchFamily="2" charset="-78"/>
              </a:rPr>
              <a:t>این محدودیت به تاپل‏های بیش از یک رابطه که به نحوی با هم ارتباط معنایی [منطقی] دارند، مربوط می‌شود. </a:t>
            </a:r>
          </a:p>
          <a:p>
            <a:pPr algn="just" rtl="1">
              <a:lnSpc>
                <a:spcPct val="150000"/>
              </a:lnSpc>
            </a:pPr>
            <a:r>
              <a:rPr lang="fa-IR" sz="1600" dirty="0">
                <a:cs typeface="B Nazanin" panose="00000400000000000000" pitchFamily="2" charset="-78"/>
              </a:rPr>
              <a:t>مثال : دانشجوی رشته کامپیوتر نمی‏تواند درس آمار و احتمال را از گروه آموزشی دانشکده ریاضی انتخاب کند.</a:t>
            </a:r>
          </a:p>
          <a:p>
            <a:pPr algn="just" rtl="1">
              <a:lnSpc>
                <a:spcPct val="150000"/>
              </a:lnSpc>
            </a:pPr>
            <a:r>
              <a:rPr lang="fa-IR" sz="1600" dirty="0">
                <a:cs typeface="B Nazanin" panose="00000400000000000000" pitchFamily="2" charset="-78"/>
              </a:rPr>
              <a:t>روش‌های اعمال محدودیت‏های رابطه‏ای و پایگاهی : </a:t>
            </a:r>
          </a:p>
          <a:p>
            <a:pPr algn="just" rtl="1">
              <a:lnSpc>
                <a:spcPct val="150000"/>
              </a:lnSpc>
            </a:pPr>
            <a:r>
              <a:rPr lang="fa-IR" sz="1600" dirty="0">
                <a:cs typeface="B Nazanin" panose="00000400000000000000" pitchFamily="2" charset="-78"/>
              </a:rPr>
              <a:t>1 – </a:t>
            </a:r>
            <a:r>
              <a:rPr lang="en-US" sz="1600" dirty="0">
                <a:cs typeface="B Nazanin" panose="00000400000000000000" pitchFamily="2" charset="-78"/>
              </a:rPr>
              <a:t>assertion</a:t>
            </a:r>
            <a:endParaRPr lang="fa-IR" sz="1600" dirty="0">
              <a:cs typeface="B Nazanin" panose="00000400000000000000" pitchFamily="2" charset="-78"/>
            </a:endParaRPr>
          </a:p>
          <a:p>
            <a:pPr algn="just" rtl="1">
              <a:lnSpc>
                <a:spcPct val="150000"/>
              </a:lnSpc>
            </a:pPr>
            <a:r>
              <a:rPr lang="fa-IR" sz="1600" dirty="0">
                <a:cs typeface="B Nazanin" panose="00000400000000000000" pitchFamily="2" charset="-78"/>
              </a:rPr>
              <a:t>2 – </a:t>
            </a:r>
            <a:r>
              <a:rPr lang="en-US" sz="1600" dirty="0">
                <a:cs typeface="B Nazanin" panose="00000400000000000000" pitchFamily="2" charset="-78"/>
              </a:rPr>
              <a:t>trigger</a:t>
            </a:r>
            <a:r>
              <a:rPr lang="fa-IR" sz="1600" dirty="0">
                <a:cs typeface="B Nazanin" panose="00000400000000000000" pitchFamily="2" charset="-78"/>
              </a:rPr>
              <a:t> </a:t>
            </a:r>
          </a:p>
        </p:txBody>
      </p:sp>
    </p:spTree>
    <p:extLst>
      <p:ext uri="{BB962C8B-B14F-4D97-AF65-F5344CB8AC3E}">
        <p14:creationId xmlns:p14="http://schemas.microsoft.com/office/powerpoint/2010/main" val="2419398365"/>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right)">
                                      <p:cBhvr>
                                        <p:cTn id="7" dur="250"/>
                                        <p:tgtEl>
                                          <p:spTgt spid="8"/>
                                        </p:tgtEl>
                                      </p:cBhvr>
                                    </p:animEffect>
                                  </p:childTnLst>
                                </p:cTn>
                              </p:par>
                              <p:par>
                                <p:cTn id="8" presetID="22" presetClass="entr" presetSubtype="1"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up)">
                                      <p:cBhvr>
                                        <p:cTn id="10" dur="250"/>
                                        <p:tgtEl>
                                          <p:spTgt spid="9"/>
                                        </p:tgtEl>
                                      </p:cBhvr>
                                    </p:animEffect>
                                  </p:childTnLst>
                                </p:cTn>
                              </p:par>
                              <p:par>
                                <p:cTn id="11" presetID="22" presetClass="entr" presetSubtype="8"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wipe(left)">
                                      <p:cBhvr>
                                        <p:cTn id="13" dur="250"/>
                                        <p:tgtEl>
                                          <p:spTgt spid="13"/>
                                        </p:tgtEl>
                                      </p:cBhvr>
                                    </p:animEffect>
                                  </p:childTnLst>
                                </p:cTn>
                              </p:par>
                            </p:childTnLst>
                          </p:cTn>
                        </p:par>
                        <p:par>
                          <p:cTn id="14" fill="hold">
                            <p:stCondLst>
                              <p:cond delay="250"/>
                            </p:stCondLst>
                            <p:childTnLst>
                              <p:par>
                                <p:cTn id="15" presetID="10" presetClass="entr" presetSubtype="0" fill="hold" grpId="0" nodeType="after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par>
                          <p:cTn id="18" fill="hold">
                            <p:stCondLst>
                              <p:cond delay="750"/>
                            </p:stCondLst>
                            <p:childTnLst>
                              <p:par>
                                <p:cTn id="19" presetID="42" presetClass="entr" presetSubtype="0" fill="hold" grpId="0" nodeType="after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anim calcmode="lin" valueType="num">
                                      <p:cBhvr>
                                        <p:cTn id="22" dur="500" fill="hold"/>
                                        <p:tgtEl>
                                          <p:spTgt spid="10"/>
                                        </p:tgtEl>
                                        <p:attrNameLst>
                                          <p:attrName>ppt_x</p:attrName>
                                        </p:attrNameLst>
                                      </p:cBhvr>
                                      <p:tavLst>
                                        <p:tav tm="0">
                                          <p:val>
                                            <p:strVal val="#ppt_x"/>
                                          </p:val>
                                        </p:tav>
                                        <p:tav tm="100000">
                                          <p:val>
                                            <p:strVal val="#ppt_x"/>
                                          </p:val>
                                        </p:tav>
                                      </p:tavLst>
                                    </p:anim>
                                    <p:anim calcmode="lin" valueType="num">
                                      <p:cBhvr>
                                        <p:cTn id="23" dur="5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3"/>
            <a:ext cx="12192000" cy="5331657"/>
          </a:xfrm>
          <a:prstGeom prst="rect">
            <a:avLst/>
          </a:prstGeom>
          <a:gradFill flip="none" rotWithShape="1">
            <a:gsLst>
              <a:gs pos="92000">
                <a:srgbClr val="FFFFF0"/>
              </a:gs>
              <a:gs pos="100000">
                <a:srgbClr val="002060"/>
              </a:gs>
            </a:gsLst>
            <a:path path="circle">
              <a:fillToRect l="50000" t="50000" r="50000" b="50000"/>
            </a:path>
            <a:tileRect/>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64645A"/>
              </a:solidFill>
              <a:effectLst/>
              <a:uLnTx/>
              <a:uFillTx/>
              <a:latin typeface="Calibri"/>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0800000">
            <a:off x="0" y="3507996"/>
            <a:ext cx="12192000" cy="3301004"/>
          </a:xfrm>
          <a:prstGeom prst="rect">
            <a:avLst/>
          </a:prstGeom>
          <a:ln>
            <a:solidFill>
              <a:srgbClr val="0F4D78">
                <a:shade val="50000"/>
              </a:srgbClr>
            </a:solidFill>
          </a:ln>
        </p:spPr>
      </p:pic>
      <p:sp>
        <p:nvSpPr>
          <p:cNvPr id="6" name="Oval 5"/>
          <p:cNvSpPr/>
          <p:nvPr/>
        </p:nvSpPr>
        <p:spPr>
          <a:xfrm>
            <a:off x="0" y="2838893"/>
            <a:ext cx="12222480" cy="1288833"/>
          </a:xfrm>
          <a:prstGeom prst="ellipse">
            <a:avLst/>
          </a:prstGeom>
          <a:solidFill>
            <a:srgbClr val="FFFFF0"/>
          </a:solidFill>
          <a:ln w="25400" cap="rnd" cmpd="sng" algn="ctr">
            <a:gradFill>
              <a:gsLst>
                <a:gs pos="38000">
                  <a:srgbClr val="FFFFF0"/>
                </a:gs>
                <a:gs pos="100000">
                  <a:srgbClr val="0F4D78">
                    <a:lumMod val="45000"/>
                    <a:lumOff val="55000"/>
                  </a:srgbClr>
                </a:gs>
                <a:gs pos="100000">
                  <a:srgbClr val="0F4D78">
                    <a:lumMod val="30000"/>
                    <a:lumOff val="70000"/>
                  </a:srgbClr>
                </a:gs>
              </a:gsLst>
              <a:lin ang="5400000" scaled="1"/>
            </a:gra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64645A"/>
              </a:solidFill>
              <a:effectLst/>
              <a:uLnTx/>
              <a:uFillTx/>
              <a:latin typeface="Calibri"/>
            </a:endParaRPr>
          </a:p>
        </p:txBody>
      </p:sp>
      <p:sp>
        <p:nvSpPr>
          <p:cNvPr id="9" name="Rectangle 8"/>
          <p:cNvSpPr/>
          <p:nvPr/>
        </p:nvSpPr>
        <p:spPr>
          <a:xfrm>
            <a:off x="2688687" y="2154779"/>
            <a:ext cx="6781800" cy="684803"/>
          </a:xfrm>
          <a:prstGeom prst="rect">
            <a:avLst/>
          </a:prstGeom>
          <a:noFill/>
        </p:spPr>
        <p:txBody>
          <a:bodyPr wrap="square" lIns="91440" tIns="45720" rIns="91440" bIns="45720">
            <a:spAutoFit/>
          </a:bodyPr>
          <a:lstStyle/>
          <a:p>
            <a:pPr algn="ctr" rtl="1">
              <a:lnSpc>
                <a:spcPct val="150000"/>
              </a:lnSpc>
            </a:pPr>
            <a:r>
              <a:rPr lang="fa-IR" sz="2800" b="1" dirty="0">
                <a:ln w="12700">
                  <a:solidFill>
                    <a:srgbClr val="0F4D78"/>
                  </a:solidFill>
                  <a:prstDash val="solid"/>
                </a:ln>
                <a:cs typeface="B Lotus" panose="00000400000000000000" pitchFamily="2" charset="-78"/>
              </a:rPr>
              <a:t>پایان فصل هفتم </a:t>
            </a:r>
            <a:endParaRPr lang="en-US" sz="2800" b="1" dirty="0">
              <a:ln w="12700">
                <a:solidFill>
                  <a:srgbClr val="0F4D78"/>
                </a:solidFill>
                <a:prstDash val="solid"/>
              </a:ln>
              <a:cs typeface="B Lotus" panose="00000400000000000000" pitchFamily="2" charset="-78"/>
            </a:endParaRPr>
          </a:p>
        </p:txBody>
      </p:sp>
      <p:pic>
        <p:nvPicPr>
          <p:cNvPr id="2" name="Picture 1"/>
          <p:cNvPicPr>
            <a:picLocks noChangeAspect="1"/>
          </p:cNvPicPr>
          <p:nvPr/>
        </p:nvPicPr>
        <p:blipFill>
          <a:blip r:embed="rId3">
            <a:extLst>
              <a:ext uri="{BEBA8EAE-BF5A-486C-A8C5-ECC9F3942E4B}">
                <a14:imgProps xmlns:a14="http://schemas.microsoft.com/office/drawing/2010/main">
                  <a14:imgLayer r:embed="rId4">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a:off x="413306" y="517480"/>
            <a:ext cx="2414408" cy="1404297"/>
          </a:xfrm>
          <a:prstGeom prst="rect">
            <a:avLst/>
          </a:prstGeom>
          <a:noFill/>
        </p:spPr>
      </p:pic>
      <p:pic>
        <p:nvPicPr>
          <p:cNvPr id="16" name="Picture 15"/>
          <p:cNvPicPr>
            <a:picLocks noChangeAspect="1"/>
          </p:cNvPicPr>
          <p:nvPr/>
        </p:nvPicPr>
        <p:blipFill>
          <a:blip r:embed="rId3">
            <a:extLst>
              <a:ext uri="{BEBA8EAE-BF5A-486C-A8C5-ECC9F3942E4B}">
                <a14:imgProps xmlns:a14="http://schemas.microsoft.com/office/drawing/2010/main">
                  <a14:imgLayer r:embed="rId4">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flipH="1">
            <a:off x="9364286" y="517480"/>
            <a:ext cx="2414408" cy="1404297"/>
          </a:xfrm>
          <a:prstGeom prst="rect">
            <a:avLst/>
          </a:prstGeom>
          <a:noFill/>
        </p:spPr>
      </p:pic>
      <p:sp>
        <p:nvSpPr>
          <p:cNvPr id="15" name="Rectangle 14"/>
          <p:cNvSpPr/>
          <p:nvPr/>
        </p:nvSpPr>
        <p:spPr>
          <a:xfrm>
            <a:off x="-2345" y="5673515"/>
            <a:ext cx="12192000" cy="369332"/>
          </a:xfrm>
          <a:prstGeom prst="rect">
            <a:avLst/>
          </a:prstGeom>
          <a:noFill/>
        </p:spPr>
        <p:txBody>
          <a:bodyPr wrap="square" lIns="91440" tIns="45720" rIns="91440" bIns="45720">
            <a:spAutoFit/>
          </a:bodyPr>
          <a:lstStyle/>
          <a:p>
            <a:pPr algn="ctr" rtl="1"/>
            <a:r>
              <a:rPr lang="fa-IR" b="1" dirty="0">
                <a:ln w="10160">
                  <a:solidFill>
                    <a:srgbClr val="B4DCF5"/>
                  </a:solidFill>
                  <a:prstDash val="solid"/>
                </a:ln>
                <a:solidFill>
                  <a:srgbClr val="FFFFFF"/>
                </a:solidFill>
                <a:effectLst>
                  <a:outerShdw blurRad="38100" dist="22860" dir="5400000" algn="tl" rotWithShape="0">
                    <a:srgbClr val="000000">
                      <a:alpha val="30000"/>
                    </a:srgbClr>
                  </a:outerShdw>
                </a:effectLst>
                <a:cs typeface="B Titr" panose="00000700000000000000" pitchFamily="2" charset="-78"/>
              </a:rPr>
              <a:t>1402 - 1401</a:t>
            </a:r>
            <a:endParaRPr lang="en-US" b="1" dirty="0">
              <a:ln w="10160">
                <a:solidFill>
                  <a:srgbClr val="B4DCF5"/>
                </a:solidFill>
                <a:prstDash val="solid"/>
              </a:ln>
              <a:solidFill>
                <a:srgbClr val="FFFFFF"/>
              </a:solidFill>
              <a:effectLst>
                <a:outerShdw blurRad="38100" dist="22860" dir="5400000" algn="tl" rotWithShape="0">
                  <a:srgbClr val="000000">
                    <a:alpha val="30000"/>
                  </a:srgbClr>
                </a:outerShdw>
              </a:effectLst>
              <a:cs typeface="B Titr" panose="00000700000000000000" pitchFamily="2" charset="-78"/>
            </a:endParaRPr>
          </a:p>
        </p:txBody>
      </p:sp>
      <p:sp>
        <p:nvSpPr>
          <p:cNvPr id="19" name="Rectangle 18"/>
          <p:cNvSpPr/>
          <p:nvPr/>
        </p:nvSpPr>
        <p:spPr>
          <a:xfrm>
            <a:off x="-30480" y="4299258"/>
            <a:ext cx="12220135" cy="584775"/>
          </a:xfrm>
          <a:prstGeom prst="rect">
            <a:avLst/>
          </a:prstGeom>
          <a:noFill/>
        </p:spPr>
        <p:txBody>
          <a:bodyPr wrap="square" lIns="91440" tIns="45720" rIns="91440" bIns="45720">
            <a:spAutoFit/>
          </a:bodyPr>
          <a:lstStyle/>
          <a:p>
            <a:pPr algn="ctr" rtl="1"/>
            <a:r>
              <a:rPr lang="fa-IR" sz="3200" b="1" dirty="0">
                <a:ln w="10160">
                  <a:solidFill>
                    <a:srgbClr val="B4DCF5"/>
                  </a:solidFill>
                  <a:prstDash val="solid"/>
                </a:ln>
                <a:solidFill>
                  <a:srgbClr val="FFFFFF"/>
                </a:solidFill>
                <a:effectLst>
                  <a:outerShdw blurRad="38100" dist="22860" dir="5400000" algn="tl" rotWithShape="0">
                    <a:srgbClr val="000000">
                      <a:alpha val="30000"/>
                    </a:srgbClr>
                  </a:outerShdw>
                </a:effectLst>
                <a:cs typeface="B Titr" panose="00000700000000000000" pitchFamily="2" charset="-78"/>
              </a:rPr>
              <a:t>مهدی دادبخش</a:t>
            </a:r>
            <a:endParaRPr lang="en-US" sz="5400" b="1" dirty="0">
              <a:ln w="10160">
                <a:solidFill>
                  <a:srgbClr val="B4DCF5"/>
                </a:solidFill>
                <a:prstDash val="solid"/>
              </a:ln>
              <a:solidFill>
                <a:srgbClr val="FFFFFF"/>
              </a:solidFill>
              <a:effectLst>
                <a:outerShdw blurRad="38100" dist="22860" dir="5400000" algn="tl" rotWithShape="0">
                  <a:srgbClr val="000000">
                    <a:alpha val="30000"/>
                  </a:srgbClr>
                </a:outerShdw>
              </a:effectLst>
              <a:cs typeface="B Titr" panose="00000700000000000000" pitchFamily="2" charset="-78"/>
            </a:endParaRPr>
          </a:p>
        </p:txBody>
      </p:sp>
      <p:sp>
        <p:nvSpPr>
          <p:cNvPr id="10" name="Rectangle 9"/>
          <p:cNvSpPr/>
          <p:nvPr/>
        </p:nvSpPr>
        <p:spPr>
          <a:xfrm>
            <a:off x="-2345" y="5012729"/>
            <a:ext cx="12192000" cy="400110"/>
          </a:xfrm>
          <a:prstGeom prst="rect">
            <a:avLst/>
          </a:prstGeom>
          <a:noFill/>
        </p:spPr>
        <p:txBody>
          <a:bodyPr wrap="square" lIns="91440" tIns="45720" rIns="91440" bIns="45720">
            <a:spAutoFit/>
          </a:bodyPr>
          <a:lstStyle/>
          <a:p>
            <a:pPr algn="ctr" rtl="1"/>
            <a:r>
              <a:rPr lang="en-US" sz="2000" b="1" i="1" dirty="0">
                <a:ln w="10160">
                  <a:solidFill>
                    <a:srgbClr val="B4DCF5"/>
                  </a:solidFill>
                  <a:prstDash val="solid"/>
                </a:ln>
                <a:solidFill>
                  <a:srgbClr val="FFFFFF"/>
                </a:solidFill>
                <a:effectLst>
                  <a:outerShdw blurRad="38100" dist="22860" dir="5400000" algn="tl" rotWithShape="0">
                    <a:srgbClr val="000000">
                      <a:alpha val="30000"/>
                    </a:srgbClr>
                  </a:outerShdw>
                </a:effectLst>
                <a:cs typeface="B Titr" panose="00000700000000000000" pitchFamily="2" charset="-78"/>
              </a:rPr>
              <a:t>mahdi.dadbakhsh@sharif.edu</a:t>
            </a:r>
            <a:endParaRPr lang="en-US" sz="2400" b="1" i="1" dirty="0">
              <a:ln w="10160">
                <a:solidFill>
                  <a:srgbClr val="B4DCF5"/>
                </a:solidFill>
                <a:prstDash val="solid"/>
              </a:ln>
              <a:solidFill>
                <a:srgbClr val="FFFFFF"/>
              </a:solidFill>
              <a:effectLst>
                <a:outerShdw blurRad="38100" dist="22860" dir="5400000" algn="tl" rotWithShape="0">
                  <a:srgbClr val="000000">
                    <a:alpha val="30000"/>
                  </a:srgbClr>
                </a:outerShdw>
              </a:effectLst>
              <a:cs typeface="B Titr" panose="00000700000000000000" pitchFamily="2" charset="-78"/>
            </a:endParaRPr>
          </a:p>
        </p:txBody>
      </p:sp>
    </p:spTree>
    <p:extLst>
      <p:ext uri="{BB962C8B-B14F-4D97-AF65-F5344CB8AC3E}">
        <p14:creationId xmlns:p14="http://schemas.microsoft.com/office/powerpoint/2010/main" val="919332665"/>
      </p:ext>
    </p:extLst>
  </p:cSld>
  <p:clrMapOvr>
    <a:masterClrMapping/>
  </p:clrMapOvr>
  <mc:AlternateContent xmlns:mc="http://schemas.openxmlformats.org/markup-compatibility/2006" xmlns:p14="http://schemas.microsoft.com/office/powerpoint/2010/main">
    <mc:Choice Requires="p14">
      <p:transition spd="slow" p14:dur="30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dissolve">
                                      <p:cBhvr>
                                        <p:cTn id="7" dur="500"/>
                                        <p:tgtEl>
                                          <p:spTgt spid="16"/>
                                        </p:tgtEl>
                                      </p:cBhvr>
                                    </p:animEffect>
                                  </p:childTnLst>
                                </p:cTn>
                              </p:par>
                              <p:par>
                                <p:cTn id="8" presetID="9" presetClass="entr" presetSubtype="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dissolve">
                                      <p:cBhvr>
                                        <p:cTn id="10" dur="500"/>
                                        <p:tgtEl>
                                          <p:spTgt spid="2"/>
                                        </p:tgtEl>
                                      </p:cBhvr>
                                    </p:animEffect>
                                  </p:childTnLst>
                                </p:cTn>
                              </p:par>
                            </p:childTnLst>
                          </p:cTn>
                        </p:par>
                        <p:par>
                          <p:cTn id="11" fill="hold">
                            <p:stCondLst>
                              <p:cond delay="500"/>
                            </p:stCondLst>
                            <p:childTnLst>
                              <p:par>
                                <p:cTn id="12" presetID="42" presetClass="entr" presetSubtype="0" fill="hold" grpId="0" nodeType="afterEffect">
                                  <p:stCondLst>
                                    <p:cond delay="0"/>
                                  </p:stCondLst>
                                  <p:childTnLst>
                                    <p:set>
                                      <p:cBhvr>
                                        <p:cTn id="13" dur="1" fill="hold">
                                          <p:stCondLst>
                                            <p:cond delay="0"/>
                                          </p:stCondLst>
                                        </p:cTn>
                                        <p:tgtEl>
                                          <p:spTgt spid="9">
                                            <p:txEl>
                                              <p:pRg st="0" end="0"/>
                                            </p:txEl>
                                          </p:spTgt>
                                        </p:tgtEl>
                                        <p:attrNameLst>
                                          <p:attrName>style.visibility</p:attrName>
                                        </p:attrNameLst>
                                      </p:cBhvr>
                                      <p:to>
                                        <p:strVal val="visible"/>
                                      </p:to>
                                    </p:set>
                                    <p:animEffect transition="in" filter="fade">
                                      <p:cBhvr>
                                        <p:cTn id="14" dur="500"/>
                                        <p:tgtEl>
                                          <p:spTgt spid="9">
                                            <p:txEl>
                                              <p:pRg st="0" end="0"/>
                                            </p:txEl>
                                          </p:spTgt>
                                        </p:tgtEl>
                                      </p:cBhvr>
                                    </p:animEffect>
                                    <p:anim calcmode="lin" valueType="num">
                                      <p:cBhvr>
                                        <p:cTn id="15"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16" dur="50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par>
                          <p:cTn id="17" fill="hold">
                            <p:stCondLst>
                              <p:cond delay="1000"/>
                            </p:stCondLst>
                            <p:childTnLst>
                              <p:par>
                                <p:cTn id="18" presetID="42" presetClass="entr" presetSubtype="0" fill="hold" grpId="0" nodeType="after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fade">
                                      <p:cBhvr>
                                        <p:cTn id="20" dur="500"/>
                                        <p:tgtEl>
                                          <p:spTgt spid="19"/>
                                        </p:tgtEl>
                                      </p:cBhvr>
                                    </p:animEffect>
                                    <p:anim calcmode="lin" valueType="num">
                                      <p:cBhvr>
                                        <p:cTn id="21" dur="500" fill="hold"/>
                                        <p:tgtEl>
                                          <p:spTgt spid="19"/>
                                        </p:tgtEl>
                                        <p:attrNameLst>
                                          <p:attrName>ppt_x</p:attrName>
                                        </p:attrNameLst>
                                      </p:cBhvr>
                                      <p:tavLst>
                                        <p:tav tm="0">
                                          <p:val>
                                            <p:strVal val="#ppt_x"/>
                                          </p:val>
                                        </p:tav>
                                        <p:tav tm="100000">
                                          <p:val>
                                            <p:strVal val="#ppt_x"/>
                                          </p:val>
                                        </p:tav>
                                      </p:tavLst>
                                    </p:anim>
                                    <p:anim calcmode="lin" valueType="num">
                                      <p:cBhvr>
                                        <p:cTn id="22" dur="500" fill="hold"/>
                                        <p:tgtEl>
                                          <p:spTgt spid="19"/>
                                        </p:tgtEl>
                                        <p:attrNameLst>
                                          <p:attrName>ppt_y</p:attrName>
                                        </p:attrNameLst>
                                      </p:cBhvr>
                                      <p:tavLst>
                                        <p:tav tm="0">
                                          <p:val>
                                            <p:strVal val="#ppt_y+.1"/>
                                          </p:val>
                                        </p:tav>
                                        <p:tav tm="100000">
                                          <p:val>
                                            <p:strVal val="#ppt_y"/>
                                          </p:val>
                                        </p:tav>
                                      </p:tavLst>
                                    </p:anim>
                                  </p:childTnLst>
                                </p:cTn>
                              </p:par>
                            </p:childTnLst>
                          </p:cTn>
                        </p:par>
                        <p:par>
                          <p:cTn id="23" fill="hold">
                            <p:stCondLst>
                              <p:cond delay="1500"/>
                            </p:stCondLst>
                            <p:childTnLst>
                              <p:par>
                                <p:cTn id="24" presetID="42" presetClass="entr" presetSubtype="0" fill="hold" grpId="0" nodeType="after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500"/>
                                        <p:tgtEl>
                                          <p:spTgt spid="10"/>
                                        </p:tgtEl>
                                      </p:cBhvr>
                                    </p:animEffect>
                                    <p:anim calcmode="lin" valueType="num">
                                      <p:cBhvr>
                                        <p:cTn id="27" dur="500" fill="hold"/>
                                        <p:tgtEl>
                                          <p:spTgt spid="10"/>
                                        </p:tgtEl>
                                        <p:attrNameLst>
                                          <p:attrName>ppt_x</p:attrName>
                                        </p:attrNameLst>
                                      </p:cBhvr>
                                      <p:tavLst>
                                        <p:tav tm="0">
                                          <p:val>
                                            <p:strVal val="#ppt_x"/>
                                          </p:val>
                                        </p:tav>
                                        <p:tav tm="100000">
                                          <p:val>
                                            <p:strVal val="#ppt_x"/>
                                          </p:val>
                                        </p:tav>
                                      </p:tavLst>
                                    </p:anim>
                                    <p:anim calcmode="lin" valueType="num">
                                      <p:cBhvr>
                                        <p:cTn id="28" dur="500" fill="hold"/>
                                        <p:tgtEl>
                                          <p:spTgt spid="10"/>
                                        </p:tgtEl>
                                        <p:attrNameLst>
                                          <p:attrName>ppt_y</p:attrName>
                                        </p:attrNameLst>
                                      </p:cBhvr>
                                      <p:tavLst>
                                        <p:tav tm="0">
                                          <p:val>
                                            <p:strVal val="#ppt_y+.1"/>
                                          </p:val>
                                        </p:tav>
                                        <p:tav tm="100000">
                                          <p:val>
                                            <p:strVal val="#ppt_y"/>
                                          </p:val>
                                        </p:tav>
                                      </p:tavLst>
                                    </p:anim>
                                  </p:childTnLst>
                                </p:cTn>
                              </p:par>
                            </p:childTnLst>
                          </p:cTn>
                        </p:par>
                        <p:par>
                          <p:cTn id="29" fill="hold">
                            <p:stCondLst>
                              <p:cond delay="2000"/>
                            </p:stCondLst>
                            <p:childTnLst>
                              <p:par>
                                <p:cTn id="30" presetID="42" presetClass="entr" presetSubtype="0" fill="hold" grpId="0" nodeType="after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fade">
                                      <p:cBhvr>
                                        <p:cTn id="32" dur="500"/>
                                        <p:tgtEl>
                                          <p:spTgt spid="15"/>
                                        </p:tgtEl>
                                      </p:cBhvr>
                                    </p:animEffect>
                                    <p:anim calcmode="lin" valueType="num">
                                      <p:cBhvr>
                                        <p:cTn id="33" dur="500" fill="hold"/>
                                        <p:tgtEl>
                                          <p:spTgt spid="15"/>
                                        </p:tgtEl>
                                        <p:attrNameLst>
                                          <p:attrName>ppt_x</p:attrName>
                                        </p:attrNameLst>
                                      </p:cBhvr>
                                      <p:tavLst>
                                        <p:tav tm="0">
                                          <p:val>
                                            <p:strVal val="#ppt_x"/>
                                          </p:val>
                                        </p:tav>
                                        <p:tav tm="100000">
                                          <p:val>
                                            <p:strVal val="#ppt_x"/>
                                          </p:val>
                                        </p:tav>
                                      </p:tavLst>
                                    </p:anim>
                                    <p:anim calcmode="lin" valueType="num">
                                      <p:cBhvr>
                                        <p:cTn id="34" dur="5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15" grpId="0"/>
      <p:bldP spid="19" grpId="0"/>
      <p:bldP spid="1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057" y="0"/>
            <a:ext cx="12193057" cy="7881871"/>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a:off x="0" y="5589000"/>
            <a:ext cx="12192000" cy="1396000"/>
          </a:xfrm>
          <a:prstGeom prst="rect">
            <a:avLst/>
          </a:prstGeom>
          <a:solidFill>
            <a:srgbClr val="B4DCF5">
              <a:lumMod val="10000"/>
            </a:srgbClr>
          </a:solidFill>
        </p:spPr>
      </p:pic>
      <p:pic>
        <p:nvPicPr>
          <p:cNvPr id="6" name="Picture 5"/>
          <p:cNvPicPr>
            <a:picLocks noChangeAspect="1"/>
          </p:cNvPicPr>
          <p:nvPr/>
        </p:nvPicPr>
        <p:blipFill>
          <a:blip r:embed="rId4"/>
          <a:stretch>
            <a:fillRect/>
          </a:stretch>
        </p:blipFill>
        <p:spPr>
          <a:xfrm>
            <a:off x="-163133" y="4274190"/>
            <a:ext cx="12518265" cy="1968485"/>
          </a:xfrm>
          <a:prstGeom prst="rect">
            <a:avLst/>
          </a:prstGeom>
        </p:spPr>
      </p:pic>
      <p:sp>
        <p:nvSpPr>
          <p:cNvPr id="17" name="Rectangle 16">
            <a:hlinkClick r:id="rId5" action="ppaction://hlinksldjump"/>
          </p:cNvPr>
          <p:cNvSpPr/>
          <p:nvPr/>
        </p:nvSpPr>
        <p:spPr>
          <a:xfrm>
            <a:off x="2248484" y="850223"/>
            <a:ext cx="7517816" cy="461665"/>
          </a:xfrm>
          <a:prstGeom prst="rect">
            <a:avLst/>
          </a:prstGeom>
          <a:gradFill flip="none" rotWithShape="1">
            <a:gsLst>
              <a:gs pos="54000">
                <a:schemeClr val="bg1"/>
              </a:gs>
              <a:gs pos="83000">
                <a:schemeClr val="accent1">
                  <a:lumMod val="50000"/>
                </a:schemeClr>
              </a:gs>
              <a:gs pos="89000">
                <a:schemeClr val="tx2">
                  <a:lumMod val="50000"/>
                </a:schemeClr>
              </a:gs>
              <a:gs pos="94000">
                <a:schemeClr val="bg1"/>
              </a:gs>
              <a:gs pos="100000">
                <a:schemeClr val="tx2">
                  <a:lumMod val="50000"/>
                </a:schemeClr>
              </a:gs>
            </a:gsLst>
            <a:path path="rect">
              <a:fillToRect l="50000" t="50000" r="50000" b="50000"/>
            </a:path>
            <a:tileRect/>
          </a:gradFill>
          <a:ln>
            <a:gradFill flip="none" rotWithShape="1">
              <a:gsLst>
                <a:gs pos="78000">
                  <a:schemeClr val="accent5">
                    <a:lumMod val="75000"/>
                  </a:schemeClr>
                </a:gs>
                <a:gs pos="97000">
                  <a:schemeClr val="accent5">
                    <a:lumMod val="70000"/>
                  </a:schemeClr>
                </a:gs>
              </a:gsLst>
              <a:lin ang="2700000" scaled="1"/>
              <a:tileRect/>
            </a:gradFill>
          </a:ln>
        </p:spPr>
        <p:txBody>
          <a:bodyPr wrap="square" lIns="91440" tIns="45720" rIns="91440" bIns="45720">
            <a:spAutoFit/>
          </a:bodyPr>
          <a:lstStyle/>
          <a:p>
            <a:pPr algn="ctr" rtl="1"/>
            <a:r>
              <a:rPr lang="fa-IR" sz="2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cs typeface="B Titr" panose="00000700000000000000" pitchFamily="2" charset="-78"/>
              </a:rPr>
              <a:t>تعریف جامعیت</a:t>
            </a:r>
            <a:endParaRPr lang="en-US" sz="2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cs typeface="B Titr" panose="00000700000000000000" pitchFamily="2" charset="-78"/>
            </a:endParaRPr>
          </a:p>
        </p:txBody>
      </p:sp>
      <p:sp>
        <p:nvSpPr>
          <p:cNvPr id="16" name="Rectangle 15">
            <a:hlinkClick r:id="rId6" action="ppaction://hlinksldjump"/>
          </p:cNvPr>
          <p:cNvSpPr/>
          <p:nvPr/>
        </p:nvSpPr>
        <p:spPr>
          <a:xfrm>
            <a:off x="2248484" y="2606339"/>
            <a:ext cx="7517816" cy="461665"/>
          </a:xfrm>
          <a:prstGeom prst="rect">
            <a:avLst/>
          </a:prstGeom>
          <a:gradFill flip="none" rotWithShape="1">
            <a:gsLst>
              <a:gs pos="54000">
                <a:schemeClr val="bg1"/>
              </a:gs>
              <a:gs pos="83000">
                <a:schemeClr val="accent1">
                  <a:lumMod val="50000"/>
                </a:schemeClr>
              </a:gs>
              <a:gs pos="89000">
                <a:schemeClr val="tx2">
                  <a:lumMod val="50000"/>
                </a:schemeClr>
              </a:gs>
              <a:gs pos="94000">
                <a:schemeClr val="bg1"/>
              </a:gs>
              <a:gs pos="100000">
                <a:schemeClr val="tx2">
                  <a:lumMod val="50000"/>
                </a:schemeClr>
              </a:gs>
            </a:gsLst>
            <a:path path="rect">
              <a:fillToRect l="50000" t="50000" r="50000" b="50000"/>
            </a:path>
            <a:tileRect/>
          </a:gradFill>
          <a:ln>
            <a:gradFill flip="none" rotWithShape="1">
              <a:gsLst>
                <a:gs pos="78000">
                  <a:schemeClr val="accent5">
                    <a:lumMod val="75000"/>
                  </a:schemeClr>
                </a:gs>
                <a:gs pos="97000">
                  <a:schemeClr val="accent5">
                    <a:lumMod val="70000"/>
                  </a:schemeClr>
                </a:gs>
              </a:gsLst>
              <a:lin ang="2700000" scaled="1"/>
              <a:tileRect/>
            </a:gradFill>
          </a:ln>
        </p:spPr>
        <p:txBody>
          <a:bodyPr wrap="square" lIns="91440" tIns="45720" rIns="91440" bIns="45720">
            <a:spAutoFit/>
          </a:bodyPr>
          <a:lstStyle/>
          <a:p>
            <a:pPr algn="ctr" rtl="1"/>
            <a:r>
              <a:rPr lang="fa-IR" sz="2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cs typeface="B Titr" panose="00000700000000000000" pitchFamily="2" charset="-78"/>
              </a:rPr>
              <a:t>قواعد جامعیت عام</a:t>
            </a:r>
            <a:endParaRPr lang="en-US" sz="2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cs typeface="B Titr" panose="00000700000000000000" pitchFamily="2" charset="-78"/>
            </a:endParaRPr>
          </a:p>
        </p:txBody>
      </p:sp>
      <p:sp>
        <p:nvSpPr>
          <p:cNvPr id="18" name="Rectangle 17">
            <a:hlinkClick r:id="rId7" action="ppaction://hlinksldjump"/>
          </p:cNvPr>
          <p:cNvSpPr/>
          <p:nvPr/>
        </p:nvSpPr>
        <p:spPr>
          <a:xfrm>
            <a:off x="2248484" y="3490097"/>
            <a:ext cx="7517816" cy="461665"/>
          </a:xfrm>
          <a:prstGeom prst="rect">
            <a:avLst/>
          </a:prstGeom>
          <a:gradFill flip="none" rotWithShape="1">
            <a:gsLst>
              <a:gs pos="54000">
                <a:schemeClr val="bg1"/>
              </a:gs>
              <a:gs pos="83000">
                <a:schemeClr val="accent1">
                  <a:lumMod val="50000"/>
                </a:schemeClr>
              </a:gs>
              <a:gs pos="89000">
                <a:schemeClr val="tx2">
                  <a:lumMod val="50000"/>
                </a:schemeClr>
              </a:gs>
              <a:gs pos="94000">
                <a:schemeClr val="bg1"/>
              </a:gs>
              <a:gs pos="100000">
                <a:schemeClr val="tx2">
                  <a:lumMod val="50000"/>
                </a:schemeClr>
              </a:gs>
            </a:gsLst>
            <a:path path="rect">
              <a:fillToRect l="50000" t="50000" r="50000" b="50000"/>
            </a:path>
            <a:tileRect/>
          </a:gradFill>
          <a:ln>
            <a:gradFill flip="none" rotWithShape="1">
              <a:gsLst>
                <a:gs pos="78000">
                  <a:schemeClr val="accent5">
                    <a:lumMod val="75000"/>
                  </a:schemeClr>
                </a:gs>
                <a:gs pos="97000">
                  <a:schemeClr val="accent5">
                    <a:lumMod val="70000"/>
                  </a:schemeClr>
                </a:gs>
              </a:gsLst>
              <a:lin ang="2700000" scaled="1"/>
              <a:tileRect/>
            </a:gradFill>
          </a:ln>
        </p:spPr>
        <p:txBody>
          <a:bodyPr wrap="square" lIns="91440" tIns="45720" rIns="91440" bIns="45720">
            <a:spAutoFit/>
          </a:bodyPr>
          <a:lstStyle/>
          <a:p>
            <a:pPr algn="ctr"/>
            <a:r>
              <a:rPr lang="fa-IR" sz="2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cs typeface="B Titr" panose="00000700000000000000" pitchFamily="2" charset="-78"/>
              </a:rPr>
              <a:t>قواعد جامعیت خاص</a:t>
            </a:r>
          </a:p>
        </p:txBody>
      </p:sp>
      <p:sp>
        <p:nvSpPr>
          <p:cNvPr id="13" name="Rectangle 12">
            <a:hlinkClick r:id="rId8" action="ppaction://hlinksldjump"/>
            <a:extLst>
              <a:ext uri="{FF2B5EF4-FFF2-40B4-BE49-F238E27FC236}">
                <a16:creationId xmlns:a16="http://schemas.microsoft.com/office/drawing/2014/main" id="{95A40E47-5717-4BF1-B559-517DAC9AC594}"/>
              </a:ext>
            </a:extLst>
          </p:cNvPr>
          <p:cNvSpPr/>
          <p:nvPr/>
        </p:nvSpPr>
        <p:spPr>
          <a:xfrm>
            <a:off x="2248484" y="1726170"/>
            <a:ext cx="7517816" cy="461665"/>
          </a:xfrm>
          <a:prstGeom prst="rect">
            <a:avLst/>
          </a:prstGeom>
          <a:gradFill flip="none" rotWithShape="1">
            <a:gsLst>
              <a:gs pos="54000">
                <a:schemeClr val="bg1"/>
              </a:gs>
              <a:gs pos="83000">
                <a:schemeClr val="accent1">
                  <a:lumMod val="50000"/>
                </a:schemeClr>
              </a:gs>
              <a:gs pos="89000">
                <a:schemeClr val="tx2">
                  <a:lumMod val="50000"/>
                </a:schemeClr>
              </a:gs>
              <a:gs pos="94000">
                <a:schemeClr val="bg1"/>
              </a:gs>
              <a:gs pos="100000">
                <a:schemeClr val="tx2">
                  <a:lumMod val="50000"/>
                </a:schemeClr>
              </a:gs>
            </a:gsLst>
            <a:path path="rect">
              <a:fillToRect l="50000" t="50000" r="50000" b="50000"/>
            </a:path>
            <a:tileRect/>
          </a:gradFill>
          <a:ln>
            <a:gradFill flip="none" rotWithShape="1">
              <a:gsLst>
                <a:gs pos="78000">
                  <a:schemeClr val="accent5">
                    <a:lumMod val="75000"/>
                  </a:schemeClr>
                </a:gs>
                <a:gs pos="97000">
                  <a:schemeClr val="accent5">
                    <a:lumMod val="70000"/>
                  </a:schemeClr>
                </a:gs>
              </a:gsLst>
              <a:lin ang="2700000" scaled="1"/>
              <a:tileRect/>
            </a:gradFill>
          </a:ln>
        </p:spPr>
        <p:txBody>
          <a:bodyPr wrap="square" lIns="91440" tIns="45720" rIns="91440" bIns="45720">
            <a:spAutoFit/>
          </a:bodyPr>
          <a:lstStyle/>
          <a:p>
            <a:pPr algn="ctr" rtl="1"/>
            <a:r>
              <a:rPr lang="fa-IR" sz="2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cs typeface="B Titr" panose="00000700000000000000" pitchFamily="2" charset="-78"/>
              </a:rPr>
              <a:t>عوامل نقض جامعیت</a:t>
            </a:r>
            <a:endParaRPr lang="en-US" sz="2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cs typeface="B Titr" panose="00000700000000000000" pitchFamily="2" charset="-78"/>
            </a:endParaRPr>
          </a:p>
        </p:txBody>
      </p:sp>
      <p:sp>
        <p:nvSpPr>
          <p:cNvPr id="14" name="Rectangle 13">
            <a:hlinkClick r:id="rId9" action="ppaction://hlinksldjump"/>
            <a:extLst>
              <a:ext uri="{FF2B5EF4-FFF2-40B4-BE49-F238E27FC236}">
                <a16:creationId xmlns:a16="http://schemas.microsoft.com/office/drawing/2014/main" id="{A5059D8D-2F40-4D5C-A0C7-9EEEDF0C72A3}"/>
              </a:ext>
            </a:extLst>
          </p:cNvPr>
          <p:cNvSpPr/>
          <p:nvPr/>
        </p:nvSpPr>
        <p:spPr>
          <a:xfrm>
            <a:off x="2248484" y="4373855"/>
            <a:ext cx="7517816" cy="461665"/>
          </a:xfrm>
          <a:prstGeom prst="rect">
            <a:avLst/>
          </a:prstGeom>
          <a:gradFill flip="none" rotWithShape="1">
            <a:gsLst>
              <a:gs pos="54000">
                <a:schemeClr val="bg1"/>
              </a:gs>
              <a:gs pos="83000">
                <a:schemeClr val="accent1">
                  <a:lumMod val="50000"/>
                </a:schemeClr>
              </a:gs>
              <a:gs pos="89000">
                <a:schemeClr val="tx2">
                  <a:lumMod val="50000"/>
                </a:schemeClr>
              </a:gs>
              <a:gs pos="94000">
                <a:schemeClr val="bg1"/>
              </a:gs>
              <a:gs pos="100000">
                <a:schemeClr val="tx2">
                  <a:lumMod val="50000"/>
                </a:schemeClr>
              </a:gs>
            </a:gsLst>
            <a:path path="rect">
              <a:fillToRect l="50000" t="50000" r="50000" b="50000"/>
            </a:path>
            <a:tileRect/>
          </a:gradFill>
          <a:ln>
            <a:gradFill flip="none" rotWithShape="1">
              <a:gsLst>
                <a:gs pos="78000">
                  <a:schemeClr val="accent5">
                    <a:lumMod val="75000"/>
                  </a:schemeClr>
                </a:gs>
                <a:gs pos="97000">
                  <a:schemeClr val="accent5">
                    <a:lumMod val="70000"/>
                  </a:schemeClr>
                </a:gs>
              </a:gsLst>
              <a:lin ang="2700000" scaled="1"/>
              <a:tileRect/>
            </a:gradFill>
          </a:ln>
        </p:spPr>
        <p:txBody>
          <a:bodyPr wrap="square" lIns="91440" tIns="45720" rIns="91440" bIns="45720">
            <a:spAutoFit/>
          </a:bodyPr>
          <a:lstStyle/>
          <a:p>
            <a:pPr algn="ctr" rtl="1"/>
            <a:r>
              <a:rPr lang="fa-IR" sz="2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cs typeface="B Titr" panose="00000700000000000000" pitchFamily="2" charset="-78"/>
              </a:rPr>
              <a:t>پایان</a:t>
            </a:r>
            <a:endParaRPr lang="en-US" sz="2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cs typeface="B Titr" panose="00000700000000000000" pitchFamily="2" charset="-78"/>
            </a:endParaRPr>
          </a:p>
        </p:txBody>
      </p:sp>
    </p:spTree>
    <p:extLst>
      <p:ext uri="{BB962C8B-B14F-4D97-AF65-F5344CB8AC3E}">
        <p14:creationId xmlns:p14="http://schemas.microsoft.com/office/powerpoint/2010/main" val="2309879342"/>
      </p:ext>
    </p:extLst>
  </p:cSld>
  <p:clrMapOvr>
    <a:masterClrMapping/>
  </p:clrMapOvr>
  <p:transition spd="slow">
    <p:circl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anim calcmode="lin" valueType="num">
                                      <p:cBhvr>
                                        <p:cTn id="8" dur="500" fill="hold"/>
                                        <p:tgtEl>
                                          <p:spTgt spid="17"/>
                                        </p:tgtEl>
                                        <p:attrNameLst>
                                          <p:attrName>ppt_x</p:attrName>
                                        </p:attrNameLst>
                                      </p:cBhvr>
                                      <p:tavLst>
                                        <p:tav tm="0">
                                          <p:val>
                                            <p:strVal val="#ppt_x"/>
                                          </p:val>
                                        </p:tav>
                                        <p:tav tm="100000">
                                          <p:val>
                                            <p:strVal val="#ppt_x"/>
                                          </p:val>
                                        </p:tav>
                                      </p:tavLst>
                                    </p:anim>
                                    <p:anim calcmode="lin" valueType="num">
                                      <p:cBhvr>
                                        <p:cTn id="9" dur="500" fill="hold"/>
                                        <p:tgtEl>
                                          <p:spTgt spid="17"/>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7" presetClass="entr" presetSubtype="0" fill="hold" grpId="0" nodeType="after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anim calcmode="lin" valueType="num">
                                      <p:cBhvr>
                                        <p:cTn id="14" dur="500" fill="hold"/>
                                        <p:tgtEl>
                                          <p:spTgt spid="13"/>
                                        </p:tgtEl>
                                        <p:attrNameLst>
                                          <p:attrName>ppt_x</p:attrName>
                                        </p:attrNameLst>
                                      </p:cBhvr>
                                      <p:tavLst>
                                        <p:tav tm="0">
                                          <p:val>
                                            <p:strVal val="#ppt_x"/>
                                          </p:val>
                                        </p:tav>
                                        <p:tav tm="100000">
                                          <p:val>
                                            <p:strVal val="#ppt_x"/>
                                          </p:val>
                                        </p:tav>
                                      </p:tavLst>
                                    </p:anim>
                                    <p:anim calcmode="lin" valueType="num">
                                      <p:cBhvr>
                                        <p:cTn id="15" dur="500" fill="hold"/>
                                        <p:tgtEl>
                                          <p:spTgt spid="13"/>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47" presetClass="entr" presetSubtype="0" fill="hold" grpId="0" nodeType="after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500"/>
                                        <p:tgtEl>
                                          <p:spTgt spid="16"/>
                                        </p:tgtEl>
                                      </p:cBhvr>
                                    </p:animEffect>
                                    <p:anim calcmode="lin" valueType="num">
                                      <p:cBhvr>
                                        <p:cTn id="20" dur="500" fill="hold"/>
                                        <p:tgtEl>
                                          <p:spTgt spid="16"/>
                                        </p:tgtEl>
                                        <p:attrNameLst>
                                          <p:attrName>ppt_x</p:attrName>
                                        </p:attrNameLst>
                                      </p:cBhvr>
                                      <p:tavLst>
                                        <p:tav tm="0">
                                          <p:val>
                                            <p:strVal val="#ppt_x"/>
                                          </p:val>
                                        </p:tav>
                                        <p:tav tm="100000">
                                          <p:val>
                                            <p:strVal val="#ppt_x"/>
                                          </p:val>
                                        </p:tav>
                                      </p:tavLst>
                                    </p:anim>
                                    <p:anim calcmode="lin" valueType="num">
                                      <p:cBhvr>
                                        <p:cTn id="21" dur="500" fill="hold"/>
                                        <p:tgtEl>
                                          <p:spTgt spid="16"/>
                                        </p:tgtEl>
                                        <p:attrNameLst>
                                          <p:attrName>ppt_y</p:attrName>
                                        </p:attrNameLst>
                                      </p:cBhvr>
                                      <p:tavLst>
                                        <p:tav tm="0">
                                          <p:val>
                                            <p:strVal val="#ppt_y-.1"/>
                                          </p:val>
                                        </p:tav>
                                        <p:tav tm="100000">
                                          <p:val>
                                            <p:strVal val="#ppt_y"/>
                                          </p:val>
                                        </p:tav>
                                      </p:tavLst>
                                    </p:anim>
                                  </p:childTnLst>
                                </p:cTn>
                              </p:par>
                            </p:childTnLst>
                          </p:cTn>
                        </p:par>
                        <p:par>
                          <p:cTn id="22" fill="hold">
                            <p:stCondLst>
                              <p:cond delay="1500"/>
                            </p:stCondLst>
                            <p:childTnLst>
                              <p:par>
                                <p:cTn id="23" presetID="47" presetClass="entr" presetSubtype="0" fill="hold" grpId="0" nodeType="after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fade">
                                      <p:cBhvr>
                                        <p:cTn id="25" dur="500"/>
                                        <p:tgtEl>
                                          <p:spTgt spid="18"/>
                                        </p:tgtEl>
                                      </p:cBhvr>
                                    </p:animEffect>
                                    <p:anim calcmode="lin" valueType="num">
                                      <p:cBhvr>
                                        <p:cTn id="26" dur="500" fill="hold"/>
                                        <p:tgtEl>
                                          <p:spTgt spid="18"/>
                                        </p:tgtEl>
                                        <p:attrNameLst>
                                          <p:attrName>ppt_x</p:attrName>
                                        </p:attrNameLst>
                                      </p:cBhvr>
                                      <p:tavLst>
                                        <p:tav tm="0">
                                          <p:val>
                                            <p:strVal val="#ppt_x"/>
                                          </p:val>
                                        </p:tav>
                                        <p:tav tm="100000">
                                          <p:val>
                                            <p:strVal val="#ppt_x"/>
                                          </p:val>
                                        </p:tav>
                                      </p:tavLst>
                                    </p:anim>
                                    <p:anim calcmode="lin" valueType="num">
                                      <p:cBhvr>
                                        <p:cTn id="27" dur="500" fill="hold"/>
                                        <p:tgtEl>
                                          <p:spTgt spid="18"/>
                                        </p:tgtEl>
                                        <p:attrNameLst>
                                          <p:attrName>ppt_y</p:attrName>
                                        </p:attrNameLst>
                                      </p:cBhvr>
                                      <p:tavLst>
                                        <p:tav tm="0">
                                          <p:val>
                                            <p:strVal val="#ppt_y-.1"/>
                                          </p:val>
                                        </p:tav>
                                        <p:tav tm="100000">
                                          <p:val>
                                            <p:strVal val="#ppt_y"/>
                                          </p:val>
                                        </p:tav>
                                      </p:tavLst>
                                    </p:anim>
                                  </p:childTnLst>
                                </p:cTn>
                              </p:par>
                            </p:childTnLst>
                          </p:cTn>
                        </p:par>
                        <p:par>
                          <p:cTn id="28" fill="hold">
                            <p:stCondLst>
                              <p:cond delay="2000"/>
                            </p:stCondLst>
                            <p:childTnLst>
                              <p:par>
                                <p:cTn id="29" presetID="47" presetClass="entr" presetSubtype="0" fill="hold" grpId="0" nodeType="after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500"/>
                                        <p:tgtEl>
                                          <p:spTgt spid="14"/>
                                        </p:tgtEl>
                                      </p:cBhvr>
                                    </p:animEffect>
                                    <p:anim calcmode="lin" valueType="num">
                                      <p:cBhvr>
                                        <p:cTn id="32" dur="500" fill="hold"/>
                                        <p:tgtEl>
                                          <p:spTgt spid="14"/>
                                        </p:tgtEl>
                                        <p:attrNameLst>
                                          <p:attrName>ppt_x</p:attrName>
                                        </p:attrNameLst>
                                      </p:cBhvr>
                                      <p:tavLst>
                                        <p:tav tm="0">
                                          <p:val>
                                            <p:strVal val="#ppt_x"/>
                                          </p:val>
                                        </p:tav>
                                        <p:tav tm="100000">
                                          <p:val>
                                            <p:strVal val="#ppt_x"/>
                                          </p:val>
                                        </p:tav>
                                      </p:tavLst>
                                    </p:anim>
                                    <p:anim calcmode="lin" valueType="num">
                                      <p:cBhvr>
                                        <p:cTn id="33" dur="5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6" grpId="0" animBg="1"/>
      <p:bldP spid="18" grpId="0" animBg="1"/>
      <p:bldP spid="13" grpId="0" animBg="1"/>
      <p:bldP spid="1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057" y="-748"/>
            <a:ext cx="12193057" cy="7881871"/>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a:off x="0" y="5462000"/>
            <a:ext cx="12192000" cy="1396000"/>
          </a:xfrm>
          <a:prstGeom prst="rect">
            <a:avLst/>
          </a:prstGeom>
          <a:solidFill>
            <a:srgbClr val="B4DCF5">
              <a:lumMod val="10000"/>
            </a:srgbClr>
          </a:solidFill>
        </p:spPr>
      </p:pic>
      <p:pic>
        <p:nvPicPr>
          <p:cNvPr id="6" name="Picture 5"/>
          <p:cNvPicPr>
            <a:picLocks noChangeAspect="1"/>
          </p:cNvPicPr>
          <p:nvPr/>
        </p:nvPicPr>
        <p:blipFill>
          <a:blip r:embed="rId4"/>
          <a:stretch>
            <a:fillRect/>
          </a:stretch>
        </p:blipFill>
        <p:spPr>
          <a:xfrm>
            <a:off x="-128789" y="4290646"/>
            <a:ext cx="12518265" cy="1968485"/>
          </a:xfrm>
          <a:prstGeom prst="rect">
            <a:avLst/>
          </a:prstGeom>
          <a:effectLst>
            <a:outerShdw blurRad="50800" dist="50800" dir="5400000" algn="ctr" rotWithShape="0">
              <a:schemeClr val="bg1"/>
            </a:outerShdw>
          </a:effectLst>
        </p:spPr>
      </p:pic>
      <p:pic>
        <p:nvPicPr>
          <p:cNvPr id="8" name="Picture 7">
            <a:hlinkClick r:id="rId5" action="ppaction://hlinksldjump"/>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57" y="5841596"/>
            <a:ext cx="980576" cy="980576"/>
          </a:xfrm>
          <a:prstGeom prst="rect">
            <a:avLst/>
          </a:prstGeom>
        </p:spPr>
      </p:pic>
      <p:pic>
        <p:nvPicPr>
          <p:cNvPr id="9" name="Picture 8">
            <a:hlinkClick r:id="rId7" action="ppaction://hlinksldjump"/>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527059" y="6278639"/>
            <a:ext cx="1206566" cy="588599"/>
          </a:xfrm>
          <a:prstGeom prst="rect">
            <a:avLst/>
          </a:prstGeom>
        </p:spPr>
      </p:pic>
      <p:sp>
        <p:nvSpPr>
          <p:cNvPr id="3" name="Rectangle 2"/>
          <p:cNvSpPr/>
          <p:nvPr/>
        </p:nvSpPr>
        <p:spPr>
          <a:xfrm>
            <a:off x="596347" y="159334"/>
            <a:ext cx="11039061" cy="461665"/>
          </a:xfrm>
          <a:prstGeom prst="rect">
            <a:avLst/>
          </a:prstGeom>
          <a:gradFill flip="none" rotWithShape="1">
            <a:gsLst>
              <a:gs pos="63000">
                <a:schemeClr val="bg1"/>
              </a:gs>
              <a:gs pos="91000">
                <a:schemeClr val="accent1">
                  <a:lumMod val="50000"/>
                </a:schemeClr>
              </a:gs>
              <a:gs pos="94000">
                <a:schemeClr val="bg1"/>
              </a:gs>
              <a:gs pos="99000">
                <a:schemeClr val="tx1">
                  <a:lumMod val="95000"/>
                  <a:lumOff val="5000"/>
                </a:schemeClr>
              </a:gs>
            </a:gsLst>
            <a:path path="rect">
              <a:fillToRect l="50000" t="50000" r="50000" b="50000"/>
            </a:path>
            <a:tileRect/>
          </a:gradFill>
        </p:spPr>
        <p:txBody>
          <a:bodyPr wrap="square" lIns="91440" tIns="45720" rIns="91440" bIns="45720">
            <a:spAutoFit/>
          </a:bodyPr>
          <a:lstStyle/>
          <a:p>
            <a:pPr algn="ctr" rtl="1"/>
            <a:r>
              <a:rPr lang="fa-IR" sz="2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cs typeface="B Titr" panose="00000700000000000000" pitchFamily="2" charset="-78"/>
              </a:rPr>
              <a:t>تعریف</a:t>
            </a:r>
            <a:endParaRPr lang="en-US" sz="2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cs typeface="B Titr" panose="00000700000000000000" pitchFamily="2" charset="-78"/>
            </a:endParaRPr>
          </a:p>
        </p:txBody>
      </p:sp>
      <p:pic>
        <p:nvPicPr>
          <p:cNvPr id="13" name="Picture 12">
            <a:hlinkClick r:id="rId7" action="ppaction://hlinksldjump"/>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1175595" y="5841596"/>
            <a:ext cx="1016405" cy="1016405"/>
          </a:xfrm>
          <a:prstGeom prst="rect">
            <a:avLst/>
          </a:prstGeom>
        </p:spPr>
      </p:pic>
      <p:sp>
        <p:nvSpPr>
          <p:cNvPr id="20" name="TextBox 19">
            <a:extLst>
              <a:ext uri="{FF2B5EF4-FFF2-40B4-BE49-F238E27FC236}">
                <a16:creationId xmlns:a16="http://schemas.microsoft.com/office/drawing/2014/main" id="{65BC9436-2EB0-482D-8DD8-4161101F315E}"/>
              </a:ext>
            </a:extLst>
          </p:cNvPr>
          <p:cNvSpPr txBox="1"/>
          <p:nvPr/>
        </p:nvSpPr>
        <p:spPr>
          <a:xfrm>
            <a:off x="596347" y="710720"/>
            <a:ext cx="11039061" cy="4862870"/>
          </a:xfrm>
          <a:prstGeom prst="rect">
            <a:avLst/>
          </a:prstGeom>
          <a:noFill/>
        </p:spPr>
        <p:txBody>
          <a:bodyPr wrap="square">
            <a:spAutoFit/>
          </a:bodyPr>
          <a:lstStyle/>
          <a:p>
            <a:pPr marL="285750" indent="-285750" algn="just" rtl="1">
              <a:lnSpc>
                <a:spcPct val="150000"/>
              </a:lnSpc>
              <a:buFont typeface="Wingdings" panose="05000000000000000000" pitchFamily="2" charset="2"/>
              <a:buChar char="§"/>
            </a:pPr>
            <a:r>
              <a:rPr lang="fa-IR" sz="1600" dirty="0">
                <a:cs typeface="B Nazanin" panose="00000400000000000000" pitchFamily="2" charset="-78"/>
              </a:rPr>
              <a:t>جامعیت به معنی صحت و درستی داده‌های موجود در بانک اطلاعاتی می‌باشد.</a:t>
            </a:r>
          </a:p>
          <a:p>
            <a:pPr marL="285750" indent="-285750" algn="just" rtl="1">
              <a:lnSpc>
                <a:spcPct val="150000"/>
              </a:lnSpc>
              <a:buFont typeface="Wingdings" panose="05000000000000000000" pitchFamily="2" charset="2"/>
              <a:buChar char="§"/>
            </a:pPr>
            <a:r>
              <a:rPr lang="fa-IR" sz="1600" dirty="0">
                <a:cs typeface="B Nazanin" panose="00000400000000000000" pitchFamily="2" charset="-78"/>
              </a:rPr>
              <a:t>مسئولیت کنترل جامعیت پایگاه داده با </a:t>
            </a:r>
            <a:r>
              <a:rPr lang="en-US" sz="1600" dirty="0">
                <a:cs typeface="B Nazanin" panose="00000400000000000000" pitchFamily="2" charset="-78"/>
              </a:rPr>
              <a:t>DBMS</a:t>
            </a:r>
            <a:r>
              <a:rPr lang="fa-IR" sz="1600" dirty="0">
                <a:cs typeface="B Nazanin" panose="00000400000000000000" pitchFamily="2" charset="-78"/>
              </a:rPr>
              <a:t> است و هر </a:t>
            </a:r>
            <a:r>
              <a:rPr lang="en-US" sz="1600" dirty="0">
                <a:cs typeface="B Nazanin" panose="00000400000000000000" pitchFamily="2" charset="-78"/>
              </a:rPr>
              <a:t>DBMS</a:t>
            </a:r>
            <a:r>
              <a:rPr lang="fa-IR" sz="1600" dirty="0">
                <a:cs typeface="B Nazanin" panose="00000400000000000000" pitchFamily="2" charset="-78"/>
              </a:rPr>
              <a:t> باید بتواند جامعیت پایگاه داده را کنترل و تضمین کند. </a:t>
            </a:r>
          </a:p>
          <a:p>
            <a:pPr marL="285750" indent="-285750" algn="just" rtl="1">
              <a:lnSpc>
                <a:spcPct val="150000"/>
              </a:lnSpc>
              <a:buFont typeface="Wingdings" panose="05000000000000000000" pitchFamily="2" charset="2"/>
              <a:buChar char="§"/>
            </a:pPr>
            <a:r>
              <a:rPr lang="fa-IR" sz="1600" dirty="0">
                <a:cs typeface="B Nazanin" panose="00000400000000000000" pitchFamily="2" charset="-78"/>
              </a:rPr>
              <a:t>جامعیت داده‌ها بر اساس اطلاعاتی که کاربر ( تیم طراح یا پیاده ساز ) به سیستم می‌دهد، کنترل می‌شود.</a:t>
            </a:r>
          </a:p>
          <a:p>
            <a:pPr marL="285750" indent="-285750" algn="just" rtl="1">
              <a:lnSpc>
                <a:spcPct val="150000"/>
              </a:lnSpc>
              <a:buFont typeface="Wingdings" panose="05000000000000000000" pitchFamily="2" charset="2"/>
              <a:buChar char="§"/>
            </a:pPr>
            <a:r>
              <a:rPr lang="fa-IR" sz="1600" dirty="0">
                <a:cs typeface="B Nazanin" panose="00000400000000000000" pitchFamily="2" charset="-78"/>
              </a:rPr>
              <a:t>برای کنترل جامعیت پایگاه داده ، قواعد یا محدودیت‌های جامعیتی ( </a:t>
            </a:r>
            <a:r>
              <a:rPr lang="en-US" sz="1600" dirty="0">
                <a:cs typeface="B Nazanin" panose="00000400000000000000" pitchFamily="2" charset="-78"/>
              </a:rPr>
              <a:t>Integrity Rules / Constraints</a:t>
            </a:r>
            <a:r>
              <a:rPr lang="fa-IR" sz="1600" dirty="0">
                <a:cs typeface="B Nazanin" panose="00000400000000000000" pitchFamily="2" charset="-78"/>
              </a:rPr>
              <a:t> ) اعمال می‌شود. </a:t>
            </a:r>
          </a:p>
          <a:p>
            <a:pPr marL="285750" indent="-285750" algn="just" rtl="1">
              <a:lnSpc>
                <a:spcPct val="150000"/>
              </a:lnSpc>
              <a:buFont typeface="Wingdings" panose="05000000000000000000" pitchFamily="2" charset="2"/>
              <a:buChar char="§"/>
            </a:pPr>
            <a:r>
              <a:rPr lang="fa-IR" sz="1600" dirty="0">
                <a:cs typeface="B Nazanin" panose="00000400000000000000" pitchFamily="2" charset="-78"/>
              </a:rPr>
              <a:t>اِعمال قواعد جامعیتی (</a:t>
            </a:r>
            <a:r>
              <a:rPr lang="en-US" sz="1600" dirty="0">
                <a:cs typeface="B Nazanin" panose="00000400000000000000" pitchFamily="2" charset="-78"/>
              </a:rPr>
              <a:t>IR</a:t>
            </a:r>
            <a:r>
              <a:rPr lang="fa-IR" sz="1600" dirty="0">
                <a:cs typeface="B Nazanin" panose="00000400000000000000" pitchFamily="2" charset="-78"/>
              </a:rPr>
              <a:t>) یا محدودیت‏های جامعیتی (</a:t>
            </a:r>
            <a:r>
              <a:rPr lang="en-US" sz="1600" dirty="0">
                <a:cs typeface="B Nazanin" panose="00000400000000000000" pitchFamily="2" charset="-78"/>
              </a:rPr>
              <a:t>IC</a:t>
            </a:r>
            <a:r>
              <a:rPr lang="fa-IR" sz="1600" dirty="0">
                <a:cs typeface="B Nazanin" panose="00000400000000000000" pitchFamily="2" charset="-78"/>
              </a:rPr>
              <a:t>) برای سیستم سربار دارد . منشأ سربار (دلایل بروز سربار) در </a:t>
            </a:r>
            <a:r>
              <a:rPr lang="en-US" sz="1600" dirty="0">
                <a:cs typeface="B Nazanin" panose="00000400000000000000" pitchFamily="2" charset="-78"/>
              </a:rPr>
              <a:t>DBMS</a:t>
            </a:r>
            <a:r>
              <a:rPr lang="fa-IR" sz="1600" dirty="0">
                <a:cs typeface="B Nazanin" panose="00000400000000000000" pitchFamily="2" charset="-78"/>
              </a:rPr>
              <a:t> عبارتند از : </a:t>
            </a:r>
            <a:endParaRPr lang="en-US" sz="1600" dirty="0">
              <a:cs typeface="B Nazanin" panose="00000400000000000000" pitchFamily="2" charset="-78"/>
            </a:endParaRPr>
          </a:p>
          <a:p>
            <a:pPr marL="742950" lvl="1" indent="-285750" algn="just" rtl="1">
              <a:lnSpc>
                <a:spcPct val="150000"/>
              </a:lnSpc>
              <a:buFont typeface="Arial" panose="020B0604020202020204" pitchFamily="34" charset="0"/>
              <a:buChar char="•"/>
            </a:pPr>
            <a:r>
              <a:rPr lang="fa-IR" sz="1600" dirty="0">
                <a:cs typeface="B Nazanin" panose="00000400000000000000" pitchFamily="2" charset="-78"/>
              </a:rPr>
              <a:t>انجام نگاشت‏ها (ناشی از معماری)</a:t>
            </a:r>
          </a:p>
          <a:p>
            <a:pPr marL="742950" lvl="1" indent="-285750" algn="just" rtl="1">
              <a:lnSpc>
                <a:spcPct val="150000"/>
              </a:lnSpc>
              <a:buFont typeface="Arial" panose="020B0604020202020204" pitchFamily="34" charset="0"/>
              <a:buChar char="•"/>
            </a:pPr>
            <a:r>
              <a:rPr lang="fa-IR" sz="1600" dirty="0">
                <a:cs typeface="B Nazanin" panose="00000400000000000000" pitchFamily="2" charset="-78"/>
              </a:rPr>
              <a:t>اِعمال و کنترل قواعد جامعیتی</a:t>
            </a:r>
          </a:p>
          <a:p>
            <a:pPr marL="742950" lvl="1" indent="-285750" algn="just" rtl="1">
              <a:lnSpc>
                <a:spcPct val="150000"/>
              </a:lnSpc>
              <a:buFont typeface="Arial" panose="020B0604020202020204" pitchFamily="34" charset="0"/>
              <a:buChar char="•"/>
            </a:pPr>
            <a:r>
              <a:rPr lang="fa-IR" sz="1600" dirty="0">
                <a:cs typeface="B Nazanin" panose="00000400000000000000" pitchFamily="2" charset="-78"/>
              </a:rPr>
              <a:t>اِعمال ضوابط و کنترل‌های امنیت داده‏ها در سطح </a:t>
            </a:r>
            <a:r>
              <a:rPr lang="en-US" sz="1600" dirty="0">
                <a:cs typeface="B Nazanin" panose="00000400000000000000" pitchFamily="2" charset="-78"/>
              </a:rPr>
              <a:t>DBMS</a:t>
            </a:r>
          </a:p>
          <a:p>
            <a:pPr marL="285750" indent="-285750" algn="just" rtl="1">
              <a:lnSpc>
                <a:spcPct val="150000"/>
              </a:lnSpc>
              <a:buFont typeface="Wingdings" panose="05000000000000000000" pitchFamily="2" charset="2"/>
              <a:buChar char="§"/>
            </a:pPr>
            <a:r>
              <a:rPr lang="fa-IR" sz="1600" dirty="0">
                <a:cs typeface="B Nazanin" panose="00000400000000000000" pitchFamily="2" charset="-78"/>
              </a:rPr>
              <a:t>این محدودیت‌ها و قواعد در مدل رابطه‌ای به دو دسته کلی تقسیم می‌شوند : </a:t>
            </a:r>
          </a:p>
          <a:p>
            <a:pPr marL="742950" lvl="1" indent="-285750" algn="just" rtl="1">
              <a:lnSpc>
                <a:spcPct val="150000"/>
              </a:lnSpc>
              <a:buFont typeface="Arial" panose="020B0604020202020204" pitchFamily="34" charset="0"/>
              <a:buChar char="•"/>
            </a:pPr>
            <a:r>
              <a:rPr lang="fa-IR" sz="1600" b="1" dirty="0">
                <a:cs typeface="B Nazanin" panose="00000400000000000000" pitchFamily="2" charset="-78"/>
              </a:rPr>
              <a:t>قواعد یا محدودیت‌های عام :</a:t>
            </a:r>
          </a:p>
          <a:p>
            <a:pPr lvl="2" algn="just" rtl="1">
              <a:lnSpc>
                <a:spcPct val="150000"/>
              </a:lnSpc>
            </a:pPr>
            <a:r>
              <a:rPr lang="fa-IR" sz="1600" dirty="0">
                <a:cs typeface="B Nazanin" panose="00000400000000000000" pitchFamily="2" charset="-78"/>
              </a:rPr>
              <a:t>این قواعد به داده‌های محیط وابسته نیستند و به آنها فراقاعده ( </a:t>
            </a:r>
            <a:r>
              <a:rPr lang="en-US" sz="1600" dirty="0">
                <a:cs typeface="B Nazanin" panose="00000400000000000000" pitchFamily="2" charset="-78"/>
              </a:rPr>
              <a:t>Meta Rule</a:t>
            </a:r>
            <a:r>
              <a:rPr lang="fa-IR" sz="1600" dirty="0">
                <a:cs typeface="B Nazanin" panose="00000400000000000000" pitchFamily="2" charset="-78"/>
              </a:rPr>
              <a:t> ) نیز گفته می‌شود.</a:t>
            </a:r>
          </a:p>
          <a:p>
            <a:pPr marL="742950" lvl="1" indent="-285750" algn="just" rtl="1">
              <a:lnSpc>
                <a:spcPct val="150000"/>
              </a:lnSpc>
              <a:buFont typeface="Arial" panose="020B0604020202020204" pitchFamily="34" charset="0"/>
              <a:buChar char="•"/>
            </a:pPr>
            <a:r>
              <a:rPr lang="fa-IR" sz="1600" b="1" dirty="0">
                <a:cs typeface="B Nazanin" panose="00000400000000000000" pitchFamily="2" charset="-78"/>
              </a:rPr>
              <a:t>قواعد یا محدودیت‌های خاص :</a:t>
            </a:r>
          </a:p>
          <a:p>
            <a:pPr lvl="2" algn="just" rtl="1">
              <a:lnSpc>
                <a:spcPct val="150000"/>
              </a:lnSpc>
            </a:pPr>
            <a:r>
              <a:rPr lang="fa-IR" sz="1600" dirty="0">
                <a:cs typeface="B Nazanin" panose="00000400000000000000" pitchFamily="2" charset="-78"/>
              </a:rPr>
              <a:t>این قواعد به داده‌های محیط وابسته هستند و به آنها قواعد کاربری ( </a:t>
            </a:r>
            <a:r>
              <a:rPr lang="en-US" sz="1600" dirty="0">
                <a:cs typeface="B Nazanin" panose="00000400000000000000" pitchFamily="2" charset="-78"/>
              </a:rPr>
              <a:t>User Defined</a:t>
            </a:r>
            <a:r>
              <a:rPr lang="fa-IR" sz="1600" dirty="0">
                <a:cs typeface="B Nazanin" panose="00000400000000000000" pitchFamily="2" charset="-78"/>
              </a:rPr>
              <a:t> ) یا قواعد فعالیت‌های محیط ( </a:t>
            </a:r>
            <a:r>
              <a:rPr lang="en-US" sz="1600" dirty="0">
                <a:cs typeface="B Nazanin" panose="00000400000000000000" pitchFamily="2" charset="-78"/>
              </a:rPr>
              <a:t>Business Rule</a:t>
            </a:r>
            <a:r>
              <a:rPr lang="fa-IR" sz="1600" dirty="0">
                <a:cs typeface="B Nazanin" panose="00000400000000000000" pitchFamily="2" charset="-78"/>
              </a:rPr>
              <a:t> ) گفته می‌شود. </a:t>
            </a:r>
          </a:p>
        </p:txBody>
      </p:sp>
    </p:spTree>
    <p:extLst>
      <p:ext uri="{BB962C8B-B14F-4D97-AF65-F5344CB8AC3E}">
        <p14:creationId xmlns:p14="http://schemas.microsoft.com/office/powerpoint/2010/main" val="1861266807"/>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right)">
                                      <p:cBhvr>
                                        <p:cTn id="7" dur="250"/>
                                        <p:tgtEl>
                                          <p:spTgt spid="8"/>
                                        </p:tgtEl>
                                      </p:cBhvr>
                                    </p:animEffect>
                                  </p:childTnLst>
                                </p:cTn>
                              </p:par>
                              <p:par>
                                <p:cTn id="8" presetID="22" presetClass="entr" presetSubtype="1"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up)">
                                      <p:cBhvr>
                                        <p:cTn id="10" dur="250"/>
                                        <p:tgtEl>
                                          <p:spTgt spid="9"/>
                                        </p:tgtEl>
                                      </p:cBhvr>
                                    </p:animEffect>
                                  </p:childTnLst>
                                </p:cTn>
                              </p:par>
                              <p:par>
                                <p:cTn id="11" presetID="22" presetClass="entr" presetSubtype="8"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wipe(left)">
                                      <p:cBhvr>
                                        <p:cTn id="13" dur="250"/>
                                        <p:tgtEl>
                                          <p:spTgt spid="13"/>
                                        </p:tgtEl>
                                      </p:cBhvr>
                                    </p:animEffect>
                                  </p:childTnLst>
                                </p:cTn>
                              </p:par>
                            </p:childTnLst>
                          </p:cTn>
                        </p:par>
                        <p:par>
                          <p:cTn id="14" fill="hold">
                            <p:stCondLst>
                              <p:cond delay="250"/>
                            </p:stCondLst>
                            <p:childTnLst>
                              <p:par>
                                <p:cTn id="15" presetID="10" presetClass="entr" presetSubtype="0" fill="hold" grpId="0" nodeType="after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par>
                          <p:cTn id="18" fill="hold">
                            <p:stCondLst>
                              <p:cond delay="750"/>
                            </p:stCondLst>
                            <p:childTnLst>
                              <p:par>
                                <p:cTn id="19" presetID="42" presetClass="entr" presetSubtype="0" fill="hold" grpId="0" nodeType="after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fade">
                                      <p:cBhvr>
                                        <p:cTn id="21" dur="500"/>
                                        <p:tgtEl>
                                          <p:spTgt spid="20"/>
                                        </p:tgtEl>
                                      </p:cBhvr>
                                    </p:animEffect>
                                    <p:anim calcmode="lin" valueType="num">
                                      <p:cBhvr>
                                        <p:cTn id="22" dur="500" fill="hold"/>
                                        <p:tgtEl>
                                          <p:spTgt spid="20"/>
                                        </p:tgtEl>
                                        <p:attrNameLst>
                                          <p:attrName>ppt_x</p:attrName>
                                        </p:attrNameLst>
                                      </p:cBhvr>
                                      <p:tavLst>
                                        <p:tav tm="0">
                                          <p:val>
                                            <p:strVal val="#ppt_x"/>
                                          </p:val>
                                        </p:tav>
                                        <p:tav tm="100000">
                                          <p:val>
                                            <p:strVal val="#ppt_x"/>
                                          </p:val>
                                        </p:tav>
                                      </p:tavLst>
                                    </p:anim>
                                    <p:anim calcmode="lin" valueType="num">
                                      <p:cBhvr>
                                        <p:cTn id="23" dur="5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2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057" y="-748"/>
            <a:ext cx="12193057" cy="7881871"/>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a:off x="0" y="5462000"/>
            <a:ext cx="12192000" cy="1396000"/>
          </a:xfrm>
          <a:prstGeom prst="rect">
            <a:avLst/>
          </a:prstGeom>
          <a:solidFill>
            <a:srgbClr val="B4DCF5">
              <a:lumMod val="10000"/>
            </a:srgbClr>
          </a:solidFill>
        </p:spPr>
      </p:pic>
      <p:pic>
        <p:nvPicPr>
          <p:cNvPr id="6" name="Picture 5"/>
          <p:cNvPicPr>
            <a:picLocks noChangeAspect="1"/>
          </p:cNvPicPr>
          <p:nvPr/>
        </p:nvPicPr>
        <p:blipFill>
          <a:blip r:embed="rId4"/>
          <a:stretch>
            <a:fillRect/>
          </a:stretch>
        </p:blipFill>
        <p:spPr>
          <a:xfrm>
            <a:off x="-128789" y="4290646"/>
            <a:ext cx="12518265" cy="1968485"/>
          </a:xfrm>
          <a:prstGeom prst="rect">
            <a:avLst/>
          </a:prstGeom>
          <a:effectLst>
            <a:outerShdw blurRad="50800" dist="50800" dir="5400000" algn="ctr" rotWithShape="0">
              <a:schemeClr val="bg1"/>
            </a:outerShdw>
          </a:effectLst>
        </p:spPr>
      </p:pic>
      <p:pic>
        <p:nvPicPr>
          <p:cNvPr id="8" name="Picture 7">
            <a:hlinkClick r:id="rId5" action="ppaction://hlinksldjump"/>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57" y="5841596"/>
            <a:ext cx="980576" cy="980576"/>
          </a:xfrm>
          <a:prstGeom prst="rect">
            <a:avLst/>
          </a:prstGeom>
        </p:spPr>
      </p:pic>
      <p:pic>
        <p:nvPicPr>
          <p:cNvPr id="9" name="Picture 8">
            <a:hlinkClick r:id="rId7" action="ppaction://hlinksldjump"/>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527059" y="6278639"/>
            <a:ext cx="1206566" cy="588599"/>
          </a:xfrm>
          <a:prstGeom prst="rect">
            <a:avLst/>
          </a:prstGeom>
        </p:spPr>
      </p:pic>
      <p:sp>
        <p:nvSpPr>
          <p:cNvPr id="3" name="Rectangle 2"/>
          <p:cNvSpPr/>
          <p:nvPr/>
        </p:nvSpPr>
        <p:spPr>
          <a:xfrm>
            <a:off x="596347" y="159334"/>
            <a:ext cx="11039061" cy="461665"/>
          </a:xfrm>
          <a:prstGeom prst="rect">
            <a:avLst/>
          </a:prstGeom>
          <a:gradFill flip="none" rotWithShape="1">
            <a:gsLst>
              <a:gs pos="63000">
                <a:schemeClr val="bg1"/>
              </a:gs>
              <a:gs pos="91000">
                <a:schemeClr val="accent1">
                  <a:lumMod val="50000"/>
                </a:schemeClr>
              </a:gs>
              <a:gs pos="94000">
                <a:schemeClr val="bg1"/>
              </a:gs>
              <a:gs pos="99000">
                <a:schemeClr val="tx1">
                  <a:lumMod val="95000"/>
                  <a:lumOff val="5000"/>
                </a:schemeClr>
              </a:gs>
            </a:gsLst>
            <a:path path="rect">
              <a:fillToRect l="50000" t="50000" r="50000" b="50000"/>
            </a:path>
            <a:tileRect/>
          </a:gradFill>
        </p:spPr>
        <p:txBody>
          <a:bodyPr wrap="square" lIns="91440" tIns="45720" rIns="91440" bIns="45720">
            <a:spAutoFit/>
          </a:bodyPr>
          <a:lstStyle/>
          <a:p>
            <a:pPr algn="ctr" rtl="1"/>
            <a:r>
              <a:rPr lang="fa-IR" sz="2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cs typeface="B Titr" panose="00000700000000000000" pitchFamily="2" charset="-78"/>
              </a:rPr>
              <a:t>عوامل نقض جامعیت</a:t>
            </a:r>
            <a:endParaRPr lang="en-US" sz="2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cs typeface="B Titr" panose="00000700000000000000" pitchFamily="2" charset="-78"/>
            </a:endParaRPr>
          </a:p>
        </p:txBody>
      </p:sp>
      <p:pic>
        <p:nvPicPr>
          <p:cNvPr id="13" name="Picture 12">
            <a:hlinkClick r:id="rId9" action="ppaction://hlinksldjump"/>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1175595" y="5841596"/>
            <a:ext cx="1016405" cy="1016405"/>
          </a:xfrm>
          <a:prstGeom prst="rect">
            <a:avLst/>
          </a:prstGeom>
        </p:spPr>
      </p:pic>
      <p:sp>
        <p:nvSpPr>
          <p:cNvPr id="20" name="TextBox 19">
            <a:extLst>
              <a:ext uri="{FF2B5EF4-FFF2-40B4-BE49-F238E27FC236}">
                <a16:creationId xmlns:a16="http://schemas.microsoft.com/office/drawing/2014/main" id="{65BC9436-2EB0-482D-8DD8-4161101F315E}"/>
              </a:ext>
            </a:extLst>
          </p:cNvPr>
          <p:cNvSpPr txBox="1"/>
          <p:nvPr/>
        </p:nvSpPr>
        <p:spPr>
          <a:xfrm>
            <a:off x="596347" y="668188"/>
            <a:ext cx="11039061" cy="2277547"/>
          </a:xfrm>
          <a:prstGeom prst="rect">
            <a:avLst/>
          </a:prstGeom>
          <a:noFill/>
        </p:spPr>
        <p:txBody>
          <a:bodyPr wrap="square">
            <a:spAutoFit/>
          </a:bodyPr>
          <a:lstStyle/>
          <a:p>
            <a:pPr algn="just" rtl="1">
              <a:lnSpc>
                <a:spcPct val="150000"/>
              </a:lnSpc>
            </a:pPr>
            <a:r>
              <a:rPr lang="fa-IR" sz="1600" dirty="0">
                <a:cs typeface="B Nazanin" panose="00000400000000000000" pitchFamily="2" charset="-78"/>
              </a:rPr>
              <a:t>همیشه ممکن است عواملی سبب نقض جامعیت شوند. از جمله :</a:t>
            </a:r>
          </a:p>
          <a:p>
            <a:pPr marL="285750" indent="-285750" algn="just" rtl="1">
              <a:lnSpc>
                <a:spcPct val="150000"/>
              </a:lnSpc>
              <a:buFont typeface="Wingdings" panose="05000000000000000000" pitchFamily="2" charset="2"/>
              <a:buChar char="§"/>
            </a:pPr>
            <a:r>
              <a:rPr lang="fa-IR" sz="1600" dirty="0">
                <a:cs typeface="B Nazanin" panose="00000400000000000000" pitchFamily="2" charset="-78"/>
              </a:rPr>
              <a:t>اشتباه در برنامه‏های کاربردی (به ویژه اشتباهات معنایی)</a:t>
            </a:r>
          </a:p>
          <a:p>
            <a:pPr marL="285750" indent="-285750" algn="just" rtl="1">
              <a:lnSpc>
                <a:spcPct val="150000"/>
              </a:lnSpc>
              <a:buFont typeface="Wingdings" panose="05000000000000000000" pitchFamily="2" charset="2"/>
              <a:buChar char="§"/>
            </a:pPr>
            <a:r>
              <a:rPr lang="fa-IR" sz="1600" dirty="0">
                <a:cs typeface="B Nazanin" panose="00000400000000000000" pitchFamily="2" charset="-78"/>
              </a:rPr>
              <a:t>اشتباه در وارد کردن داده‏ها</a:t>
            </a:r>
          </a:p>
          <a:p>
            <a:pPr marL="285750" indent="-285750" algn="just" rtl="1">
              <a:lnSpc>
                <a:spcPct val="150000"/>
              </a:lnSpc>
              <a:buFont typeface="Wingdings" panose="05000000000000000000" pitchFamily="2" charset="2"/>
              <a:buChar char="§"/>
            </a:pPr>
            <a:r>
              <a:rPr lang="fa-IR" sz="1600" dirty="0">
                <a:cs typeface="B Nazanin" panose="00000400000000000000" pitchFamily="2" charset="-78"/>
              </a:rPr>
              <a:t>وجود افزونگی کنترل نشده</a:t>
            </a:r>
          </a:p>
          <a:p>
            <a:pPr marL="285750" indent="-285750" algn="just" rtl="1">
              <a:lnSpc>
                <a:spcPct val="150000"/>
              </a:lnSpc>
              <a:buFont typeface="Wingdings" panose="05000000000000000000" pitchFamily="2" charset="2"/>
              <a:buChar char="§"/>
            </a:pPr>
            <a:r>
              <a:rPr lang="fa-IR" sz="1600" dirty="0">
                <a:cs typeface="B Nazanin" panose="00000400000000000000" pitchFamily="2" charset="-78"/>
              </a:rPr>
              <a:t>اجرای همروند تراکنشها به گونه‏ای که داده نامعتبر یا ناسازگار ایجاد شود.</a:t>
            </a:r>
          </a:p>
          <a:p>
            <a:pPr marL="285750" indent="-285750" algn="just" rtl="1">
              <a:lnSpc>
                <a:spcPct val="150000"/>
              </a:lnSpc>
              <a:buFont typeface="Wingdings" panose="05000000000000000000" pitchFamily="2" charset="2"/>
              <a:buChar char="§"/>
            </a:pPr>
            <a:r>
              <a:rPr lang="fa-IR" sz="1600" dirty="0">
                <a:cs typeface="B Nazanin" panose="00000400000000000000" pitchFamily="2" charset="-78"/>
              </a:rPr>
              <a:t>خرابی‏های سخت‏افزاری و نرم‏افزاری که منجر به بروز ناسازگاری یا نقض صحت داده‏ها می‏شود.</a:t>
            </a:r>
          </a:p>
        </p:txBody>
      </p:sp>
    </p:spTree>
    <p:extLst>
      <p:ext uri="{BB962C8B-B14F-4D97-AF65-F5344CB8AC3E}">
        <p14:creationId xmlns:p14="http://schemas.microsoft.com/office/powerpoint/2010/main" val="2170832207"/>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right)">
                                      <p:cBhvr>
                                        <p:cTn id="7" dur="250"/>
                                        <p:tgtEl>
                                          <p:spTgt spid="8"/>
                                        </p:tgtEl>
                                      </p:cBhvr>
                                    </p:animEffect>
                                  </p:childTnLst>
                                </p:cTn>
                              </p:par>
                              <p:par>
                                <p:cTn id="8" presetID="22" presetClass="entr" presetSubtype="1"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up)">
                                      <p:cBhvr>
                                        <p:cTn id="10" dur="250"/>
                                        <p:tgtEl>
                                          <p:spTgt spid="9"/>
                                        </p:tgtEl>
                                      </p:cBhvr>
                                    </p:animEffect>
                                  </p:childTnLst>
                                </p:cTn>
                              </p:par>
                              <p:par>
                                <p:cTn id="11" presetID="22" presetClass="entr" presetSubtype="8"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wipe(left)">
                                      <p:cBhvr>
                                        <p:cTn id="13" dur="250"/>
                                        <p:tgtEl>
                                          <p:spTgt spid="13"/>
                                        </p:tgtEl>
                                      </p:cBhvr>
                                    </p:animEffect>
                                  </p:childTnLst>
                                </p:cTn>
                              </p:par>
                            </p:childTnLst>
                          </p:cTn>
                        </p:par>
                        <p:par>
                          <p:cTn id="14" fill="hold">
                            <p:stCondLst>
                              <p:cond delay="250"/>
                            </p:stCondLst>
                            <p:childTnLst>
                              <p:par>
                                <p:cTn id="15" presetID="10" presetClass="entr" presetSubtype="0" fill="hold" grpId="0" nodeType="after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par>
                          <p:cTn id="18" fill="hold">
                            <p:stCondLst>
                              <p:cond delay="750"/>
                            </p:stCondLst>
                            <p:childTnLst>
                              <p:par>
                                <p:cTn id="19" presetID="42" presetClass="entr" presetSubtype="0" fill="hold" grpId="0" nodeType="after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fade">
                                      <p:cBhvr>
                                        <p:cTn id="21" dur="500"/>
                                        <p:tgtEl>
                                          <p:spTgt spid="20"/>
                                        </p:tgtEl>
                                      </p:cBhvr>
                                    </p:animEffect>
                                    <p:anim calcmode="lin" valueType="num">
                                      <p:cBhvr>
                                        <p:cTn id="22" dur="500" fill="hold"/>
                                        <p:tgtEl>
                                          <p:spTgt spid="20"/>
                                        </p:tgtEl>
                                        <p:attrNameLst>
                                          <p:attrName>ppt_x</p:attrName>
                                        </p:attrNameLst>
                                      </p:cBhvr>
                                      <p:tavLst>
                                        <p:tav tm="0">
                                          <p:val>
                                            <p:strVal val="#ppt_x"/>
                                          </p:val>
                                        </p:tav>
                                        <p:tav tm="100000">
                                          <p:val>
                                            <p:strVal val="#ppt_x"/>
                                          </p:val>
                                        </p:tav>
                                      </p:tavLst>
                                    </p:anim>
                                    <p:anim calcmode="lin" valueType="num">
                                      <p:cBhvr>
                                        <p:cTn id="23" dur="5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2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0"/>
            <a:ext cx="12193057" cy="7881871"/>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a:off x="0" y="5462000"/>
            <a:ext cx="12192000" cy="1396000"/>
          </a:xfrm>
          <a:prstGeom prst="rect">
            <a:avLst/>
          </a:prstGeom>
          <a:solidFill>
            <a:srgbClr val="B4DCF5">
              <a:lumMod val="10000"/>
            </a:srgbClr>
          </a:solidFill>
        </p:spPr>
      </p:pic>
      <p:pic>
        <p:nvPicPr>
          <p:cNvPr id="6" name="Picture 5"/>
          <p:cNvPicPr>
            <a:picLocks noChangeAspect="1"/>
          </p:cNvPicPr>
          <p:nvPr/>
        </p:nvPicPr>
        <p:blipFill>
          <a:blip r:embed="rId4"/>
          <a:stretch>
            <a:fillRect/>
          </a:stretch>
        </p:blipFill>
        <p:spPr>
          <a:xfrm>
            <a:off x="-128789" y="4290646"/>
            <a:ext cx="12518265" cy="1968485"/>
          </a:xfrm>
          <a:prstGeom prst="rect">
            <a:avLst/>
          </a:prstGeom>
          <a:effectLst>
            <a:outerShdw blurRad="50800" dist="50800" dir="5400000" algn="ctr" rotWithShape="0">
              <a:schemeClr val="bg1"/>
            </a:outerShdw>
          </a:effectLst>
        </p:spPr>
      </p:pic>
      <p:pic>
        <p:nvPicPr>
          <p:cNvPr id="8" name="Picture 7">
            <a:hlinkClick r:id="rId5" action="ppaction://hlinksldjump"/>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57" y="5841596"/>
            <a:ext cx="980576" cy="980576"/>
          </a:xfrm>
          <a:prstGeom prst="rect">
            <a:avLst/>
          </a:prstGeom>
        </p:spPr>
      </p:pic>
      <p:pic>
        <p:nvPicPr>
          <p:cNvPr id="9" name="Picture 8">
            <a:hlinkClick r:id="rId7" action="ppaction://hlinksldjump"/>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527059" y="6278639"/>
            <a:ext cx="1206566" cy="588599"/>
          </a:xfrm>
          <a:prstGeom prst="rect">
            <a:avLst/>
          </a:prstGeom>
        </p:spPr>
      </p:pic>
      <p:sp>
        <p:nvSpPr>
          <p:cNvPr id="3" name="Rectangle 2"/>
          <p:cNvSpPr/>
          <p:nvPr/>
        </p:nvSpPr>
        <p:spPr>
          <a:xfrm>
            <a:off x="596347" y="159334"/>
            <a:ext cx="11039061" cy="461665"/>
          </a:xfrm>
          <a:prstGeom prst="rect">
            <a:avLst/>
          </a:prstGeom>
          <a:gradFill flip="none" rotWithShape="1">
            <a:gsLst>
              <a:gs pos="63000">
                <a:schemeClr val="bg1"/>
              </a:gs>
              <a:gs pos="91000">
                <a:schemeClr val="accent1">
                  <a:lumMod val="50000"/>
                </a:schemeClr>
              </a:gs>
              <a:gs pos="94000">
                <a:schemeClr val="bg1"/>
              </a:gs>
              <a:gs pos="99000">
                <a:schemeClr val="tx1">
                  <a:lumMod val="95000"/>
                  <a:lumOff val="5000"/>
                </a:schemeClr>
              </a:gs>
            </a:gsLst>
            <a:path path="rect">
              <a:fillToRect l="50000" t="50000" r="50000" b="50000"/>
            </a:path>
            <a:tileRect/>
          </a:gradFill>
        </p:spPr>
        <p:txBody>
          <a:bodyPr wrap="square" lIns="91440" tIns="45720" rIns="91440" bIns="45720">
            <a:spAutoFit/>
          </a:bodyPr>
          <a:lstStyle/>
          <a:p>
            <a:pPr algn="ctr" rtl="1"/>
            <a:r>
              <a:rPr lang="fa-IR" sz="2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cs typeface="B Titr" panose="00000700000000000000" pitchFamily="2" charset="-78"/>
              </a:rPr>
              <a:t>قواعد جامعیت عام</a:t>
            </a:r>
          </a:p>
        </p:txBody>
      </p:sp>
      <p:pic>
        <p:nvPicPr>
          <p:cNvPr id="13" name="Picture 12">
            <a:hlinkClick r:id="rId9" action="ppaction://hlinksldjump"/>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1175595" y="5841596"/>
            <a:ext cx="1016405" cy="1016405"/>
          </a:xfrm>
          <a:prstGeom prst="rect">
            <a:avLst/>
          </a:prstGeom>
        </p:spPr>
      </p:pic>
      <p:sp>
        <p:nvSpPr>
          <p:cNvPr id="83" name="Rounded Rectangle 41">
            <a:extLst>
              <a:ext uri="{FF2B5EF4-FFF2-40B4-BE49-F238E27FC236}">
                <a16:creationId xmlns:a16="http://schemas.microsoft.com/office/drawing/2014/main" id="{1650C17B-89BB-4557-BA21-E309893491D3}"/>
              </a:ext>
            </a:extLst>
          </p:cNvPr>
          <p:cNvSpPr/>
          <p:nvPr/>
        </p:nvSpPr>
        <p:spPr>
          <a:xfrm>
            <a:off x="7488983" y="1939344"/>
            <a:ext cx="1725782" cy="5334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rtl="1">
              <a:lnSpc>
                <a:spcPct val="150000"/>
              </a:lnSpc>
            </a:pPr>
            <a:endParaRPr lang="fa-IR" sz="1600" b="1" dirty="0">
              <a:solidFill>
                <a:schemeClr val="tx1"/>
              </a:solidFill>
              <a:cs typeface="B Nazanin" panose="00000400000000000000" pitchFamily="2" charset="-78"/>
            </a:endParaRPr>
          </a:p>
        </p:txBody>
      </p:sp>
      <p:sp>
        <p:nvSpPr>
          <p:cNvPr id="86" name="Rounded Rectangle 47">
            <a:extLst>
              <a:ext uri="{FF2B5EF4-FFF2-40B4-BE49-F238E27FC236}">
                <a16:creationId xmlns:a16="http://schemas.microsoft.com/office/drawing/2014/main" id="{68CEE730-24F4-42D8-A558-DFE2D1774E0E}"/>
              </a:ext>
            </a:extLst>
          </p:cNvPr>
          <p:cNvSpPr/>
          <p:nvPr/>
        </p:nvSpPr>
        <p:spPr>
          <a:xfrm>
            <a:off x="3662885" y="1258900"/>
            <a:ext cx="1725782" cy="5334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rtl="1">
              <a:lnSpc>
                <a:spcPct val="150000"/>
              </a:lnSpc>
            </a:pPr>
            <a:endParaRPr lang="fa-IR" sz="1600" b="1" dirty="0">
              <a:solidFill>
                <a:schemeClr val="tx1"/>
              </a:solidFill>
              <a:cs typeface="B Nazanin" panose="00000400000000000000" pitchFamily="2" charset="-78"/>
            </a:endParaRPr>
          </a:p>
        </p:txBody>
      </p:sp>
      <p:sp>
        <p:nvSpPr>
          <p:cNvPr id="31" name="Rectangle 30">
            <a:extLst>
              <a:ext uri="{FF2B5EF4-FFF2-40B4-BE49-F238E27FC236}">
                <a16:creationId xmlns:a16="http://schemas.microsoft.com/office/drawing/2014/main" id="{3427F052-FC67-4D58-8D65-93EEA90303D9}"/>
              </a:ext>
            </a:extLst>
          </p:cNvPr>
          <p:cNvSpPr/>
          <p:nvPr/>
        </p:nvSpPr>
        <p:spPr>
          <a:xfrm>
            <a:off x="596347" y="651233"/>
            <a:ext cx="11039061" cy="1538883"/>
          </a:xfrm>
          <a:prstGeom prst="rect">
            <a:avLst/>
          </a:prstGeom>
        </p:spPr>
        <p:txBody>
          <a:bodyPr wrap="square">
            <a:spAutoFit/>
          </a:bodyPr>
          <a:lstStyle/>
          <a:p>
            <a:pPr marL="285750" indent="-285750" algn="just" rtl="1">
              <a:lnSpc>
                <a:spcPct val="150000"/>
              </a:lnSpc>
              <a:buFont typeface="Wingdings" panose="05000000000000000000" pitchFamily="2" charset="2"/>
              <a:buChar char="§"/>
            </a:pPr>
            <a:r>
              <a:rPr lang="fa-IR" sz="1600" dirty="0">
                <a:cs typeface="B Nazanin" panose="00000400000000000000" pitchFamily="2" charset="-78"/>
              </a:rPr>
              <a:t>این قواعد به داده‌های محیط وابسته نیستند و به آنها فراقاعده ( </a:t>
            </a:r>
            <a:r>
              <a:rPr lang="en-US" sz="1600" dirty="0">
                <a:cs typeface="B Nazanin" panose="00000400000000000000" pitchFamily="2" charset="-78"/>
              </a:rPr>
              <a:t>Meta Rule</a:t>
            </a:r>
            <a:r>
              <a:rPr lang="fa-IR" sz="1600" dirty="0">
                <a:cs typeface="B Nazanin" panose="00000400000000000000" pitchFamily="2" charset="-78"/>
              </a:rPr>
              <a:t> )</a:t>
            </a:r>
            <a:r>
              <a:rPr lang="en-US" sz="1600" dirty="0">
                <a:cs typeface="B Nazanin" panose="00000400000000000000" pitchFamily="2" charset="-78"/>
              </a:rPr>
              <a:t> </a:t>
            </a:r>
            <a:r>
              <a:rPr lang="fa-IR" sz="1600" dirty="0">
                <a:cs typeface="B Nazanin" panose="00000400000000000000" pitchFamily="2" charset="-78"/>
              </a:rPr>
              <a:t>نیز گفته می‌شود.</a:t>
            </a:r>
          </a:p>
          <a:p>
            <a:pPr marL="285750" indent="-285750" algn="just" rtl="1">
              <a:lnSpc>
                <a:spcPct val="150000"/>
              </a:lnSpc>
              <a:buFont typeface="Wingdings" panose="05000000000000000000" pitchFamily="2" charset="2"/>
              <a:buChar char="§"/>
            </a:pPr>
            <a:r>
              <a:rPr lang="fa-IR" sz="1600" dirty="0">
                <a:cs typeface="B Nazanin" panose="00000400000000000000" pitchFamily="2" charset="-78"/>
              </a:rPr>
              <a:t>در مدل رابطه‌ای دو قاعده عام داریم : </a:t>
            </a:r>
          </a:p>
          <a:p>
            <a:pPr marL="285750" indent="-285750" algn="just" rtl="1">
              <a:lnSpc>
                <a:spcPct val="150000"/>
              </a:lnSpc>
              <a:buFont typeface="Wingdings" panose="05000000000000000000" pitchFamily="2" charset="2"/>
              <a:buChar char="§"/>
            </a:pPr>
            <a:r>
              <a:rPr lang="fa-IR" sz="1600" dirty="0">
                <a:cs typeface="B Nazanin" panose="00000400000000000000" pitchFamily="2" charset="-78"/>
              </a:rPr>
              <a:t>قاعده </a:t>
            </a:r>
            <a:r>
              <a:rPr lang="en-US" sz="1600" dirty="0">
                <a:cs typeface="B Nazanin" panose="00000400000000000000" pitchFamily="2" charset="-78"/>
              </a:rPr>
              <a:t>C1</a:t>
            </a:r>
            <a:r>
              <a:rPr lang="fa-IR" sz="1600" dirty="0">
                <a:cs typeface="B Nazanin" panose="00000400000000000000" pitchFamily="2" charset="-78"/>
              </a:rPr>
              <a:t> : جامعیت موجودیت ( </a:t>
            </a:r>
            <a:r>
              <a:rPr lang="en-US" sz="1600" dirty="0">
                <a:cs typeface="B Nazanin" panose="00000400000000000000" pitchFamily="2" charset="-78"/>
              </a:rPr>
              <a:t>Entity Integrity</a:t>
            </a:r>
            <a:r>
              <a:rPr lang="fa-IR" sz="1600" dirty="0">
                <a:cs typeface="B Nazanin" panose="00000400000000000000" pitchFamily="2" charset="-78"/>
              </a:rPr>
              <a:t> ) </a:t>
            </a:r>
          </a:p>
          <a:p>
            <a:pPr marL="285750" indent="-285750" algn="just" rtl="1">
              <a:lnSpc>
                <a:spcPct val="150000"/>
              </a:lnSpc>
              <a:buFont typeface="Wingdings" panose="05000000000000000000" pitchFamily="2" charset="2"/>
              <a:buChar char="§"/>
            </a:pPr>
            <a:r>
              <a:rPr lang="fa-IR" sz="1600" dirty="0">
                <a:cs typeface="B Nazanin" panose="00000400000000000000" pitchFamily="2" charset="-78"/>
              </a:rPr>
              <a:t>قاعده </a:t>
            </a:r>
            <a:r>
              <a:rPr lang="en-US" sz="1600" dirty="0">
                <a:cs typeface="B Nazanin" panose="00000400000000000000" pitchFamily="2" charset="-78"/>
              </a:rPr>
              <a:t>C2</a:t>
            </a:r>
            <a:r>
              <a:rPr lang="fa-IR" sz="1600" dirty="0">
                <a:cs typeface="B Nazanin" panose="00000400000000000000" pitchFamily="2" charset="-78"/>
              </a:rPr>
              <a:t> : جامعیت ارجاعی ( </a:t>
            </a:r>
            <a:r>
              <a:rPr lang="en-US" sz="1600" dirty="0">
                <a:cs typeface="B Nazanin" panose="00000400000000000000" pitchFamily="2" charset="-78"/>
              </a:rPr>
              <a:t>Referential Integrity</a:t>
            </a:r>
            <a:r>
              <a:rPr lang="fa-IR" sz="1600" dirty="0">
                <a:cs typeface="B Nazanin" panose="00000400000000000000" pitchFamily="2" charset="-78"/>
              </a:rPr>
              <a:t> ) </a:t>
            </a:r>
          </a:p>
        </p:txBody>
      </p:sp>
      <p:sp>
        <p:nvSpPr>
          <p:cNvPr id="16" name="Flowchart: Terminator 15">
            <a:hlinkClick r:id="rId5" action="ppaction://hlinksldjump"/>
            <a:extLst>
              <a:ext uri="{FF2B5EF4-FFF2-40B4-BE49-F238E27FC236}">
                <a16:creationId xmlns:a16="http://schemas.microsoft.com/office/drawing/2014/main" id="{5AC306FD-F8CC-4C23-B770-9D61761A7271}"/>
              </a:ext>
            </a:extLst>
          </p:cNvPr>
          <p:cNvSpPr/>
          <p:nvPr/>
        </p:nvSpPr>
        <p:spPr>
          <a:xfrm>
            <a:off x="6441625" y="3468168"/>
            <a:ext cx="3607250" cy="430475"/>
          </a:xfrm>
          <a:prstGeom prst="flowChartTerminator">
            <a:avLst/>
          </a:prstGeom>
        </p:spPr>
        <p:style>
          <a:lnRef idx="0">
            <a:schemeClr val="accent1"/>
          </a:lnRef>
          <a:fillRef idx="3">
            <a:schemeClr val="accent1"/>
          </a:fillRef>
          <a:effectRef idx="3">
            <a:schemeClr val="accent1"/>
          </a:effectRef>
          <a:fontRef idx="minor">
            <a:schemeClr val="lt1"/>
          </a:fontRef>
        </p:style>
        <p:txBody>
          <a:bodyPr rtlCol="0" anchor="ctr"/>
          <a:lstStyle/>
          <a:p>
            <a:pPr algn="ctr" rtl="1"/>
            <a:r>
              <a:rPr lang="fa-IR" sz="1600" b="1" dirty="0">
                <a:cs typeface="B Nazanin" panose="00000400000000000000" pitchFamily="2" charset="-78"/>
              </a:rPr>
              <a:t>قاعده </a:t>
            </a:r>
            <a:r>
              <a:rPr lang="en-US" sz="1600" b="1" dirty="0">
                <a:cs typeface="B Nazanin" panose="00000400000000000000" pitchFamily="2" charset="-78"/>
              </a:rPr>
              <a:t>C1</a:t>
            </a:r>
            <a:r>
              <a:rPr lang="fa-IR" sz="1600" b="1" dirty="0">
                <a:cs typeface="B Nazanin" panose="00000400000000000000" pitchFamily="2" charset="-78"/>
              </a:rPr>
              <a:t> : جامعیت موجودیت</a:t>
            </a:r>
            <a:endParaRPr lang="en-US" sz="1600" b="1" dirty="0">
              <a:cs typeface="B Nazanin" panose="00000400000000000000" pitchFamily="2" charset="-78"/>
            </a:endParaRPr>
          </a:p>
        </p:txBody>
      </p:sp>
      <p:sp>
        <p:nvSpPr>
          <p:cNvPr id="17" name="Flowchart: Terminator 16">
            <a:hlinkClick r:id="rId11" action="ppaction://hlinksldjump"/>
            <a:extLst>
              <a:ext uri="{FF2B5EF4-FFF2-40B4-BE49-F238E27FC236}">
                <a16:creationId xmlns:a16="http://schemas.microsoft.com/office/drawing/2014/main" id="{A9FC0827-65C9-49C6-B9A8-7D3740EA82D2}"/>
              </a:ext>
            </a:extLst>
          </p:cNvPr>
          <p:cNvSpPr/>
          <p:nvPr/>
        </p:nvSpPr>
        <p:spPr>
          <a:xfrm>
            <a:off x="2143126" y="3468168"/>
            <a:ext cx="3607250" cy="430475"/>
          </a:xfrm>
          <a:prstGeom prst="flowChartTerminator">
            <a:avLst/>
          </a:prstGeom>
        </p:spPr>
        <p:style>
          <a:lnRef idx="0">
            <a:schemeClr val="accent1"/>
          </a:lnRef>
          <a:fillRef idx="3">
            <a:schemeClr val="accent1"/>
          </a:fillRef>
          <a:effectRef idx="3">
            <a:schemeClr val="accent1"/>
          </a:effectRef>
          <a:fontRef idx="minor">
            <a:schemeClr val="lt1"/>
          </a:fontRef>
        </p:style>
        <p:txBody>
          <a:bodyPr rtlCol="0" anchor="ctr"/>
          <a:lstStyle/>
          <a:p>
            <a:pPr algn="ctr" rtl="1"/>
            <a:r>
              <a:rPr lang="fa-IR" sz="1600" b="1" dirty="0">
                <a:cs typeface="B Nazanin" panose="00000400000000000000" pitchFamily="2" charset="-78"/>
              </a:rPr>
              <a:t>قاعده </a:t>
            </a:r>
            <a:r>
              <a:rPr lang="en-US" sz="1600" b="1" dirty="0">
                <a:cs typeface="B Nazanin" panose="00000400000000000000" pitchFamily="2" charset="-78"/>
              </a:rPr>
              <a:t>C2</a:t>
            </a:r>
            <a:r>
              <a:rPr lang="fa-IR" sz="1600" b="1" dirty="0">
                <a:cs typeface="B Nazanin" panose="00000400000000000000" pitchFamily="2" charset="-78"/>
              </a:rPr>
              <a:t> : جامعیت ارجاعی</a:t>
            </a:r>
            <a:endParaRPr lang="en-US" sz="1600" b="1" dirty="0">
              <a:cs typeface="B Nazanin" panose="00000400000000000000" pitchFamily="2" charset="-78"/>
            </a:endParaRPr>
          </a:p>
        </p:txBody>
      </p:sp>
    </p:spTree>
    <p:extLst>
      <p:ext uri="{BB962C8B-B14F-4D97-AF65-F5344CB8AC3E}">
        <p14:creationId xmlns:p14="http://schemas.microsoft.com/office/powerpoint/2010/main" val="1709458637"/>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right)">
                                      <p:cBhvr>
                                        <p:cTn id="7" dur="250"/>
                                        <p:tgtEl>
                                          <p:spTgt spid="8"/>
                                        </p:tgtEl>
                                      </p:cBhvr>
                                    </p:animEffect>
                                  </p:childTnLst>
                                </p:cTn>
                              </p:par>
                              <p:par>
                                <p:cTn id="8" presetID="22" presetClass="entr" presetSubtype="1"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up)">
                                      <p:cBhvr>
                                        <p:cTn id="10" dur="250"/>
                                        <p:tgtEl>
                                          <p:spTgt spid="9"/>
                                        </p:tgtEl>
                                      </p:cBhvr>
                                    </p:animEffect>
                                  </p:childTnLst>
                                </p:cTn>
                              </p:par>
                              <p:par>
                                <p:cTn id="11" presetID="22" presetClass="entr" presetSubtype="8"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wipe(left)">
                                      <p:cBhvr>
                                        <p:cTn id="13" dur="250"/>
                                        <p:tgtEl>
                                          <p:spTgt spid="13"/>
                                        </p:tgtEl>
                                      </p:cBhvr>
                                    </p:animEffect>
                                  </p:childTnLst>
                                </p:cTn>
                              </p:par>
                            </p:childTnLst>
                          </p:cTn>
                        </p:par>
                        <p:par>
                          <p:cTn id="14" fill="hold">
                            <p:stCondLst>
                              <p:cond delay="250"/>
                            </p:stCondLst>
                            <p:childTnLst>
                              <p:par>
                                <p:cTn id="15" presetID="10" presetClass="entr" presetSubtype="0" fill="hold" grpId="0" nodeType="after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par>
                          <p:cTn id="18" fill="hold">
                            <p:stCondLst>
                              <p:cond delay="750"/>
                            </p:stCondLst>
                            <p:childTnLst>
                              <p:par>
                                <p:cTn id="19" presetID="42" presetClass="entr" presetSubtype="0" fill="hold" grpId="0" nodeType="afterEffect">
                                  <p:stCondLst>
                                    <p:cond delay="0"/>
                                  </p:stCondLst>
                                  <p:childTnLst>
                                    <p:set>
                                      <p:cBhvr>
                                        <p:cTn id="20" dur="1" fill="hold">
                                          <p:stCondLst>
                                            <p:cond delay="0"/>
                                          </p:stCondLst>
                                        </p:cTn>
                                        <p:tgtEl>
                                          <p:spTgt spid="31"/>
                                        </p:tgtEl>
                                        <p:attrNameLst>
                                          <p:attrName>style.visibility</p:attrName>
                                        </p:attrNameLst>
                                      </p:cBhvr>
                                      <p:to>
                                        <p:strVal val="visible"/>
                                      </p:to>
                                    </p:set>
                                    <p:animEffect transition="in" filter="fade">
                                      <p:cBhvr>
                                        <p:cTn id="21" dur="500"/>
                                        <p:tgtEl>
                                          <p:spTgt spid="31"/>
                                        </p:tgtEl>
                                      </p:cBhvr>
                                    </p:animEffect>
                                    <p:anim calcmode="lin" valueType="num">
                                      <p:cBhvr>
                                        <p:cTn id="22" dur="500" fill="hold"/>
                                        <p:tgtEl>
                                          <p:spTgt spid="31"/>
                                        </p:tgtEl>
                                        <p:attrNameLst>
                                          <p:attrName>ppt_x</p:attrName>
                                        </p:attrNameLst>
                                      </p:cBhvr>
                                      <p:tavLst>
                                        <p:tav tm="0">
                                          <p:val>
                                            <p:strVal val="#ppt_x"/>
                                          </p:val>
                                        </p:tav>
                                        <p:tav tm="100000">
                                          <p:val>
                                            <p:strVal val="#ppt_x"/>
                                          </p:val>
                                        </p:tav>
                                      </p:tavLst>
                                    </p:anim>
                                    <p:anim calcmode="lin" valueType="num">
                                      <p:cBhvr>
                                        <p:cTn id="23" dur="500" fill="hold"/>
                                        <p:tgtEl>
                                          <p:spTgt spid="31"/>
                                        </p:tgtEl>
                                        <p:attrNameLst>
                                          <p:attrName>ppt_y</p:attrName>
                                        </p:attrNameLst>
                                      </p:cBhvr>
                                      <p:tavLst>
                                        <p:tav tm="0">
                                          <p:val>
                                            <p:strVal val="#ppt_y+.1"/>
                                          </p:val>
                                        </p:tav>
                                        <p:tav tm="100000">
                                          <p:val>
                                            <p:strVal val="#ppt_y"/>
                                          </p:val>
                                        </p:tav>
                                      </p:tavLst>
                                    </p:anim>
                                  </p:childTnLst>
                                </p:cTn>
                              </p:par>
                            </p:childTnLst>
                          </p:cTn>
                        </p:par>
                        <p:par>
                          <p:cTn id="24" fill="hold">
                            <p:stCondLst>
                              <p:cond delay="1250"/>
                            </p:stCondLst>
                            <p:childTnLst>
                              <p:par>
                                <p:cTn id="25" presetID="47" presetClass="entr" presetSubtype="0" fill="hold" grpId="0" nodeType="after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500"/>
                                        <p:tgtEl>
                                          <p:spTgt spid="16"/>
                                        </p:tgtEl>
                                      </p:cBhvr>
                                    </p:animEffect>
                                    <p:anim calcmode="lin" valueType="num">
                                      <p:cBhvr>
                                        <p:cTn id="28" dur="500" fill="hold"/>
                                        <p:tgtEl>
                                          <p:spTgt spid="16"/>
                                        </p:tgtEl>
                                        <p:attrNameLst>
                                          <p:attrName>ppt_x</p:attrName>
                                        </p:attrNameLst>
                                      </p:cBhvr>
                                      <p:tavLst>
                                        <p:tav tm="0">
                                          <p:val>
                                            <p:strVal val="#ppt_x"/>
                                          </p:val>
                                        </p:tav>
                                        <p:tav tm="100000">
                                          <p:val>
                                            <p:strVal val="#ppt_x"/>
                                          </p:val>
                                        </p:tav>
                                      </p:tavLst>
                                    </p:anim>
                                    <p:anim calcmode="lin" valueType="num">
                                      <p:cBhvr>
                                        <p:cTn id="29" dur="500" fill="hold"/>
                                        <p:tgtEl>
                                          <p:spTgt spid="16"/>
                                        </p:tgtEl>
                                        <p:attrNameLst>
                                          <p:attrName>ppt_y</p:attrName>
                                        </p:attrNameLst>
                                      </p:cBhvr>
                                      <p:tavLst>
                                        <p:tav tm="0">
                                          <p:val>
                                            <p:strVal val="#ppt_y-.1"/>
                                          </p:val>
                                        </p:tav>
                                        <p:tav tm="100000">
                                          <p:val>
                                            <p:strVal val="#ppt_y"/>
                                          </p:val>
                                        </p:tav>
                                      </p:tavLst>
                                    </p:anim>
                                  </p:childTnLst>
                                </p:cTn>
                              </p:par>
                            </p:childTnLst>
                          </p:cTn>
                        </p:par>
                        <p:par>
                          <p:cTn id="30" fill="hold">
                            <p:stCondLst>
                              <p:cond delay="1750"/>
                            </p:stCondLst>
                            <p:childTnLst>
                              <p:par>
                                <p:cTn id="31" presetID="47" presetClass="entr" presetSubtype="0" fill="hold" grpId="0" nodeType="after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fade">
                                      <p:cBhvr>
                                        <p:cTn id="33" dur="500"/>
                                        <p:tgtEl>
                                          <p:spTgt spid="17"/>
                                        </p:tgtEl>
                                      </p:cBhvr>
                                    </p:animEffect>
                                    <p:anim calcmode="lin" valueType="num">
                                      <p:cBhvr>
                                        <p:cTn id="34" dur="500" fill="hold"/>
                                        <p:tgtEl>
                                          <p:spTgt spid="17"/>
                                        </p:tgtEl>
                                        <p:attrNameLst>
                                          <p:attrName>ppt_x</p:attrName>
                                        </p:attrNameLst>
                                      </p:cBhvr>
                                      <p:tavLst>
                                        <p:tav tm="0">
                                          <p:val>
                                            <p:strVal val="#ppt_x"/>
                                          </p:val>
                                        </p:tav>
                                        <p:tav tm="100000">
                                          <p:val>
                                            <p:strVal val="#ppt_x"/>
                                          </p:val>
                                        </p:tav>
                                      </p:tavLst>
                                    </p:anim>
                                    <p:anim calcmode="lin" valueType="num">
                                      <p:cBhvr>
                                        <p:cTn id="35" dur="5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1" grpId="0"/>
      <p:bldP spid="16" grpId="0" animBg="1"/>
      <p:bldP spid="1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0"/>
            <a:ext cx="12193057" cy="7881871"/>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a:off x="0" y="5462000"/>
            <a:ext cx="12192000" cy="1396000"/>
          </a:xfrm>
          <a:prstGeom prst="rect">
            <a:avLst/>
          </a:prstGeom>
          <a:solidFill>
            <a:srgbClr val="B4DCF5">
              <a:lumMod val="10000"/>
            </a:srgbClr>
          </a:solidFill>
        </p:spPr>
      </p:pic>
      <p:pic>
        <p:nvPicPr>
          <p:cNvPr id="6" name="Picture 5"/>
          <p:cNvPicPr>
            <a:picLocks noChangeAspect="1"/>
          </p:cNvPicPr>
          <p:nvPr/>
        </p:nvPicPr>
        <p:blipFill>
          <a:blip r:embed="rId4"/>
          <a:stretch>
            <a:fillRect/>
          </a:stretch>
        </p:blipFill>
        <p:spPr>
          <a:xfrm>
            <a:off x="-128789" y="4290646"/>
            <a:ext cx="12518265" cy="1968485"/>
          </a:xfrm>
          <a:prstGeom prst="rect">
            <a:avLst/>
          </a:prstGeom>
          <a:effectLst>
            <a:outerShdw blurRad="50800" dist="50800" dir="5400000" algn="ctr" rotWithShape="0">
              <a:schemeClr val="bg1"/>
            </a:outerShdw>
          </a:effectLst>
        </p:spPr>
      </p:pic>
      <p:pic>
        <p:nvPicPr>
          <p:cNvPr id="8" name="Picture 7">
            <a:hlinkClick r:id="rId5" action="ppaction://hlinksldjump"/>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57" y="5841596"/>
            <a:ext cx="980576" cy="980576"/>
          </a:xfrm>
          <a:prstGeom prst="rect">
            <a:avLst/>
          </a:prstGeom>
        </p:spPr>
      </p:pic>
      <p:pic>
        <p:nvPicPr>
          <p:cNvPr id="9" name="Picture 8">
            <a:hlinkClick r:id="rId7" action="ppaction://hlinksldjump"/>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527059" y="6278639"/>
            <a:ext cx="1206566" cy="588599"/>
          </a:xfrm>
          <a:prstGeom prst="rect">
            <a:avLst/>
          </a:prstGeom>
        </p:spPr>
      </p:pic>
      <p:sp>
        <p:nvSpPr>
          <p:cNvPr id="3" name="Rectangle 2"/>
          <p:cNvSpPr/>
          <p:nvPr/>
        </p:nvSpPr>
        <p:spPr>
          <a:xfrm>
            <a:off x="596347" y="159334"/>
            <a:ext cx="11039061" cy="461665"/>
          </a:xfrm>
          <a:prstGeom prst="rect">
            <a:avLst/>
          </a:prstGeom>
          <a:gradFill flip="none" rotWithShape="1">
            <a:gsLst>
              <a:gs pos="63000">
                <a:schemeClr val="bg1"/>
              </a:gs>
              <a:gs pos="91000">
                <a:schemeClr val="accent1">
                  <a:lumMod val="50000"/>
                </a:schemeClr>
              </a:gs>
              <a:gs pos="94000">
                <a:schemeClr val="bg1"/>
              </a:gs>
              <a:gs pos="99000">
                <a:schemeClr val="tx1">
                  <a:lumMod val="95000"/>
                  <a:lumOff val="5000"/>
                </a:schemeClr>
              </a:gs>
            </a:gsLst>
            <a:path path="rect">
              <a:fillToRect l="50000" t="50000" r="50000" b="50000"/>
            </a:path>
            <a:tileRect/>
          </a:gradFill>
        </p:spPr>
        <p:txBody>
          <a:bodyPr wrap="square" lIns="91440" tIns="45720" rIns="91440" bIns="45720">
            <a:spAutoFit/>
          </a:bodyPr>
          <a:lstStyle/>
          <a:p>
            <a:pPr algn="ctr" rtl="1"/>
            <a:r>
              <a:rPr lang="fa-IR" sz="2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cs typeface="B Titr" panose="00000700000000000000" pitchFamily="2" charset="-78"/>
              </a:rPr>
              <a:t>قاعده </a:t>
            </a:r>
            <a:r>
              <a:rPr lang="en-US" sz="2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cs typeface="B Titr" panose="00000700000000000000" pitchFamily="2" charset="-78"/>
              </a:rPr>
              <a:t>C1</a:t>
            </a:r>
            <a:r>
              <a:rPr lang="fa-IR" sz="2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cs typeface="B Titr" panose="00000700000000000000" pitchFamily="2" charset="-78"/>
              </a:rPr>
              <a:t> : جامعیت موجودیت</a:t>
            </a:r>
          </a:p>
        </p:txBody>
      </p:sp>
      <p:pic>
        <p:nvPicPr>
          <p:cNvPr id="13" name="Picture 12">
            <a:hlinkClick r:id="rId7" action="ppaction://hlinksldjump"/>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1175595" y="5841596"/>
            <a:ext cx="1016405" cy="1016405"/>
          </a:xfrm>
          <a:prstGeom prst="rect">
            <a:avLst/>
          </a:prstGeom>
        </p:spPr>
      </p:pic>
      <p:sp>
        <p:nvSpPr>
          <p:cNvPr id="83" name="Rounded Rectangle 41">
            <a:extLst>
              <a:ext uri="{FF2B5EF4-FFF2-40B4-BE49-F238E27FC236}">
                <a16:creationId xmlns:a16="http://schemas.microsoft.com/office/drawing/2014/main" id="{1650C17B-89BB-4557-BA21-E309893491D3}"/>
              </a:ext>
            </a:extLst>
          </p:cNvPr>
          <p:cNvSpPr/>
          <p:nvPr/>
        </p:nvSpPr>
        <p:spPr>
          <a:xfrm>
            <a:off x="7488983" y="1939344"/>
            <a:ext cx="1725782" cy="5334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rtl="1">
              <a:lnSpc>
                <a:spcPct val="150000"/>
              </a:lnSpc>
            </a:pPr>
            <a:endParaRPr lang="fa-IR" sz="1600" b="1" dirty="0">
              <a:solidFill>
                <a:schemeClr val="tx1"/>
              </a:solidFill>
              <a:cs typeface="B Nazanin" panose="00000400000000000000" pitchFamily="2" charset="-78"/>
            </a:endParaRPr>
          </a:p>
        </p:txBody>
      </p:sp>
      <p:sp>
        <p:nvSpPr>
          <p:cNvPr id="86" name="Rounded Rectangle 47">
            <a:extLst>
              <a:ext uri="{FF2B5EF4-FFF2-40B4-BE49-F238E27FC236}">
                <a16:creationId xmlns:a16="http://schemas.microsoft.com/office/drawing/2014/main" id="{68CEE730-24F4-42D8-A558-DFE2D1774E0E}"/>
              </a:ext>
            </a:extLst>
          </p:cNvPr>
          <p:cNvSpPr/>
          <p:nvPr/>
        </p:nvSpPr>
        <p:spPr>
          <a:xfrm>
            <a:off x="3662885" y="1258900"/>
            <a:ext cx="1725782" cy="5334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rtl="1">
              <a:lnSpc>
                <a:spcPct val="150000"/>
              </a:lnSpc>
            </a:pPr>
            <a:endParaRPr lang="fa-IR" sz="1600" b="1" dirty="0">
              <a:solidFill>
                <a:schemeClr val="tx1"/>
              </a:solidFill>
              <a:cs typeface="B Nazanin" panose="00000400000000000000" pitchFamily="2" charset="-78"/>
            </a:endParaRPr>
          </a:p>
        </p:txBody>
      </p:sp>
      <p:sp>
        <p:nvSpPr>
          <p:cNvPr id="31" name="Rectangle 30">
            <a:extLst>
              <a:ext uri="{FF2B5EF4-FFF2-40B4-BE49-F238E27FC236}">
                <a16:creationId xmlns:a16="http://schemas.microsoft.com/office/drawing/2014/main" id="{3427F052-FC67-4D58-8D65-93EEA90303D9}"/>
              </a:ext>
            </a:extLst>
          </p:cNvPr>
          <p:cNvSpPr/>
          <p:nvPr/>
        </p:nvSpPr>
        <p:spPr>
          <a:xfrm>
            <a:off x="596347" y="651233"/>
            <a:ext cx="11039061" cy="3754874"/>
          </a:xfrm>
          <a:prstGeom prst="rect">
            <a:avLst/>
          </a:prstGeom>
        </p:spPr>
        <p:txBody>
          <a:bodyPr wrap="square">
            <a:spAutoFit/>
          </a:bodyPr>
          <a:lstStyle/>
          <a:p>
            <a:pPr marL="285750" indent="-285750" algn="just" rtl="1">
              <a:lnSpc>
                <a:spcPct val="150000"/>
              </a:lnSpc>
              <a:buFont typeface="Wingdings" panose="05000000000000000000" pitchFamily="2" charset="2"/>
              <a:buChar char="§"/>
            </a:pPr>
            <a:r>
              <a:rPr lang="fa-IR" sz="1600" dirty="0">
                <a:cs typeface="B Nazanin" panose="00000400000000000000" pitchFamily="2" charset="-78"/>
              </a:rPr>
              <a:t>هر نمونه از یک موجودیت باید منحصر به فرد باشد. به عبارت دیگر، باید سطرهای یک جدول قابل تمایز از یکدیگر باشند. بنابراین، باید فیلد منحصر به فردی در جدول داشته باشد تا بتوان سطرها را از طریق آن از هم تشخیص داد. </a:t>
            </a:r>
          </a:p>
          <a:p>
            <a:pPr marL="285750" indent="-285750" algn="just" rtl="1">
              <a:lnSpc>
                <a:spcPct val="150000"/>
              </a:lnSpc>
              <a:buFont typeface="Wingdings" panose="05000000000000000000" pitchFamily="2" charset="2"/>
              <a:buChar char="§"/>
            </a:pPr>
            <a:r>
              <a:rPr lang="fa-IR" sz="1600" dirty="0">
                <a:cs typeface="B Nazanin" panose="00000400000000000000" pitchFamily="2" charset="-78"/>
              </a:rPr>
              <a:t>برای مثال، در جدول دانشجو ( </a:t>
            </a:r>
            <a:r>
              <a:rPr lang="en-US" sz="1600" dirty="0">
                <a:cs typeface="B Nazanin" panose="00000400000000000000" pitchFamily="2" charset="-78"/>
              </a:rPr>
              <a:t>student</a:t>
            </a:r>
            <a:r>
              <a:rPr lang="fa-IR" sz="1600" dirty="0">
                <a:cs typeface="B Nazanin" panose="00000400000000000000" pitchFamily="2" charset="-78"/>
              </a:rPr>
              <a:t> ) می‌توان از طریق فیلدهایی نظیر شماره دانشجویی یا کد ملی سطرها را از هم تشخیص داد زیرا این فیلدها منحصر به فرد هستند.</a:t>
            </a:r>
          </a:p>
          <a:p>
            <a:pPr marL="285750" indent="-285750" algn="just" rtl="1">
              <a:lnSpc>
                <a:spcPct val="150000"/>
              </a:lnSpc>
              <a:buFont typeface="Wingdings" panose="05000000000000000000" pitchFamily="2" charset="2"/>
              <a:buChar char="§"/>
            </a:pPr>
            <a:r>
              <a:rPr lang="fa-IR" sz="1600" dirty="0">
                <a:cs typeface="B Nazanin" panose="00000400000000000000" pitchFamily="2" charset="-78"/>
              </a:rPr>
              <a:t>برای اعمال جامعیت موجودیت می‌توان از دو نوع فیلد استفاده کرد : </a:t>
            </a:r>
          </a:p>
          <a:p>
            <a:pPr marL="742950" lvl="1" indent="-285750" algn="just" rtl="1">
              <a:lnSpc>
                <a:spcPct val="150000"/>
              </a:lnSpc>
              <a:buFont typeface="Arial" panose="020B0604020202020204" pitchFamily="34" charset="0"/>
              <a:buChar char="•"/>
            </a:pPr>
            <a:r>
              <a:rPr lang="fa-IR" sz="1600" dirty="0">
                <a:cs typeface="B Nazanin" panose="00000400000000000000" pitchFamily="2" charset="-78"/>
              </a:rPr>
              <a:t>کلید اصلی ( </a:t>
            </a:r>
            <a:r>
              <a:rPr lang="en-US" sz="1600" dirty="0">
                <a:cs typeface="B Nazanin" panose="00000400000000000000" pitchFamily="2" charset="-78"/>
              </a:rPr>
              <a:t>Primary Key</a:t>
            </a:r>
            <a:r>
              <a:rPr lang="fa-IR" sz="1600" dirty="0">
                <a:cs typeface="B Nazanin" panose="00000400000000000000" pitchFamily="2" charset="-78"/>
              </a:rPr>
              <a:t> ) </a:t>
            </a:r>
          </a:p>
          <a:p>
            <a:pPr marL="742950" lvl="1" indent="-285750" algn="just" rtl="1">
              <a:lnSpc>
                <a:spcPct val="150000"/>
              </a:lnSpc>
              <a:buFont typeface="Arial" panose="020B0604020202020204" pitchFamily="34" charset="0"/>
              <a:buChar char="•"/>
            </a:pPr>
            <a:r>
              <a:rPr lang="fa-IR" sz="1600" dirty="0">
                <a:cs typeface="B Nazanin" panose="00000400000000000000" pitchFamily="2" charset="-78"/>
              </a:rPr>
              <a:t>کلید یونیک ( </a:t>
            </a:r>
            <a:r>
              <a:rPr lang="en-US" sz="1600" dirty="0">
                <a:cs typeface="B Nazanin" panose="00000400000000000000" pitchFamily="2" charset="-78"/>
              </a:rPr>
              <a:t>Unique Key</a:t>
            </a:r>
            <a:r>
              <a:rPr lang="fa-IR" sz="1600" dirty="0">
                <a:cs typeface="B Nazanin" panose="00000400000000000000" pitchFamily="2" charset="-78"/>
              </a:rPr>
              <a:t> )</a:t>
            </a:r>
          </a:p>
          <a:p>
            <a:pPr marL="285750" indent="-285750" algn="just" rtl="1">
              <a:lnSpc>
                <a:spcPct val="150000"/>
              </a:lnSpc>
              <a:buFont typeface="Wingdings" panose="05000000000000000000" pitchFamily="2" charset="2"/>
              <a:buChar char="§"/>
            </a:pPr>
            <a:r>
              <a:rPr lang="fa-IR" sz="1600" b="1" dirty="0">
                <a:cs typeface="B Nazanin" panose="00000400000000000000" pitchFamily="2" charset="-78"/>
              </a:rPr>
              <a:t>تفاوت کلید اصلی و یونیک : </a:t>
            </a:r>
          </a:p>
          <a:p>
            <a:pPr marL="742950" lvl="1" indent="-285750" algn="just" rtl="1">
              <a:lnSpc>
                <a:spcPct val="150000"/>
              </a:lnSpc>
              <a:buFont typeface="Arial" panose="020B0604020202020204" pitchFamily="34" charset="0"/>
              <a:buChar char="•"/>
            </a:pPr>
            <a:r>
              <a:rPr lang="fa-IR" sz="1600" dirty="0">
                <a:cs typeface="B Nazanin" panose="00000400000000000000" pitchFamily="2" charset="-78"/>
              </a:rPr>
              <a:t>فیلد کلید اصلی حتما باید </a:t>
            </a:r>
            <a:r>
              <a:rPr lang="en-US" sz="1600" dirty="0">
                <a:cs typeface="B Nazanin" panose="00000400000000000000" pitchFamily="2" charset="-78"/>
              </a:rPr>
              <a:t>not null</a:t>
            </a:r>
            <a:r>
              <a:rPr lang="fa-IR" sz="1600" dirty="0">
                <a:cs typeface="B Nazanin" panose="00000400000000000000" pitchFamily="2" charset="-78"/>
              </a:rPr>
              <a:t> باشد ولی فیلد یونیک می‌تواند مقدار </a:t>
            </a:r>
            <a:r>
              <a:rPr lang="en-US" sz="1600" dirty="0">
                <a:cs typeface="B Nazanin" panose="00000400000000000000" pitchFamily="2" charset="-78"/>
              </a:rPr>
              <a:t>null</a:t>
            </a:r>
            <a:r>
              <a:rPr lang="fa-IR" sz="1600" dirty="0">
                <a:cs typeface="B Nazanin" panose="00000400000000000000" pitchFamily="2" charset="-78"/>
              </a:rPr>
              <a:t> داشته باشد.</a:t>
            </a:r>
          </a:p>
          <a:p>
            <a:pPr marL="742950" lvl="1" indent="-285750" algn="just" rtl="1">
              <a:lnSpc>
                <a:spcPct val="150000"/>
              </a:lnSpc>
              <a:buFont typeface="Arial" panose="020B0604020202020204" pitchFamily="34" charset="0"/>
              <a:buChar char="•"/>
            </a:pPr>
            <a:r>
              <a:rPr lang="fa-IR" sz="1600" dirty="0">
                <a:cs typeface="B Nazanin" panose="00000400000000000000" pitchFamily="2" charset="-78"/>
              </a:rPr>
              <a:t>در هر جدول فقط یک کلید اصلی وجود دارد ولی می‌توان چندین فیلد یونیک داشت.</a:t>
            </a:r>
          </a:p>
          <a:p>
            <a:pPr marL="285750" indent="-285750" algn="just" rtl="1">
              <a:lnSpc>
                <a:spcPct val="150000"/>
              </a:lnSpc>
              <a:buFont typeface="Wingdings" panose="05000000000000000000" pitchFamily="2" charset="2"/>
              <a:buChar char="§"/>
            </a:pPr>
            <a:r>
              <a:rPr lang="fa-IR" sz="1600" dirty="0">
                <a:cs typeface="B Nazanin" panose="00000400000000000000" pitchFamily="2" charset="-78"/>
              </a:rPr>
              <a:t>برای تنظیم کلید اصلی کافی است روی فیلد مربوطه کلیک راست کرده و گزینه </a:t>
            </a:r>
            <a:r>
              <a:rPr lang="en-US" sz="1600" dirty="0">
                <a:cs typeface="B Nazanin" panose="00000400000000000000" pitchFamily="2" charset="-78"/>
              </a:rPr>
              <a:t>Set Primary Key</a:t>
            </a:r>
            <a:r>
              <a:rPr lang="fa-IR" sz="1600" dirty="0">
                <a:cs typeface="B Nazanin" panose="00000400000000000000" pitchFamily="2" charset="-78"/>
              </a:rPr>
              <a:t> را انتخاب کنیم. </a:t>
            </a:r>
          </a:p>
        </p:txBody>
      </p:sp>
      <p:sp>
        <p:nvSpPr>
          <p:cNvPr id="14" name="Flowchart: Terminator 13">
            <a:hlinkClick r:id="rId5" action="ppaction://hlinksldjump"/>
            <a:extLst>
              <a:ext uri="{FF2B5EF4-FFF2-40B4-BE49-F238E27FC236}">
                <a16:creationId xmlns:a16="http://schemas.microsoft.com/office/drawing/2014/main" id="{0FF0F50C-80DA-44CE-ABDF-62DFDC8C1695}"/>
              </a:ext>
            </a:extLst>
          </p:cNvPr>
          <p:cNvSpPr/>
          <p:nvPr/>
        </p:nvSpPr>
        <p:spPr>
          <a:xfrm>
            <a:off x="4292375" y="5274888"/>
            <a:ext cx="3607250" cy="430475"/>
          </a:xfrm>
          <a:prstGeom prst="flowChartTerminator">
            <a:avLst/>
          </a:prstGeom>
        </p:spPr>
        <p:style>
          <a:lnRef idx="0">
            <a:schemeClr val="accent1"/>
          </a:lnRef>
          <a:fillRef idx="3">
            <a:schemeClr val="accent1"/>
          </a:fillRef>
          <a:effectRef idx="3">
            <a:schemeClr val="accent1"/>
          </a:effectRef>
          <a:fontRef idx="minor">
            <a:schemeClr val="lt1"/>
          </a:fontRef>
        </p:style>
        <p:txBody>
          <a:bodyPr rtlCol="0" anchor="ctr"/>
          <a:lstStyle/>
          <a:p>
            <a:pPr algn="ctr" rtl="1"/>
            <a:r>
              <a:rPr lang="fa-IR" sz="1600" b="1" dirty="0">
                <a:cs typeface="B Nazanin" panose="00000400000000000000" pitchFamily="2" charset="-78"/>
              </a:rPr>
              <a:t>تنظیمات فیلد یونیک</a:t>
            </a:r>
            <a:endParaRPr lang="en-US" sz="1600" b="1" dirty="0">
              <a:cs typeface="B Nazanin" panose="00000400000000000000" pitchFamily="2" charset="-78"/>
            </a:endParaRPr>
          </a:p>
        </p:txBody>
      </p:sp>
    </p:spTree>
    <p:extLst>
      <p:ext uri="{BB962C8B-B14F-4D97-AF65-F5344CB8AC3E}">
        <p14:creationId xmlns:p14="http://schemas.microsoft.com/office/powerpoint/2010/main" val="2237642882"/>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right)">
                                      <p:cBhvr>
                                        <p:cTn id="7" dur="250"/>
                                        <p:tgtEl>
                                          <p:spTgt spid="8"/>
                                        </p:tgtEl>
                                      </p:cBhvr>
                                    </p:animEffect>
                                  </p:childTnLst>
                                </p:cTn>
                              </p:par>
                              <p:par>
                                <p:cTn id="8" presetID="22" presetClass="entr" presetSubtype="1"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up)">
                                      <p:cBhvr>
                                        <p:cTn id="10" dur="250"/>
                                        <p:tgtEl>
                                          <p:spTgt spid="9"/>
                                        </p:tgtEl>
                                      </p:cBhvr>
                                    </p:animEffect>
                                  </p:childTnLst>
                                </p:cTn>
                              </p:par>
                              <p:par>
                                <p:cTn id="11" presetID="22" presetClass="entr" presetSubtype="8"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wipe(left)">
                                      <p:cBhvr>
                                        <p:cTn id="13" dur="250"/>
                                        <p:tgtEl>
                                          <p:spTgt spid="13"/>
                                        </p:tgtEl>
                                      </p:cBhvr>
                                    </p:animEffect>
                                  </p:childTnLst>
                                </p:cTn>
                              </p:par>
                            </p:childTnLst>
                          </p:cTn>
                        </p:par>
                        <p:par>
                          <p:cTn id="14" fill="hold">
                            <p:stCondLst>
                              <p:cond delay="250"/>
                            </p:stCondLst>
                            <p:childTnLst>
                              <p:par>
                                <p:cTn id="15" presetID="10" presetClass="entr" presetSubtype="0" fill="hold" grpId="0" nodeType="after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par>
                          <p:cTn id="18" fill="hold">
                            <p:stCondLst>
                              <p:cond delay="750"/>
                            </p:stCondLst>
                            <p:childTnLst>
                              <p:par>
                                <p:cTn id="19" presetID="42" presetClass="entr" presetSubtype="0" fill="hold" grpId="0" nodeType="afterEffect">
                                  <p:stCondLst>
                                    <p:cond delay="0"/>
                                  </p:stCondLst>
                                  <p:childTnLst>
                                    <p:set>
                                      <p:cBhvr>
                                        <p:cTn id="20" dur="1" fill="hold">
                                          <p:stCondLst>
                                            <p:cond delay="0"/>
                                          </p:stCondLst>
                                        </p:cTn>
                                        <p:tgtEl>
                                          <p:spTgt spid="31"/>
                                        </p:tgtEl>
                                        <p:attrNameLst>
                                          <p:attrName>style.visibility</p:attrName>
                                        </p:attrNameLst>
                                      </p:cBhvr>
                                      <p:to>
                                        <p:strVal val="visible"/>
                                      </p:to>
                                    </p:set>
                                    <p:animEffect transition="in" filter="fade">
                                      <p:cBhvr>
                                        <p:cTn id="21" dur="500"/>
                                        <p:tgtEl>
                                          <p:spTgt spid="31"/>
                                        </p:tgtEl>
                                      </p:cBhvr>
                                    </p:animEffect>
                                    <p:anim calcmode="lin" valueType="num">
                                      <p:cBhvr>
                                        <p:cTn id="22" dur="500" fill="hold"/>
                                        <p:tgtEl>
                                          <p:spTgt spid="31"/>
                                        </p:tgtEl>
                                        <p:attrNameLst>
                                          <p:attrName>ppt_x</p:attrName>
                                        </p:attrNameLst>
                                      </p:cBhvr>
                                      <p:tavLst>
                                        <p:tav tm="0">
                                          <p:val>
                                            <p:strVal val="#ppt_x"/>
                                          </p:val>
                                        </p:tav>
                                        <p:tav tm="100000">
                                          <p:val>
                                            <p:strVal val="#ppt_x"/>
                                          </p:val>
                                        </p:tav>
                                      </p:tavLst>
                                    </p:anim>
                                    <p:anim calcmode="lin" valueType="num">
                                      <p:cBhvr>
                                        <p:cTn id="23" dur="500" fill="hold"/>
                                        <p:tgtEl>
                                          <p:spTgt spid="31"/>
                                        </p:tgtEl>
                                        <p:attrNameLst>
                                          <p:attrName>ppt_y</p:attrName>
                                        </p:attrNameLst>
                                      </p:cBhvr>
                                      <p:tavLst>
                                        <p:tav tm="0">
                                          <p:val>
                                            <p:strVal val="#ppt_y+.1"/>
                                          </p:val>
                                        </p:tav>
                                        <p:tav tm="100000">
                                          <p:val>
                                            <p:strVal val="#ppt_y"/>
                                          </p:val>
                                        </p:tav>
                                      </p:tavLst>
                                    </p:anim>
                                  </p:childTnLst>
                                </p:cTn>
                              </p:par>
                            </p:childTnLst>
                          </p:cTn>
                        </p:par>
                        <p:par>
                          <p:cTn id="24" fill="hold">
                            <p:stCondLst>
                              <p:cond delay="1250"/>
                            </p:stCondLst>
                            <p:childTnLst>
                              <p:par>
                                <p:cTn id="25" presetID="47" presetClass="entr" presetSubtype="0" fill="hold" grpId="0" nodeType="after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anim calcmode="lin" valueType="num">
                                      <p:cBhvr>
                                        <p:cTn id="28" dur="500" fill="hold"/>
                                        <p:tgtEl>
                                          <p:spTgt spid="14"/>
                                        </p:tgtEl>
                                        <p:attrNameLst>
                                          <p:attrName>ppt_x</p:attrName>
                                        </p:attrNameLst>
                                      </p:cBhvr>
                                      <p:tavLst>
                                        <p:tav tm="0">
                                          <p:val>
                                            <p:strVal val="#ppt_x"/>
                                          </p:val>
                                        </p:tav>
                                        <p:tav tm="100000">
                                          <p:val>
                                            <p:strVal val="#ppt_x"/>
                                          </p:val>
                                        </p:tav>
                                      </p:tavLst>
                                    </p:anim>
                                    <p:anim calcmode="lin" valueType="num">
                                      <p:cBhvr>
                                        <p:cTn id="29" dur="5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1" grpId="0"/>
      <p:bldP spid="1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0"/>
            <a:ext cx="12193057" cy="7881871"/>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a:off x="0" y="5462000"/>
            <a:ext cx="12192000" cy="1396000"/>
          </a:xfrm>
          <a:prstGeom prst="rect">
            <a:avLst/>
          </a:prstGeom>
          <a:solidFill>
            <a:srgbClr val="B4DCF5">
              <a:lumMod val="10000"/>
            </a:srgbClr>
          </a:solidFill>
        </p:spPr>
      </p:pic>
      <p:pic>
        <p:nvPicPr>
          <p:cNvPr id="6" name="Picture 5"/>
          <p:cNvPicPr>
            <a:picLocks noChangeAspect="1"/>
          </p:cNvPicPr>
          <p:nvPr/>
        </p:nvPicPr>
        <p:blipFill>
          <a:blip r:embed="rId4"/>
          <a:stretch>
            <a:fillRect/>
          </a:stretch>
        </p:blipFill>
        <p:spPr>
          <a:xfrm>
            <a:off x="-128789" y="4290646"/>
            <a:ext cx="12518265" cy="1968485"/>
          </a:xfrm>
          <a:prstGeom prst="rect">
            <a:avLst/>
          </a:prstGeom>
          <a:effectLst>
            <a:outerShdw blurRad="50800" dist="50800" dir="5400000" algn="ctr" rotWithShape="0">
              <a:schemeClr val="bg1"/>
            </a:outerShdw>
          </a:effectLst>
        </p:spPr>
      </p:pic>
      <p:pic>
        <p:nvPicPr>
          <p:cNvPr id="8" name="Picture 7">
            <a:hlinkClick r:id="rId5" action="ppaction://hlinksldjump"/>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57" y="5841596"/>
            <a:ext cx="980576" cy="980576"/>
          </a:xfrm>
          <a:prstGeom prst="rect">
            <a:avLst/>
          </a:prstGeom>
        </p:spPr>
      </p:pic>
      <p:pic>
        <p:nvPicPr>
          <p:cNvPr id="9" name="Picture 8">
            <a:hlinkClick r:id="rId7" action="ppaction://hlinksldjump"/>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527059" y="6278639"/>
            <a:ext cx="1206566" cy="588599"/>
          </a:xfrm>
          <a:prstGeom prst="rect">
            <a:avLst/>
          </a:prstGeom>
        </p:spPr>
      </p:pic>
      <p:sp>
        <p:nvSpPr>
          <p:cNvPr id="3" name="Rectangle 2"/>
          <p:cNvSpPr/>
          <p:nvPr/>
        </p:nvSpPr>
        <p:spPr>
          <a:xfrm>
            <a:off x="596347" y="159334"/>
            <a:ext cx="11039061" cy="461665"/>
          </a:xfrm>
          <a:prstGeom prst="rect">
            <a:avLst/>
          </a:prstGeom>
          <a:gradFill flip="none" rotWithShape="1">
            <a:gsLst>
              <a:gs pos="63000">
                <a:schemeClr val="bg1"/>
              </a:gs>
              <a:gs pos="91000">
                <a:schemeClr val="accent1">
                  <a:lumMod val="50000"/>
                </a:schemeClr>
              </a:gs>
              <a:gs pos="94000">
                <a:schemeClr val="bg1"/>
              </a:gs>
              <a:gs pos="99000">
                <a:schemeClr val="tx1">
                  <a:lumMod val="95000"/>
                  <a:lumOff val="5000"/>
                </a:schemeClr>
              </a:gs>
            </a:gsLst>
            <a:path path="rect">
              <a:fillToRect l="50000" t="50000" r="50000" b="50000"/>
            </a:path>
            <a:tileRect/>
          </a:gradFill>
        </p:spPr>
        <p:txBody>
          <a:bodyPr wrap="square" lIns="91440" tIns="45720" rIns="91440" bIns="45720">
            <a:spAutoFit/>
          </a:bodyPr>
          <a:lstStyle/>
          <a:p>
            <a:pPr algn="ctr" rtl="1"/>
            <a:r>
              <a:rPr lang="fa-IR" sz="2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cs typeface="B Titr" panose="00000700000000000000" pitchFamily="2" charset="-78"/>
              </a:rPr>
              <a:t>تنظیمات فیلد یونیک</a:t>
            </a:r>
          </a:p>
        </p:txBody>
      </p:sp>
      <p:pic>
        <p:nvPicPr>
          <p:cNvPr id="13" name="Picture 12">
            <a:hlinkClick r:id="rId7" action="ppaction://hlinksldjump"/>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1175595" y="5841596"/>
            <a:ext cx="1016405" cy="1016405"/>
          </a:xfrm>
          <a:prstGeom prst="rect">
            <a:avLst/>
          </a:prstGeom>
        </p:spPr>
      </p:pic>
      <p:sp>
        <p:nvSpPr>
          <p:cNvPr id="83" name="Rounded Rectangle 41">
            <a:extLst>
              <a:ext uri="{FF2B5EF4-FFF2-40B4-BE49-F238E27FC236}">
                <a16:creationId xmlns:a16="http://schemas.microsoft.com/office/drawing/2014/main" id="{1650C17B-89BB-4557-BA21-E309893491D3}"/>
              </a:ext>
            </a:extLst>
          </p:cNvPr>
          <p:cNvSpPr/>
          <p:nvPr/>
        </p:nvSpPr>
        <p:spPr>
          <a:xfrm>
            <a:off x="7488983" y="1939344"/>
            <a:ext cx="1725782" cy="5334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rtl="1">
              <a:lnSpc>
                <a:spcPct val="150000"/>
              </a:lnSpc>
            </a:pPr>
            <a:endParaRPr lang="fa-IR" sz="1600" b="1" dirty="0">
              <a:solidFill>
                <a:schemeClr val="tx1"/>
              </a:solidFill>
              <a:cs typeface="B Nazanin" panose="00000400000000000000" pitchFamily="2" charset="-78"/>
            </a:endParaRPr>
          </a:p>
        </p:txBody>
      </p:sp>
      <p:sp>
        <p:nvSpPr>
          <p:cNvPr id="86" name="Rounded Rectangle 47">
            <a:extLst>
              <a:ext uri="{FF2B5EF4-FFF2-40B4-BE49-F238E27FC236}">
                <a16:creationId xmlns:a16="http://schemas.microsoft.com/office/drawing/2014/main" id="{68CEE730-24F4-42D8-A558-DFE2D1774E0E}"/>
              </a:ext>
            </a:extLst>
          </p:cNvPr>
          <p:cNvSpPr/>
          <p:nvPr/>
        </p:nvSpPr>
        <p:spPr>
          <a:xfrm>
            <a:off x="3662885" y="1258900"/>
            <a:ext cx="1725782" cy="5334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rtl="1">
              <a:lnSpc>
                <a:spcPct val="150000"/>
              </a:lnSpc>
            </a:pPr>
            <a:endParaRPr lang="fa-IR" sz="1600" b="1" dirty="0">
              <a:solidFill>
                <a:schemeClr val="tx1"/>
              </a:solidFill>
              <a:cs typeface="B Nazanin" panose="00000400000000000000" pitchFamily="2" charset="-78"/>
            </a:endParaRPr>
          </a:p>
        </p:txBody>
      </p:sp>
      <p:sp>
        <p:nvSpPr>
          <p:cNvPr id="31" name="Rectangle 30">
            <a:extLst>
              <a:ext uri="{FF2B5EF4-FFF2-40B4-BE49-F238E27FC236}">
                <a16:creationId xmlns:a16="http://schemas.microsoft.com/office/drawing/2014/main" id="{3427F052-FC67-4D58-8D65-93EEA90303D9}"/>
              </a:ext>
            </a:extLst>
          </p:cNvPr>
          <p:cNvSpPr/>
          <p:nvPr/>
        </p:nvSpPr>
        <p:spPr>
          <a:xfrm>
            <a:off x="596347" y="651233"/>
            <a:ext cx="11039061" cy="4486100"/>
          </a:xfrm>
          <a:prstGeom prst="rect">
            <a:avLst/>
          </a:prstGeom>
        </p:spPr>
        <p:txBody>
          <a:bodyPr wrap="square">
            <a:spAutoFit/>
          </a:bodyPr>
          <a:lstStyle/>
          <a:p>
            <a:pPr marL="285750" indent="-285750" algn="just" rtl="1">
              <a:lnSpc>
                <a:spcPct val="150000"/>
              </a:lnSpc>
              <a:buFont typeface="Wingdings" panose="05000000000000000000" pitchFamily="2" charset="2"/>
              <a:buChar char="§"/>
            </a:pPr>
            <a:r>
              <a:rPr lang="fa-IR" sz="1600" dirty="0">
                <a:cs typeface="B Nazanin" panose="00000400000000000000" pitchFamily="2" charset="-78"/>
              </a:rPr>
              <a:t>برای تنظیم فیلد به صورت یونیک ، جدول را در حالت  </a:t>
            </a:r>
            <a:r>
              <a:rPr lang="en-US" sz="1600" dirty="0">
                <a:cs typeface="B Nazanin" panose="00000400000000000000" pitchFamily="2" charset="-78"/>
              </a:rPr>
              <a:t>design</a:t>
            </a:r>
            <a:r>
              <a:rPr lang="fa-IR" sz="1600" dirty="0">
                <a:cs typeface="B Nazanin" panose="00000400000000000000" pitchFamily="2" charset="-78"/>
              </a:rPr>
              <a:t> باز می‌کنیم. سپس روی گزینه </a:t>
            </a:r>
            <a:r>
              <a:rPr lang="en-US" sz="1600" dirty="0">
                <a:cs typeface="B Nazanin" panose="00000400000000000000" pitchFamily="2" charset="-78"/>
              </a:rPr>
              <a:t>Manage Indexes or Keys</a:t>
            </a:r>
            <a:r>
              <a:rPr lang="fa-IR" sz="1600" dirty="0">
                <a:cs typeface="B Nazanin" panose="00000400000000000000" pitchFamily="2" charset="-78"/>
              </a:rPr>
              <a:t> ( که در </a:t>
            </a:r>
            <a:r>
              <a:rPr lang="en-US" sz="1600" dirty="0">
                <a:cs typeface="B Nazanin" panose="00000400000000000000" pitchFamily="2" charset="-78"/>
              </a:rPr>
              <a:t>Toolbar</a:t>
            </a:r>
            <a:r>
              <a:rPr lang="fa-IR" sz="1600" dirty="0">
                <a:cs typeface="B Nazanin" panose="00000400000000000000" pitchFamily="2" charset="-78"/>
              </a:rPr>
              <a:t> قرار دارد ) کلیک می‌کنیم و تنظیمات زیر را انجام می‌دهیم :</a:t>
            </a:r>
          </a:p>
          <a:p>
            <a:pPr marL="742950" lvl="1" indent="-285750" algn="just" rtl="1">
              <a:lnSpc>
                <a:spcPct val="150000"/>
              </a:lnSpc>
              <a:buFont typeface="Arial" panose="020B0604020202020204" pitchFamily="34" charset="0"/>
              <a:buChar char="•"/>
            </a:pPr>
            <a:r>
              <a:rPr lang="en-US" sz="1600" dirty="0">
                <a:cs typeface="B Nazanin" panose="00000400000000000000" pitchFamily="2" charset="-78"/>
              </a:rPr>
              <a:t>Columns</a:t>
            </a:r>
            <a:r>
              <a:rPr lang="fa-IR" sz="1600" dirty="0">
                <a:cs typeface="B Nazanin" panose="00000400000000000000" pitchFamily="2" charset="-78"/>
              </a:rPr>
              <a:t> : فیلد مورد نظر</a:t>
            </a:r>
          </a:p>
          <a:p>
            <a:pPr marL="742950" lvl="1" indent="-285750" algn="just" rtl="1">
              <a:lnSpc>
                <a:spcPct val="150000"/>
              </a:lnSpc>
              <a:buFont typeface="Arial" panose="020B0604020202020204" pitchFamily="34" charset="0"/>
              <a:buChar char="•"/>
            </a:pPr>
            <a:r>
              <a:rPr lang="en-US" sz="1600" dirty="0">
                <a:cs typeface="B Nazanin" panose="00000400000000000000" pitchFamily="2" charset="-78"/>
              </a:rPr>
              <a:t>Is unique?</a:t>
            </a:r>
            <a:r>
              <a:rPr lang="fa-IR" sz="1600" dirty="0">
                <a:cs typeface="B Nazanin" panose="00000400000000000000" pitchFamily="2" charset="-78"/>
              </a:rPr>
              <a:t> : مشخص می‌کند فیلد یونیک است یا خیر</a:t>
            </a:r>
          </a:p>
          <a:p>
            <a:pPr marL="742950" lvl="1" indent="-285750" algn="just" rtl="1">
              <a:lnSpc>
                <a:spcPct val="150000"/>
              </a:lnSpc>
              <a:buFont typeface="Arial" panose="020B0604020202020204" pitchFamily="34" charset="0"/>
              <a:buChar char="•"/>
            </a:pPr>
            <a:r>
              <a:rPr lang="en-US" sz="1600" dirty="0">
                <a:cs typeface="B Nazanin" panose="00000400000000000000" pitchFamily="2" charset="-78"/>
              </a:rPr>
              <a:t>Type</a:t>
            </a:r>
            <a:r>
              <a:rPr lang="fa-IR" sz="1600" dirty="0">
                <a:cs typeface="B Nazanin" panose="00000400000000000000" pitchFamily="2" charset="-78"/>
              </a:rPr>
              <a:t> : نوع فیلد را مشخص می‌کند که یا </a:t>
            </a:r>
            <a:r>
              <a:rPr lang="en-US" sz="1600" dirty="0">
                <a:cs typeface="B Nazanin" panose="00000400000000000000" pitchFamily="2" charset="-78"/>
              </a:rPr>
              <a:t>unique</a:t>
            </a:r>
            <a:r>
              <a:rPr lang="fa-IR" sz="1600" dirty="0">
                <a:cs typeface="B Nazanin" panose="00000400000000000000" pitchFamily="2" charset="-78"/>
              </a:rPr>
              <a:t> است و یا </a:t>
            </a:r>
            <a:r>
              <a:rPr lang="en-US" sz="1600" dirty="0">
                <a:cs typeface="B Nazanin" panose="00000400000000000000" pitchFamily="2" charset="-78"/>
              </a:rPr>
              <a:t>index</a:t>
            </a:r>
            <a:r>
              <a:rPr lang="fa-IR" sz="1600" dirty="0">
                <a:cs typeface="B Nazanin" panose="00000400000000000000" pitchFamily="2" charset="-78"/>
              </a:rPr>
              <a:t> .</a:t>
            </a:r>
          </a:p>
          <a:p>
            <a:pPr marL="742950" lvl="1" indent="-285750" algn="just" rtl="1">
              <a:lnSpc>
                <a:spcPct val="150000"/>
              </a:lnSpc>
              <a:buFont typeface="Arial" panose="020B0604020202020204" pitchFamily="34" charset="0"/>
              <a:buChar char="•"/>
            </a:pPr>
            <a:r>
              <a:rPr lang="en-US" sz="1600" dirty="0">
                <a:cs typeface="B Nazanin" panose="00000400000000000000" pitchFamily="2" charset="-78"/>
              </a:rPr>
              <a:t>Name</a:t>
            </a:r>
            <a:r>
              <a:rPr lang="fa-IR" sz="1600" dirty="0">
                <a:cs typeface="B Nazanin" panose="00000400000000000000" pitchFamily="2" charset="-78"/>
              </a:rPr>
              <a:t> : نامی برای این محدودیت در نظر می‌گیریم ( فرمت : </a:t>
            </a:r>
            <a:r>
              <a:rPr lang="en-US" sz="1600" dirty="0">
                <a:cs typeface="B Nazanin" panose="00000400000000000000" pitchFamily="2" charset="-78"/>
              </a:rPr>
              <a:t>UQ_TableName_FieldName</a:t>
            </a:r>
            <a:r>
              <a:rPr lang="fa-IR" sz="1600" dirty="0">
                <a:cs typeface="B Nazanin" panose="00000400000000000000" pitchFamily="2" charset="-78"/>
              </a:rPr>
              <a:t> ) .</a:t>
            </a:r>
          </a:p>
          <a:p>
            <a:pPr marL="742950" lvl="1" indent="-285750" algn="just" rtl="1">
              <a:lnSpc>
                <a:spcPct val="150000"/>
              </a:lnSpc>
              <a:buFont typeface="Arial" panose="020B0604020202020204" pitchFamily="34" charset="0"/>
              <a:buChar char="•"/>
            </a:pPr>
            <a:r>
              <a:rPr lang="en-US" sz="1600" dirty="0">
                <a:cs typeface="B Nazanin" panose="00000400000000000000" pitchFamily="2" charset="-78"/>
              </a:rPr>
              <a:t>Description</a:t>
            </a:r>
            <a:r>
              <a:rPr lang="fa-IR" sz="1600" dirty="0">
                <a:cs typeface="B Nazanin" panose="00000400000000000000" pitchFamily="2" charset="-78"/>
              </a:rPr>
              <a:t> : می‌توان شرحی در مورد کلید ارائه کرد.</a:t>
            </a:r>
          </a:p>
          <a:p>
            <a:pPr marL="285750" indent="-285750" algn="just" rtl="1">
              <a:lnSpc>
                <a:spcPct val="150000"/>
              </a:lnSpc>
              <a:buFont typeface="Wingdings" panose="05000000000000000000" pitchFamily="2" charset="2"/>
              <a:buChar char="§"/>
            </a:pPr>
            <a:r>
              <a:rPr lang="fa-IR" sz="1600" dirty="0">
                <a:cs typeface="B Nazanin" panose="00000400000000000000" pitchFamily="2" charset="-78"/>
              </a:rPr>
              <a:t>برای مثال در جدول دانشجو فیلدی به نام </a:t>
            </a:r>
            <a:r>
              <a:rPr lang="en-US" sz="1600" dirty="0">
                <a:cs typeface="B Nazanin" panose="00000400000000000000" pitchFamily="2" charset="-78"/>
              </a:rPr>
              <a:t>SerialNo</a:t>
            </a:r>
            <a:r>
              <a:rPr lang="fa-IR" sz="1600" dirty="0">
                <a:cs typeface="B Nazanin" panose="00000400000000000000" pitchFamily="2" charset="-78"/>
              </a:rPr>
              <a:t> را به عنوان یونیک تعریف می‌کنیم : </a:t>
            </a:r>
          </a:p>
          <a:p>
            <a:pPr marL="285750" indent="-285750" algn="just">
              <a:lnSpc>
                <a:spcPct val="150000"/>
              </a:lnSpc>
              <a:buFont typeface="Wingdings" panose="05000000000000000000" pitchFamily="2" charset="2"/>
              <a:buChar char="§"/>
            </a:pPr>
            <a:r>
              <a:rPr lang="en-US" sz="1600" b="1" dirty="0">
                <a:cs typeface="B Nazanin" panose="00000400000000000000" pitchFamily="2" charset="-78"/>
              </a:rPr>
              <a:t>Columns : </a:t>
            </a:r>
            <a:r>
              <a:rPr lang="en-US" sz="1600" dirty="0">
                <a:cs typeface="B Nazanin" panose="00000400000000000000" pitchFamily="2" charset="-78"/>
              </a:rPr>
              <a:t>SerialNo</a:t>
            </a:r>
          </a:p>
          <a:p>
            <a:pPr marL="285750" indent="-285750" algn="just">
              <a:lnSpc>
                <a:spcPct val="150000"/>
              </a:lnSpc>
              <a:buFont typeface="Wingdings" panose="05000000000000000000" pitchFamily="2" charset="2"/>
              <a:buChar char="§"/>
            </a:pPr>
            <a:r>
              <a:rPr lang="en-US" sz="1600" b="1" dirty="0">
                <a:cs typeface="B Nazanin" panose="00000400000000000000" pitchFamily="2" charset="-78"/>
              </a:rPr>
              <a:t>Is unique : </a:t>
            </a:r>
            <a:r>
              <a:rPr lang="en-US" sz="1600" dirty="0">
                <a:cs typeface="B Nazanin" panose="00000400000000000000" pitchFamily="2" charset="-78"/>
              </a:rPr>
              <a:t>Yes</a:t>
            </a:r>
          </a:p>
          <a:p>
            <a:pPr marL="285750" indent="-285750" algn="just">
              <a:lnSpc>
                <a:spcPct val="150000"/>
              </a:lnSpc>
              <a:buFont typeface="Wingdings" panose="05000000000000000000" pitchFamily="2" charset="2"/>
              <a:buChar char="§"/>
            </a:pPr>
            <a:r>
              <a:rPr lang="en-US" sz="1600" b="1" dirty="0">
                <a:cs typeface="B Nazanin" panose="00000400000000000000" pitchFamily="2" charset="-78"/>
              </a:rPr>
              <a:t>Type : </a:t>
            </a:r>
            <a:r>
              <a:rPr lang="en-US" sz="1600" dirty="0">
                <a:cs typeface="B Nazanin" panose="00000400000000000000" pitchFamily="2" charset="-78"/>
              </a:rPr>
              <a:t>Unique Key</a:t>
            </a:r>
          </a:p>
          <a:p>
            <a:pPr marL="285750" indent="-285750" algn="just">
              <a:lnSpc>
                <a:spcPct val="150000"/>
              </a:lnSpc>
              <a:buFont typeface="Wingdings" panose="05000000000000000000" pitchFamily="2" charset="2"/>
              <a:buChar char="§"/>
            </a:pPr>
            <a:r>
              <a:rPr lang="en-US" sz="1600" b="1" dirty="0">
                <a:cs typeface="B Nazanin" panose="00000400000000000000" pitchFamily="2" charset="-78"/>
              </a:rPr>
              <a:t>Name : </a:t>
            </a:r>
            <a:r>
              <a:rPr lang="en-US" sz="1600" dirty="0">
                <a:cs typeface="B Nazanin" panose="00000400000000000000" pitchFamily="2" charset="-78"/>
              </a:rPr>
              <a:t>UQ_Student_SerialNo</a:t>
            </a:r>
          </a:p>
        </p:txBody>
      </p:sp>
    </p:spTree>
    <p:extLst>
      <p:ext uri="{BB962C8B-B14F-4D97-AF65-F5344CB8AC3E}">
        <p14:creationId xmlns:p14="http://schemas.microsoft.com/office/powerpoint/2010/main" val="2165714414"/>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right)">
                                      <p:cBhvr>
                                        <p:cTn id="7" dur="250"/>
                                        <p:tgtEl>
                                          <p:spTgt spid="8"/>
                                        </p:tgtEl>
                                      </p:cBhvr>
                                    </p:animEffect>
                                  </p:childTnLst>
                                </p:cTn>
                              </p:par>
                              <p:par>
                                <p:cTn id="8" presetID="22" presetClass="entr" presetSubtype="1"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up)">
                                      <p:cBhvr>
                                        <p:cTn id="10" dur="250"/>
                                        <p:tgtEl>
                                          <p:spTgt spid="9"/>
                                        </p:tgtEl>
                                      </p:cBhvr>
                                    </p:animEffect>
                                  </p:childTnLst>
                                </p:cTn>
                              </p:par>
                              <p:par>
                                <p:cTn id="11" presetID="22" presetClass="entr" presetSubtype="8"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wipe(left)">
                                      <p:cBhvr>
                                        <p:cTn id="13" dur="250"/>
                                        <p:tgtEl>
                                          <p:spTgt spid="13"/>
                                        </p:tgtEl>
                                      </p:cBhvr>
                                    </p:animEffect>
                                  </p:childTnLst>
                                </p:cTn>
                              </p:par>
                            </p:childTnLst>
                          </p:cTn>
                        </p:par>
                        <p:par>
                          <p:cTn id="14" fill="hold">
                            <p:stCondLst>
                              <p:cond delay="250"/>
                            </p:stCondLst>
                            <p:childTnLst>
                              <p:par>
                                <p:cTn id="15" presetID="10" presetClass="entr" presetSubtype="0" fill="hold" grpId="0" nodeType="after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par>
                          <p:cTn id="18" fill="hold">
                            <p:stCondLst>
                              <p:cond delay="750"/>
                            </p:stCondLst>
                            <p:childTnLst>
                              <p:par>
                                <p:cTn id="19" presetID="42" presetClass="entr" presetSubtype="0" fill="hold" grpId="0" nodeType="afterEffect">
                                  <p:stCondLst>
                                    <p:cond delay="0"/>
                                  </p:stCondLst>
                                  <p:childTnLst>
                                    <p:set>
                                      <p:cBhvr>
                                        <p:cTn id="20" dur="1" fill="hold">
                                          <p:stCondLst>
                                            <p:cond delay="0"/>
                                          </p:stCondLst>
                                        </p:cTn>
                                        <p:tgtEl>
                                          <p:spTgt spid="31"/>
                                        </p:tgtEl>
                                        <p:attrNameLst>
                                          <p:attrName>style.visibility</p:attrName>
                                        </p:attrNameLst>
                                      </p:cBhvr>
                                      <p:to>
                                        <p:strVal val="visible"/>
                                      </p:to>
                                    </p:set>
                                    <p:animEffect transition="in" filter="fade">
                                      <p:cBhvr>
                                        <p:cTn id="21" dur="500"/>
                                        <p:tgtEl>
                                          <p:spTgt spid="31"/>
                                        </p:tgtEl>
                                      </p:cBhvr>
                                    </p:animEffect>
                                    <p:anim calcmode="lin" valueType="num">
                                      <p:cBhvr>
                                        <p:cTn id="22" dur="500" fill="hold"/>
                                        <p:tgtEl>
                                          <p:spTgt spid="31"/>
                                        </p:tgtEl>
                                        <p:attrNameLst>
                                          <p:attrName>ppt_x</p:attrName>
                                        </p:attrNameLst>
                                      </p:cBhvr>
                                      <p:tavLst>
                                        <p:tav tm="0">
                                          <p:val>
                                            <p:strVal val="#ppt_x"/>
                                          </p:val>
                                        </p:tav>
                                        <p:tav tm="100000">
                                          <p:val>
                                            <p:strVal val="#ppt_x"/>
                                          </p:val>
                                        </p:tav>
                                      </p:tavLst>
                                    </p:anim>
                                    <p:anim calcmode="lin" valueType="num">
                                      <p:cBhvr>
                                        <p:cTn id="23" dur="500" fill="hold"/>
                                        <p:tgtEl>
                                          <p:spTgt spid="3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0"/>
            <a:ext cx="12193057" cy="7881871"/>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a:off x="0" y="5462000"/>
            <a:ext cx="12192000" cy="1396000"/>
          </a:xfrm>
          <a:prstGeom prst="rect">
            <a:avLst/>
          </a:prstGeom>
          <a:solidFill>
            <a:srgbClr val="B4DCF5">
              <a:lumMod val="10000"/>
            </a:srgbClr>
          </a:solidFill>
        </p:spPr>
      </p:pic>
      <p:pic>
        <p:nvPicPr>
          <p:cNvPr id="6" name="Picture 5"/>
          <p:cNvPicPr>
            <a:picLocks noChangeAspect="1"/>
          </p:cNvPicPr>
          <p:nvPr/>
        </p:nvPicPr>
        <p:blipFill>
          <a:blip r:embed="rId4"/>
          <a:stretch>
            <a:fillRect/>
          </a:stretch>
        </p:blipFill>
        <p:spPr>
          <a:xfrm>
            <a:off x="-128789" y="4290646"/>
            <a:ext cx="12518265" cy="1968485"/>
          </a:xfrm>
          <a:prstGeom prst="rect">
            <a:avLst/>
          </a:prstGeom>
          <a:effectLst>
            <a:outerShdw blurRad="50800" dist="50800" dir="5400000" algn="ctr" rotWithShape="0">
              <a:schemeClr val="bg1"/>
            </a:outerShdw>
          </a:effectLst>
        </p:spPr>
      </p:pic>
      <p:pic>
        <p:nvPicPr>
          <p:cNvPr id="8" name="Picture 7">
            <a:hlinkClick r:id="rId5" action="ppaction://hlinksldjump"/>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57" y="5841596"/>
            <a:ext cx="980576" cy="980576"/>
          </a:xfrm>
          <a:prstGeom prst="rect">
            <a:avLst/>
          </a:prstGeom>
        </p:spPr>
      </p:pic>
      <p:pic>
        <p:nvPicPr>
          <p:cNvPr id="9" name="Picture 8">
            <a:hlinkClick r:id="rId7" action="ppaction://hlinksldjump"/>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527059" y="6278639"/>
            <a:ext cx="1206566" cy="588599"/>
          </a:xfrm>
          <a:prstGeom prst="rect">
            <a:avLst/>
          </a:prstGeom>
        </p:spPr>
      </p:pic>
      <p:sp>
        <p:nvSpPr>
          <p:cNvPr id="3" name="Rectangle 2"/>
          <p:cNvSpPr/>
          <p:nvPr/>
        </p:nvSpPr>
        <p:spPr>
          <a:xfrm>
            <a:off x="596347" y="159334"/>
            <a:ext cx="11039061" cy="461665"/>
          </a:xfrm>
          <a:prstGeom prst="rect">
            <a:avLst/>
          </a:prstGeom>
          <a:gradFill flip="none" rotWithShape="1">
            <a:gsLst>
              <a:gs pos="63000">
                <a:schemeClr val="bg1"/>
              </a:gs>
              <a:gs pos="91000">
                <a:schemeClr val="accent1">
                  <a:lumMod val="50000"/>
                </a:schemeClr>
              </a:gs>
              <a:gs pos="94000">
                <a:schemeClr val="bg1"/>
              </a:gs>
              <a:gs pos="99000">
                <a:schemeClr val="tx1">
                  <a:lumMod val="95000"/>
                  <a:lumOff val="5000"/>
                </a:schemeClr>
              </a:gs>
            </a:gsLst>
            <a:path path="rect">
              <a:fillToRect l="50000" t="50000" r="50000" b="50000"/>
            </a:path>
            <a:tileRect/>
          </a:gradFill>
        </p:spPr>
        <p:txBody>
          <a:bodyPr wrap="square" lIns="91440" tIns="45720" rIns="91440" bIns="45720">
            <a:spAutoFit/>
          </a:bodyPr>
          <a:lstStyle/>
          <a:p>
            <a:pPr algn="ctr" rtl="1"/>
            <a:r>
              <a:rPr lang="fa-IR" sz="2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cs typeface="B Titr" panose="00000700000000000000" pitchFamily="2" charset="-78"/>
              </a:rPr>
              <a:t>قاعده </a:t>
            </a:r>
            <a:r>
              <a:rPr lang="en-US" sz="2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cs typeface="B Titr" panose="00000700000000000000" pitchFamily="2" charset="-78"/>
              </a:rPr>
              <a:t>C2</a:t>
            </a:r>
            <a:r>
              <a:rPr lang="fa-IR" sz="2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cs typeface="B Titr" panose="00000700000000000000" pitchFamily="2" charset="-78"/>
              </a:rPr>
              <a:t> : جامعیت ارجاعی</a:t>
            </a:r>
          </a:p>
        </p:txBody>
      </p:sp>
      <p:pic>
        <p:nvPicPr>
          <p:cNvPr id="13" name="Picture 12">
            <a:hlinkClick r:id="rId9" action="ppaction://hlinksldjump"/>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1175595" y="5841596"/>
            <a:ext cx="1016405" cy="1016405"/>
          </a:xfrm>
          <a:prstGeom prst="rect">
            <a:avLst/>
          </a:prstGeom>
        </p:spPr>
      </p:pic>
      <p:sp>
        <p:nvSpPr>
          <p:cNvPr id="83" name="Rounded Rectangle 41">
            <a:extLst>
              <a:ext uri="{FF2B5EF4-FFF2-40B4-BE49-F238E27FC236}">
                <a16:creationId xmlns:a16="http://schemas.microsoft.com/office/drawing/2014/main" id="{1650C17B-89BB-4557-BA21-E309893491D3}"/>
              </a:ext>
            </a:extLst>
          </p:cNvPr>
          <p:cNvSpPr/>
          <p:nvPr/>
        </p:nvSpPr>
        <p:spPr>
          <a:xfrm>
            <a:off x="7488983" y="1939344"/>
            <a:ext cx="1725782" cy="5334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rtl="1">
              <a:lnSpc>
                <a:spcPct val="150000"/>
              </a:lnSpc>
            </a:pPr>
            <a:endParaRPr lang="fa-IR" sz="1600" b="1" dirty="0">
              <a:solidFill>
                <a:schemeClr val="tx1"/>
              </a:solidFill>
              <a:cs typeface="B Nazanin" panose="00000400000000000000" pitchFamily="2" charset="-78"/>
            </a:endParaRPr>
          </a:p>
        </p:txBody>
      </p:sp>
      <p:sp>
        <p:nvSpPr>
          <p:cNvPr id="86" name="Rounded Rectangle 47">
            <a:extLst>
              <a:ext uri="{FF2B5EF4-FFF2-40B4-BE49-F238E27FC236}">
                <a16:creationId xmlns:a16="http://schemas.microsoft.com/office/drawing/2014/main" id="{68CEE730-24F4-42D8-A558-DFE2D1774E0E}"/>
              </a:ext>
            </a:extLst>
          </p:cNvPr>
          <p:cNvSpPr/>
          <p:nvPr/>
        </p:nvSpPr>
        <p:spPr>
          <a:xfrm>
            <a:off x="3662885" y="1258900"/>
            <a:ext cx="1725782" cy="5334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rtl="1">
              <a:lnSpc>
                <a:spcPct val="150000"/>
              </a:lnSpc>
            </a:pPr>
            <a:endParaRPr lang="fa-IR" sz="1600" b="1" dirty="0">
              <a:solidFill>
                <a:schemeClr val="tx1"/>
              </a:solidFill>
              <a:cs typeface="B Nazanin" panose="00000400000000000000" pitchFamily="2" charset="-78"/>
            </a:endParaRPr>
          </a:p>
        </p:txBody>
      </p:sp>
      <p:sp>
        <p:nvSpPr>
          <p:cNvPr id="31" name="Rectangle 30">
            <a:extLst>
              <a:ext uri="{FF2B5EF4-FFF2-40B4-BE49-F238E27FC236}">
                <a16:creationId xmlns:a16="http://schemas.microsoft.com/office/drawing/2014/main" id="{3427F052-FC67-4D58-8D65-93EEA90303D9}"/>
              </a:ext>
            </a:extLst>
          </p:cNvPr>
          <p:cNvSpPr/>
          <p:nvPr/>
        </p:nvSpPr>
        <p:spPr>
          <a:xfrm>
            <a:off x="596347" y="651233"/>
            <a:ext cx="11039061" cy="1169551"/>
          </a:xfrm>
          <a:prstGeom prst="rect">
            <a:avLst/>
          </a:prstGeom>
        </p:spPr>
        <p:txBody>
          <a:bodyPr wrap="square">
            <a:spAutoFit/>
          </a:bodyPr>
          <a:lstStyle/>
          <a:p>
            <a:pPr marL="285750" indent="-285750" algn="just" rtl="1">
              <a:lnSpc>
                <a:spcPct val="150000"/>
              </a:lnSpc>
              <a:buFont typeface="Wingdings" panose="05000000000000000000" pitchFamily="2" charset="2"/>
              <a:buChar char="§"/>
            </a:pPr>
            <a:r>
              <a:rPr lang="fa-IR" sz="1600" dirty="0">
                <a:cs typeface="B Nazanin" panose="00000400000000000000" pitchFamily="2" charset="-78"/>
              </a:rPr>
              <a:t>هدف تعیین ارتباط و وابستگی جداول است و این کار با معرفی کلیدهای خارجی انجام می‌شود. </a:t>
            </a:r>
          </a:p>
          <a:p>
            <a:pPr marL="285750" indent="-285750" algn="just" rtl="1">
              <a:lnSpc>
                <a:spcPct val="150000"/>
              </a:lnSpc>
              <a:buFont typeface="Wingdings" panose="05000000000000000000" pitchFamily="2" charset="2"/>
              <a:buChar char="§"/>
            </a:pPr>
            <a:r>
              <a:rPr lang="fa-IR" sz="1600" dirty="0">
                <a:cs typeface="B Nazanin" panose="00000400000000000000" pitchFamily="2" charset="-78"/>
              </a:rPr>
              <a:t>برای مثال در جدول دانشجو فیلد کد رشته تحصیلی ( </a:t>
            </a:r>
            <a:r>
              <a:rPr lang="en-US" sz="1600" dirty="0">
                <a:cs typeface="B Nazanin" panose="00000400000000000000" pitchFamily="2" charset="-78"/>
              </a:rPr>
              <a:t>mcode</a:t>
            </a:r>
            <a:r>
              <a:rPr lang="fa-IR" sz="1600" dirty="0">
                <a:cs typeface="B Nazanin" panose="00000400000000000000" pitchFamily="2" charset="-78"/>
              </a:rPr>
              <a:t> ) را داریم که مقدارش از جدول رشته تحصیلی گرفته می‌شود. حال باید کنترل شود که داده مجاز در فیلد </a:t>
            </a:r>
            <a:r>
              <a:rPr lang="en-US" sz="1600" dirty="0">
                <a:cs typeface="B Nazanin" panose="00000400000000000000" pitchFamily="2" charset="-78"/>
              </a:rPr>
              <a:t>mcode</a:t>
            </a:r>
            <a:r>
              <a:rPr lang="fa-IR" sz="1600" dirty="0">
                <a:cs typeface="B Nazanin" panose="00000400000000000000" pitchFamily="2" charset="-78"/>
              </a:rPr>
              <a:t> موجود در جدول دانشجو وارد می‌شود یا خیر. در واقع باید داده‌ای در فیلد </a:t>
            </a:r>
            <a:r>
              <a:rPr lang="en-US" sz="1600" dirty="0">
                <a:cs typeface="B Nazanin" panose="00000400000000000000" pitchFamily="2" charset="-78"/>
              </a:rPr>
              <a:t>mcode</a:t>
            </a:r>
            <a:r>
              <a:rPr lang="fa-IR" sz="1600" dirty="0">
                <a:cs typeface="B Nazanin" panose="00000400000000000000" pitchFamily="2" charset="-78"/>
              </a:rPr>
              <a:t> جدول دانشجو وارد شود که حتما در جئول رشته تحصیلی وجود داشته باشد. </a:t>
            </a:r>
          </a:p>
        </p:txBody>
      </p:sp>
      <p:sp>
        <p:nvSpPr>
          <p:cNvPr id="12" name="TextBox 11">
            <a:extLst>
              <a:ext uri="{FF2B5EF4-FFF2-40B4-BE49-F238E27FC236}">
                <a16:creationId xmlns:a16="http://schemas.microsoft.com/office/drawing/2014/main" id="{4559D5C2-DD79-48F9-B244-7BFC149C7BE4}"/>
              </a:ext>
            </a:extLst>
          </p:cNvPr>
          <p:cNvSpPr txBox="1"/>
          <p:nvPr/>
        </p:nvSpPr>
        <p:spPr>
          <a:xfrm>
            <a:off x="3662886" y="1949651"/>
            <a:ext cx="1725781" cy="400110"/>
          </a:xfrm>
          <a:prstGeom prst="rect">
            <a:avLst/>
          </a:prstGeom>
          <a:solidFill>
            <a:schemeClr val="accent1">
              <a:lumMod val="75000"/>
            </a:schemeClr>
          </a:solidFill>
          <a:ln w="38100">
            <a:solidFill>
              <a:schemeClr val="accent5">
                <a:lumMod val="50000"/>
              </a:schemeClr>
            </a:solidFill>
          </a:ln>
        </p:spPr>
        <p:txBody>
          <a:bodyPr wrap="square" rtlCol="0">
            <a:spAutoFit/>
          </a:bodyPr>
          <a:lstStyle/>
          <a:p>
            <a:pPr algn="ctr" rtl="1"/>
            <a:r>
              <a:rPr lang="en-US" sz="2000" b="1" dirty="0">
                <a:solidFill>
                  <a:schemeClr val="bg1"/>
                </a:solidFill>
                <a:cs typeface="B Nazanin" panose="00000400000000000000" pitchFamily="2" charset="-78"/>
              </a:rPr>
              <a:t>Major</a:t>
            </a:r>
            <a:endParaRPr lang="en-US" sz="2000" b="1" dirty="0">
              <a:solidFill>
                <a:schemeClr val="bg1"/>
              </a:solidFill>
            </a:endParaRPr>
          </a:p>
        </p:txBody>
      </p:sp>
      <p:sp>
        <p:nvSpPr>
          <p:cNvPr id="14" name="Rectangle 13">
            <a:extLst>
              <a:ext uri="{FF2B5EF4-FFF2-40B4-BE49-F238E27FC236}">
                <a16:creationId xmlns:a16="http://schemas.microsoft.com/office/drawing/2014/main" id="{D15CCF7E-FA50-406C-9E90-D29F08907E86}"/>
              </a:ext>
            </a:extLst>
          </p:cNvPr>
          <p:cNvSpPr/>
          <p:nvPr/>
        </p:nvSpPr>
        <p:spPr>
          <a:xfrm>
            <a:off x="3662885" y="2341513"/>
            <a:ext cx="1725781" cy="925262"/>
          </a:xfrm>
          <a:prstGeom prst="rect">
            <a:avLst/>
          </a:prstGeom>
          <a:solidFill>
            <a:schemeClr val="accent1">
              <a:lumMod val="75000"/>
            </a:schemeClr>
          </a:solidFill>
          <a:ln w="381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ln w="0"/>
                <a:solidFill>
                  <a:schemeClr val="bg1"/>
                </a:solidFill>
                <a:cs typeface="B Nazanin" panose="00000400000000000000" pitchFamily="2" charset="-78"/>
              </a:rPr>
              <a:t>mcode( PK )</a:t>
            </a:r>
          </a:p>
          <a:p>
            <a:r>
              <a:rPr lang="en-US" b="1" dirty="0">
                <a:ln w="0"/>
                <a:solidFill>
                  <a:schemeClr val="bg1"/>
                </a:solidFill>
                <a:cs typeface="B Nazanin" panose="00000400000000000000" pitchFamily="2" charset="-78"/>
              </a:rPr>
              <a:t>mname</a:t>
            </a:r>
          </a:p>
          <a:p>
            <a:r>
              <a:rPr lang="en-US" b="1" dirty="0">
                <a:ln w="0"/>
                <a:solidFill>
                  <a:schemeClr val="bg1"/>
                </a:solidFill>
                <a:cs typeface="B Nazanin" panose="00000400000000000000" pitchFamily="2" charset="-78"/>
              </a:rPr>
              <a:t>stcount</a:t>
            </a:r>
            <a:endParaRPr lang="en-US" sz="1600" b="1" dirty="0">
              <a:ln w="0"/>
              <a:solidFill>
                <a:schemeClr val="bg1"/>
              </a:solidFill>
              <a:cs typeface="B Nazanin" panose="00000400000000000000" pitchFamily="2" charset="-78"/>
            </a:endParaRPr>
          </a:p>
        </p:txBody>
      </p:sp>
      <p:cxnSp>
        <p:nvCxnSpPr>
          <p:cNvPr id="15" name="Straight Connector 14">
            <a:extLst>
              <a:ext uri="{FF2B5EF4-FFF2-40B4-BE49-F238E27FC236}">
                <a16:creationId xmlns:a16="http://schemas.microsoft.com/office/drawing/2014/main" id="{D44395D9-0877-4F74-9837-432CC6BD6987}"/>
              </a:ext>
            </a:extLst>
          </p:cNvPr>
          <p:cNvCxnSpPr/>
          <p:nvPr/>
        </p:nvCxnSpPr>
        <p:spPr>
          <a:xfrm>
            <a:off x="5388666" y="2472744"/>
            <a:ext cx="577370"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300999C4-F4B9-41AA-A24C-D8D3A0EF81BA}"/>
              </a:ext>
            </a:extLst>
          </p:cNvPr>
          <p:cNvCxnSpPr>
            <a:cxnSpLocks/>
          </p:cNvCxnSpPr>
          <p:nvPr/>
        </p:nvCxnSpPr>
        <p:spPr>
          <a:xfrm>
            <a:off x="5966036" y="2472744"/>
            <a:ext cx="413221" cy="1133249"/>
          </a:xfrm>
          <a:prstGeom prst="line">
            <a:avLst/>
          </a:prstGeom>
          <a:ln w="38100"/>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071F62EA-D0D3-4610-ADBF-A13EA1CC9630}"/>
              </a:ext>
            </a:extLst>
          </p:cNvPr>
          <p:cNvCxnSpPr/>
          <p:nvPr/>
        </p:nvCxnSpPr>
        <p:spPr>
          <a:xfrm>
            <a:off x="6379257" y="3605993"/>
            <a:ext cx="708736"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8" name="Rectangle 17">
            <a:extLst>
              <a:ext uri="{FF2B5EF4-FFF2-40B4-BE49-F238E27FC236}">
                <a16:creationId xmlns:a16="http://schemas.microsoft.com/office/drawing/2014/main" id="{64C97C75-0A87-44EF-A34B-6466CDAFCD9D}"/>
              </a:ext>
            </a:extLst>
          </p:cNvPr>
          <p:cNvSpPr/>
          <p:nvPr/>
        </p:nvSpPr>
        <p:spPr>
          <a:xfrm>
            <a:off x="7060179" y="2341512"/>
            <a:ext cx="1637254" cy="1420157"/>
          </a:xfrm>
          <a:prstGeom prst="rect">
            <a:avLst/>
          </a:prstGeom>
          <a:solidFill>
            <a:schemeClr val="accent1">
              <a:lumMod val="75000"/>
            </a:schemeClr>
          </a:solidFill>
          <a:ln w="381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ln w="0"/>
                <a:solidFill>
                  <a:schemeClr val="bg1"/>
                </a:solidFill>
                <a:cs typeface="B Nazanin" panose="00000400000000000000" pitchFamily="2" charset="-78"/>
              </a:rPr>
              <a:t>stno ( PK )</a:t>
            </a:r>
          </a:p>
          <a:p>
            <a:r>
              <a:rPr lang="en-US" b="1" dirty="0">
                <a:ln w="0"/>
                <a:solidFill>
                  <a:schemeClr val="bg1"/>
                </a:solidFill>
                <a:cs typeface="B Nazanin" panose="00000400000000000000" pitchFamily="2" charset="-78"/>
              </a:rPr>
              <a:t>FirstName</a:t>
            </a:r>
          </a:p>
          <a:p>
            <a:r>
              <a:rPr lang="en-US" b="1" dirty="0">
                <a:ln w="0"/>
                <a:solidFill>
                  <a:schemeClr val="bg1"/>
                </a:solidFill>
                <a:cs typeface="B Nazanin" panose="00000400000000000000" pitchFamily="2" charset="-78"/>
              </a:rPr>
              <a:t>LastName</a:t>
            </a:r>
          </a:p>
          <a:p>
            <a:r>
              <a:rPr lang="en-US" b="1" dirty="0">
                <a:ln w="0"/>
                <a:solidFill>
                  <a:schemeClr val="bg1"/>
                </a:solidFill>
                <a:cs typeface="B Nazanin" panose="00000400000000000000" pitchFamily="2" charset="-78"/>
              </a:rPr>
              <a:t>…</a:t>
            </a:r>
          </a:p>
          <a:p>
            <a:r>
              <a:rPr lang="en-US" b="1" dirty="0">
                <a:ln w="0"/>
                <a:solidFill>
                  <a:srgbClr val="FFFF00"/>
                </a:solidFill>
                <a:cs typeface="B Nazanin" panose="00000400000000000000" pitchFamily="2" charset="-78"/>
              </a:rPr>
              <a:t>mcode( FK )</a:t>
            </a:r>
            <a:endParaRPr lang="en-US" sz="1600" b="1" dirty="0">
              <a:ln w="0"/>
              <a:solidFill>
                <a:srgbClr val="FFFF00"/>
              </a:solidFill>
              <a:cs typeface="B Nazanin" panose="00000400000000000000" pitchFamily="2" charset="-78"/>
            </a:endParaRPr>
          </a:p>
        </p:txBody>
      </p:sp>
      <p:sp>
        <p:nvSpPr>
          <p:cNvPr id="19" name="TextBox 18">
            <a:extLst>
              <a:ext uri="{FF2B5EF4-FFF2-40B4-BE49-F238E27FC236}">
                <a16:creationId xmlns:a16="http://schemas.microsoft.com/office/drawing/2014/main" id="{A029A355-ED79-4FD8-9791-8E6F68E793D1}"/>
              </a:ext>
            </a:extLst>
          </p:cNvPr>
          <p:cNvSpPr txBox="1"/>
          <p:nvPr/>
        </p:nvSpPr>
        <p:spPr>
          <a:xfrm>
            <a:off x="7060179" y="1949651"/>
            <a:ext cx="1637254" cy="400110"/>
          </a:xfrm>
          <a:prstGeom prst="rect">
            <a:avLst/>
          </a:prstGeom>
          <a:solidFill>
            <a:schemeClr val="accent1">
              <a:lumMod val="75000"/>
            </a:schemeClr>
          </a:solidFill>
          <a:ln w="38100">
            <a:solidFill>
              <a:schemeClr val="accent5">
                <a:lumMod val="50000"/>
              </a:schemeClr>
            </a:solidFill>
          </a:ln>
        </p:spPr>
        <p:txBody>
          <a:bodyPr wrap="square" rtlCol="0">
            <a:spAutoFit/>
          </a:bodyPr>
          <a:lstStyle/>
          <a:p>
            <a:pPr algn="ctr" rtl="1"/>
            <a:r>
              <a:rPr lang="en-US" sz="2000" b="1" dirty="0">
                <a:solidFill>
                  <a:schemeClr val="bg1"/>
                </a:solidFill>
                <a:cs typeface="B Nazanin" panose="00000400000000000000" pitchFamily="2" charset="-78"/>
              </a:rPr>
              <a:t>Student</a:t>
            </a:r>
            <a:endParaRPr lang="en-US" sz="2000" b="1" dirty="0">
              <a:solidFill>
                <a:schemeClr val="bg1"/>
              </a:solidFill>
            </a:endParaRPr>
          </a:p>
        </p:txBody>
      </p:sp>
      <p:sp>
        <p:nvSpPr>
          <p:cNvPr id="22" name="Rectangle 21">
            <a:extLst>
              <a:ext uri="{FF2B5EF4-FFF2-40B4-BE49-F238E27FC236}">
                <a16:creationId xmlns:a16="http://schemas.microsoft.com/office/drawing/2014/main" id="{ECB3C44D-68F3-4BFA-B14E-C6C0F2F877FE}"/>
              </a:ext>
            </a:extLst>
          </p:cNvPr>
          <p:cNvSpPr/>
          <p:nvPr/>
        </p:nvSpPr>
        <p:spPr>
          <a:xfrm>
            <a:off x="596347" y="3834339"/>
            <a:ext cx="11039061" cy="1169551"/>
          </a:xfrm>
          <a:prstGeom prst="rect">
            <a:avLst/>
          </a:prstGeom>
        </p:spPr>
        <p:txBody>
          <a:bodyPr wrap="square">
            <a:spAutoFit/>
          </a:bodyPr>
          <a:lstStyle/>
          <a:p>
            <a:pPr marL="285750" indent="-285750" algn="just" rtl="1">
              <a:lnSpc>
                <a:spcPct val="150000"/>
              </a:lnSpc>
              <a:buFont typeface="Wingdings" panose="05000000000000000000" pitchFamily="2" charset="2"/>
              <a:buChar char="§"/>
            </a:pPr>
            <a:r>
              <a:rPr lang="fa-IR" sz="1600" dirty="0">
                <a:cs typeface="B Nazanin" panose="00000400000000000000" pitchFamily="2" charset="-78"/>
              </a:rPr>
              <a:t>برای اعمال چنین محدودیتی ابتدا جدول دانشجو ( که طرف چند رابطه هست ) را در حالت </a:t>
            </a:r>
            <a:r>
              <a:rPr lang="en-US" sz="1600" dirty="0">
                <a:cs typeface="B Nazanin" panose="00000400000000000000" pitchFamily="2" charset="-78"/>
              </a:rPr>
              <a:t>design</a:t>
            </a:r>
            <a:r>
              <a:rPr lang="fa-IR" sz="1600" dirty="0">
                <a:cs typeface="B Nazanin" panose="00000400000000000000" pitchFamily="2" charset="-78"/>
              </a:rPr>
              <a:t> باز می‌کنیم. سپس از </a:t>
            </a:r>
            <a:r>
              <a:rPr lang="en-US" sz="1600" dirty="0">
                <a:cs typeface="B Nazanin" panose="00000400000000000000" pitchFamily="2" charset="-78"/>
              </a:rPr>
              <a:t>Toolbar</a:t>
            </a:r>
            <a:r>
              <a:rPr lang="fa-IR" sz="1600" dirty="0">
                <a:cs typeface="B Nazanin" panose="00000400000000000000" pitchFamily="2" charset="-78"/>
              </a:rPr>
              <a:t> گزینه </a:t>
            </a:r>
            <a:r>
              <a:rPr lang="en-US" sz="1600" dirty="0">
                <a:cs typeface="B Nazanin" panose="00000400000000000000" pitchFamily="2" charset="-78"/>
              </a:rPr>
              <a:t>Relationship</a:t>
            </a:r>
            <a:r>
              <a:rPr lang="fa-IR" sz="1600" dirty="0">
                <a:cs typeface="B Nazanin" panose="00000400000000000000" pitchFamily="2" charset="-78"/>
              </a:rPr>
              <a:t> را کلیک می‌کنیم تا پنجره </a:t>
            </a:r>
            <a:r>
              <a:rPr lang="en-US" sz="1600" dirty="0">
                <a:cs typeface="B Nazanin" panose="00000400000000000000" pitchFamily="2" charset="-78"/>
              </a:rPr>
              <a:t>Foreign Key Relationships</a:t>
            </a:r>
            <a:r>
              <a:rPr lang="fa-IR" sz="1600" dirty="0">
                <a:cs typeface="B Nazanin" panose="00000400000000000000" pitchFamily="2" charset="-78"/>
              </a:rPr>
              <a:t> باز شود. حال دکمه </a:t>
            </a:r>
            <a:r>
              <a:rPr lang="en-US" sz="1600" dirty="0">
                <a:cs typeface="B Nazanin" panose="00000400000000000000" pitchFamily="2" charset="-78"/>
              </a:rPr>
              <a:t>Add</a:t>
            </a:r>
            <a:r>
              <a:rPr lang="fa-IR" sz="1600" dirty="0">
                <a:cs typeface="B Nazanin" panose="00000400000000000000" pitchFamily="2" charset="-78"/>
              </a:rPr>
              <a:t> را می‌زنیم و گزینه </a:t>
            </a:r>
            <a:r>
              <a:rPr lang="en-US" sz="1600" dirty="0">
                <a:cs typeface="B Nazanin" panose="00000400000000000000" pitchFamily="2" charset="-78"/>
              </a:rPr>
              <a:t>Tables and Columns Specification</a:t>
            </a:r>
            <a:r>
              <a:rPr lang="fa-IR" sz="1600" dirty="0">
                <a:cs typeface="B Nazanin" panose="00000400000000000000" pitchFamily="2" charset="-78"/>
              </a:rPr>
              <a:t> را انتخاب می‌کنیم تا پنجره </a:t>
            </a:r>
            <a:r>
              <a:rPr lang="en-US" sz="1600" dirty="0">
                <a:cs typeface="B Nazanin" panose="00000400000000000000" pitchFamily="2" charset="-78"/>
              </a:rPr>
              <a:t>Tables and Columns</a:t>
            </a:r>
            <a:r>
              <a:rPr lang="fa-IR" sz="1600" dirty="0">
                <a:cs typeface="B Nazanin" panose="00000400000000000000" pitchFamily="2" charset="-78"/>
              </a:rPr>
              <a:t> باز شود </a:t>
            </a:r>
          </a:p>
        </p:txBody>
      </p:sp>
      <p:sp>
        <p:nvSpPr>
          <p:cNvPr id="23" name="Flowchart: Terminator 22">
            <a:hlinkClick r:id="rId5" action="ppaction://hlinksldjump"/>
            <a:extLst>
              <a:ext uri="{FF2B5EF4-FFF2-40B4-BE49-F238E27FC236}">
                <a16:creationId xmlns:a16="http://schemas.microsoft.com/office/drawing/2014/main" id="{5467641F-6B83-497F-B874-68410EE4D30F}"/>
              </a:ext>
            </a:extLst>
          </p:cNvPr>
          <p:cNvSpPr/>
          <p:nvPr/>
        </p:nvSpPr>
        <p:spPr>
          <a:xfrm>
            <a:off x="4292375" y="5274888"/>
            <a:ext cx="3607250" cy="430475"/>
          </a:xfrm>
          <a:prstGeom prst="flowChartTerminator">
            <a:avLst/>
          </a:prstGeom>
        </p:spPr>
        <p:style>
          <a:lnRef idx="0">
            <a:schemeClr val="accent1"/>
          </a:lnRef>
          <a:fillRef idx="3">
            <a:schemeClr val="accent1"/>
          </a:fillRef>
          <a:effectRef idx="3">
            <a:schemeClr val="accent1"/>
          </a:effectRef>
          <a:fontRef idx="minor">
            <a:schemeClr val="lt1"/>
          </a:fontRef>
        </p:style>
        <p:txBody>
          <a:bodyPr rtlCol="0" anchor="ctr"/>
          <a:lstStyle/>
          <a:p>
            <a:pPr algn="ctr" rtl="1"/>
            <a:r>
              <a:rPr lang="fa-IR" sz="1600" b="1" dirty="0">
                <a:cs typeface="B Nazanin" panose="00000400000000000000" pitchFamily="2" charset="-78"/>
              </a:rPr>
              <a:t>تنظیمات پنجره </a:t>
            </a:r>
            <a:r>
              <a:rPr lang="en-US" sz="1600" b="1" dirty="0">
                <a:cs typeface="B Nazanin" panose="00000400000000000000" pitchFamily="2" charset="-78"/>
              </a:rPr>
              <a:t>Table and Columns</a:t>
            </a:r>
          </a:p>
        </p:txBody>
      </p:sp>
    </p:spTree>
    <p:extLst>
      <p:ext uri="{BB962C8B-B14F-4D97-AF65-F5344CB8AC3E}">
        <p14:creationId xmlns:p14="http://schemas.microsoft.com/office/powerpoint/2010/main" val="867265047"/>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right)">
                                      <p:cBhvr>
                                        <p:cTn id="7" dur="250"/>
                                        <p:tgtEl>
                                          <p:spTgt spid="8"/>
                                        </p:tgtEl>
                                      </p:cBhvr>
                                    </p:animEffect>
                                  </p:childTnLst>
                                </p:cTn>
                              </p:par>
                              <p:par>
                                <p:cTn id="8" presetID="22" presetClass="entr" presetSubtype="1"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up)">
                                      <p:cBhvr>
                                        <p:cTn id="10" dur="250"/>
                                        <p:tgtEl>
                                          <p:spTgt spid="9"/>
                                        </p:tgtEl>
                                      </p:cBhvr>
                                    </p:animEffect>
                                  </p:childTnLst>
                                </p:cTn>
                              </p:par>
                              <p:par>
                                <p:cTn id="11" presetID="22" presetClass="entr" presetSubtype="8"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wipe(left)">
                                      <p:cBhvr>
                                        <p:cTn id="13" dur="250"/>
                                        <p:tgtEl>
                                          <p:spTgt spid="13"/>
                                        </p:tgtEl>
                                      </p:cBhvr>
                                    </p:animEffect>
                                  </p:childTnLst>
                                </p:cTn>
                              </p:par>
                            </p:childTnLst>
                          </p:cTn>
                        </p:par>
                        <p:par>
                          <p:cTn id="14" fill="hold">
                            <p:stCondLst>
                              <p:cond delay="250"/>
                            </p:stCondLst>
                            <p:childTnLst>
                              <p:par>
                                <p:cTn id="15" presetID="10" presetClass="entr" presetSubtype="0" fill="hold" grpId="0" nodeType="after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par>
                          <p:cTn id="18" fill="hold">
                            <p:stCondLst>
                              <p:cond delay="750"/>
                            </p:stCondLst>
                            <p:childTnLst>
                              <p:par>
                                <p:cTn id="19" presetID="42" presetClass="entr" presetSubtype="0" fill="hold" grpId="0" nodeType="afterEffect">
                                  <p:stCondLst>
                                    <p:cond delay="0"/>
                                  </p:stCondLst>
                                  <p:childTnLst>
                                    <p:set>
                                      <p:cBhvr>
                                        <p:cTn id="20" dur="1" fill="hold">
                                          <p:stCondLst>
                                            <p:cond delay="0"/>
                                          </p:stCondLst>
                                        </p:cTn>
                                        <p:tgtEl>
                                          <p:spTgt spid="31"/>
                                        </p:tgtEl>
                                        <p:attrNameLst>
                                          <p:attrName>style.visibility</p:attrName>
                                        </p:attrNameLst>
                                      </p:cBhvr>
                                      <p:to>
                                        <p:strVal val="visible"/>
                                      </p:to>
                                    </p:set>
                                    <p:animEffect transition="in" filter="fade">
                                      <p:cBhvr>
                                        <p:cTn id="21" dur="500"/>
                                        <p:tgtEl>
                                          <p:spTgt spid="31"/>
                                        </p:tgtEl>
                                      </p:cBhvr>
                                    </p:animEffect>
                                    <p:anim calcmode="lin" valueType="num">
                                      <p:cBhvr>
                                        <p:cTn id="22" dur="500" fill="hold"/>
                                        <p:tgtEl>
                                          <p:spTgt spid="31"/>
                                        </p:tgtEl>
                                        <p:attrNameLst>
                                          <p:attrName>ppt_x</p:attrName>
                                        </p:attrNameLst>
                                      </p:cBhvr>
                                      <p:tavLst>
                                        <p:tav tm="0">
                                          <p:val>
                                            <p:strVal val="#ppt_x"/>
                                          </p:val>
                                        </p:tav>
                                        <p:tav tm="100000">
                                          <p:val>
                                            <p:strVal val="#ppt_x"/>
                                          </p:val>
                                        </p:tav>
                                      </p:tavLst>
                                    </p:anim>
                                    <p:anim calcmode="lin" valueType="num">
                                      <p:cBhvr>
                                        <p:cTn id="23" dur="500" fill="hold"/>
                                        <p:tgtEl>
                                          <p:spTgt spid="31"/>
                                        </p:tgtEl>
                                        <p:attrNameLst>
                                          <p:attrName>ppt_y</p:attrName>
                                        </p:attrNameLst>
                                      </p:cBhvr>
                                      <p:tavLst>
                                        <p:tav tm="0">
                                          <p:val>
                                            <p:strVal val="#ppt_y+.1"/>
                                          </p:val>
                                        </p:tav>
                                        <p:tav tm="100000">
                                          <p:val>
                                            <p:strVal val="#ppt_y"/>
                                          </p:val>
                                        </p:tav>
                                      </p:tavLst>
                                    </p:anim>
                                  </p:childTnLst>
                                </p:cTn>
                              </p:par>
                            </p:childTnLst>
                          </p:cTn>
                        </p:par>
                        <p:par>
                          <p:cTn id="24" fill="hold">
                            <p:stCondLst>
                              <p:cond delay="1250"/>
                            </p:stCondLst>
                            <p:childTnLst>
                              <p:par>
                                <p:cTn id="25" presetID="10" presetClass="entr" presetSubtype="0" fill="hold" grpId="0" nodeType="after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childTnLst>
                          </p:cTn>
                        </p:par>
                        <p:par>
                          <p:cTn id="28" fill="hold">
                            <p:stCondLst>
                              <p:cond delay="1750"/>
                            </p:stCondLst>
                            <p:childTnLst>
                              <p:par>
                                <p:cTn id="29" presetID="22" presetClass="entr" presetSubtype="1" fill="hold" grpId="0" nodeType="after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wipe(up)">
                                      <p:cBhvr>
                                        <p:cTn id="31" dur="500"/>
                                        <p:tgtEl>
                                          <p:spTgt spid="14"/>
                                        </p:tgtEl>
                                      </p:cBhvr>
                                    </p:animEffect>
                                  </p:childTnLst>
                                </p:cTn>
                              </p:par>
                            </p:childTnLst>
                          </p:cTn>
                        </p:par>
                        <p:par>
                          <p:cTn id="32" fill="hold">
                            <p:stCondLst>
                              <p:cond delay="2250"/>
                            </p:stCondLst>
                            <p:childTnLst>
                              <p:par>
                                <p:cTn id="33" presetID="10" presetClass="entr" presetSubtype="0" fill="hold" grpId="0" nodeType="afterEffect">
                                  <p:stCondLst>
                                    <p:cond delay="0"/>
                                  </p:stCondLst>
                                  <p:childTnLst>
                                    <p:set>
                                      <p:cBhvr>
                                        <p:cTn id="34" dur="1" fill="hold">
                                          <p:stCondLst>
                                            <p:cond delay="0"/>
                                          </p:stCondLst>
                                        </p:cTn>
                                        <p:tgtEl>
                                          <p:spTgt spid="19"/>
                                        </p:tgtEl>
                                        <p:attrNameLst>
                                          <p:attrName>style.visibility</p:attrName>
                                        </p:attrNameLst>
                                      </p:cBhvr>
                                      <p:to>
                                        <p:strVal val="visible"/>
                                      </p:to>
                                    </p:set>
                                    <p:animEffect transition="in" filter="fade">
                                      <p:cBhvr>
                                        <p:cTn id="35" dur="500"/>
                                        <p:tgtEl>
                                          <p:spTgt spid="19"/>
                                        </p:tgtEl>
                                      </p:cBhvr>
                                    </p:animEffect>
                                  </p:childTnLst>
                                </p:cTn>
                              </p:par>
                            </p:childTnLst>
                          </p:cTn>
                        </p:par>
                        <p:par>
                          <p:cTn id="36" fill="hold">
                            <p:stCondLst>
                              <p:cond delay="2750"/>
                            </p:stCondLst>
                            <p:childTnLst>
                              <p:par>
                                <p:cTn id="37" presetID="22" presetClass="entr" presetSubtype="1" fill="hold" grpId="0" nodeType="after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wipe(up)">
                                      <p:cBhvr>
                                        <p:cTn id="39" dur="500"/>
                                        <p:tgtEl>
                                          <p:spTgt spid="18"/>
                                        </p:tgtEl>
                                      </p:cBhvr>
                                    </p:animEffect>
                                  </p:childTnLst>
                                </p:cTn>
                              </p:par>
                            </p:childTnLst>
                          </p:cTn>
                        </p:par>
                        <p:par>
                          <p:cTn id="40" fill="hold">
                            <p:stCondLst>
                              <p:cond delay="3250"/>
                            </p:stCondLst>
                            <p:childTnLst>
                              <p:par>
                                <p:cTn id="41" presetID="22" presetClass="entr" presetSubtype="8" fill="hold" nodeType="after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wipe(left)">
                                      <p:cBhvr>
                                        <p:cTn id="43" dur="500"/>
                                        <p:tgtEl>
                                          <p:spTgt spid="15"/>
                                        </p:tgtEl>
                                      </p:cBhvr>
                                    </p:animEffect>
                                  </p:childTnLst>
                                </p:cTn>
                              </p:par>
                            </p:childTnLst>
                          </p:cTn>
                        </p:par>
                        <p:par>
                          <p:cTn id="44" fill="hold">
                            <p:stCondLst>
                              <p:cond delay="3750"/>
                            </p:stCondLst>
                            <p:childTnLst>
                              <p:par>
                                <p:cTn id="45" presetID="22" presetClass="entr" presetSubtype="8" fill="hold" nodeType="after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wipe(left)">
                                      <p:cBhvr>
                                        <p:cTn id="47" dur="500"/>
                                        <p:tgtEl>
                                          <p:spTgt spid="16"/>
                                        </p:tgtEl>
                                      </p:cBhvr>
                                    </p:animEffect>
                                  </p:childTnLst>
                                </p:cTn>
                              </p:par>
                            </p:childTnLst>
                          </p:cTn>
                        </p:par>
                        <p:par>
                          <p:cTn id="48" fill="hold">
                            <p:stCondLst>
                              <p:cond delay="4250"/>
                            </p:stCondLst>
                            <p:childTnLst>
                              <p:par>
                                <p:cTn id="49" presetID="22" presetClass="entr" presetSubtype="8" fill="hold" nodeType="afterEffect">
                                  <p:stCondLst>
                                    <p:cond delay="0"/>
                                  </p:stCondLst>
                                  <p:childTnLst>
                                    <p:set>
                                      <p:cBhvr>
                                        <p:cTn id="50" dur="1" fill="hold">
                                          <p:stCondLst>
                                            <p:cond delay="0"/>
                                          </p:stCondLst>
                                        </p:cTn>
                                        <p:tgtEl>
                                          <p:spTgt spid="17"/>
                                        </p:tgtEl>
                                        <p:attrNameLst>
                                          <p:attrName>style.visibility</p:attrName>
                                        </p:attrNameLst>
                                      </p:cBhvr>
                                      <p:to>
                                        <p:strVal val="visible"/>
                                      </p:to>
                                    </p:set>
                                    <p:animEffect transition="in" filter="wipe(left)">
                                      <p:cBhvr>
                                        <p:cTn id="51" dur="500"/>
                                        <p:tgtEl>
                                          <p:spTgt spid="17"/>
                                        </p:tgtEl>
                                      </p:cBhvr>
                                    </p:animEffect>
                                  </p:childTnLst>
                                </p:cTn>
                              </p:par>
                            </p:childTnLst>
                          </p:cTn>
                        </p:par>
                        <p:par>
                          <p:cTn id="52" fill="hold">
                            <p:stCondLst>
                              <p:cond delay="4750"/>
                            </p:stCondLst>
                            <p:childTnLst>
                              <p:par>
                                <p:cTn id="53" presetID="42" presetClass="entr" presetSubtype="0" fill="hold" grpId="0" nodeType="afterEffect">
                                  <p:stCondLst>
                                    <p:cond delay="0"/>
                                  </p:stCondLst>
                                  <p:childTnLst>
                                    <p:set>
                                      <p:cBhvr>
                                        <p:cTn id="54" dur="1" fill="hold">
                                          <p:stCondLst>
                                            <p:cond delay="0"/>
                                          </p:stCondLst>
                                        </p:cTn>
                                        <p:tgtEl>
                                          <p:spTgt spid="22"/>
                                        </p:tgtEl>
                                        <p:attrNameLst>
                                          <p:attrName>style.visibility</p:attrName>
                                        </p:attrNameLst>
                                      </p:cBhvr>
                                      <p:to>
                                        <p:strVal val="visible"/>
                                      </p:to>
                                    </p:set>
                                    <p:animEffect transition="in" filter="fade">
                                      <p:cBhvr>
                                        <p:cTn id="55" dur="500"/>
                                        <p:tgtEl>
                                          <p:spTgt spid="22"/>
                                        </p:tgtEl>
                                      </p:cBhvr>
                                    </p:animEffect>
                                    <p:anim calcmode="lin" valueType="num">
                                      <p:cBhvr>
                                        <p:cTn id="56" dur="500" fill="hold"/>
                                        <p:tgtEl>
                                          <p:spTgt spid="22"/>
                                        </p:tgtEl>
                                        <p:attrNameLst>
                                          <p:attrName>ppt_x</p:attrName>
                                        </p:attrNameLst>
                                      </p:cBhvr>
                                      <p:tavLst>
                                        <p:tav tm="0">
                                          <p:val>
                                            <p:strVal val="#ppt_x"/>
                                          </p:val>
                                        </p:tav>
                                        <p:tav tm="100000">
                                          <p:val>
                                            <p:strVal val="#ppt_x"/>
                                          </p:val>
                                        </p:tav>
                                      </p:tavLst>
                                    </p:anim>
                                    <p:anim calcmode="lin" valueType="num">
                                      <p:cBhvr>
                                        <p:cTn id="57" dur="500" fill="hold"/>
                                        <p:tgtEl>
                                          <p:spTgt spid="22"/>
                                        </p:tgtEl>
                                        <p:attrNameLst>
                                          <p:attrName>ppt_y</p:attrName>
                                        </p:attrNameLst>
                                      </p:cBhvr>
                                      <p:tavLst>
                                        <p:tav tm="0">
                                          <p:val>
                                            <p:strVal val="#ppt_y+.1"/>
                                          </p:val>
                                        </p:tav>
                                        <p:tav tm="100000">
                                          <p:val>
                                            <p:strVal val="#ppt_y"/>
                                          </p:val>
                                        </p:tav>
                                      </p:tavLst>
                                    </p:anim>
                                  </p:childTnLst>
                                </p:cTn>
                              </p:par>
                            </p:childTnLst>
                          </p:cTn>
                        </p:par>
                        <p:par>
                          <p:cTn id="58" fill="hold">
                            <p:stCondLst>
                              <p:cond delay="5250"/>
                            </p:stCondLst>
                            <p:childTnLst>
                              <p:par>
                                <p:cTn id="59" presetID="47" presetClass="entr" presetSubtype="0" fill="hold" grpId="0" nodeType="afterEffect">
                                  <p:stCondLst>
                                    <p:cond delay="0"/>
                                  </p:stCondLst>
                                  <p:childTnLst>
                                    <p:set>
                                      <p:cBhvr>
                                        <p:cTn id="60" dur="1" fill="hold">
                                          <p:stCondLst>
                                            <p:cond delay="0"/>
                                          </p:stCondLst>
                                        </p:cTn>
                                        <p:tgtEl>
                                          <p:spTgt spid="23"/>
                                        </p:tgtEl>
                                        <p:attrNameLst>
                                          <p:attrName>style.visibility</p:attrName>
                                        </p:attrNameLst>
                                      </p:cBhvr>
                                      <p:to>
                                        <p:strVal val="visible"/>
                                      </p:to>
                                    </p:set>
                                    <p:animEffect transition="in" filter="fade">
                                      <p:cBhvr>
                                        <p:cTn id="61" dur="500"/>
                                        <p:tgtEl>
                                          <p:spTgt spid="23"/>
                                        </p:tgtEl>
                                      </p:cBhvr>
                                    </p:animEffect>
                                    <p:anim calcmode="lin" valueType="num">
                                      <p:cBhvr>
                                        <p:cTn id="62" dur="500" fill="hold"/>
                                        <p:tgtEl>
                                          <p:spTgt spid="23"/>
                                        </p:tgtEl>
                                        <p:attrNameLst>
                                          <p:attrName>ppt_x</p:attrName>
                                        </p:attrNameLst>
                                      </p:cBhvr>
                                      <p:tavLst>
                                        <p:tav tm="0">
                                          <p:val>
                                            <p:strVal val="#ppt_x"/>
                                          </p:val>
                                        </p:tav>
                                        <p:tav tm="100000">
                                          <p:val>
                                            <p:strVal val="#ppt_x"/>
                                          </p:val>
                                        </p:tav>
                                      </p:tavLst>
                                    </p:anim>
                                    <p:anim calcmode="lin" valueType="num">
                                      <p:cBhvr>
                                        <p:cTn id="63" dur="500" fill="hold"/>
                                        <p:tgtEl>
                                          <p:spTgt spid="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1" grpId="0"/>
      <p:bldP spid="12" grpId="0" animBg="1"/>
      <p:bldP spid="14" grpId="0" animBg="1"/>
      <p:bldP spid="18" grpId="0" animBg="1"/>
      <p:bldP spid="19" grpId="0" animBg="1"/>
      <p:bldP spid="22" grpId="0"/>
      <p:bldP spid="2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0"/>
            <a:ext cx="12193057" cy="7881871"/>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a:off x="0" y="5462000"/>
            <a:ext cx="12192000" cy="1396000"/>
          </a:xfrm>
          <a:prstGeom prst="rect">
            <a:avLst/>
          </a:prstGeom>
          <a:solidFill>
            <a:srgbClr val="B4DCF5">
              <a:lumMod val="10000"/>
            </a:srgbClr>
          </a:solidFill>
        </p:spPr>
      </p:pic>
      <p:pic>
        <p:nvPicPr>
          <p:cNvPr id="6" name="Picture 5"/>
          <p:cNvPicPr>
            <a:picLocks noChangeAspect="1"/>
          </p:cNvPicPr>
          <p:nvPr/>
        </p:nvPicPr>
        <p:blipFill>
          <a:blip r:embed="rId4"/>
          <a:stretch>
            <a:fillRect/>
          </a:stretch>
        </p:blipFill>
        <p:spPr>
          <a:xfrm>
            <a:off x="-128789" y="4290646"/>
            <a:ext cx="12518265" cy="1968485"/>
          </a:xfrm>
          <a:prstGeom prst="rect">
            <a:avLst/>
          </a:prstGeom>
          <a:effectLst>
            <a:outerShdw blurRad="50800" dist="50800" dir="5400000" algn="ctr" rotWithShape="0">
              <a:schemeClr val="bg1"/>
            </a:outerShdw>
          </a:effectLst>
        </p:spPr>
      </p:pic>
      <p:pic>
        <p:nvPicPr>
          <p:cNvPr id="8" name="Picture 7">
            <a:hlinkClick r:id="rId5" action="ppaction://hlinksldjump"/>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57" y="5841596"/>
            <a:ext cx="980576" cy="980576"/>
          </a:xfrm>
          <a:prstGeom prst="rect">
            <a:avLst/>
          </a:prstGeom>
        </p:spPr>
      </p:pic>
      <p:pic>
        <p:nvPicPr>
          <p:cNvPr id="9" name="Picture 8">
            <a:hlinkClick r:id="rId7" action="ppaction://hlinksldjump"/>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527059" y="6278639"/>
            <a:ext cx="1206566" cy="588599"/>
          </a:xfrm>
          <a:prstGeom prst="rect">
            <a:avLst/>
          </a:prstGeom>
        </p:spPr>
      </p:pic>
      <p:sp>
        <p:nvSpPr>
          <p:cNvPr id="3" name="Rectangle 2"/>
          <p:cNvSpPr/>
          <p:nvPr/>
        </p:nvSpPr>
        <p:spPr>
          <a:xfrm>
            <a:off x="596347" y="159334"/>
            <a:ext cx="11039061" cy="461665"/>
          </a:xfrm>
          <a:prstGeom prst="rect">
            <a:avLst/>
          </a:prstGeom>
          <a:gradFill flip="none" rotWithShape="1">
            <a:gsLst>
              <a:gs pos="63000">
                <a:schemeClr val="bg1"/>
              </a:gs>
              <a:gs pos="91000">
                <a:schemeClr val="accent1">
                  <a:lumMod val="50000"/>
                </a:schemeClr>
              </a:gs>
              <a:gs pos="94000">
                <a:schemeClr val="bg1"/>
              </a:gs>
              <a:gs pos="99000">
                <a:schemeClr val="tx1">
                  <a:lumMod val="95000"/>
                  <a:lumOff val="5000"/>
                </a:schemeClr>
              </a:gs>
            </a:gsLst>
            <a:path path="rect">
              <a:fillToRect l="50000" t="50000" r="50000" b="50000"/>
            </a:path>
            <a:tileRect/>
          </a:gradFill>
        </p:spPr>
        <p:txBody>
          <a:bodyPr wrap="square" lIns="91440" tIns="45720" rIns="91440" bIns="45720">
            <a:spAutoFit/>
          </a:bodyPr>
          <a:lstStyle/>
          <a:p>
            <a:pPr algn="ctr" rtl="1"/>
            <a:r>
              <a:rPr lang="fa-IR" sz="2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cs typeface="B Titr" panose="00000700000000000000" pitchFamily="2" charset="-78"/>
              </a:rPr>
              <a:t>تنظیمات پنجره </a:t>
            </a:r>
            <a:r>
              <a:rPr lang="en-US" sz="2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cs typeface="B Titr" panose="00000700000000000000" pitchFamily="2" charset="-78"/>
              </a:rPr>
              <a:t>Table and Columns</a:t>
            </a:r>
          </a:p>
        </p:txBody>
      </p:sp>
      <p:pic>
        <p:nvPicPr>
          <p:cNvPr id="13" name="Picture 12">
            <a:hlinkClick r:id="rId7" action="ppaction://hlinksldjump"/>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1175595" y="5841596"/>
            <a:ext cx="1016405" cy="1016405"/>
          </a:xfrm>
          <a:prstGeom prst="rect">
            <a:avLst/>
          </a:prstGeom>
        </p:spPr>
      </p:pic>
      <p:sp>
        <p:nvSpPr>
          <p:cNvPr id="83" name="Rounded Rectangle 41">
            <a:extLst>
              <a:ext uri="{FF2B5EF4-FFF2-40B4-BE49-F238E27FC236}">
                <a16:creationId xmlns:a16="http://schemas.microsoft.com/office/drawing/2014/main" id="{1650C17B-89BB-4557-BA21-E309893491D3}"/>
              </a:ext>
            </a:extLst>
          </p:cNvPr>
          <p:cNvSpPr/>
          <p:nvPr/>
        </p:nvSpPr>
        <p:spPr>
          <a:xfrm>
            <a:off x="7488983" y="1939344"/>
            <a:ext cx="1725782" cy="5334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rtl="1">
              <a:lnSpc>
                <a:spcPct val="150000"/>
              </a:lnSpc>
            </a:pPr>
            <a:endParaRPr lang="fa-IR" sz="1600" b="1" dirty="0">
              <a:solidFill>
                <a:schemeClr val="tx1"/>
              </a:solidFill>
              <a:cs typeface="B Nazanin" panose="00000400000000000000" pitchFamily="2" charset="-78"/>
            </a:endParaRPr>
          </a:p>
        </p:txBody>
      </p:sp>
      <p:sp>
        <p:nvSpPr>
          <p:cNvPr id="86" name="Rounded Rectangle 47">
            <a:extLst>
              <a:ext uri="{FF2B5EF4-FFF2-40B4-BE49-F238E27FC236}">
                <a16:creationId xmlns:a16="http://schemas.microsoft.com/office/drawing/2014/main" id="{68CEE730-24F4-42D8-A558-DFE2D1774E0E}"/>
              </a:ext>
            </a:extLst>
          </p:cNvPr>
          <p:cNvSpPr/>
          <p:nvPr/>
        </p:nvSpPr>
        <p:spPr>
          <a:xfrm>
            <a:off x="3662885" y="1258900"/>
            <a:ext cx="1725782" cy="5334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rtl="1">
              <a:lnSpc>
                <a:spcPct val="150000"/>
              </a:lnSpc>
            </a:pPr>
            <a:endParaRPr lang="fa-IR" sz="1600" b="1" dirty="0">
              <a:solidFill>
                <a:schemeClr val="tx1"/>
              </a:solidFill>
              <a:cs typeface="B Nazanin" panose="00000400000000000000" pitchFamily="2" charset="-78"/>
            </a:endParaRPr>
          </a:p>
        </p:txBody>
      </p:sp>
      <p:sp>
        <p:nvSpPr>
          <p:cNvPr id="31" name="Rectangle 30">
            <a:extLst>
              <a:ext uri="{FF2B5EF4-FFF2-40B4-BE49-F238E27FC236}">
                <a16:creationId xmlns:a16="http://schemas.microsoft.com/office/drawing/2014/main" id="{3427F052-FC67-4D58-8D65-93EEA90303D9}"/>
              </a:ext>
            </a:extLst>
          </p:cNvPr>
          <p:cNvSpPr/>
          <p:nvPr/>
        </p:nvSpPr>
        <p:spPr>
          <a:xfrm>
            <a:off x="5792548" y="711395"/>
            <a:ext cx="5842860" cy="2646878"/>
          </a:xfrm>
          <a:prstGeom prst="rect">
            <a:avLst/>
          </a:prstGeom>
        </p:spPr>
        <p:txBody>
          <a:bodyPr wrap="square">
            <a:spAutoFit/>
          </a:bodyPr>
          <a:lstStyle/>
          <a:p>
            <a:pPr algn="just" rtl="1">
              <a:lnSpc>
                <a:spcPct val="150000"/>
              </a:lnSpc>
            </a:pPr>
            <a:r>
              <a:rPr lang="fa-IR" sz="1600" b="1" dirty="0">
                <a:cs typeface="B Nazanin" panose="00000400000000000000" pitchFamily="2" charset="-78"/>
              </a:rPr>
              <a:t>تنظیمات :</a:t>
            </a:r>
          </a:p>
          <a:p>
            <a:pPr lvl="1" algn="just" rtl="1">
              <a:lnSpc>
                <a:spcPct val="150000"/>
              </a:lnSpc>
            </a:pPr>
            <a:r>
              <a:rPr lang="fa-IR" sz="1600" dirty="0">
                <a:cs typeface="B Nazanin" panose="00000400000000000000" pitchFamily="2" charset="-78"/>
              </a:rPr>
              <a:t>1 – در این قسمت نام رابطه نوشته می‌شود و فرمت آن به صورت زیر است :</a:t>
            </a:r>
          </a:p>
          <a:p>
            <a:pPr lvl="1" algn="just">
              <a:lnSpc>
                <a:spcPct val="150000"/>
              </a:lnSpc>
            </a:pPr>
            <a:r>
              <a:rPr lang="fa-IR" sz="1600" dirty="0">
                <a:cs typeface="B Nazanin" panose="00000400000000000000" pitchFamily="2" charset="-78"/>
              </a:rPr>
              <a:t>  </a:t>
            </a:r>
            <a:r>
              <a:rPr lang="en-US" sz="1600" dirty="0">
                <a:cs typeface="B Nazanin" panose="00000400000000000000" pitchFamily="2" charset="-78"/>
              </a:rPr>
              <a:t>FK_ForeignKeyTable_PrimaryKeyTable</a:t>
            </a:r>
            <a:r>
              <a:rPr lang="fa-IR" sz="1600" dirty="0">
                <a:cs typeface="B Nazanin" panose="00000400000000000000" pitchFamily="2" charset="-78"/>
              </a:rPr>
              <a:t> .</a:t>
            </a:r>
          </a:p>
          <a:p>
            <a:pPr lvl="1" algn="just" rtl="1">
              <a:lnSpc>
                <a:spcPct val="150000"/>
              </a:lnSpc>
            </a:pPr>
            <a:r>
              <a:rPr lang="fa-IR" sz="1600" dirty="0">
                <a:cs typeface="B Nazanin" panose="00000400000000000000" pitchFamily="2" charset="-78"/>
              </a:rPr>
              <a:t>2 – جدول طرف یک رابطه را مشخص می‌کند ( </a:t>
            </a:r>
            <a:r>
              <a:rPr lang="en-US" sz="1600" dirty="0">
                <a:cs typeface="B Nazanin" panose="00000400000000000000" pitchFamily="2" charset="-78"/>
              </a:rPr>
              <a:t>major</a:t>
            </a:r>
            <a:r>
              <a:rPr lang="fa-IR" sz="1600" dirty="0">
                <a:cs typeface="B Nazanin" panose="00000400000000000000" pitchFamily="2" charset="-78"/>
              </a:rPr>
              <a:t> ) . </a:t>
            </a:r>
          </a:p>
          <a:p>
            <a:pPr lvl="1" algn="just" rtl="1">
              <a:lnSpc>
                <a:spcPct val="150000"/>
              </a:lnSpc>
            </a:pPr>
            <a:r>
              <a:rPr lang="fa-IR" sz="1600" dirty="0">
                <a:cs typeface="B Nazanin" panose="00000400000000000000" pitchFamily="2" charset="-78"/>
              </a:rPr>
              <a:t>3 – جدول طرف چند رابطه را مشخص می‌کند ( </a:t>
            </a:r>
            <a:r>
              <a:rPr lang="en-US" sz="1600" dirty="0">
                <a:cs typeface="B Nazanin" panose="00000400000000000000" pitchFamily="2" charset="-78"/>
              </a:rPr>
              <a:t>student</a:t>
            </a:r>
            <a:r>
              <a:rPr lang="fa-IR" sz="1600" dirty="0">
                <a:cs typeface="B Nazanin" panose="00000400000000000000" pitchFamily="2" charset="-78"/>
              </a:rPr>
              <a:t> ) .</a:t>
            </a:r>
          </a:p>
          <a:p>
            <a:pPr lvl="1" algn="just" rtl="1">
              <a:lnSpc>
                <a:spcPct val="150000"/>
              </a:lnSpc>
            </a:pPr>
            <a:r>
              <a:rPr lang="fa-IR" sz="1600" dirty="0">
                <a:cs typeface="B Nazanin" panose="00000400000000000000" pitchFamily="2" charset="-78"/>
              </a:rPr>
              <a:t> 4 – فیلد کلید اصلی در جدول طرف یک رابطه را تعیین می‌کند ( </a:t>
            </a:r>
            <a:r>
              <a:rPr lang="en-US" sz="1600" dirty="0">
                <a:cs typeface="B Nazanin" panose="00000400000000000000" pitchFamily="2" charset="-78"/>
              </a:rPr>
              <a:t>mcode</a:t>
            </a:r>
            <a:r>
              <a:rPr lang="fa-IR" sz="1600" dirty="0">
                <a:cs typeface="B Nazanin" panose="00000400000000000000" pitchFamily="2" charset="-78"/>
              </a:rPr>
              <a:t> ) .</a:t>
            </a:r>
          </a:p>
          <a:p>
            <a:pPr lvl="1" algn="just" rtl="1">
              <a:lnSpc>
                <a:spcPct val="150000"/>
              </a:lnSpc>
            </a:pPr>
            <a:r>
              <a:rPr lang="fa-IR" sz="1600" dirty="0">
                <a:cs typeface="B Nazanin" panose="00000400000000000000" pitchFamily="2" charset="-78"/>
              </a:rPr>
              <a:t>5 – فیلد کلید خارجی در جدول طارف چند رابطه را تعیین می‌کند ( </a:t>
            </a:r>
            <a:r>
              <a:rPr lang="en-US" sz="1600" dirty="0">
                <a:cs typeface="B Nazanin" panose="00000400000000000000" pitchFamily="2" charset="-78"/>
              </a:rPr>
              <a:t>mcode</a:t>
            </a:r>
            <a:r>
              <a:rPr lang="fa-IR" sz="1600" dirty="0">
                <a:cs typeface="B Nazanin" panose="00000400000000000000" pitchFamily="2" charset="-78"/>
              </a:rPr>
              <a:t> ) .</a:t>
            </a:r>
          </a:p>
        </p:txBody>
      </p:sp>
      <p:pic>
        <p:nvPicPr>
          <p:cNvPr id="21" name="Picture 20">
            <a:extLst>
              <a:ext uri="{FF2B5EF4-FFF2-40B4-BE49-F238E27FC236}">
                <a16:creationId xmlns:a16="http://schemas.microsoft.com/office/drawing/2014/main" id="{47BD46AC-D721-42B7-98CB-ECD9BEF470F3}"/>
              </a:ext>
            </a:extLst>
          </p:cNvPr>
          <p:cNvPicPr>
            <a:picLocks noChangeAspect="1"/>
          </p:cNvPicPr>
          <p:nvPr/>
        </p:nvPicPr>
        <p:blipFill>
          <a:blip r:embed="rId10">
            <a:extLst>
              <a:ext uri="{28A0092B-C50C-407E-A947-70E740481C1C}">
                <a14:useLocalDpi xmlns:a14="http://schemas.microsoft.com/office/drawing/2010/main" val="0"/>
              </a:ext>
            </a:extLst>
          </a:blip>
          <a:srcRect/>
          <a:stretch/>
        </p:blipFill>
        <p:spPr>
          <a:xfrm>
            <a:off x="596348" y="767684"/>
            <a:ext cx="4999782" cy="2836753"/>
          </a:xfrm>
          <a:prstGeom prst="rect">
            <a:avLst/>
          </a:prstGeom>
          <a:ln>
            <a:noFill/>
          </a:ln>
          <a:effectLst>
            <a:outerShdw blurRad="292100" dist="139700" dir="2700000" algn="tl" rotWithShape="0">
              <a:srgbClr val="333333">
                <a:alpha val="65000"/>
              </a:srgbClr>
            </a:outerShdw>
          </a:effectLst>
        </p:spPr>
      </p:pic>
      <p:sp>
        <p:nvSpPr>
          <p:cNvPr id="26" name="Rectangle 25">
            <a:extLst>
              <a:ext uri="{FF2B5EF4-FFF2-40B4-BE49-F238E27FC236}">
                <a16:creationId xmlns:a16="http://schemas.microsoft.com/office/drawing/2014/main" id="{C15650A2-0FDB-4AF3-A1D6-75DAB3D656DC}"/>
              </a:ext>
            </a:extLst>
          </p:cNvPr>
          <p:cNvSpPr/>
          <p:nvPr/>
        </p:nvSpPr>
        <p:spPr>
          <a:xfrm>
            <a:off x="596348" y="3716696"/>
            <a:ext cx="11039060" cy="2185214"/>
          </a:xfrm>
          <a:prstGeom prst="rect">
            <a:avLst/>
          </a:prstGeom>
        </p:spPr>
        <p:txBody>
          <a:bodyPr wrap="square">
            <a:spAutoFit/>
          </a:bodyPr>
          <a:lstStyle/>
          <a:p>
            <a:pPr algn="just" rtl="1">
              <a:lnSpc>
                <a:spcPct val="150000"/>
              </a:lnSpc>
            </a:pPr>
            <a:r>
              <a:rPr lang="fa-IR" sz="1600" dirty="0">
                <a:cs typeface="B Nazanin" panose="00000400000000000000" pitchFamily="2" charset="-78"/>
              </a:rPr>
              <a:t>پس از تنظیم موارد فوق روی دکمه </a:t>
            </a:r>
            <a:r>
              <a:rPr lang="en-US" sz="1600" dirty="0">
                <a:cs typeface="B Nazanin" panose="00000400000000000000" pitchFamily="2" charset="-78"/>
              </a:rPr>
              <a:t>ok</a:t>
            </a:r>
            <a:r>
              <a:rPr lang="fa-IR" sz="1600" dirty="0">
                <a:cs typeface="B Nazanin" panose="00000400000000000000" pitchFamily="2" charset="-78"/>
              </a:rPr>
              <a:t> کلیک می‌کنیم تا به پنجره </a:t>
            </a:r>
            <a:r>
              <a:rPr lang="en-US" sz="1600" dirty="0">
                <a:cs typeface="B Nazanin" panose="00000400000000000000" pitchFamily="2" charset="-78"/>
              </a:rPr>
              <a:t>Foreign Key Relationship</a:t>
            </a:r>
            <a:r>
              <a:rPr lang="fa-IR" sz="1600" dirty="0">
                <a:cs typeface="B Nazanin" panose="00000400000000000000" pitchFamily="2" charset="-78"/>
              </a:rPr>
              <a:t> باز گردیم . در این پنجره تنظیمات دیگری نیز وجود دارد : </a:t>
            </a:r>
          </a:p>
          <a:p>
            <a:pPr marL="742950" lvl="1" indent="-285750" algn="just" rtl="1">
              <a:buFont typeface="Arial" panose="020B0604020202020204" pitchFamily="34" charset="0"/>
              <a:buChar char="•"/>
            </a:pPr>
            <a:r>
              <a:rPr lang="en-US" sz="1600" dirty="0">
                <a:cs typeface="B Nazanin" panose="00000400000000000000" pitchFamily="2" charset="-78"/>
              </a:rPr>
              <a:t>Name</a:t>
            </a:r>
            <a:r>
              <a:rPr lang="fa-IR" sz="1600" dirty="0">
                <a:cs typeface="B Nazanin" panose="00000400000000000000" pitchFamily="2" charset="-78"/>
              </a:rPr>
              <a:t> : نام رابطه</a:t>
            </a:r>
          </a:p>
          <a:p>
            <a:pPr marL="742950" lvl="1" indent="-285750" algn="just" rtl="1">
              <a:buFont typeface="Arial" panose="020B0604020202020204" pitchFamily="34" charset="0"/>
              <a:buChar char="•"/>
            </a:pPr>
            <a:r>
              <a:rPr lang="en-US" sz="1600" dirty="0">
                <a:cs typeface="B Nazanin" panose="00000400000000000000" pitchFamily="2" charset="-78"/>
              </a:rPr>
              <a:t>Description</a:t>
            </a:r>
            <a:r>
              <a:rPr lang="fa-IR" sz="1600" dirty="0">
                <a:cs typeface="B Nazanin" panose="00000400000000000000" pitchFamily="2" charset="-78"/>
              </a:rPr>
              <a:t> : شرح رابطه</a:t>
            </a:r>
          </a:p>
          <a:p>
            <a:pPr marL="742950" lvl="1" indent="-285750" algn="just" rtl="1">
              <a:buFont typeface="Arial" panose="020B0604020202020204" pitchFamily="34" charset="0"/>
              <a:buChar char="•"/>
            </a:pPr>
            <a:r>
              <a:rPr lang="en-US" sz="1600" dirty="0">
                <a:cs typeface="B Nazanin" panose="00000400000000000000" pitchFamily="2" charset="-78"/>
              </a:rPr>
              <a:t>Check existing data on creation</a:t>
            </a:r>
            <a:r>
              <a:rPr lang="fa-IR" sz="1600" dirty="0">
                <a:cs typeface="B Nazanin" panose="00000400000000000000" pitchFamily="2" charset="-78"/>
              </a:rPr>
              <a:t> : کنترل داده‌های قبلی موجود در جدول </a:t>
            </a:r>
          </a:p>
          <a:p>
            <a:pPr marL="742950" lvl="1" indent="-285750" algn="just" rtl="1">
              <a:buFont typeface="Arial" panose="020B0604020202020204" pitchFamily="34" charset="0"/>
              <a:buChar char="•"/>
            </a:pPr>
            <a:r>
              <a:rPr lang="en-US" sz="1600" dirty="0">
                <a:cs typeface="B Nazanin" panose="00000400000000000000" pitchFamily="2" charset="-78"/>
              </a:rPr>
              <a:t>Enforce foreign key constraint</a:t>
            </a:r>
            <a:r>
              <a:rPr lang="fa-IR" sz="1600" dirty="0">
                <a:cs typeface="B Nazanin" panose="00000400000000000000" pitchFamily="2" charset="-78"/>
              </a:rPr>
              <a:t> : کنترل داده‌های جدید که پس از برقراری رابطه در جدول وارد می‌شوند. </a:t>
            </a:r>
          </a:p>
          <a:p>
            <a:pPr marL="742950" lvl="1" indent="-285750" algn="just" rtl="1">
              <a:buFont typeface="Arial" panose="020B0604020202020204" pitchFamily="34" charset="0"/>
              <a:buChar char="•"/>
            </a:pPr>
            <a:r>
              <a:rPr lang="en-US" sz="1600" dirty="0">
                <a:cs typeface="B Nazanin" panose="00000400000000000000" pitchFamily="2" charset="-78"/>
              </a:rPr>
              <a:t>Insert and update specification</a:t>
            </a:r>
            <a:r>
              <a:rPr lang="fa-IR" sz="1600" dirty="0">
                <a:cs typeface="B Nazanin" panose="00000400000000000000" pitchFamily="2" charset="-78"/>
              </a:rPr>
              <a:t> : اگر در مقادیر </a:t>
            </a:r>
            <a:r>
              <a:rPr lang="en-US" sz="1600" dirty="0">
                <a:cs typeface="B Nazanin" panose="00000400000000000000" pitchFamily="2" charset="-78"/>
              </a:rPr>
              <a:t>mcode</a:t>
            </a:r>
            <a:r>
              <a:rPr lang="fa-IR" sz="1600" dirty="0">
                <a:cs typeface="B Nazanin" panose="00000400000000000000" pitchFamily="2" charset="-78"/>
              </a:rPr>
              <a:t> جدول </a:t>
            </a:r>
            <a:r>
              <a:rPr lang="en-US" sz="1600" dirty="0">
                <a:cs typeface="B Nazanin" panose="00000400000000000000" pitchFamily="2" charset="-78"/>
              </a:rPr>
              <a:t>major</a:t>
            </a:r>
            <a:r>
              <a:rPr lang="fa-IR" sz="1600" dirty="0">
                <a:cs typeface="B Nazanin" panose="00000400000000000000" pitchFamily="2" charset="-78"/>
              </a:rPr>
              <a:t> تغییراتی ایجاد شود ، مقادیر مربوطه در جدول </a:t>
            </a:r>
            <a:r>
              <a:rPr lang="en-US" sz="1600" dirty="0">
                <a:cs typeface="B Nazanin" panose="00000400000000000000" pitchFamily="2" charset="-78"/>
              </a:rPr>
              <a:t>student</a:t>
            </a:r>
            <a:r>
              <a:rPr lang="fa-IR" sz="1600" dirty="0">
                <a:cs typeface="B Nazanin" panose="00000400000000000000" pitchFamily="2" charset="-78"/>
              </a:rPr>
              <a:t> چه باید بشوند ؟ </a:t>
            </a:r>
          </a:p>
          <a:p>
            <a:pPr lvl="8" algn="r" rtl="1"/>
            <a:endParaRPr lang="fa-IR" sz="1600" dirty="0">
              <a:cs typeface="B Nazanin" panose="00000400000000000000" pitchFamily="2" charset="-78"/>
            </a:endParaRPr>
          </a:p>
          <a:p>
            <a:pPr lvl="8" algn="r" rtl="1"/>
            <a:r>
              <a:rPr lang="fa-IR" sz="1600" dirty="0">
                <a:cs typeface="B Nazanin" panose="00000400000000000000" pitchFamily="2" charset="-78"/>
              </a:rPr>
              <a:t>( چهار حالت داریم : </a:t>
            </a:r>
            <a:r>
              <a:rPr lang="en-US" sz="1600" dirty="0">
                <a:cs typeface="B Nazanin" panose="00000400000000000000" pitchFamily="2" charset="-78"/>
              </a:rPr>
              <a:t>No Action</a:t>
            </a:r>
            <a:r>
              <a:rPr lang="fa-IR" sz="1600" dirty="0">
                <a:cs typeface="B Nazanin" panose="00000400000000000000" pitchFamily="2" charset="-78"/>
              </a:rPr>
              <a:t> ، </a:t>
            </a:r>
            <a:r>
              <a:rPr lang="en-US" sz="1600" dirty="0">
                <a:cs typeface="B Nazanin" panose="00000400000000000000" pitchFamily="2" charset="-78"/>
              </a:rPr>
              <a:t>Cascade</a:t>
            </a:r>
            <a:r>
              <a:rPr lang="fa-IR" sz="1600" dirty="0">
                <a:cs typeface="B Nazanin" panose="00000400000000000000" pitchFamily="2" charset="-78"/>
              </a:rPr>
              <a:t> ، </a:t>
            </a:r>
            <a:r>
              <a:rPr lang="en-US" sz="1600" dirty="0">
                <a:cs typeface="B Nazanin" panose="00000400000000000000" pitchFamily="2" charset="-78"/>
              </a:rPr>
              <a:t>Set Null</a:t>
            </a:r>
            <a:r>
              <a:rPr lang="fa-IR" sz="1600" dirty="0">
                <a:cs typeface="B Nazanin" panose="00000400000000000000" pitchFamily="2" charset="-78"/>
              </a:rPr>
              <a:t> و </a:t>
            </a:r>
            <a:r>
              <a:rPr lang="en-US" sz="1600" dirty="0">
                <a:cs typeface="B Nazanin" panose="00000400000000000000" pitchFamily="2" charset="-78"/>
              </a:rPr>
              <a:t>Set Default</a:t>
            </a:r>
            <a:r>
              <a:rPr lang="fa-IR" sz="1600" dirty="0">
                <a:cs typeface="B Nazanin" panose="00000400000000000000" pitchFamily="2" charset="-78"/>
              </a:rPr>
              <a:t> )</a:t>
            </a:r>
          </a:p>
        </p:txBody>
      </p:sp>
    </p:spTree>
    <p:extLst>
      <p:ext uri="{BB962C8B-B14F-4D97-AF65-F5344CB8AC3E}">
        <p14:creationId xmlns:p14="http://schemas.microsoft.com/office/powerpoint/2010/main" val="1429900118"/>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right)">
                                      <p:cBhvr>
                                        <p:cTn id="7" dur="250"/>
                                        <p:tgtEl>
                                          <p:spTgt spid="8"/>
                                        </p:tgtEl>
                                      </p:cBhvr>
                                    </p:animEffect>
                                  </p:childTnLst>
                                </p:cTn>
                              </p:par>
                              <p:par>
                                <p:cTn id="8" presetID="22" presetClass="entr" presetSubtype="1"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up)">
                                      <p:cBhvr>
                                        <p:cTn id="10" dur="250"/>
                                        <p:tgtEl>
                                          <p:spTgt spid="9"/>
                                        </p:tgtEl>
                                      </p:cBhvr>
                                    </p:animEffect>
                                  </p:childTnLst>
                                </p:cTn>
                              </p:par>
                              <p:par>
                                <p:cTn id="11" presetID="22" presetClass="entr" presetSubtype="8"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wipe(left)">
                                      <p:cBhvr>
                                        <p:cTn id="13" dur="250"/>
                                        <p:tgtEl>
                                          <p:spTgt spid="13"/>
                                        </p:tgtEl>
                                      </p:cBhvr>
                                    </p:animEffect>
                                  </p:childTnLst>
                                </p:cTn>
                              </p:par>
                            </p:childTnLst>
                          </p:cTn>
                        </p:par>
                        <p:par>
                          <p:cTn id="14" fill="hold">
                            <p:stCondLst>
                              <p:cond delay="250"/>
                            </p:stCondLst>
                            <p:childTnLst>
                              <p:par>
                                <p:cTn id="15" presetID="10" presetClass="entr" presetSubtype="0" fill="hold" grpId="0" nodeType="after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par>
                          <p:cTn id="18" fill="hold">
                            <p:stCondLst>
                              <p:cond delay="750"/>
                            </p:stCondLst>
                            <p:childTnLst>
                              <p:par>
                                <p:cTn id="19" presetID="42" presetClass="entr" presetSubtype="0" fill="hold" grpId="0" nodeType="afterEffect">
                                  <p:stCondLst>
                                    <p:cond delay="0"/>
                                  </p:stCondLst>
                                  <p:childTnLst>
                                    <p:set>
                                      <p:cBhvr>
                                        <p:cTn id="20" dur="1" fill="hold">
                                          <p:stCondLst>
                                            <p:cond delay="0"/>
                                          </p:stCondLst>
                                        </p:cTn>
                                        <p:tgtEl>
                                          <p:spTgt spid="31"/>
                                        </p:tgtEl>
                                        <p:attrNameLst>
                                          <p:attrName>style.visibility</p:attrName>
                                        </p:attrNameLst>
                                      </p:cBhvr>
                                      <p:to>
                                        <p:strVal val="visible"/>
                                      </p:to>
                                    </p:set>
                                    <p:animEffect transition="in" filter="fade">
                                      <p:cBhvr>
                                        <p:cTn id="21" dur="500"/>
                                        <p:tgtEl>
                                          <p:spTgt spid="31"/>
                                        </p:tgtEl>
                                      </p:cBhvr>
                                    </p:animEffect>
                                    <p:anim calcmode="lin" valueType="num">
                                      <p:cBhvr>
                                        <p:cTn id="22" dur="500" fill="hold"/>
                                        <p:tgtEl>
                                          <p:spTgt spid="31"/>
                                        </p:tgtEl>
                                        <p:attrNameLst>
                                          <p:attrName>ppt_x</p:attrName>
                                        </p:attrNameLst>
                                      </p:cBhvr>
                                      <p:tavLst>
                                        <p:tav tm="0">
                                          <p:val>
                                            <p:strVal val="#ppt_x"/>
                                          </p:val>
                                        </p:tav>
                                        <p:tav tm="100000">
                                          <p:val>
                                            <p:strVal val="#ppt_x"/>
                                          </p:val>
                                        </p:tav>
                                      </p:tavLst>
                                    </p:anim>
                                    <p:anim calcmode="lin" valueType="num">
                                      <p:cBhvr>
                                        <p:cTn id="23" dur="500" fill="hold"/>
                                        <p:tgtEl>
                                          <p:spTgt spid="31"/>
                                        </p:tgtEl>
                                        <p:attrNameLst>
                                          <p:attrName>ppt_y</p:attrName>
                                        </p:attrNameLst>
                                      </p:cBhvr>
                                      <p:tavLst>
                                        <p:tav tm="0">
                                          <p:val>
                                            <p:strVal val="#ppt_y+.1"/>
                                          </p:val>
                                        </p:tav>
                                        <p:tav tm="100000">
                                          <p:val>
                                            <p:strVal val="#ppt_y"/>
                                          </p:val>
                                        </p:tav>
                                      </p:tavLst>
                                    </p:anim>
                                  </p:childTnLst>
                                </p:cTn>
                              </p:par>
                            </p:childTnLst>
                          </p:cTn>
                        </p:par>
                        <p:par>
                          <p:cTn id="24" fill="hold">
                            <p:stCondLst>
                              <p:cond delay="1250"/>
                            </p:stCondLst>
                            <p:childTnLst>
                              <p:par>
                                <p:cTn id="25" presetID="10" presetClass="entr" presetSubtype="0" fill="hold" nodeType="after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fade">
                                      <p:cBhvr>
                                        <p:cTn id="27" dur="500"/>
                                        <p:tgtEl>
                                          <p:spTgt spid="21"/>
                                        </p:tgtEl>
                                      </p:cBhvr>
                                    </p:animEffect>
                                  </p:childTnLst>
                                </p:cTn>
                              </p:par>
                            </p:childTnLst>
                          </p:cTn>
                        </p:par>
                        <p:par>
                          <p:cTn id="28" fill="hold">
                            <p:stCondLst>
                              <p:cond delay="1750"/>
                            </p:stCondLst>
                            <p:childTnLst>
                              <p:par>
                                <p:cTn id="29" presetID="42" presetClass="entr" presetSubtype="0" fill="hold" grpId="0" nodeType="afterEffect">
                                  <p:stCondLst>
                                    <p:cond delay="0"/>
                                  </p:stCondLst>
                                  <p:childTnLst>
                                    <p:set>
                                      <p:cBhvr>
                                        <p:cTn id="30" dur="1" fill="hold">
                                          <p:stCondLst>
                                            <p:cond delay="0"/>
                                          </p:stCondLst>
                                        </p:cTn>
                                        <p:tgtEl>
                                          <p:spTgt spid="26"/>
                                        </p:tgtEl>
                                        <p:attrNameLst>
                                          <p:attrName>style.visibility</p:attrName>
                                        </p:attrNameLst>
                                      </p:cBhvr>
                                      <p:to>
                                        <p:strVal val="visible"/>
                                      </p:to>
                                    </p:set>
                                    <p:animEffect transition="in" filter="fade">
                                      <p:cBhvr>
                                        <p:cTn id="31" dur="500"/>
                                        <p:tgtEl>
                                          <p:spTgt spid="26"/>
                                        </p:tgtEl>
                                      </p:cBhvr>
                                    </p:animEffect>
                                    <p:anim calcmode="lin" valueType="num">
                                      <p:cBhvr>
                                        <p:cTn id="32" dur="500" fill="hold"/>
                                        <p:tgtEl>
                                          <p:spTgt spid="26"/>
                                        </p:tgtEl>
                                        <p:attrNameLst>
                                          <p:attrName>ppt_x</p:attrName>
                                        </p:attrNameLst>
                                      </p:cBhvr>
                                      <p:tavLst>
                                        <p:tav tm="0">
                                          <p:val>
                                            <p:strVal val="#ppt_x"/>
                                          </p:val>
                                        </p:tav>
                                        <p:tav tm="100000">
                                          <p:val>
                                            <p:strVal val="#ppt_x"/>
                                          </p:val>
                                        </p:tav>
                                      </p:tavLst>
                                    </p:anim>
                                    <p:anim calcmode="lin" valueType="num">
                                      <p:cBhvr>
                                        <p:cTn id="33" dur="500" fill="hold"/>
                                        <p:tgtEl>
                                          <p:spTgt spid="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1" grpId="0"/>
      <p:bldP spid="26"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16793</TotalTime>
  <Words>1526</Words>
  <Application>Microsoft Office PowerPoint</Application>
  <PresentationFormat>Widescreen</PresentationFormat>
  <Paragraphs>135</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Goldp0W3r</dc:creator>
  <cp:lastModifiedBy>Tom</cp:lastModifiedBy>
  <cp:revision>1185</cp:revision>
  <dcterms:created xsi:type="dcterms:W3CDTF">2016-01-29T14:06:18Z</dcterms:created>
  <dcterms:modified xsi:type="dcterms:W3CDTF">2023-05-10T12:34:58Z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fs.IsStoryboard">
    <vt:bool>true</vt:bool>
  </property>
</Properties>
</file>