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67" r:id="rId3"/>
    <p:sldId id="334" r:id="rId4"/>
    <p:sldId id="395" r:id="rId5"/>
    <p:sldId id="413" r:id="rId6"/>
    <p:sldId id="414" r:id="rId7"/>
    <p:sldId id="415" r:id="rId8"/>
    <p:sldId id="416" r:id="rId9"/>
    <p:sldId id="417" r:id="rId10"/>
    <p:sldId id="418" r:id="rId11"/>
    <p:sldId id="422" r:id="rId12"/>
    <p:sldId id="419" r:id="rId13"/>
    <p:sldId id="420" r:id="rId14"/>
    <p:sldId id="421" r:id="rId15"/>
    <p:sldId id="367" r:id="rId16"/>
    <p:sldId id="423" r:id="rId17"/>
    <p:sldId id="424" r:id="rId18"/>
    <p:sldId id="425" r:id="rId19"/>
    <p:sldId id="426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71B-00EE-40B2-B512-DDC7594DF3E5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slide" Target="slide1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slide" Target="slide1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slide" Target="slide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9.xml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slide" Target="slide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slide" Target="slide1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7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slide" Target="slide1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7.xml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3.xml"/><Relationship Id="rId3" Type="http://schemas.openxmlformats.org/officeDocument/2006/relationships/image" Target="../media/image1.gif"/><Relationship Id="rId7" Type="http://schemas.openxmlformats.org/officeDocument/2006/relationships/slide" Target="slide3.xml"/><Relationship Id="rId12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0.xml"/><Relationship Id="rId5" Type="http://schemas.openxmlformats.org/officeDocument/2006/relationships/slide" Target="slide9.xml"/><Relationship Id="rId15" Type="http://schemas.openxmlformats.org/officeDocument/2006/relationships/slide" Target="slide1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slide" Target="slide10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5368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3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56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3085191"/>
            <a:ext cx="12222480" cy="990206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9555"/>
            <a:ext cx="121591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دانشگاه صنعتی شریف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2213583"/>
            <a:ext cx="1218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60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طراحی پایگاه داده‌ها</a:t>
            </a:r>
            <a:endParaRPr lang="en-US" sz="9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345" y="558769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یکشنبه – سه‌شنبه ( 16:30 الی 18:00 )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139"/>
            <a:ext cx="12189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4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06" y="19125"/>
            <a:ext cx="1349414" cy="137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046" y="-26059"/>
            <a:ext cx="1376363" cy="1376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56987"/>
            <a:ext cx="121896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دانشکده مهندسی کامپیوتر</a:t>
            </a:r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345" y="4656426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322409"/>
            <a:ext cx="121896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( فصل هشتم : عملیات در پایگاه داده رابطه‌ای )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6022813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5130501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شماره درس : 40384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3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2" grpId="0"/>
      <p:bldP spid="11" grpId="0"/>
      <p:bldP spid="16" grpId="0"/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Natural Join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/>
              <p:nvPr/>
            </p:nvSpPr>
            <p:spPr>
              <a:xfrm>
                <a:off x="596347" y="668188"/>
                <a:ext cx="11039061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پیوند طبیعی نو ع خاصی از پیوند </a:t>
                </a:r>
                <a:r>
                  <a:rPr lang="en-US" sz="1600" dirty="0">
                    <a:cs typeface="B Nazanin" panose="00000400000000000000" pitchFamily="2" charset="-78"/>
                  </a:rPr>
                  <a:t>theta</a:t>
                </a:r>
                <a:r>
                  <a:rPr lang="fa-IR" sz="1600" dirty="0">
                    <a:cs typeface="B Nazanin" panose="00000400000000000000" pitchFamily="2" charset="-78"/>
                  </a:rPr>
                  <a:t> است که در آن فقط شرط مساوی بودن بررسی می‌شود . 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صفات پیوند یک بار در جواب ظاهر می‌شوند .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صفت یا صفات پیوند باید هم نام هم باشند 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cs typeface="B Nazanin" panose="00000400000000000000" pitchFamily="2" charset="-78"/>
                  </a:rPr>
                  <a:t>R := Major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⋈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Lesson</a:t>
                </a:r>
                <a:endParaRPr lang="fa-IR" sz="16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68188"/>
                <a:ext cx="11039061" cy="1538883"/>
              </a:xfrm>
              <a:prstGeom prst="rect">
                <a:avLst/>
              </a:prstGeom>
              <a:blipFill>
                <a:blip r:embed="rId11"/>
                <a:stretch>
                  <a:fillRect l="-331" r="-27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D037843-C534-4DF2-AD01-76F2715E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86069"/>
              </p:ext>
            </p:extLst>
          </p:nvPr>
        </p:nvGraphicFramePr>
        <p:xfrm>
          <a:off x="2340655" y="2357584"/>
          <a:ext cx="36124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2">
                  <a:extLst>
                    <a:ext uri="{9D8B030D-6E8A-4147-A177-3AD203B41FA5}">
                      <a16:colId xmlns:a16="http://schemas.microsoft.com/office/drawing/2014/main" val="680112224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393802588"/>
                    </a:ext>
                  </a:extLst>
                </a:gridCol>
                <a:gridCol w="835379">
                  <a:extLst>
                    <a:ext uri="{9D8B030D-6E8A-4147-A177-3AD203B41FA5}">
                      <a16:colId xmlns:a16="http://schemas.microsoft.com/office/drawing/2014/main" val="402702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3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سخت افزار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5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49146"/>
                  </a:ext>
                </a:extLst>
              </a:tr>
            </a:tbl>
          </a:graphicData>
        </a:graphic>
      </p:graphicFrame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77F2DF71-1BFB-47D2-9F38-F0035C75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65228"/>
              </p:ext>
            </p:extLst>
          </p:nvPr>
        </p:nvGraphicFramePr>
        <p:xfrm>
          <a:off x="6355229" y="1988166"/>
          <a:ext cx="34950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20">
                  <a:extLst>
                    <a:ext uri="{9D8B030D-6E8A-4147-A177-3AD203B41FA5}">
                      <a16:colId xmlns:a16="http://schemas.microsoft.com/office/drawing/2014/main" val="1933267526"/>
                    </a:ext>
                  </a:extLst>
                </a:gridCol>
                <a:gridCol w="1218368">
                  <a:extLst>
                    <a:ext uri="{9D8B030D-6E8A-4147-A177-3AD203B41FA5}">
                      <a16:colId xmlns:a16="http://schemas.microsoft.com/office/drawing/2014/main" val="323968693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1553178102"/>
                    </a:ext>
                  </a:extLst>
                </a:gridCol>
                <a:gridCol w="966348">
                  <a:extLst>
                    <a:ext uri="{9D8B030D-6E8A-4147-A177-3AD203B41FA5}">
                      <a16:colId xmlns:a16="http://schemas.microsoft.com/office/drawing/2014/main" val="73930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7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4000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تاریخ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5000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فارسی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2233"/>
                  </a:ext>
                </a:extLst>
              </a:tr>
            </a:tbl>
          </a:graphicData>
        </a:graphic>
      </p:graphicFrame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5BE3466D-424E-4C42-8E33-F3AF2B32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5949"/>
              </p:ext>
            </p:extLst>
          </p:nvPr>
        </p:nvGraphicFramePr>
        <p:xfrm>
          <a:off x="2340655" y="4442581"/>
          <a:ext cx="7509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912751959"/>
                    </a:ext>
                  </a:extLst>
                </a:gridCol>
                <a:gridCol w="1225790">
                  <a:extLst>
                    <a:ext uri="{9D8B030D-6E8A-4147-A177-3AD203B41FA5}">
                      <a16:colId xmlns:a16="http://schemas.microsoft.com/office/drawing/2014/main" val="60542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145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Semi Join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/>
              <p:nvPr/>
            </p:nvSpPr>
            <p:spPr>
              <a:xfrm>
                <a:off x="596347" y="668188"/>
                <a:ext cx="11039061" cy="2277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این عملگر با هر پیوند </a:t>
                </a:r>
                <a:r>
                  <a:rPr lang="en-US" sz="1600" dirty="0">
                    <a:cs typeface="B Nazanin" panose="00000400000000000000" pitchFamily="2" charset="-78"/>
                  </a:rPr>
                  <a:t>theta</a:t>
                </a:r>
                <a:r>
                  <a:rPr lang="fa-IR" sz="1600" dirty="0">
                    <a:cs typeface="B Nazanin" panose="00000400000000000000" pitchFamily="2" charset="-78"/>
                  </a:rPr>
                  <a:t> قابل اعمال است .</a:t>
                </a:r>
                <a:endParaRPr lang="en-US" sz="16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عملگر نیم پیوند در دو حالت نیم پیوند چپ و نیم پیوند راست موجود است.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نیم پیوند چپ : تاپل‌های پیوند شدنی از رابطه چپ نمایش داده می‌شوند.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نیم پیوند راست : تاپل‌های پیوند شدنی از رابطه راست نمایش داده می‌شوند.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cs typeface="B Nazanin" panose="00000400000000000000" pitchFamily="2" charset="-78"/>
                  </a:rPr>
                  <a:t>R := Major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⋉</m:t>
                    </m:r>
                  </m:oMath>
                </a14:m>
                <a:r>
                  <a:rPr lang="en-US" sz="1600" baseline="-25000" dirty="0">
                    <a:cs typeface="B Nazanin" panose="00000400000000000000" pitchFamily="2" charset="-78"/>
                  </a:rPr>
                  <a:t>major . mcode = lesson . Mcode</a:t>
                </a:r>
                <a:r>
                  <a:rPr lang="en-US" sz="1600" dirty="0">
                    <a:cs typeface="B Nazanin" panose="00000400000000000000" pitchFamily="2" charset="-78"/>
                  </a:rPr>
                  <a:t> Lesson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cs typeface="B Nazanin" panose="00000400000000000000" pitchFamily="2" charset="-78"/>
                  </a:rPr>
                  <a:t>R := Major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⋉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Lesson </a:t>
                </a:r>
                <a:endParaRPr lang="fa-IR" sz="16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68188"/>
                <a:ext cx="11039061" cy="2277547"/>
              </a:xfrm>
              <a:prstGeom prst="rect">
                <a:avLst/>
              </a:prstGeom>
              <a:blipFill>
                <a:blip r:embed="rId11"/>
                <a:stretch>
                  <a:fillRect l="-331" r="-276" b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5BE3466D-424E-4C42-8E33-F3AF2B32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512"/>
              </p:ext>
            </p:extLst>
          </p:nvPr>
        </p:nvGraphicFramePr>
        <p:xfrm>
          <a:off x="6808227" y="3198507"/>
          <a:ext cx="48271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</a:tbl>
          </a:graphicData>
        </a:graphic>
      </p:graphicFrame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8E1E39D0-6A01-4F46-B391-ACC2361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7511"/>
              </p:ext>
            </p:extLst>
          </p:nvPr>
        </p:nvGraphicFramePr>
        <p:xfrm>
          <a:off x="596347" y="3198507"/>
          <a:ext cx="48271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4922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Left Outer Join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graphicFrame>
        <p:nvGraphicFramePr>
          <p:cNvPr id="16" name="Table 18">
            <a:extLst>
              <a:ext uri="{FF2B5EF4-FFF2-40B4-BE49-F238E27FC236}">
                <a16:creationId xmlns:a16="http://schemas.microsoft.com/office/drawing/2014/main" id="{73EBE4A3-A805-4FBD-8030-67C87A04B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45754"/>
              </p:ext>
            </p:extLst>
          </p:nvPr>
        </p:nvGraphicFramePr>
        <p:xfrm>
          <a:off x="2340655" y="2488058"/>
          <a:ext cx="750963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912751959"/>
                    </a:ext>
                  </a:extLst>
                </a:gridCol>
                <a:gridCol w="1225790">
                  <a:extLst>
                    <a:ext uri="{9D8B030D-6E8A-4147-A177-3AD203B41FA5}">
                      <a16:colId xmlns:a16="http://schemas.microsoft.com/office/drawing/2014/main" val="60542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سخت افزار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  <a:endParaRPr lang="fa-IR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384FAAB-C34E-437D-A98D-8E793FD871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346" y="818954"/>
            <a:ext cx="1103906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21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Right Outer Join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36EB78E5-5EFF-4D45-8F18-063C29F5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7538"/>
              </p:ext>
            </p:extLst>
          </p:nvPr>
        </p:nvGraphicFramePr>
        <p:xfrm>
          <a:off x="2340655" y="2668654"/>
          <a:ext cx="750963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912751959"/>
                    </a:ext>
                  </a:extLst>
                </a:gridCol>
                <a:gridCol w="1225790">
                  <a:extLst>
                    <a:ext uri="{9D8B030D-6E8A-4147-A177-3AD203B41FA5}">
                      <a16:colId xmlns:a16="http://schemas.microsoft.com/office/drawing/2014/main" val="60542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4000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تاریخ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5000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فارسی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3572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59115F-852C-4B25-B606-8A5FF9F107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346" y="889546"/>
            <a:ext cx="1103906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41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Full Outer Join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458F4EC8-B899-4174-BC73-4F1857CA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84034"/>
              </p:ext>
            </p:extLst>
          </p:nvPr>
        </p:nvGraphicFramePr>
        <p:xfrm>
          <a:off x="2340655" y="2668654"/>
          <a:ext cx="750963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06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912751959"/>
                    </a:ext>
                  </a:extLst>
                </a:gridCol>
                <a:gridCol w="1225790">
                  <a:extLst>
                    <a:ext uri="{9D8B030D-6E8A-4147-A177-3AD203B41FA5}">
                      <a16:colId xmlns:a16="http://schemas.microsoft.com/office/drawing/2014/main" val="60542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بانک اطلاعاتی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100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فناوری اطلاعات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الگوریتم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69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معماری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30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3000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نقشه کشی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200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سخت افزار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+mn-lt"/>
                          <a:cs typeface="B Nazanin" panose="00000400000000000000" pitchFamily="2" charset="-78"/>
                        </a:rPr>
                        <a:t>0</a:t>
                      </a:r>
                      <a:endParaRPr lang="en-US" sz="16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Null</a:t>
                      </a:r>
                      <a:endParaRPr lang="fa-IR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769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4000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تاریخ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 Nazanin" panose="00000400000000000000" pitchFamily="2" charset="-78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5000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فارسی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3572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64669536-9FAF-459E-B6BA-7A3170607C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347" y="855825"/>
            <a:ext cx="1103906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171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حساب رابطه‌ای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7F052-FC67-4D58-8D65-93EEA90303D9}"/>
              </a:ext>
            </a:extLst>
          </p:cNvPr>
          <p:cNvSpPr/>
          <p:nvPr/>
        </p:nvSpPr>
        <p:spPr>
          <a:xfrm>
            <a:off x="596347" y="651233"/>
            <a:ext cx="110390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حساب رابطه‌ای شاخه‌ای از منطق ریاضی و منطق مسندات است 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حساب رابطه‌ای و جبر رابطه‌ای معادل هم هستند ، یعنی هر رابطه‌ای را که بتوان با یک عبارت جبر رابطه‌ای نوشت، می‌توان با عبارتی از حساب رابطه‌ای نیز نوشت و برعکس.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حساب رابطه‌ای حالت توصیفی ( </a:t>
            </a:r>
            <a:r>
              <a:rPr lang="en-US" sz="1600" dirty="0">
                <a:cs typeface="B Nazanin" panose="00000400000000000000" pitchFamily="2" charset="-78"/>
              </a:rPr>
              <a:t>Descriptive</a:t>
            </a:r>
            <a:r>
              <a:rPr lang="fa-IR" sz="1600" dirty="0">
                <a:cs typeface="B Nazanin" panose="00000400000000000000" pitchFamily="2" charset="-78"/>
              </a:rPr>
              <a:t> ) دارد ولی جبر رابطه‌ای حالت دستوری ( </a:t>
            </a:r>
            <a:r>
              <a:rPr lang="en-US" sz="1600" dirty="0">
                <a:cs typeface="B Nazanin" panose="00000400000000000000" pitchFamily="2" charset="-78"/>
              </a:rPr>
              <a:t>Prospective</a:t>
            </a:r>
            <a:r>
              <a:rPr lang="fa-IR" sz="1600" dirty="0">
                <a:cs typeface="B Nazanin" panose="00000400000000000000" pitchFamily="2" charset="-78"/>
              </a:rPr>
              <a:t> ) دارد.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حساب رابطه‌ای به کمک عبارات منطقی، شرایط ناظر بر رابطه را برای سیستم توصیف می‌کنیم.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جبر رابطه‌ای دستوراتی را به سیستم می‌دهیم.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12" name="Flowchart: Terminator 11">
            <a:hlinkClick r:id="rId5" action="ppaction://hlinksldjump"/>
            <a:extLst>
              <a:ext uri="{FF2B5EF4-FFF2-40B4-BE49-F238E27FC236}">
                <a16:creationId xmlns:a16="http://schemas.microsoft.com/office/drawing/2014/main" id="{B7879793-9B56-489D-92EC-521DD1D4D4C7}"/>
              </a:ext>
            </a:extLst>
          </p:cNvPr>
          <p:cNvSpPr/>
          <p:nvPr/>
        </p:nvSpPr>
        <p:spPr>
          <a:xfrm>
            <a:off x="4737358" y="2948300"/>
            <a:ext cx="2717284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متغیر تاپلی / متغیر طیفی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4" name="Flowchart: Terminator 13">
            <a:hlinkClick r:id="rId11" action="ppaction://hlinksldjump"/>
            <a:extLst>
              <a:ext uri="{FF2B5EF4-FFF2-40B4-BE49-F238E27FC236}">
                <a16:creationId xmlns:a16="http://schemas.microsoft.com/office/drawing/2014/main" id="{A3B6CE78-9B22-4687-9ECF-811853D886B7}"/>
              </a:ext>
            </a:extLst>
          </p:cNvPr>
          <p:cNvSpPr/>
          <p:nvPr/>
        </p:nvSpPr>
        <p:spPr>
          <a:xfrm>
            <a:off x="4737358" y="3714768"/>
            <a:ext cx="2717284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سورها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5" name="Flowchart: Terminator 14">
            <a:hlinkClick r:id="rId12" action="ppaction://hlinksldjump"/>
            <a:extLst>
              <a:ext uri="{FF2B5EF4-FFF2-40B4-BE49-F238E27FC236}">
                <a16:creationId xmlns:a16="http://schemas.microsoft.com/office/drawing/2014/main" id="{87168B86-7369-4D48-ADCD-C7694A23E2FF}"/>
              </a:ext>
            </a:extLst>
          </p:cNvPr>
          <p:cNvSpPr/>
          <p:nvPr/>
        </p:nvSpPr>
        <p:spPr>
          <a:xfrm>
            <a:off x="4737358" y="4481236"/>
            <a:ext cx="2717284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عبارت حساب رابطه‌ای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6" name="Flowchart: Terminator 15">
            <a:hlinkClick r:id="rId13" action="ppaction://hlinksldjump"/>
            <a:extLst>
              <a:ext uri="{FF2B5EF4-FFF2-40B4-BE49-F238E27FC236}">
                <a16:creationId xmlns:a16="http://schemas.microsoft.com/office/drawing/2014/main" id="{C6489F85-0EF9-4A5C-927B-526761598022}"/>
              </a:ext>
            </a:extLst>
          </p:cNvPr>
          <p:cNvSpPr/>
          <p:nvPr/>
        </p:nvSpPr>
        <p:spPr>
          <a:xfrm>
            <a:off x="4737358" y="5247704"/>
            <a:ext cx="2717284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مثال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94586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12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متغیر تاپلی / متغیر طیفی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7F052-FC67-4D58-8D65-93EEA90303D9}"/>
              </a:ext>
            </a:extLst>
          </p:cNvPr>
          <p:cNvSpPr/>
          <p:nvPr/>
        </p:nvSpPr>
        <p:spPr>
          <a:xfrm>
            <a:off x="596347" y="651233"/>
            <a:ext cx="110390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>
                <a:cs typeface="B Nazanin" panose="00000400000000000000" pitchFamily="2" charset="-78"/>
              </a:rPr>
              <a:t>متغیر تاپلی ( </a:t>
            </a:r>
            <a:r>
              <a:rPr lang="en-US" sz="1600" b="1" dirty="0">
                <a:cs typeface="B Nazanin" panose="00000400000000000000" pitchFamily="2" charset="-78"/>
              </a:rPr>
              <a:t>Tuple Variable</a:t>
            </a:r>
            <a:r>
              <a:rPr lang="fa-IR" sz="1600" b="1" dirty="0">
                <a:cs typeface="B Nazanin" panose="00000400000000000000" pitchFamily="2" charset="-78"/>
              </a:rPr>
              <a:t> ) یا متغیر طیفی ( </a:t>
            </a:r>
            <a:r>
              <a:rPr lang="en-US" sz="1600" b="1" dirty="0">
                <a:cs typeface="B Nazanin" panose="00000400000000000000" pitchFamily="2" charset="-78"/>
              </a:rPr>
              <a:t>Range Variable</a:t>
            </a:r>
            <a:r>
              <a:rPr lang="fa-IR" sz="1600" b="1" dirty="0">
                <a:cs typeface="B Nazanin" panose="00000400000000000000" pitchFamily="2" charset="-78"/>
              </a:rPr>
              <a:t> ) :</a:t>
            </a:r>
            <a:endParaRPr lang="en-US" sz="1600" b="1" dirty="0"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متغیری است که مقادیر آن تاپل‏های یک رابطه است (هر لحظه یک تاپل).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RANGVAR   SX     RANGES OVER  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RANGVAR   PX     RANGES OVER  P;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RANGVAR   SPX   RANGES OVER  SP;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که در آن </a:t>
            </a:r>
            <a:r>
              <a:rPr lang="en-US" sz="1600" dirty="0">
                <a:cs typeface="B Nazanin" panose="00000400000000000000" pitchFamily="2" charset="-78"/>
              </a:rPr>
              <a:t>S</a:t>
            </a:r>
            <a:r>
              <a:rPr lang="fa-IR" sz="1600" dirty="0">
                <a:cs typeface="B Nazanin" panose="00000400000000000000" pitchFamily="2" charset="-78"/>
              </a:rPr>
              <a:t> تهیه کننده ، </a:t>
            </a:r>
            <a:r>
              <a:rPr lang="en-US" sz="1600" dirty="0">
                <a:cs typeface="B Nazanin" panose="00000400000000000000" pitchFamily="2" charset="-78"/>
              </a:rPr>
              <a:t>P</a:t>
            </a:r>
            <a:r>
              <a:rPr lang="fa-IR" sz="1600" dirty="0">
                <a:cs typeface="B Nazanin" panose="00000400000000000000" pitchFamily="2" charset="-78"/>
              </a:rPr>
              <a:t> قطعه و </a:t>
            </a:r>
            <a:r>
              <a:rPr lang="en-US" sz="1600" dirty="0">
                <a:cs typeface="B Nazanin" panose="00000400000000000000" pitchFamily="2" charset="-78"/>
              </a:rPr>
              <a:t>SP</a:t>
            </a:r>
            <a:r>
              <a:rPr lang="fa-IR" sz="1600" dirty="0">
                <a:cs typeface="B Nazanin" panose="00000400000000000000" pitchFamily="2" charset="-78"/>
              </a:rPr>
              <a:t> تهیه کننده-قطعه می‌باشد.</a:t>
            </a:r>
          </a:p>
        </p:txBody>
      </p: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7EC0EEFB-377D-462E-9976-B92F0083E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14619"/>
              </p:ext>
            </p:extLst>
          </p:nvPr>
        </p:nvGraphicFramePr>
        <p:xfrm>
          <a:off x="1181782" y="2743903"/>
          <a:ext cx="3173653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41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831611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  <a:gridCol w="1045332">
                  <a:extLst>
                    <a:ext uri="{9D8B030D-6E8A-4147-A177-3AD203B41FA5}">
                      <a16:colId xmlns:a16="http://schemas.microsoft.com/office/drawing/2014/main" val="1512207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06881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6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7683"/>
                  </a:ext>
                </a:extLst>
              </a:tr>
            </a:tbl>
          </a:graphicData>
        </a:graphic>
      </p:graphicFrame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0731E2C0-12D6-4A3F-AEEE-BEF77085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10067"/>
              </p:ext>
            </p:extLst>
          </p:nvPr>
        </p:nvGraphicFramePr>
        <p:xfrm>
          <a:off x="4658937" y="2743903"/>
          <a:ext cx="278492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23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934782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846519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5017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6403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5D5A8DB-08EE-441A-962C-A2F718680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86206"/>
              </p:ext>
            </p:extLst>
          </p:nvPr>
        </p:nvGraphicFramePr>
        <p:xfrm>
          <a:off x="7742034" y="2743903"/>
          <a:ext cx="287591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13">
                  <a:extLst>
                    <a:ext uri="{9D8B030D-6E8A-4147-A177-3AD203B41FA5}">
                      <a16:colId xmlns:a16="http://schemas.microsoft.com/office/drawing/2014/main" val="1012042186"/>
                    </a:ext>
                  </a:extLst>
                </a:gridCol>
                <a:gridCol w="965323">
                  <a:extLst>
                    <a:ext uri="{9D8B030D-6E8A-4147-A177-3AD203B41FA5}">
                      <a16:colId xmlns:a16="http://schemas.microsoft.com/office/drawing/2014/main" val="1475198283"/>
                    </a:ext>
                  </a:extLst>
                </a:gridCol>
                <a:gridCol w="874176">
                  <a:extLst>
                    <a:ext uri="{9D8B030D-6E8A-4147-A177-3AD203B41FA5}">
                      <a16:colId xmlns:a16="http://schemas.microsoft.com/office/drawing/2014/main" val="7022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55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4127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5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640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61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4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B Nazanin" panose="00000400000000000000" pitchFamily="2" charset="-78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2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630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سورها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Quantifiers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7F052-FC67-4D58-8D65-93EEA90303D9}"/>
                  </a:ext>
                </a:extLst>
              </p:cNvPr>
              <p:cNvSpPr/>
              <p:nvPr/>
            </p:nvSpPr>
            <p:spPr>
              <a:xfrm>
                <a:off x="596347" y="651233"/>
                <a:ext cx="11039061" cy="4739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سور وجودی </a:t>
                </a:r>
                <a:r>
                  <a:rPr lang="en-US" sz="1600" b="1" dirty="0">
                    <a:cs typeface="B Nazanin" panose="00000400000000000000" pitchFamily="2" charset="-78"/>
                  </a:rPr>
                  <a:t>EXISTS X(F)</a:t>
                </a:r>
                <a:r>
                  <a:rPr lang="fa-IR" sz="1600" b="1" dirty="0">
                    <a:cs typeface="B Nazanin" panose="00000400000000000000" pitchFamily="2" charset="-78"/>
                  </a:rPr>
                  <a:t> : </a:t>
                </a:r>
                <a:r>
                  <a:rPr lang="en-US" sz="1600" b="1" dirty="0">
                    <a:cs typeface="B Nazanin" panose="00000400000000000000" pitchFamily="2" charset="-78"/>
                  </a:rPr>
                  <a:t> </a:t>
                </a:r>
                <a:r>
                  <a:rPr lang="fa-IR" sz="1600" dirty="0">
                    <a:cs typeface="B Nazanin" panose="00000400000000000000" pitchFamily="2" charset="-78"/>
                  </a:rPr>
                  <a:t>حداقل یک مقدار برای متغیر </a:t>
                </a:r>
                <a:r>
                  <a:rPr lang="en-US" sz="1600" dirty="0">
                    <a:cs typeface="B Nazanin" panose="00000400000000000000" pitchFamily="2" charset="-78"/>
                  </a:rPr>
                  <a:t>X</a:t>
                </a:r>
                <a:r>
                  <a:rPr lang="fa-IR" sz="1600" dirty="0">
                    <a:cs typeface="B Nazanin" panose="00000400000000000000" pitchFamily="2" charset="-78"/>
                  </a:rPr>
                  <a:t> وجود دارد به نحوی که به ازای آن، فرمول </a:t>
                </a:r>
                <a:r>
                  <a:rPr lang="en-US" sz="1600" dirty="0">
                    <a:cs typeface="B Nazanin" panose="00000400000000000000" pitchFamily="2" charset="-78"/>
                  </a:rPr>
                  <a:t>F</a:t>
                </a:r>
                <a:r>
                  <a:rPr lang="fa-IR" sz="1600" dirty="0">
                    <a:cs typeface="B Nazanin" panose="00000400000000000000" pitchFamily="2" charset="-78"/>
                  </a:rPr>
                  <a:t> به درست ارزیابی شود.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سور عمومی </a:t>
                </a:r>
                <a:r>
                  <a:rPr lang="en-US" sz="1600" b="1" dirty="0">
                    <a:cs typeface="B Nazanin" panose="00000400000000000000" pitchFamily="2" charset="-78"/>
                  </a:rPr>
                  <a:t>FOR ALL X (F)</a:t>
                </a:r>
                <a:r>
                  <a:rPr lang="fa-IR" sz="1600" b="1" dirty="0">
                    <a:cs typeface="B Nazanin" panose="00000400000000000000" pitchFamily="2" charset="-78"/>
                  </a:rPr>
                  <a:t> : </a:t>
                </a:r>
                <a:r>
                  <a:rPr lang="en-US" sz="1600" b="1" dirty="0">
                    <a:cs typeface="B Nazanin" panose="00000400000000000000" pitchFamily="2" charset="-78"/>
                  </a:rPr>
                  <a:t> </a:t>
                </a:r>
                <a:r>
                  <a:rPr lang="fa-IR" sz="1600" dirty="0">
                    <a:cs typeface="B Nazanin" panose="00000400000000000000" pitchFamily="2" charset="-78"/>
                  </a:rPr>
                  <a:t>به ازای تمام مقادیر متغیر </a:t>
                </a:r>
                <a:r>
                  <a:rPr lang="en-US" sz="1600" dirty="0">
                    <a:cs typeface="B Nazanin" panose="00000400000000000000" pitchFamily="2" charset="-78"/>
                  </a:rPr>
                  <a:t>X</a:t>
                </a:r>
                <a:r>
                  <a:rPr lang="fa-IR" sz="1600" dirty="0">
                    <a:cs typeface="B Nazanin" panose="00000400000000000000" pitchFamily="2" charset="-78"/>
                  </a:rPr>
                  <a:t> </a:t>
                </a:r>
                <a:r>
                  <a:rPr lang="en-US" sz="1600" dirty="0">
                    <a:cs typeface="B Nazanin" panose="00000400000000000000" pitchFamily="2" charset="-78"/>
                  </a:rPr>
                  <a:t>، </a:t>
                </a:r>
                <a:r>
                  <a:rPr lang="fa-IR" sz="1600" dirty="0">
                    <a:cs typeface="B Nazanin" panose="00000400000000000000" pitchFamily="2" charset="-78"/>
                  </a:rPr>
                  <a:t>فرمول </a:t>
                </a:r>
                <a:r>
                  <a:rPr lang="en-US" sz="1600" dirty="0">
                    <a:cs typeface="B Nazanin" panose="00000400000000000000" pitchFamily="2" charset="-78"/>
                  </a:rPr>
                  <a:t>F</a:t>
                </a:r>
                <a:r>
                  <a:rPr lang="fa-IR" sz="1600" dirty="0">
                    <a:cs typeface="B Nazanin" panose="00000400000000000000" pitchFamily="2" charset="-78"/>
                  </a:rPr>
                  <a:t> به درست ارزیابی می‏شود.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مثال : </a:t>
                </a:r>
                <a:r>
                  <a:rPr lang="fa-IR" sz="1600" dirty="0">
                    <a:cs typeface="B Nazanin" panose="00000400000000000000" pitchFamily="2" charset="-78"/>
                  </a:rPr>
                  <a:t>با فرض اینکه </a:t>
                </a:r>
                <a:r>
                  <a:rPr lang="en-US" sz="1600" dirty="0">
                    <a:cs typeface="B Nazanin" panose="00000400000000000000" pitchFamily="2" charset="-78"/>
                  </a:rPr>
                  <a:t>X</a:t>
                </a:r>
                <a:r>
                  <a:rPr lang="fa-IR" sz="1600" dirty="0">
                    <a:cs typeface="B Nazanin" panose="00000400000000000000" pitchFamily="2" charset="-78"/>
                  </a:rPr>
                  <a:t> از مجموعه اعداد صحیح مثبت مقدار می‏گیرد، داریم :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EXISTS  X  (X&lt;10)         TRUE </a:t>
                </a:r>
                <a:r>
                  <a:rPr lang="fa-IR" sz="1600" dirty="0">
                    <a:cs typeface="B Nazanin" panose="00000400000000000000" pitchFamily="2" charset="-78"/>
                  </a:rPr>
                  <a:t>حاصل ارزیابی: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FOR ALL X  (X&lt;10)         FALSE </a:t>
                </a:r>
                <a:r>
                  <a:rPr lang="fa-IR" sz="1600" dirty="0">
                    <a:cs typeface="B Nazanin" panose="00000400000000000000" pitchFamily="2" charset="-78"/>
                  </a:rPr>
                  <a:t>حاصل ارزیابی: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یادآوری : </a:t>
                </a:r>
                <a:r>
                  <a:rPr lang="fa-IR" sz="1600" dirty="0">
                    <a:cs typeface="B Nazanin" panose="00000400000000000000" pitchFamily="2" charset="-78"/>
                  </a:rPr>
                  <a:t>بین این دو سور روابط زیر وجود دارد.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FOR ALL  X (F)  = NOT  EXISTS  X (NOT  F)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EXISTS X (F) = NOT (FORALL  X (NOT  F))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FORALL  X (F)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⟹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  EXISTS  X (F)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NOT EXISTS  X (F)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⟹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  NOT FORALL  X (F)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بر اساس روابط فوق می‏توان روابط پیچیده دیگری را نیز استنباط کرد مانند روابط هم ارزی زیر: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FORALL X (F AND G) = NOT EXISTS X (NOT(F) OR NOT(G))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FORALL X (F OR G) = NOT EXISTS X (NOT(F) AND NOT(G))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EXISTS X (F OR G) = NOT FORALL X (NOT(F) AND NOT(G))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cs typeface="B Nazanin" panose="00000400000000000000" pitchFamily="2" charset="-78"/>
                  </a:rPr>
                  <a:t>EXISTS X (F AND G) = NOT FORALL X (NOT(F) OR NOT(G))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fa-IR" sz="16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7F052-FC67-4D58-8D65-93EEA9030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51233"/>
                <a:ext cx="11039061" cy="4739759"/>
              </a:xfrm>
              <a:prstGeom prst="rect">
                <a:avLst/>
              </a:prstGeom>
              <a:blipFill>
                <a:blip r:embed="rId11"/>
                <a:stretch>
                  <a:fillRect l="-221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221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عبارت حساب رابطه‌ای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7F052-FC67-4D58-8D65-93EEA90303D9}"/>
              </a:ext>
            </a:extLst>
          </p:cNvPr>
          <p:cNvSpPr/>
          <p:nvPr/>
        </p:nvSpPr>
        <p:spPr>
          <a:xfrm>
            <a:off x="596347" y="651233"/>
            <a:ext cx="1103906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اگر </a:t>
            </a:r>
            <a:r>
              <a:rPr lang="en-US" sz="1600" dirty="0">
                <a:cs typeface="B Nazanin" panose="00000400000000000000" pitchFamily="2" charset="-78"/>
              </a:rPr>
              <a:t>X</a:t>
            </a:r>
            <a:r>
              <a:rPr lang="fa-IR" sz="1600" dirty="0">
                <a:cs typeface="B Nazanin" panose="00000400000000000000" pitchFamily="2" charset="-78"/>
              </a:rPr>
              <a:t> ( </a:t>
            </a:r>
            <a:r>
              <a:rPr lang="en-US" sz="1600" dirty="0">
                <a:cs typeface="B Nazanin" panose="00000400000000000000" pitchFamily="2" charset="-78"/>
              </a:rPr>
              <a:t>Y</a:t>
            </a:r>
            <a:r>
              <a:rPr lang="fa-IR" sz="1600" dirty="0">
                <a:cs typeface="B Nazanin" panose="00000400000000000000" pitchFamily="2" charset="-78"/>
              </a:rPr>
              <a:t> و ... ) متغیرتاپلی روی رابطه </a:t>
            </a:r>
            <a:r>
              <a:rPr lang="en-US" sz="1600" dirty="0">
                <a:cs typeface="B Nazanin" panose="00000400000000000000" pitchFamily="2" charset="-78"/>
              </a:rPr>
              <a:t>R(A1,A2,…,A</a:t>
            </a:r>
            <a:r>
              <a:rPr lang="en-US" sz="1600" baseline="-25000" dirty="0">
                <a:cs typeface="B Nazanin" panose="00000400000000000000" pitchFamily="2" charset="-78"/>
              </a:rPr>
              <a:t>n</a:t>
            </a:r>
            <a:r>
              <a:rPr lang="en-US" sz="1600" dirty="0">
                <a:cs typeface="B Nazanin" panose="00000400000000000000" pitchFamily="2" charset="-78"/>
              </a:rPr>
              <a:t>)</a:t>
            </a:r>
            <a:r>
              <a:rPr lang="fa-IR" sz="1600" dirty="0">
                <a:cs typeface="B Nazanin" panose="00000400000000000000" pitchFamily="2" charset="-78"/>
              </a:rPr>
              <a:t> ( </a:t>
            </a:r>
            <a:r>
              <a:rPr lang="en-US" sz="1600" dirty="0">
                <a:cs typeface="B Nazanin" panose="00000400000000000000" pitchFamily="2" charset="-78"/>
              </a:rPr>
              <a:t>S</a:t>
            </a:r>
            <a:r>
              <a:rPr lang="fa-IR" sz="1600" dirty="0">
                <a:cs typeface="B Nazanin" panose="00000400000000000000" pitchFamily="2" charset="-78"/>
              </a:rPr>
              <a:t> و ... ) باشد، شکل کلی عبارت حساب رابطه‏ای بدین صورت است 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cs typeface="B Nazanin" panose="00000400000000000000" pitchFamily="2" charset="-78"/>
              </a:rPr>
              <a:t>(target-items) [WHERE  F]</a:t>
            </a:r>
          </a:p>
          <a:p>
            <a:pPr lvl="1" algn="just" rtl="1">
              <a:lnSpc>
                <a:spcPct val="150000"/>
              </a:lnSpc>
            </a:pPr>
            <a:r>
              <a:rPr lang="fa-IR" sz="1600" dirty="0">
                <a:cs typeface="B Nazanin" panose="00000400000000000000" pitchFamily="2" charset="-78"/>
              </a:rPr>
              <a:t>که در آن</a:t>
            </a:r>
            <a:r>
              <a:rPr lang="en-US" sz="1600" dirty="0">
                <a:cs typeface="B Nazanin" panose="00000400000000000000" pitchFamily="2" charset="-78"/>
              </a:rPr>
              <a:t>target-items </a:t>
            </a:r>
            <a:r>
              <a:rPr lang="fa-IR" sz="1600" dirty="0">
                <a:cs typeface="B Nazanin" panose="00000400000000000000" pitchFamily="2" charset="-78"/>
              </a:rPr>
              <a:t> فهرستی از صفات متغیر تاپلی </a:t>
            </a:r>
            <a:r>
              <a:rPr lang="en-US" sz="1600" dirty="0">
                <a:cs typeface="B Nazanin" panose="00000400000000000000" pitchFamily="2" charset="-78"/>
              </a:rPr>
              <a:t>X</a:t>
            </a:r>
            <a:r>
              <a:rPr lang="fa-IR" sz="1600" dirty="0">
                <a:cs typeface="B Nazanin" panose="00000400000000000000" pitchFamily="2" charset="-78"/>
              </a:rPr>
              <a:t> ( </a:t>
            </a:r>
            <a:r>
              <a:rPr lang="en-US" sz="1600" dirty="0">
                <a:cs typeface="B Nazanin" panose="00000400000000000000" pitchFamily="2" charset="-78"/>
              </a:rPr>
              <a:t>Y</a:t>
            </a:r>
            <a:r>
              <a:rPr lang="fa-IR" sz="1600" dirty="0">
                <a:cs typeface="B Nazanin" panose="00000400000000000000" pitchFamily="2" charset="-78"/>
              </a:rPr>
              <a:t> و ... ) به صورت </a:t>
            </a:r>
            <a:r>
              <a:rPr lang="en-US" sz="1600" dirty="0">
                <a:cs typeface="B Nazanin" panose="00000400000000000000" pitchFamily="2" charset="-78"/>
              </a:rPr>
              <a:t>X.A1, X.A2, …, X.A</a:t>
            </a:r>
            <a:r>
              <a:rPr lang="en-US" sz="1600" baseline="-25000" dirty="0">
                <a:cs typeface="B Nazanin" panose="00000400000000000000" pitchFamily="2" charset="-78"/>
              </a:rPr>
              <a:t>n</a:t>
            </a:r>
            <a:r>
              <a:rPr lang="fa-IR" sz="1600" dirty="0">
                <a:cs typeface="B Nazanin" panose="00000400000000000000" pitchFamily="2" charset="-78"/>
              </a:rPr>
              <a:t> ) و</a:t>
            </a:r>
            <a:r>
              <a:rPr lang="en-US" sz="1600" dirty="0">
                <a:cs typeface="B Nazanin" panose="00000400000000000000" pitchFamily="2" charset="-78"/>
              </a:rPr>
              <a:t>F </a:t>
            </a:r>
            <a:r>
              <a:rPr lang="fa-IR" sz="1600" dirty="0">
                <a:cs typeface="B Nazanin" panose="00000400000000000000" pitchFamily="2" charset="-78"/>
              </a:rPr>
              <a:t> یک فرمول خوش‏ساخت است.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واقع، عبارت حساب رابطه‌ای توصیف کننده مجموعه تاپل‌هایی است که شرایط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را ارضا می‌نمایند. 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مثال 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STX.STID         STT </a:t>
            </a:r>
            <a:r>
              <a:rPr lang="fa-IR" sz="1600" dirty="0">
                <a:cs typeface="B Nazanin" panose="00000400000000000000" pitchFamily="2" charset="-78"/>
              </a:rPr>
              <a:t>شماره تمام دانشجویان در رابطه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STX.STID </a:t>
            </a:r>
            <a:r>
              <a:rPr lang="en-US" sz="1600" b="1" dirty="0">
                <a:cs typeface="B Nazanin" panose="00000400000000000000" pitchFamily="2" charset="-78"/>
              </a:rPr>
              <a:t>WHERE</a:t>
            </a:r>
            <a:r>
              <a:rPr lang="en-US" sz="1600" dirty="0">
                <a:cs typeface="B Nazanin" panose="00000400000000000000" pitchFamily="2" charset="-78"/>
              </a:rPr>
              <a:t> STX.STDEID=‘D11’         D11</a:t>
            </a:r>
            <a:r>
              <a:rPr lang="fa-IR" sz="1600" dirty="0">
                <a:cs typeface="B Nazanin" panose="00000400000000000000" pitchFamily="2" charset="-78"/>
              </a:rPr>
              <a:t>شماره دانشجویان گروه آموزشی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 Nazanin" panose="00000400000000000000" pitchFamily="2" charset="-78"/>
              </a:rPr>
              <a:t>(STX.STID, STX.STL) </a:t>
            </a:r>
            <a:r>
              <a:rPr lang="en-US" sz="1600" b="1" dirty="0">
                <a:cs typeface="B Nazanin" panose="00000400000000000000" pitchFamily="2" charset="-78"/>
              </a:rPr>
              <a:t>WHERE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EXISTS</a:t>
            </a:r>
            <a:r>
              <a:rPr lang="en-US" sz="1600" dirty="0">
                <a:cs typeface="B Nazanin" panose="00000400000000000000" pitchFamily="2" charset="-78"/>
              </a:rPr>
              <a:t> STCOX (STX.STID=STCOX.STID AND STCOX.COID=‘COM11’)</a:t>
            </a:r>
          </a:p>
          <a:p>
            <a:pPr lvl="2" algn="just" rtl="1">
              <a:lnSpc>
                <a:spcPct val="150000"/>
              </a:lnSpc>
            </a:pPr>
            <a:r>
              <a:rPr lang="fa-IR" sz="1600" dirty="0">
                <a:cs typeface="B Nazanin" panose="00000400000000000000" pitchFamily="2" charset="-78"/>
              </a:rPr>
              <a:t>شماره دانشجویی و مقطع تحصیلی آنهایی که درس </a:t>
            </a:r>
            <a:r>
              <a:rPr lang="en-US" sz="1600" dirty="0">
                <a:cs typeface="B Nazanin" panose="00000400000000000000" pitchFamily="2" charset="-78"/>
              </a:rPr>
              <a:t>COM11 </a:t>
            </a:r>
            <a:r>
              <a:rPr lang="fa-IR" sz="1600" dirty="0">
                <a:cs typeface="B Nazanin" panose="00000400000000000000" pitchFamily="2" charset="-78"/>
              </a:rPr>
              <a:t>را انتخاب کرده‏اند.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95956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مثال تهیه کننده و قطعه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7F052-FC67-4D58-8D65-93EEA90303D9}"/>
              </a:ext>
            </a:extLst>
          </p:cNvPr>
          <p:cNvSpPr/>
          <p:nvPr/>
        </p:nvSpPr>
        <p:spPr>
          <a:xfrm>
            <a:off x="596347" y="651233"/>
            <a:ext cx="110390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مثال 1 : شماره همه تهیه کنندگان</a:t>
            </a:r>
            <a:endParaRPr lang="en-US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algn="just"/>
            <a:r>
              <a:rPr lang="en-US" sz="1600" dirty="0">
                <a:cs typeface="B Nazanin" panose="00000400000000000000" pitchFamily="2" charset="-78"/>
              </a:rPr>
              <a:t>SX . S#</a:t>
            </a:r>
          </a:p>
          <a:p>
            <a:pPr algn="just"/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مثال 2 : نام تهیه کنندگان شهر </a:t>
            </a:r>
            <a:r>
              <a:rPr lang="en-US" b="1" dirty="0">
                <a:cs typeface="B Nazanin" panose="00000400000000000000" pitchFamily="2" charset="-78"/>
              </a:rPr>
              <a:t>C2</a:t>
            </a:r>
            <a:r>
              <a:rPr lang="fa-IR" b="1" dirty="0">
                <a:cs typeface="B Nazanin" panose="00000400000000000000" pitchFamily="2" charset="-78"/>
              </a:rPr>
              <a:t> که وضعیت آنها بزرگتر از 15 باشد.</a:t>
            </a:r>
            <a:endParaRPr lang="en-US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algn="just"/>
            <a:r>
              <a:rPr lang="en-US" sz="1600" dirty="0">
                <a:cs typeface="B Nazanin" panose="00000400000000000000" pitchFamily="2" charset="-78"/>
              </a:rPr>
              <a:t>SX . SName </a:t>
            </a:r>
            <a:r>
              <a:rPr lang="en-US" sz="1600" b="1" dirty="0">
                <a:cs typeface="B Nazanin" panose="00000400000000000000" pitchFamily="2" charset="-78"/>
              </a:rPr>
              <a:t>WHERE</a:t>
            </a:r>
            <a:r>
              <a:rPr lang="en-US" sz="1600" dirty="0">
                <a:cs typeface="B Nazanin" panose="00000400000000000000" pitchFamily="2" charset="-78"/>
              </a:rPr>
              <a:t> SX . City = ‘C2’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SX . Status &gt; 15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en-US" sz="1600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مثال 3 : نام تهیه کنندگانی که حداقل یک قطعه آبی رنگ تهیه کرده اند.</a:t>
            </a:r>
            <a:endParaRPr lang="en-US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algn="just"/>
            <a:r>
              <a:rPr lang="en-US" sz="1600" dirty="0">
                <a:cs typeface="B Nazanin" panose="00000400000000000000" pitchFamily="2" charset="-78"/>
              </a:rPr>
              <a:t>SX . SName </a:t>
            </a:r>
            <a:r>
              <a:rPr lang="en-US" sz="1600" b="1" dirty="0">
                <a:cs typeface="B Nazanin" panose="00000400000000000000" pitchFamily="2" charset="-78"/>
              </a:rPr>
              <a:t>WHERE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EXISTS</a:t>
            </a:r>
            <a:r>
              <a:rPr lang="en-US" sz="1600" dirty="0">
                <a:cs typeface="B Nazanin" panose="00000400000000000000" pitchFamily="2" charset="-78"/>
              </a:rPr>
              <a:t> SPX ( SPX . S# = SX . S#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EXISTS</a:t>
            </a:r>
            <a:r>
              <a:rPr lang="en-US" sz="1600" dirty="0">
                <a:cs typeface="B Nazanin" panose="00000400000000000000" pitchFamily="2" charset="-78"/>
              </a:rPr>
              <a:t> PX ( PX . P# = SPX . P#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PX . Color = ‘Blue’ ))</a:t>
            </a:r>
          </a:p>
          <a:p>
            <a:pPr algn="just"/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مثال 4 : نام جفت تهیه کنندگانی که در یک شهر بوده و حداقل یک قطعه مشترک تولید کرده اند.  </a:t>
            </a:r>
            <a:endParaRPr lang="en-US" b="1" dirty="0">
              <a:cs typeface="B Nazanin" panose="00000400000000000000" pitchFamily="2" charset="-78"/>
            </a:endParaRPr>
          </a:p>
          <a:p>
            <a:pPr algn="just" rtl="1"/>
            <a:endParaRPr lang="fa-IR" sz="1600" b="1" dirty="0">
              <a:cs typeface="B Nazanin" panose="00000400000000000000" pitchFamily="2" charset="-78"/>
            </a:endParaRPr>
          </a:p>
          <a:p>
            <a:pPr algn="just"/>
            <a:r>
              <a:rPr lang="en-US" sz="1600" dirty="0">
                <a:cs typeface="B Nazanin" panose="00000400000000000000" pitchFamily="2" charset="-78"/>
              </a:rPr>
              <a:t>SX . SName , SY . SName </a:t>
            </a:r>
            <a:r>
              <a:rPr lang="en-US" sz="1600" b="1" dirty="0">
                <a:cs typeface="B Nazanin" panose="00000400000000000000" pitchFamily="2" charset="-78"/>
              </a:rPr>
              <a:t>WHERE</a:t>
            </a:r>
            <a:r>
              <a:rPr lang="en-US" sz="1600" dirty="0">
                <a:cs typeface="B Nazanin" panose="00000400000000000000" pitchFamily="2" charset="-78"/>
              </a:rPr>
              <a:t> SX . City = SY . City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NOT</a:t>
            </a:r>
            <a:r>
              <a:rPr lang="en-US" sz="1600" dirty="0">
                <a:cs typeface="B Nazanin" panose="00000400000000000000" pitchFamily="2" charset="-78"/>
              </a:rPr>
              <a:t> ( SX . S# = SY . S# )</a:t>
            </a:r>
          </a:p>
          <a:p>
            <a:pPr algn="just"/>
            <a:r>
              <a:rPr lang="en-US" sz="1600" dirty="0">
                <a:cs typeface="B Nazanin" panose="00000400000000000000" pitchFamily="2" charset="-78"/>
              </a:rPr>
              <a:t>         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EXISTS</a:t>
            </a:r>
            <a:r>
              <a:rPr lang="en-US" sz="1600" dirty="0">
                <a:cs typeface="B Nazanin" panose="00000400000000000000" pitchFamily="2" charset="-78"/>
              </a:rPr>
              <a:t> SPX ( </a:t>
            </a:r>
            <a:r>
              <a:rPr lang="en-US" sz="1600" b="1" dirty="0">
                <a:cs typeface="B Nazanin" panose="00000400000000000000" pitchFamily="2" charset="-78"/>
              </a:rPr>
              <a:t>EXISTS</a:t>
            </a:r>
            <a:r>
              <a:rPr lang="en-US" sz="1600" dirty="0">
                <a:cs typeface="B Nazanin" panose="00000400000000000000" pitchFamily="2" charset="-78"/>
              </a:rPr>
              <a:t> SPY ( SPX . S# = SX . S# </a:t>
            </a:r>
            <a:r>
              <a:rPr lang="en-US" sz="1600" b="1" dirty="0">
                <a:cs typeface="B Nazanin" panose="00000400000000000000" pitchFamily="2" charset="-78"/>
              </a:rPr>
              <a:t>AND</a:t>
            </a:r>
            <a:r>
              <a:rPr lang="en-US" sz="1600" dirty="0">
                <a:cs typeface="B Nazanin" panose="00000400000000000000" pitchFamily="2" charset="-78"/>
              </a:rPr>
              <a:t> SPY . S# = SY . S# AND SPX . P# = SPY . P# ) 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10813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89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74190"/>
            <a:ext cx="12518265" cy="1968485"/>
          </a:xfrm>
          <a:prstGeom prst="rect">
            <a:avLst/>
          </a:prstGeom>
        </p:spPr>
      </p:pic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2248484" y="850223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جبر رابطه‌ای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48484" y="2606339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حساب رابطه‌ای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A5059D8D-2F40-4D5C-A0C7-9EEEDF0C72A3}"/>
              </a:ext>
            </a:extLst>
          </p:cNvPr>
          <p:cNvSpPr/>
          <p:nvPr/>
        </p:nvSpPr>
        <p:spPr>
          <a:xfrm>
            <a:off x="2248484" y="4373855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پایان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987934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07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2838893"/>
            <a:ext cx="12222480" cy="1288833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687" y="2154779"/>
            <a:ext cx="6781800" cy="6848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پایان فصل هشتم </a:t>
            </a:r>
            <a:endParaRPr lang="en-US" sz="2800" b="1" dirty="0">
              <a:ln w="12700">
                <a:solidFill>
                  <a:srgbClr val="0F4D78"/>
                </a:solidFill>
                <a:prstDash val="solid"/>
              </a:ln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6" y="517480"/>
            <a:ext cx="2414408" cy="1404297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4286" y="517480"/>
            <a:ext cx="2414408" cy="140429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-2345" y="5673515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0480" y="4299258"/>
            <a:ext cx="1222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5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345" y="5012729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جبر رابطه‌ای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AD4B24-334B-4241-96CC-2FB287EA8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02" y="880220"/>
            <a:ext cx="7611537" cy="341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Flowchart: Terminator 23">
            <a:hlinkClick r:id="rId5" action="ppaction://hlinksldjump"/>
            <a:extLst>
              <a:ext uri="{FF2B5EF4-FFF2-40B4-BE49-F238E27FC236}">
                <a16:creationId xmlns:a16="http://schemas.microsoft.com/office/drawing/2014/main" id="{73CADCB0-5BC8-445B-94E2-1C47A59E4086}"/>
              </a:ext>
            </a:extLst>
          </p:cNvPr>
          <p:cNvSpPr/>
          <p:nvPr/>
        </p:nvSpPr>
        <p:spPr>
          <a:xfrm>
            <a:off x="9611833" y="4785934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عملگرهای متعارف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26" name="Flowchart: Terminator 25">
            <a:hlinkClick r:id="rId11" action="ppaction://hlinksldjump"/>
            <a:extLst>
              <a:ext uri="{FF2B5EF4-FFF2-40B4-BE49-F238E27FC236}">
                <a16:creationId xmlns:a16="http://schemas.microsoft.com/office/drawing/2014/main" id="{E3FC6AC9-628E-4151-B1E8-1318C52481D5}"/>
              </a:ext>
            </a:extLst>
          </p:cNvPr>
          <p:cNvSpPr/>
          <p:nvPr/>
        </p:nvSpPr>
        <p:spPr>
          <a:xfrm>
            <a:off x="7342394" y="4785934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عملگر گزینش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27" name="Flowchart: Terminator 26">
            <a:hlinkClick r:id="rId12" action="ppaction://hlinksldjump"/>
            <a:extLst>
              <a:ext uri="{FF2B5EF4-FFF2-40B4-BE49-F238E27FC236}">
                <a16:creationId xmlns:a16="http://schemas.microsoft.com/office/drawing/2014/main" id="{D9C08C63-949D-4507-B880-C8A06C32A5B4}"/>
              </a:ext>
            </a:extLst>
          </p:cNvPr>
          <p:cNvSpPr/>
          <p:nvPr/>
        </p:nvSpPr>
        <p:spPr>
          <a:xfrm>
            <a:off x="5072955" y="4785933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عملگر پرتو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28" name="Flowchart: Terminator 27">
            <a:hlinkClick r:id="rId13" action="ppaction://hlinksldjump"/>
            <a:extLst>
              <a:ext uri="{FF2B5EF4-FFF2-40B4-BE49-F238E27FC236}">
                <a16:creationId xmlns:a16="http://schemas.microsoft.com/office/drawing/2014/main" id="{30172306-682E-49E7-BE00-38B5DB8F6396}"/>
              </a:ext>
            </a:extLst>
          </p:cNvPr>
          <p:cNvSpPr/>
          <p:nvPr/>
        </p:nvSpPr>
        <p:spPr>
          <a:xfrm>
            <a:off x="2777643" y="4785932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عملگر تغییرنام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29" name="Flowchart: Terminator 28">
            <a:hlinkClick r:id="rId14" action="ppaction://hlinksldjump"/>
            <a:extLst>
              <a:ext uri="{FF2B5EF4-FFF2-40B4-BE49-F238E27FC236}">
                <a16:creationId xmlns:a16="http://schemas.microsoft.com/office/drawing/2014/main" id="{F68504F4-FBFA-4DEC-8A2C-17A51498124A}"/>
              </a:ext>
            </a:extLst>
          </p:cNvPr>
          <p:cNvSpPr/>
          <p:nvPr/>
        </p:nvSpPr>
        <p:spPr>
          <a:xfrm>
            <a:off x="482331" y="4782645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عملگر پیوند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12668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عملگرهای متعارف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B658C7-8300-4924-90D9-338CA78EFA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347" y="761999"/>
            <a:ext cx="11039061" cy="4788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8322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گزینش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Restrict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/>
              <p:nvPr/>
            </p:nvSpPr>
            <p:spPr>
              <a:xfrm>
                <a:off x="596347" y="668188"/>
                <a:ext cx="11039061" cy="4925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عملگر گزینش ، یک عبارت منطقی تشکیل شده از شرط‌های ساده به صورت </a:t>
                </a:r>
                <a:r>
                  <a:rPr lang="en-US" sz="1600" dirty="0">
                    <a:cs typeface="B Nazanin" panose="00000400000000000000" pitchFamily="2" charset="-78"/>
                  </a:rPr>
                  <a:t>Ai OP Aj</a:t>
                </a:r>
                <a:r>
                  <a:rPr lang="fa-IR" sz="1600" dirty="0">
                    <a:cs typeface="B Nazanin" panose="00000400000000000000" pitchFamily="2" charset="-78"/>
                  </a:rPr>
                  <a:t> و یا </a:t>
                </a:r>
                <a:r>
                  <a:rPr lang="en-US" sz="1600" dirty="0">
                    <a:cs typeface="B Nazanin" panose="00000400000000000000" pitchFamily="2" charset="-78"/>
                  </a:rPr>
                  <a:t>Ai OP value</a:t>
                </a:r>
                <a:r>
                  <a:rPr lang="fa-IR" sz="1600" dirty="0">
                    <a:cs typeface="B Nazanin" panose="00000400000000000000" pitchFamily="2" charset="-78"/>
                  </a:rPr>
                  <a:t> می‌باشد که در آن </a:t>
                </a:r>
                <a:r>
                  <a:rPr lang="en-US" sz="1600" dirty="0">
                    <a:cs typeface="B Nazanin" panose="00000400000000000000" pitchFamily="2" charset="-78"/>
                  </a:rPr>
                  <a:t>OP</a:t>
                </a:r>
                <a:r>
                  <a:rPr lang="fa-IR" sz="1600" dirty="0">
                    <a:cs typeface="B Nazanin" panose="00000400000000000000" pitchFamily="2" charset="-78"/>
                  </a:rPr>
                  <a:t> یکی از  عملگرهای </a:t>
                </a:r>
                <a:r>
                  <a:rPr lang="en-US" sz="1600" dirty="0">
                    <a:cs typeface="B Nazanin" panose="00000400000000000000" pitchFamily="2" charset="-78"/>
                  </a:rPr>
                  <a:t>=</a:t>
                </a:r>
                <a:r>
                  <a:rPr lang="fa-IR" sz="1600" dirty="0">
                    <a:cs typeface="B Nazanin" panose="00000400000000000000" pitchFamily="2" charset="-78"/>
                  </a:rPr>
                  <a:t> ، </a:t>
                </a:r>
                <a14:m>
                  <m:oMath xmlns:m="http://schemas.openxmlformats.org/officeDocument/2006/math">
                    <m:r>
                      <a:rPr lang="fa-I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≠</m:t>
                    </m:r>
                  </m:oMath>
                </a14:m>
                <a:r>
                  <a:rPr lang="fa-IR" sz="1600" dirty="0">
                    <a:cs typeface="B Nazanin" panose="00000400000000000000" pitchFamily="2" charset="-78"/>
                  </a:rPr>
                  <a:t>  ، &gt; ، &lt; ، </a:t>
                </a:r>
                <a14:m>
                  <m:oMath xmlns:m="http://schemas.openxmlformats.org/officeDocument/2006/math">
                    <m:r>
                      <a:rPr lang="fa-I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≤</m:t>
                    </m:r>
                  </m:oMath>
                </a14:m>
                <a:r>
                  <a:rPr lang="fa-IR" sz="1600" dirty="0">
                    <a:cs typeface="B Nazanin" panose="00000400000000000000" pitchFamily="2" charset="-78"/>
                  </a:rPr>
                  <a:t>  و </a:t>
                </a:r>
                <a14:m>
                  <m:oMath xmlns:m="http://schemas.openxmlformats.org/officeDocument/2006/math">
                    <m:r>
                      <a:rPr lang="fa-I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≥</m:t>
                    </m:r>
                  </m:oMath>
                </a14:m>
                <a:r>
                  <a:rPr lang="fa-IR" sz="1600" dirty="0">
                    <a:cs typeface="B Nazanin" panose="00000400000000000000" pitchFamily="2" charset="-78"/>
                  </a:rPr>
                  <a:t>  است و </a:t>
                </a:r>
                <a:r>
                  <a:rPr lang="en-US" sz="1600" dirty="0">
                    <a:cs typeface="B Nazanin" panose="00000400000000000000" pitchFamily="2" charset="-78"/>
                  </a:rPr>
                  <a:t>value</a:t>
                </a:r>
                <a:r>
                  <a:rPr lang="fa-IR" sz="1600" dirty="0">
                    <a:cs typeface="B Nazanin" panose="00000400000000000000" pitchFamily="2" charset="-78"/>
                  </a:rPr>
                  <a:t> یک مقدار ثابت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نماد ریاضی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a-IR" sz="1600" dirty="0">
                    <a:cs typeface="B Nazanin" panose="00000400000000000000" pitchFamily="2" charset="-78"/>
                  </a:rPr>
                  <a:t>  که در آن </a:t>
                </a:r>
                <a:r>
                  <a:rPr lang="en-US" sz="1600" dirty="0">
                    <a:cs typeface="B Nazanin" panose="00000400000000000000" pitchFamily="2" charset="-78"/>
                  </a:rPr>
                  <a:t>c</a:t>
                </a:r>
                <a:r>
                  <a:rPr lang="fa-IR" sz="1600" dirty="0">
                    <a:cs typeface="B Nazanin" panose="00000400000000000000" pitchFamily="2" charset="-78"/>
                  </a:rPr>
                  <a:t> شرط یا شرایط گزینش می‌باشد.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شکل کلی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(R)</a:t>
                </a:r>
                <a:r>
                  <a:rPr lang="fa-IR" sz="1600" dirty="0">
                    <a:cs typeface="B Nazanin" panose="00000400000000000000" pitchFamily="2" charset="-78"/>
                  </a:rPr>
                  <a:t> ، </a:t>
                </a:r>
                <a:r>
                  <a:rPr lang="en-US" sz="1600" dirty="0">
                    <a:cs typeface="B Nazanin" panose="00000400000000000000" pitchFamily="2" charset="-78"/>
                  </a:rPr>
                  <a:t>R </a:t>
                </a:r>
                <a:r>
                  <a:rPr lang="en-US" sz="1600" b="1" dirty="0">
                    <a:cs typeface="B Nazanin" panose="00000400000000000000" pitchFamily="2" charset="-78"/>
                  </a:rPr>
                  <a:t>WHERE</a:t>
                </a:r>
                <a:r>
                  <a:rPr lang="en-US" sz="1600" dirty="0">
                    <a:cs typeface="B Nazanin" panose="00000400000000000000" pitchFamily="2" charset="-78"/>
                  </a:rPr>
                  <a:t> c</a:t>
                </a:r>
                <a:r>
                  <a:rPr lang="fa-IR" sz="1600" dirty="0">
                    <a:cs typeface="B Nazanin" panose="00000400000000000000" pitchFamily="2" charset="-78"/>
                  </a:rPr>
                  <a:t> و یا </a:t>
                </a:r>
                <a:r>
                  <a:rPr lang="en-US" sz="1600" b="1" dirty="0">
                    <a:cs typeface="B Nazanin" panose="00000400000000000000" pitchFamily="2" charset="-78"/>
                  </a:rPr>
                  <a:t>RESTRICT</a:t>
                </a:r>
                <a:r>
                  <a:rPr lang="en-US" sz="1600" dirty="0">
                    <a:cs typeface="B Nazanin" panose="00000400000000000000" pitchFamily="2" charset="-78"/>
                  </a:rPr>
                  <a:t> R </a:t>
                </a:r>
                <a:r>
                  <a:rPr lang="en-US" sz="1600" b="1" dirty="0">
                    <a:cs typeface="B Nazanin" panose="00000400000000000000" pitchFamily="2" charset="-78"/>
                  </a:rPr>
                  <a:t>WHERE</a:t>
                </a:r>
                <a:r>
                  <a:rPr lang="en-US" sz="1600" dirty="0">
                    <a:cs typeface="B Nazanin" panose="00000400000000000000" pitchFamily="2" charset="-78"/>
                  </a:rPr>
                  <a:t> c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این عملگر تک عملوندی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عملکرد ( در نمایش جدولی رابطه ) : </a:t>
                </a:r>
                <a:r>
                  <a:rPr lang="fa-IR" sz="1600" dirty="0">
                    <a:cs typeface="B Nazanin" panose="00000400000000000000" pitchFamily="2" charset="-78"/>
                  </a:rPr>
                  <a:t>زیرمجموعه ای از تاپل‌های رابطه است که دارای شرایط مورد نظر هستند.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مثال : </a:t>
                </a:r>
                <a:r>
                  <a:rPr lang="fa-IR" sz="1600" dirty="0">
                    <a:cs typeface="B Nazanin" panose="00000400000000000000" pitchFamily="2" charset="-78"/>
                  </a:rPr>
                  <a:t>مشخصات کامل دانشجویان پسر بالای 20 سال را نمایش دهد 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𝑔𝑒𝑛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𝑡𝑟𝑢𝑒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𝑎𝑔𝑒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&gt;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20</m:t>
                            </m:r>
                          </m:e>
                        </m:nary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(student)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نکته : </a:t>
                </a:r>
                <a:r>
                  <a:rPr lang="fa-IR" sz="1600" dirty="0">
                    <a:cs typeface="B Nazanin" panose="00000400000000000000" pitchFamily="2" charset="-78"/>
                  </a:rPr>
                  <a:t>عملگر گزینش جابجایی پذیر است ، یعنی 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(R)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عبارات جبری معادل : </a:t>
                </a:r>
              </a:p>
              <a:p>
                <a:pPr algn="just"/>
                <a:r>
                  <a:rPr lang="en-US" sz="1600" dirty="0">
                    <a:cs typeface="B Nazanin" panose="00000400000000000000" pitchFamily="2" charset="-78"/>
                  </a:rPr>
                  <a:t>R where (c1 and c2)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(R where c1) intersect (R where c2)</a:t>
                </a:r>
              </a:p>
              <a:p>
                <a:pPr algn="just"/>
                <a:r>
                  <a:rPr lang="en-US" sz="1600" dirty="0">
                    <a:cs typeface="B Nazanin" panose="00000400000000000000" pitchFamily="2" charset="-78"/>
                  </a:rPr>
                  <a:t>R where (c1 or c2)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(R where c1) union (R where c2)</a:t>
                </a:r>
              </a:p>
              <a:p>
                <a:pPr algn="just"/>
                <a:r>
                  <a:rPr lang="en-US" sz="1600" dirty="0">
                    <a:cs typeface="B Nazanin" panose="00000400000000000000" pitchFamily="2" charset="-78"/>
                  </a:rPr>
                  <a:t>R where not c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R minus (R where c)</a:t>
                </a:r>
                <a:endParaRPr lang="fa-IR" sz="16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C9436-2EB0-482D-8DD8-4161101F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68188"/>
                <a:ext cx="11039061" cy="4925516"/>
              </a:xfrm>
              <a:prstGeom prst="rect">
                <a:avLst/>
              </a:prstGeom>
              <a:blipFill>
                <a:blip r:embed="rId11"/>
                <a:stretch>
                  <a:fillRect l="-1215" r="-276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28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پرتو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Project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D5C197-2E2B-44DD-9C7E-CA7C6183C9D1}"/>
                  </a:ext>
                </a:extLst>
              </p:cNvPr>
              <p:cNvSpPr txBox="1"/>
              <p:nvPr/>
            </p:nvSpPr>
            <p:spPr>
              <a:xfrm>
                <a:off x="596347" y="668188"/>
                <a:ext cx="11039061" cy="490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عملگر پرتو ، صفات خاصی از یک رابطه را نمایش می‌دهد.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نماد ریاضی : </a:t>
                </a:r>
                <a14:m>
                  <m:oMath xmlns:m="http://schemas.openxmlformats.org/officeDocument/2006/math">
                    <m:r>
                      <a:rPr lang="fa-I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∏</m:t>
                    </m:r>
                  </m:oMath>
                </a14:m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شکل کلی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∏</m:t>
                        </m:r>
                      </m:e>
                      <m:sub>
                        <m:r>
                          <a:rPr lang="fa-I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𝐿</m:t>
                        </m:r>
                        <m:r>
                          <a:rPr lang="fa-I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(R)</a:t>
                </a:r>
                <a:r>
                  <a:rPr lang="fa-IR" sz="1600" dirty="0">
                    <a:cs typeface="B Nazanin" panose="00000400000000000000" pitchFamily="2" charset="-78"/>
                  </a:rPr>
                  <a:t> ، </a:t>
                </a:r>
                <a:r>
                  <a:rPr lang="en-US" sz="1600" dirty="0">
                    <a:cs typeface="B Nazanin" panose="00000400000000000000" pitchFamily="2" charset="-78"/>
                  </a:rPr>
                  <a:t>(R) [L]</a:t>
                </a:r>
                <a:r>
                  <a:rPr lang="fa-IR" sz="1600" dirty="0">
                    <a:cs typeface="B Nazanin" panose="00000400000000000000" pitchFamily="2" charset="-78"/>
                  </a:rPr>
                  <a:t> و یا </a:t>
                </a:r>
                <a:r>
                  <a:rPr lang="en-US" sz="1600" b="1" dirty="0">
                    <a:cs typeface="B Nazanin" panose="00000400000000000000" pitchFamily="2" charset="-78"/>
                  </a:rPr>
                  <a:t>PROJECT</a:t>
                </a:r>
                <a:r>
                  <a:rPr lang="en-US" sz="1600" dirty="0">
                    <a:cs typeface="B Nazanin" panose="00000400000000000000" pitchFamily="2" charset="-78"/>
                  </a:rPr>
                  <a:t> R </a:t>
                </a:r>
                <a:r>
                  <a:rPr lang="en-US" sz="1600" b="1" dirty="0">
                    <a:cs typeface="B Nazanin" panose="00000400000000000000" pitchFamily="2" charset="-78"/>
                  </a:rPr>
                  <a:t>OVER</a:t>
                </a:r>
                <a:r>
                  <a:rPr lang="en-US" sz="1600" dirty="0">
                    <a:cs typeface="B Nazanin" panose="00000400000000000000" pitchFamily="2" charset="-78"/>
                  </a:rPr>
                  <a:t> (L)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این عملگر تک عملوندی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عملکرد ( در نمایش جدولی رابطه ) : </a:t>
                </a:r>
                <a:r>
                  <a:rPr lang="fa-IR" sz="1600" dirty="0">
                    <a:cs typeface="B Nazanin" panose="00000400000000000000" pitchFamily="2" charset="-78"/>
                  </a:rPr>
                  <a:t>زیرمجموعه ای از ستون‌های رابطه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مثال 1 : </a:t>
                </a:r>
                <a:r>
                  <a:rPr lang="fa-IR" sz="1600" dirty="0">
                    <a:cs typeface="B Nazanin" panose="00000400000000000000" pitchFamily="2" charset="-78"/>
                  </a:rPr>
                  <a:t>شماره دانشجویی و نام خانوادگی تمام دانشجویان را نمایش دهد 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∏</m:t>
                        </m:r>
                      </m:e>
                      <m:sub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𝑠𝑡𝑛𝑜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𝐿𝑎𝑠𝑡𝑁𝑎𝑚𝑒</m:t>
                        </m:r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(student)</a:t>
                </a:r>
                <a:r>
                  <a:rPr lang="fa-IR" sz="1600" dirty="0">
                    <a:cs typeface="B Nazanin" panose="00000400000000000000" pitchFamily="2" charset="-78"/>
                  </a:rPr>
                  <a:t>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مثال 2 : </a:t>
                </a:r>
                <a:r>
                  <a:rPr lang="fa-IR" sz="1600" dirty="0">
                    <a:cs typeface="B Nazanin" panose="00000400000000000000" pitchFamily="2" charset="-78"/>
                  </a:rPr>
                  <a:t>شماره دانشجویی دانشجویانی که درسی انتخاب نکرده اند را نمایش دهد 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≔ </m:t>
                    </m:r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∏</m:t>
                        </m:r>
                      </m:e>
                      <m:sub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𝑠𝑡𝑛𝑜</m:t>
                        </m:r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(student)</a:t>
                </a:r>
                <a:r>
                  <a:rPr lang="fa-IR" sz="1600" dirty="0">
                    <a:cs typeface="B Nazanin" panose="00000400000000000000" pitchFamily="2" charset="-78"/>
                  </a:rPr>
                  <a:t> </a:t>
                </a:r>
                <a:r>
                  <a:rPr lang="en-US" sz="1600" dirty="0">
                    <a:cs typeface="B Nazanin" panose="00000400000000000000" pitchFamily="2" charset="-78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∏</m:t>
                        </m:r>
                      </m:e>
                      <m:sub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𝑠𝑡𝑛𝑜</m:t>
                        </m:r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(SelectedLesson)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مثال 3 : </a:t>
                </a:r>
                <a:r>
                  <a:rPr lang="fa-IR" sz="1600" dirty="0">
                    <a:cs typeface="B Nazanin" panose="00000400000000000000" pitchFamily="2" charset="-78"/>
                  </a:rPr>
                  <a:t>شماره دانشجویی و نام خانوادگی دانشجویان پسر را نمایش دهد 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∏</m:t>
                        </m:r>
                      </m:e>
                      <m:sub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𝑠𝑡𝑛𝑜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𝐿𝑎𝑠𝑡𝑁𝑎𝑚𝑒</m:t>
                        </m:r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𝑔𝑒𝑛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𝑡𝑟𝑢𝑒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(student)</a:t>
                </a:r>
                <a:r>
                  <a:rPr lang="fa-IR" sz="1600" dirty="0">
                    <a:cs typeface="B Nazanin" panose="00000400000000000000" pitchFamily="2" charset="-78"/>
                  </a:rPr>
                  <a:t> </a:t>
                </a:r>
                <a:r>
                  <a:rPr lang="en-US" sz="1600" dirty="0">
                    <a:cs typeface="B Nazanin" panose="00000400000000000000" pitchFamily="2" charset="-78"/>
                  </a:rPr>
                  <a:t>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نکته : </a:t>
                </a:r>
                <a:r>
                  <a:rPr lang="fa-IR" sz="1600" dirty="0">
                    <a:cs typeface="B Nazanin" panose="00000400000000000000" pitchFamily="2" charset="-78"/>
                  </a:rPr>
                  <a:t>در </a:t>
                </a:r>
                <a:r>
                  <a:rPr lang="en-US" sz="1600" dirty="0">
                    <a:cs typeface="B Nazanin" panose="00000400000000000000" pitchFamily="2" charset="-78"/>
                  </a:rPr>
                  <a:t>SQL</a:t>
                </a:r>
                <a:r>
                  <a:rPr lang="fa-IR" sz="1600" dirty="0">
                    <a:cs typeface="B Nazanin" panose="00000400000000000000" pitchFamily="2" charset="-78"/>
                  </a:rPr>
                  <a:t> استاندارد </a:t>
                </a:r>
                <a:r>
                  <a:rPr lang="en-US" sz="1600" dirty="0">
                    <a:cs typeface="B Nazanin" panose="00000400000000000000" pitchFamily="2" charset="-78"/>
                  </a:rPr>
                  <a:t>Select</a:t>
                </a:r>
                <a:r>
                  <a:rPr lang="fa-IR" sz="1600" dirty="0">
                    <a:cs typeface="B Nazanin" panose="00000400000000000000" pitchFamily="2" charset="-78"/>
                  </a:rPr>
                  <a:t> در حالت کلی ترکیبی از دو عملگر </a:t>
                </a:r>
                <a:r>
                  <a:rPr lang="en-US" sz="1600" dirty="0">
                    <a:cs typeface="B Nazanin" panose="00000400000000000000" pitchFamily="2" charset="-78"/>
                  </a:rPr>
                  <a:t>Restrict</a:t>
                </a:r>
                <a:r>
                  <a:rPr lang="fa-IR" sz="1600" dirty="0">
                    <a:cs typeface="B Nazanin" panose="00000400000000000000" pitchFamily="2" charset="-78"/>
                  </a:rPr>
                  <a:t> و </a:t>
                </a:r>
                <a:r>
                  <a:rPr lang="en-US" sz="1600" dirty="0">
                    <a:cs typeface="B Nazanin" panose="00000400000000000000" pitchFamily="2" charset="-78"/>
                  </a:rPr>
                  <a:t>Project</a:t>
                </a:r>
                <a:r>
                  <a:rPr lang="fa-IR" sz="1600" dirty="0">
                    <a:cs typeface="B Nazanin" panose="00000400000000000000" pitchFamily="2" charset="-78"/>
                  </a:rPr>
                  <a:t> است.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نکته : </a:t>
                </a:r>
                <a:r>
                  <a:rPr lang="fa-IR" sz="1600" dirty="0">
                    <a:cs typeface="B Nazanin" panose="00000400000000000000" pitchFamily="2" charset="-78"/>
                  </a:rPr>
                  <a:t>در لیست صفات پرتو، می‌توان از توابع حسابی استفاده کرد و صفت (صفاتی) با مقادیر حاصل از اجرای تابع (توابع) در رابطه جواب داشت.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D5C197-2E2B-44DD-9C7E-CA7C6183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68188"/>
                <a:ext cx="11039061" cy="4909036"/>
              </a:xfrm>
              <a:prstGeom prst="rect">
                <a:avLst/>
              </a:prstGeom>
              <a:blipFill>
                <a:blip r:embed="rId11"/>
                <a:stretch>
                  <a:fillRect l="-55" r="-276" b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419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تغییرنام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Rename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9C7F-8C76-4C2B-9761-7EF31CDE02FC}"/>
                  </a:ext>
                </a:extLst>
              </p:cNvPr>
              <p:cNvSpPr txBox="1"/>
              <p:nvPr/>
            </p:nvSpPr>
            <p:spPr>
              <a:xfrm>
                <a:off x="596347" y="668188"/>
                <a:ext cx="11039061" cy="264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این عملگر، برای نامیدن رابطه حاصل از یک عبارت جبر رابطه‌ای به کار می‌رود.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نماد ریاضی : </a:t>
                </a:r>
                <a14:m>
                  <m:oMath xmlns:m="http://schemas.openxmlformats.org/officeDocument/2006/math">
                    <m:r>
                      <a:rPr lang="fa-I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𝜌</m:t>
                    </m:r>
                  </m:oMath>
                </a14:m>
                <a:endParaRPr lang="fa-IR" sz="1600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شکل کلی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(E)</a:t>
                </a:r>
                <a:r>
                  <a:rPr lang="fa-IR" sz="1600" dirty="0">
                    <a:cs typeface="B Nazanin" panose="00000400000000000000" pitchFamily="2" charset="-78"/>
                  </a:rPr>
                  <a:t> که در آن </a:t>
                </a:r>
                <a:r>
                  <a:rPr lang="en-US" sz="1600" dirty="0">
                    <a:cs typeface="B Nazanin" panose="00000400000000000000" pitchFamily="2" charset="-78"/>
                  </a:rPr>
                  <a:t>R</a:t>
                </a:r>
                <a:r>
                  <a:rPr lang="fa-IR" sz="1600" dirty="0">
                    <a:cs typeface="B Nazanin" panose="00000400000000000000" pitchFamily="2" charset="-78"/>
                  </a:rPr>
                  <a:t> نام رابطه حاصل از عبارت جبر رابطه‌ای </a:t>
                </a:r>
                <a:r>
                  <a:rPr lang="en-US" sz="1600" dirty="0">
                    <a:cs typeface="B Nazanin" panose="00000400000000000000" pitchFamily="2" charset="-78"/>
                  </a:rPr>
                  <a:t>E</a:t>
                </a:r>
                <a:r>
                  <a:rPr lang="fa-IR" sz="1600" dirty="0">
                    <a:cs typeface="B Nazanin" panose="00000400000000000000" pitchFamily="2" charset="-78"/>
                  </a:rPr>
                  <a:t>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dirty="0">
                    <a:cs typeface="B Nazanin" panose="00000400000000000000" pitchFamily="2" charset="-78"/>
                  </a:rPr>
                  <a:t>این عملگر تک عملوندی است.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عملکرد : </a:t>
                </a:r>
                <a:r>
                  <a:rPr lang="fa-IR" sz="1600" dirty="0">
                    <a:cs typeface="B Nazanin" panose="00000400000000000000" pitchFamily="2" charset="-78"/>
                  </a:rPr>
                  <a:t>رابطه حاصل از عبارت جبر رابطه‌ای </a:t>
                </a:r>
                <a:r>
                  <a:rPr lang="en-US" sz="1600" dirty="0">
                    <a:cs typeface="B Nazanin" panose="00000400000000000000" pitchFamily="2" charset="-78"/>
                  </a:rPr>
                  <a:t>E</a:t>
                </a:r>
                <a:r>
                  <a:rPr lang="fa-IR" sz="1600" dirty="0">
                    <a:cs typeface="B Nazanin" panose="00000400000000000000" pitchFamily="2" charset="-78"/>
                  </a:rPr>
                  <a:t> را با نام </a:t>
                </a:r>
                <a:r>
                  <a:rPr lang="en-US" sz="1600" dirty="0">
                    <a:cs typeface="B Nazanin" panose="00000400000000000000" pitchFamily="2" charset="-78"/>
                  </a:rPr>
                  <a:t>R</a:t>
                </a:r>
                <a:r>
                  <a:rPr lang="fa-IR" sz="1600" dirty="0">
                    <a:cs typeface="B Nazanin" panose="00000400000000000000" pitchFamily="2" charset="-78"/>
                  </a:rPr>
                  <a:t> برمی‌گرداند. 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sz="1600" b="1" dirty="0">
                    <a:cs typeface="B Nazanin" panose="00000400000000000000" pitchFamily="2" charset="-78"/>
                  </a:rPr>
                  <a:t>نکته : </a:t>
                </a:r>
                <a:r>
                  <a:rPr lang="fa-IR" sz="1600" dirty="0">
                    <a:cs typeface="B Nazanin" panose="00000400000000000000" pitchFamily="2" charset="-78"/>
                  </a:rPr>
                  <a:t>از این عملگر برای تغییرنام صفات نیز استفاده می‌شود 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1600" dirty="0"/>
                  <a:t>R  </a:t>
                </a:r>
                <a:r>
                  <a:rPr lang="pt-BR" sz="1600" b="1" dirty="0"/>
                  <a:t>RENAME</a:t>
                </a:r>
                <a:r>
                  <a:rPr lang="pt-BR" sz="1600" dirty="0"/>
                  <a:t>  A</a:t>
                </a:r>
                <a:r>
                  <a:rPr lang="pt-BR" sz="1600" baseline="-25000" dirty="0"/>
                  <a:t>i</a:t>
                </a:r>
                <a:r>
                  <a:rPr lang="pt-BR" sz="1600" dirty="0"/>
                  <a:t> </a:t>
                </a:r>
                <a:r>
                  <a:rPr lang="pt-BR" sz="1600" b="1" dirty="0"/>
                  <a:t>AS</a:t>
                </a:r>
                <a:r>
                  <a:rPr lang="pt-BR" sz="1600" dirty="0"/>
                  <a:t> B</a:t>
                </a:r>
                <a:r>
                  <a:rPr lang="pt-BR" sz="1600" baseline="-25000" dirty="0"/>
                  <a:t>j</a:t>
                </a:r>
                <a:r>
                  <a:rPr lang="fa-IR" sz="1600" baseline="-25000" dirty="0"/>
                  <a:t> </a:t>
                </a:r>
                <a:endParaRPr lang="fa-IR" sz="16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9C7F-8C76-4C2B-9761-7EF31CDE0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68188"/>
                <a:ext cx="11039061" cy="2646878"/>
              </a:xfrm>
              <a:prstGeom prst="rect">
                <a:avLst/>
              </a:prstGeom>
              <a:blipFill>
                <a:blip r:embed="rId11"/>
                <a:stretch>
                  <a:fillRect l="-331" r="-276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765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Join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C9436-2EB0-482D-8DD8-4161101F315E}"/>
              </a:ext>
            </a:extLst>
          </p:cNvPr>
          <p:cNvSpPr txBox="1"/>
          <p:nvPr/>
        </p:nvSpPr>
        <p:spPr>
          <a:xfrm>
            <a:off x="596347" y="668188"/>
            <a:ext cx="11039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dirty="0">
                <a:cs typeface="B Nazanin" panose="00000400000000000000" pitchFamily="2" charset="-78"/>
              </a:rPr>
              <a:t>عملگر پیوند انواع مختلفی دارد : </a:t>
            </a:r>
          </a:p>
        </p:txBody>
      </p:sp>
      <p:sp>
        <p:nvSpPr>
          <p:cNvPr id="10" name="Flowchart: Terminator 9">
            <a:hlinkClick r:id="rId5" action="ppaction://hlinksldjump"/>
            <a:extLst>
              <a:ext uri="{FF2B5EF4-FFF2-40B4-BE49-F238E27FC236}">
                <a16:creationId xmlns:a16="http://schemas.microsoft.com/office/drawing/2014/main" id="{6D7DC678-A3F9-44FB-9D17-FEC1BEBB6BC4}"/>
              </a:ext>
            </a:extLst>
          </p:cNvPr>
          <p:cNvSpPr/>
          <p:nvPr/>
        </p:nvSpPr>
        <p:spPr>
          <a:xfrm>
            <a:off x="5059486" y="1297742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Theta Join</a:t>
            </a:r>
          </a:p>
        </p:txBody>
      </p:sp>
      <p:sp>
        <p:nvSpPr>
          <p:cNvPr id="11" name="Flowchart: Terminator 10">
            <a:hlinkClick r:id="rId11" action="ppaction://hlinksldjump"/>
            <a:extLst>
              <a:ext uri="{FF2B5EF4-FFF2-40B4-BE49-F238E27FC236}">
                <a16:creationId xmlns:a16="http://schemas.microsoft.com/office/drawing/2014/main" id="{BE495DD0-82A4-41A9-BB3D-AF40DF0FA8E4}"/>
              </a:ext>
            </a:extLst>
          </p:cNvPr>
          <p:cNvSpPr/>
          <p:nvPr/>
        </p:nvSpPr>
        <p:spPr>
          <a:xfrm>
            <a:off x="5059485" y="2011964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Natural Join</a:t>
            </a:r>
          </a:p>
        </p:txBody>
      </p:sp>
      <p:sp>
        <p:nvSpPr>
          <p:cNvPr id="12" name="Flowchart: Terminator 11">
            <a:hlinkClick r:id="rId12" action="ppaction://hlinksldjump"/>
            <a:extLst>
              <a:ext uri="{FF2B5EF4-FFF2-40B4-BE49-F238E27FC236}">
                <a16:creationId xmlns:a16="http://schemas.microsoft.com/office/drawing/2014/main" id="{522B606D-92C4-418B-8B67-E379254DBE41}"/>
              </a:ext>
            </a:extLst>
          </p:cNvPr>
          <p:cNvSpPr/>
          <p:nvPr/>
        </p:nvSpPr>
        <p:spPr>
          <a:xfrm>
            <a:off x="5059483" y="3425074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Left Outer Join</a:t>
            </a:r>
          </a:p>
        </p:txBody>
      </p:sp>
      <p:sp>
        <p:nvSpPr>
          <p:cNvPr id="14" name="Flowchart: Terminator 13">
            <a:hlinkClick r:id="rId13" action="ppaction://hlinksldjump"/>
            <a:extLst>
              <a:ext uri="{FF2B5EF4-FFF2-40B4-BE49-F238E27FC236}">
                <a16:creationId xmlns:a16="http://schemas.microsoft.com/office/drawing/2014/main" id="{2E20EB69-0ED1-47A3-80C7-002E060470D1}"/>
              </a:ext>
            </a:extLst>
          </p:cNvPr>
          <p:cNvSpPr/>
          <p:nvPr/>
        </p:nvSpPr>
        <p:spPr>
          <a:xfrm>
            <a:off x="5059483" y="4129318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Right Outer Join</a:t>
            </a:r>
          </a:p>
        </p:txBody>
      </p:sp>
      <p:sp>
        <p:nvSpPr>
          <p:cNvPr id="15" name="Flowchart: Terminator 14">
            <a:hlinkClick r:id="rId14" action="ppaction://hlinksldjump"/>
            <a:extLst>
              <a:ext uri="{FF2B5EF4-FFF2-40B4-BE49-F238E27FC236}">
                <a16:creationId xmlns:a16="http://schemas.microsoft.com/office/drawing/2014/main" id="{EACBD203-DA05-4B27-B9AA-2D4BBE8978CF}"/>
              </a:ext>
            </a:extLst>
          </p:cNvPr>
          <p:cNvSpPr/>
          <p:nvPr/>
        </p:nvSpPr>
        <p:spPr>
          <a:xfrm>
            <a:off x="5059482" y="4849566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Full Outer Join</a:t>
            </a:r>
          </a:p>
        </p:txBody>
      </p:sp>
      <p:sp>
        <p:nvSpPr>
          <p:cNvPr id="16" name="Flowchart: Terminator 15">
            <a:hlinkClick r:id="rId15" action="ppaction://hlinksldjump"/>
            <a:extLst>
              <a:ext uri="{FF2B5EF4-FFF2-40B4-BE49-F238E27FC236}">
                <a16:creationId xmlns:a16="http://schemas.microsoft.com/office/drawing/2014/main" id="{7B54D628-81A1-41DF-BBD5-A7FF194FE0BA}"/>
              </a:ext>
            </a:extLst>
          </p:cNvPr>
          <p:cNvSpPr/>
          <p:nvPr/>
        </p:nvSpPr>
        <p:spPr>
          <a:xfrm>
            <a:off x="5059484" y="2720830"/>
            <a:ext cx="2071963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cs typeface="B Nazanin" panose="00000400000000000000" pitchFamily="2" charset="-78"/>
              </a:rPr>
              <a:t>Semi Join</a:t>
            </a:r>
          </a:p>
        </p:txBody>
      </p:sp>
    </p:spTree>
    <p:extLst>
      <p:ext uri="{BB962C8B-B14F-4D97-AF65-F5344CB8AC3E}">
        <p14:creationId xmlns:p14="http://schemas.microsoft.com/office/powerpoint/2010/main" val="254223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عملگر پیوند –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Theta Join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83919B-A87B-4CA9-A6FE-82EDF83BD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01" y="868005"/>
            <a:ext cx="5191107" cy="4123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623AA9-533A-4AC9-A2AD-015CA71DF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348" y="865436"/>
            <a:ext cx="5191108" cy="4123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C68B7F-F2CB-4BE2-9442-0C704FE725E8}"/>
              </a:ext>
            </a:extLst>
          </p:cNvPr>
          <p:cNvSpPr/>
          <p:nvPr/>
        </p:nvSpPr>
        <p:spPr>
          <a:xfrm flipH="1">
            <a:off x="5772177" y="2728724"/>
            <a:ext cx="632369" cy="3968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مثال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FAB05-E936-4674-A947-658647C9889B}"/>
              </a:ext>
            </a:extLst>
          </p:cNvPr>
          <p:cNvSpPr txBox="1"/>
          <p:nvPr/>
        </p:nvSpPr>
        <p:spPr>
          <a:xfrm>
            <a:off x="596347" y="4950233"/>
            <a:ext cx="110390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dirty="0">
                <a:cs typeface="B Nazanin" panose="00000400000000000000" pitchFamily="2" charset="-78"/>
              </a:rPr>
              <a:t>نکته : </a:t>
            </a:r>
            <a:r>
              <a:rPr lang="en-US" sz="1600" dirty="0">
                <a:cs typeface="B Nazanin" panose="00000400000000000000" pitchFamily="2" charset="-78"/>
              </a:rPr>
              <a:t>R1 ⋈</a:t>
            </a:r>
            <a:r>
              <a:rPr lang="en-US" sz="1600" baseline="-25000" dirty="0">
                <a:cs typeface="B Nazanin" panose="00000400000000000000" pitchFamily="2" charset="-78"/>
              </a:rPr>
              <a:t>C</a:t>
            </a:r>
            <a:r>
              <a:rPr lang="en-US" sz="1600" dirty="0">
                <a:cs typeface="B Nazanin" panose="00000400000000000000" pitchFamily="2" charset="-78"/>
              </a:rPr>
              <a:t> R2= </a:t>
            </a:r>
            <a:r>
              <a:rPr lang="el-GR" sz="1600" dirty="0">
                <a:cs typeface="B Nazanin" panose="00000400000000000000" pitchFamily="2" charset="-78"/>
              </a:rPr>
              <a:t>σ</a:t>
            </a:r>
            <a:r>
              <a:rPr lang="en-US" sz="1600" baseline="-25000" dirty="0">
                <a:cs typeface="B Nazanin" panose="00000400000000000000" pitchFamily="2" charset="-78"/>
              </a:rPr>
              <a:t>C</a:t>
            </a:r>
            <a:r>
              <a:rPr lang="en-US" sz="1600" dirty="0">
                <a:cs typeface="B Nazanin" panose="00000400000000000000" pitchFamily="2" charset="-78"/>
              </a:rPr>
              <a:t> (R1×R2) </a:t>
            </a:r>
            <a:r>
              <a:rPr lang="fa-IR" sz="1600" dirty="0">
                <a:cs typeface="B Nazanin" panose="00000400000000000000" pitchFamily="2" charset="-78"/>
              </a:rPr>
              <a:t> : حاصل </a:t>
            </a:r>
            <a:r>
              <a:rPr lang="en-US" sz="1600" dirty="0">
                <a:cs typeface="B Nazanin" panose="00000400000000000000" pitchFamily="2" charset="-78"/>
              </a:rPr>
              <a:t>Theta-Join</a:t>
            </a:r>
            <a:r>
              <a:rPr lang="fa-IR" sz="1600" dirty="0">
                <a:cs typeface="B Nazanin" panose="00000400000000000000" pitchFamily="2" charset="-78"/>
              </a:rPr>
              <a:t> در حالت عمومی، زیرمجموعه‏ای افقی از ضرب کارتزین است که در آن تاپل‏هایی که حائز شرط پیوند هستند حضور دارند.</a:t>
            </a:r>
          </a:p>
        </p:txBody>
      </p:sp>
    </p:spTree>
    <p:extLst>
      <p:ext uri="{BB962C8B-B14F-4D97-AF65-F5344CB8AC3E}">
        <p14:creationId xmlns:p14="http://schemas.microsoft.com/office/powerpoint/2010/main" val="30989780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18464</TotalTime>
  <Words>1830</Words>
  <Application>Microsoft Office PowerPoint</Application>
  <PresentationFormat>Widescreen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Nazanin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Goldp0W3r</dc:creator>
  <cp:lastModifiedBy>Tom</cp:lastModifiedBy>
  <cp:revision>1217</cp:revision>
  <dcterms:created xsi:type="dcterms:W3CDTF">2016-01-29T14:06:18Z</dcterms:created>
  <dcterms:modified xsi:type="dcterms:W3CDTF">2023-05-15T11:04:33Z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