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60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07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536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418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010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6453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4292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861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314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23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056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37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18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995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51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721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72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77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Micro Service Architecture </a:t>
            </a:r>
            <a:endParaRPr lang="fa-I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Mehran Rivadeh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839201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Self-contained </a:t>
            </a:r>
            <a:r>
              <a:rPr lang="en-US" dirty="0" smtClean="0"/>
              <a:t>service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a service so that it can respond to a synchronous request without waiting for the response from any other service</a:t>
            </a:r>
            <a:r>
              <a:rPr lang="en-US" dirty="0" smtClean="0"/>
              <a:t>.</a:t>
            </a:r>
          </a:p>
          <a:p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681433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Service per team</a:t>
            </a:r>
            <a:br>
              <a:rPr lang="en-US" dirty="0"/>
            </a:b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service is owned by a team, which has sole responsibility for making changes. </a:t>
            </a:r>
            <a:endParaRPr lang="en-US" dirty="0" smtClean="0"/>
          </a:p>
          <a:p>
            <a:r>
              <a:rPr lang="en-US" dirty="0" smtClean="0"/>
              <a:t>Ideally </a:t>
            </a:r>
            <a:r>
              <a:rPr lang="en-US" dirty="0"/>
              <a:t>each team has only one </a:t>
            </a:r>
            <a:r>
              <a:rPr lang="en-US" dirty="0" smtClean="0"/>
              <a:t>service.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974215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Database per Service</a:t>
            </a:r>
          </a:p>
          <a:p>
            <a:r>
              <a:rPr lang="en-US" dirty="0"/>
              <a:t>Shared database</a:t>
            </a:r>
          </a:p>
          <a:p>
            <a:r>
              <a:rPr lang="en-US" dirty="0"/>
              <a:t>Saga</a:t>
            </a:r>
          </a:p>
          <a:p>
            <a:r>
              <a:rPr lang="en-US" dirty="0"/>
              <a:t>Command-side replica</a:t>
            </a:r>
          </a:p>
          <a:p>
            <a:r>
              <a:rPr lang="en-US" dirty="0"/>
              <a:t>API Composition</a:t>
            </a:r>
          </a:p>
          <a:p>
            <a:r>
              <a:rPr lang="en-US" dirty="0"/>
              <a:t>CQRS</a:t>
            </a:r>
          </a:p>
          <a:p>
            <a:r>
              <a:rPr lang="en-US" dirty="0"/>
              <a:t>Domain event</a:t>
            </a:r>
          </a:p>
          <a:p>
            <a:r>
              <a:rPr lang="en-US" dirty="0"/>
              <a:t>Event sourcing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647371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Database per Service</a:t>
            </a:r>
            <a:br>
              <a:rPr lang="en-US" dirty="0"/>
            </a:b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each </a:t>
            </a:r>
            <a:r>
              <a:rPr lang="en-US" dirty="0" err="1"/>
              <a:t>microservice’s</a:t>
            </a:r>
            <a:r>
              <a:rPr lang="en-US" dirty="0"/>
              <a:t> persistent data private to that service and accessible only via its API.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service’s transactions only involve its database.</a:t>
            </a:r>
          </a:p>
          <a:p>
            <a:pPr marL="0" indent="0">
              <a:buNone/>
            </a:pPr>
            <a:endParaRPr lang="en-US" dirty="0"/>
          </a:p>
          <a:p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605509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Shared </a:t>
            </a:r>
            <a:r>
              <a:rPr lang="en-US" dirty="0" smtClean="0"/>
              <a:t>database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(single) database that is shared by multiple services.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service freely accesses data owned by other services using local ACID transactions.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553398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Implement each business transaction that spans multiple services as a saga.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saga is a sequence of local transactions.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local transaction updates the database and publishes a message or event to trigger the next local transaction in the saga.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a local transaction fails because it violates a business rule then the saga executes a series of compensating transactions that undo the changes that were made by the preceding local transactions.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4235111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ways of coordination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ways of coordination sagas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Choreography - each local transaction publishes domain events that trigger local transactions in other services</a:t>
            </a:r>
          </a:p>
          <a:p>
            <a:pPr lvl="1"/>
            <a:r>
              <a:rPr lang="en-US" dirty="0"/>
              <a:t>Orchestration - an orchestrator (object) tells the participants what local transactions to execute</a:t>
            </a:r>
          </a:p>
          <a:p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616124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Command-side replica</a:t>
            </a:r>
            <a:br>
              <a:rPr lang="en-US" dirty="0"/>
            </a:b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solution consists of the following elements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Command service - the service that implements the command.</a:t>
            </a:r>
          </a:p>
          <a:p>
            <a:r>
              <a:rPr lang="en-US" dirty="0"/>
              <a:t>Provider service - the service that owns the data that the command service needs</a:t>
            </a:r>
          </a:p>
          <a:p>
            <a:r>
              <a:rPr lang="en-US" dirty="0"/>
              <a:t>Replica database - a read-only replica of the data from the provider service.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command service keeps the replica up to data by subscribing to </a:t>
            </a:r>
            <a:r>
              <a:rPr lang="en-US" dirty="0" smtClean="0"/>
              <a:t>domain </a:t>
            </a:r>
            <a:r>
              <a:rPr lang="en-US" dirty="0"/>
              <a:t>events published by the provider service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466526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API Composition</a:t>
            </a:r>
            <a:br>
              <a:rPr lang="en-US" dirty="0"/>
            </a:b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a query by defining an </a:t>
            </a:r>
            <a:r>
              <a:rPr lang="en-US" i="1" dirty="0"/>
              <a:t>API Composer</a:t>
            </a:r>
            <a:r>
              <a:rPr lang="en-US" dirty="0"/>
              <a:t>, which invoking the services that own the data and performs an in-memory join of the results.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593077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CQRS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a view database, which is a read-only replica that is designed to support that query</a:t>
            </a:r>
            <a:r>
              <a:rPr lang="en-US" dirty="0" smtClean="0"/>
              <a:t>.</a:t>
            </a:r>
          </a:p>
          <a:p>
            <a:r>
              <a:rPr lang="en-US" smtClean="0"/>
              <a:t>The </a:t>
            </a:r>
            <a:r>
              <a:rPr lang="en-US" dirty="0"/>
              <a:t>application keeps the replica up to data by subscribing to Domain events published by the service that own the data.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206738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</a:t>
            </a:r>
            <a:r>
              <a:rPr lang="en-US" dirty="0" err="1"/>
              <a:t>microservices</a:t>
            </a:r>
            <a:r>
              <a:rPr lang="en-US" dirty="0" smtClean="0"/>
              <a:t>?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dirty="0"/>
              <a:t>architectural style that structures </a:t>
            </a:r>
            <a:r>
              <a:rPr lang="en-US" dirty="0" smtClean="0"/>
              <a:t>an application </a:t>
            </a:r>
            <a:r>
              <a:rPr lang="en-US" dirty="0"/>
              <a:t>as a collection of services that </a:t>
            </a:r>
            <a:r>
              <a:rPr lang="en-US" dirty="0" smtClean="0"/>
              <a:t>are:</a:t>
            </a:r>
          </a:p>
          <a:p>
            <a:r>
              <a:rPr lang="en-US" dirty="0"/>
              <a:t>Independently deployable</a:t>
            </a:r>
          </a:p>
          <a:p>
            <a:r>
              <a:rPr lang="en-US" dirty="0"/>
              <a:t>Loosely coupled</a:t>
            </a:r>
          </a:p>
          <a:p>
            <a:r>
              <a:rPr lang="en-US" dirty="0"/>
              <a:t>Organized around business capabilities</a:t>
            </a:r>
          </a:p>
          <a:p>
            <a:r>
              <a:rPr lang="en-US" dirty="0"/>
              <a:t>Owned by a small team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7920013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Event sourcing</a:t>
            </a:r>
            <a:br>
              <a:rPr lang="en-US" dirty="0"/>
            </a:b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good solution to this problem is to use event sourcing. </a:t>
            </a:r>
            <a:endParaRPr lang="en-US" dirty="0" smtClean="0"/>
          </a:p>
          <a:p>
            <a:r>
              <a:rPr lang="en-US" dirty="0" smtClean="0"/>
              <a:t>Event </a:t>
            </a:r>
            <a:r>
              <a:rPr lang="en-US" dirty="0"/>
              <a:t>sourcing persists the state of a business entity such an Order or a Customer as a sequence of state-changing events. </a:t>
            </a:r>
            <a:endParaRPr lang="en-US" dirty="0" smtClean="0"/>
          </a:p>
          <a:p>
            <a:r>
              <a:rPr lang="en-US" dirty="0" smtClean="0"/>
              <a:t>Whenever </a:t>
            </a:r>
            <a:r>
              <a:rPr lang="en-US" dirty="0"/>
              <a:t>the state of a business entity changes, a new event is appended to the list of events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Since saving an event is a single operation, it is inherently atomic.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application reconstructs an entity’s current state by replaying the events.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176452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Transactional messaging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Transactional outbox</a:t>
            </a:r>
          </a:p>
          <a:p>
            <a:r>
              <a:rPr lang="en-US" dirty="0"/>
              <a:t>Transaction log tailing</a:t>
            </a:r>
          </a:p>
          <a:p>
            <a:r>
              <a:rPr lang="en-US" dirty="0"/>
              <a:t>Polling publisher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575498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Transactional outbox</a:t>
            </a:r>
            <a:br>
              <a:rPr lang="en-US" dirty="0"/>
            </a:b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solution is for the service that sends the message to first store the message in the database as part of the transaction that updates the business entities.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separate process then sends the messages to the message broker.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4082480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Transaction log tailing</a:t>
            </a:r>
            <a:br>
              <a:rPr lang="en-US" dirty="0"/>
            </a:b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Tail the database transaction log and publish each message/event inserted </a:t>
            </a:r>
            <a:r>
              <a:rPr lang="en-US" dirty="0" smtClean="0"/>
              <a:t>into the</a:t>
            </a:r>
            <a:r>
              <a:rPr lang="en-US" dirty="0"/>
              <a:t> </a:t>
            </a:r>
            <a:r>
              <a:rPr lang="en-US" i="1" dirty="0"/>
              <a:t>outbox</a:t>
            </a:r>
            <a:r>
              <a:rPr lang="en-US" dirty="0"/>
              <a:t> to the message broker</a:t>
            </a:r>
            <a:r>
              <a:rPr lang="en-US" dirty="0" smtClean="0"/>
              <a:t>.</a:t>
            </a:r>
          </a:p>
          <a:p>
            <a:r>
              <a:rPr lang="en-US" dirty="0"/>
              <a:t>The mechanism for trailing the transaction log depends on the database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9744196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Service Component </a:t>
            </a:r>
            <a:r>
              <a:rPr lang="en-US" dirty="0" smtClean="0"/>
              <a:t>Test</a:t>
            </a:r>
          </a:p>
          <a:p>
            <a:pPr lvl="1"/>
            <a:r>
              <a:rPr lang="en-US" dirty="0"/>
              <a:t>A test suite that tests a service in isolation using test doubles for any services that it invokes.</a:t>
            </a:r>
          </a:p>
          <a:p>
            <a:r>
              <a:rPr lang="en-US" dirty="0"/>
              <a:t>Consumer-driven contract </a:t>
            </a:r>
            <a:r>
              <a:rPr lang="en-US" dirty="0" smtClean="0"/>
              <a:t>test</a:t>
            </a:r>
          </a:p>
          <a:p>
            <a:pPr lvl="1"/>
            <a:r>
              <a:rPr lang="en-US" dirty="0"/>
              <a:t>A test suite for a service that is written by the developers of another service that consumes it. The test suite verifies that the service meets the consuming service’s expectations.</a:t>
            </a:r>
            <a:endParaRPr lang="en-US" dirty="0" smtClean="0"/>
          </a:p>
          <a:p>
            <a:r>
              <a:rPr lang="en-US" dirty="0" smtClean="0"/>
              <a:t>Consumer-side </a:t>
            </a:r>
            <a:r>
              <a:rPr lang="en-US" dirty="0"/>
              <a:t>contract </a:t>
            </a:r>
            <a:r>
              <a:rPr lang="en-US" dirty="0" smtClean="0"/>
              <a:t>test</a:t>
            </a:r>
          </a:p>
          <a:p>
            <a:pPr marL="400050" lvl="1" indent="-400050"/>
            <a:r>
              <a:rPr lang="en-US" dirty="0"/>
              <a:t>Verify that the client of a service can communicate with the service.</a:t>
            </a:r>
          </a:p>
          <a:p>
            <a:endParaRPr lang="en-US" dirty="0" smtClean="0"/>
          </a:p>
          <a:p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7450972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patterns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service instances per host</a:t>
            </a:r>
          </a:p>
          <a:p>
            <a:r>
              <a:rPr lang="en-US" dirty="0"/>
              <a:t>Service instance per host</a:t>
            </a:r>
          </a:p>
          <a:p>
            <a:r>
              <a:rPr lang="en-US" dirty="0"/>
              <a:t>Service instance per VM</a:t>
            </a:r>
          </a:p>
          <a:p>
            <a:r>
              <a:rPr lang="en-US" dirty="0"/>
              <a:t>Service instance per Container</a:t>
            </a:r>
          </a:p>
          <a:p>
            <a:r>
              <a:rPr lang="en-US" dirty="0" err="1"/>
              <a:t>Serverless</a:t>
            </a:r>
            <a:r>
              <a:rPr lang="en-US" dirty="0"/>
              <a:t> deployment</a:t>
            </a:r>
          </a:p>
          <a:p>
            <a:r>
              <a:rPr lang="en-US" dirty="0"/>
              <a:t>Service deployment platform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0884135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Multiple service instances per host</a:t>
            </a:r>
            <a:br>
              <a:rPr lang="en-US" dirty="0"/>
            </a:b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 multiple instances of different services on a host (Physical or Virtual machine).</a:t>
            </a:r>
          </a:p>
          <a:p>
            <a:r>
              <a:rPr lang="en-US" dirty="0"/>
              <a:t>There are various ways of deploying a service instance on a shared host including:</a:t>
            </a:r>
          </a:p>
          <a:p>
            <a:pPr lvl="1"/>
            <a:r>
              <a:rPr lang="en-US" dirty="0"/>
              <a:t>Deploy each service instance as a JVM process. For example, a Tomcat or Jetty instances per service instance.</a:t>
            </a:r>
          </a:p>
          <a:p>
            <a:pPr lvl="1"/>
            <a:r>
              <a:rPr lang="en-US" dirty="0"/>
              <a:t>Deploy multiple service instances in the same JVM. For example, as web applications or OSGI bundles.</a:t>
            </a:r>
          </a:p>
          <a:p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7949583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Single Service Instance per Host</a:t>
            </a:r>
            <a:br>
              <a:rPr lang="en-US" dirty="0"/>
            </a:b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Deploy each single service instance on its own host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6021810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Service Instance per VM</a:t>
            </a:r>
            <a:br>
              <a:rPr lang="en-US" dirty="0"/>
            </a:b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 the service as a virtual machine image and deploy each service instance as a separate VM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0828618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Service instance per container</a:t>
            </a:r>
            <a:br>
              <a:rPr lang="en-US" dirty="0"/>
            </a:b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 the service as a (Docker) container image and deploy each service instance as a container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237602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Microservice</a:t>
            </a:r>
            <a:r>
              <a:rPr lang="en-US" dirty="0" smtClean="0"/>
              <a:t> Benefits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microservice</a:t>
            </a:r>
            <a:r>
              <a:rPr lang="en-US" dirty="0"/>
              <a:t> architecture enables an organization </a:t>
            </a:r>
            <a:r>
              <a:rPr lang="en-US" dirty="0" smtClean="0"/>
              <a:t>to deliver large</a:t>
            </a:r>
            <a:r>
              <a:rPr lang="en-US" dirty="0"/>
              <a:t>, complex </a:t>
            </a:r>
            <a:r>
              <a:rPr lang="en-US" dirty="0" smtClean="0"/>
              <a:t>applications:</a:t>
            </a:r>
          </a:p>
          <a:p>
            <a:r>
              <a:rPr lang="en-US" dirty="0" smtClean="0"/>
              <a:t>Rapidly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/>
              <a:t>F</a:t>
            </a:r>
            <a:r>
              <a:rPr lang="en-US" dirty="0" smtClean="0"/>
              <a:t>requently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eliably </a:t>
            </a:r>
            <a:r>
              <a:rPr lang="en-US" dirty="0"/>
              <a:t>and </a:t>
            </a:r>
            <a:r>
              <a:rPr lang="en-US" dirty="0" smtClean="0"/>
              <a:t>sustainably</a:t>
            </a:r>
          </a:p>
          <a:p>
            <a:r>
              <a:rPr lang="en-US" dirty="0" smtClean="0"/>
              <a:t>All necessity </a:t>
            </a:r>
            <a:r>
              <a:rPr lang="en-US" dirty="0"/>
              <a:t>for competing and winning in today’s world.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4841808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Serverless</a:t>
            </a:r>
            <a:r>
              <a:rPr lang="en-US" dirty="0"/>
              <a:t> deployment</a:t>
            </a:r>
            <a:br>
              <a:rPr lang="en-US" dirty="0"/>
            </a:b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deployment infrastructure that hides any concept of servers (i.e. reserved or </a:t>
            </a:r>
            <a:r>
              <a:rPr lang="en-US" dirty="0" err="1"/>
              <a:t>preallocated</a:t>
            </a:r>
            <a:r>
              <a:rPr lang="en-US" dirty="0"/>
              <a:t> resources)- physical or virtual hosts, or containers.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infrastructure takes your service’s code and runs it.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are charged for each request based on the resources consumed.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8539276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cutting concerns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Microservice</a:t>
            </a:r>
            <a:r>
              <a:rPr lang="en-US" dirty="0"/>
              <a:t> chassis</a:t>
            </a:r>
          </a:p>
          <a:p>
            <a:r>
              <a:rPr lang="en-US" dirty="0"/>
              <a:t>Service Template</a:t>
            </a:r>
          </a:p>
          <a:p>
            <a:r>
              <a:rPr lang="en-US" dirty="0"/>
              <a:t>Externalized configuration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6013516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Microservice</a:t>
            </a:r>
            <a:r>
              <a:rPr lang="en-US" dirty="0"/>
              <a:t> chassis</a:t>
            </a:r>
            <a:br>
              <a:rPr lang="en-US" dirty="0"/>
            </a:b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</a:t>
            </a:r>
            <a:r>
              <a:rPr lang="en-US" dirty="0" err="1"/>
              <a:t>microservice</a:t>
            </a:r>
            <a:r>
              <a:rPr lang="en-US" dirty="0"/>
              <a:t> chassis framework that can be foundation for developing your </a:t>
            </a:r>
            <a:r>
              <a:rPr lang="en-US" dirty="0" err="1"/>
              <a:t>microservices</a:t>
            </a:r>
            <a:r>
              <a:rPr lang="en-US" dirty="0"/>
              <a:t>. The chassis </a:t>
            </a:r>
            <a:r>
              <a:rPr lang="en-US" dirty="0" smtClean="0"/>
              <a:t>implements:</a:t>
            </a:r>
            <a:endParaRPr lang="en-US" dirty="0"/>
          </a:p>
          <a:p>
            <a:pPr lvl="1"/>
            <a:r>
              <a:rPr lang="en-US" dirty="0"/>
              <a:t>Reusable build logic that builds, and tests a service. This includes, for example, </a:t>
            </a:r>
            <a:r>
              <a:rPr lang="en-US" dirty="0" err="1"/>
              <a:t>Gradle</a:t>
            </a:r>
            <a:r>
              <a:rPr lang="en-US" dirty="0"/>
              <a:t> Plugins.</a:t>
            </a:r>
          </a:p>
          <a:p>
            <a:pPr lvl="1"/>
            <a:r>
              <a:rPr lang="en-US" dirty="0"/>
              <a:t>Mechanisms that handle cross-cutting concerns. The chassis typically assembles and configures a collection of frameworks and libraries that implement this functionality.</a:t>
            </a:r>
          </a:p>
          <a:p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9410446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Service Template</a:t>
            </a:r>
            <a:br>
              <a:rPr lang="en-US" dirty="0"/>
            </a:b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source code template that a developer can copy in order to quickly start developing a new service.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template is a simple runnable service that implements the required build logic and cross cutting concerns along with </a:t>
            </a:r>
            <a:r>
              <a:rPr lang="en-US" dirty="0" smtClean="0"/>
              <a:t>sample application </a:t>
            </a:r>
            <a:r>
              <a:rPr lang="en-US" dirty="0"/>
              <a:t>logic.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301002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Externalized configuration</a:t>
            </a:r>
            <a:br>
              <a:rPr lang="en-US" dirty="0"/>
            </a:b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Externalize all application configuration including the database credentials and network location. </a:t>
            </a:r>
            <a:endParaRPr lang="en-US" dirty="0" smtClean="0"/>
          </a:p>
          <a:p>
            <a:r>
              <a:rPr lang="en-US" dirty="0" smtClean="0"/>
              <a:t>On </a:t>
            </a:r>
            <a:r>
              <a:rPr lang="en-US" dirty="0"/>
              <a:t>startup, a service reads the configuration from an external source, e.g. OS environment variables, etc.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8292701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style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Remote Procedure Invocation</a:t>
            </a:r>
          </a:p>
          <a:p>
            <a:r>
              <a:rPr lang="en-US" dirty="0"/>
              <a:t>Messaging</a:t>
            </a:r>
          </a:p>
          <a:p>
            <a:r>
              <a:rPr lang="en-US" dirty="0"/>
              <a:t>Domain-specific protocol</a:t>
            </a:r>
          </a:p>
          <a:p>
            <a:r>
              <a:rPr lang="en-US" dirty="0"/>
              <a:t>Idempotent Consumer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7008971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Remote Procedure </a:t>
            </a:r>
            <a:r>
              <a:rPr lang="en-US" dirty="0" smtClean="0"/>
              <a:t>Invocation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RPI for inter-service communication.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client uses a request/reply-based protocol to make requests to a service.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4359033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Messaging</a:t>
            </a:r>
            <a:br>
              <a:rPr lang="en-US" dirty="0"/>
            </a:b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Use asynchronous messaging for inter-service communication. Services communicating by exchanging messages over messaging channels.</a:t>
            </a:r>
          </a:p>
          <a:p>
            <a:r>
              <a:rPr lang="en-US" dirty="0"/>
              <a:t>There are several different styles of asynchronous communication:</a:t>
            </a:r>
          </a:p>
          <a:p>
            <a:pPr lvl="1"/>
            <a:r>
              <a:rPr lang="en-US" dirty="0"/>
              <a:t>Request/response - a service sends a request message to a recipient and expects to receive a reply message promptly</a:t>
            </a:r>
          </a:p>
          <a:p>
            <a:pPr lvl="1"/>
            <a:r>
              <a:rPr lang="en-US" dirty="0"/>
              <a:t>Notifications - a sender sends a message a recipient but does not expect a reply. Nor is one sent.</a:t>
            </a:r>
          </a:p>
          <a:p>
            <a:pPr lvl="1"/>
            <a:r>
              <a:rPr lang="en-US" dirty="0"/>
              <a:t>Request/asynchronous response - a service sends a request message to a recipient and expects to receive a reply message eventually</a:t>
            </a:r>
          </a:p>
          <a:p>
            <a:pPr lvl="1"/>
            <a:r>
              <a:rPr lang="en-US" dirty="0"/>
              <a:t>Publish/subscribe - a service publishes a message to zero or more recipients</a:t>
            </a:r>
          </a:p>
          <a:p>
            <a:pPr lvl="1"/>
            <a:r>
              <a:rPr lang="en-US" dirty="0"/>
              <a:t>Publish/asynchronous response - a service publishes a request to one or recipients, some of whom send back a reply</a:t>
            </a:r>
          </a:p>
          <a:p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9430687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Domain-specific protocol</a:t>
            </a:r>
            <a:br>
              <a:rPr lang="en-US" dirty="0"/>
            </a:b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domain-specific protocol for inter-service communication.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5962175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Idempotent Consumer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an idempotent consumer, which is a message consumer that can handle duplicate messages correctly. </a:t>
            </a:r>
            <a:endParaRPr lang="en-US" dirty="0" smtClean="0"/>
          </a:p>
          <a:p>
            <a:r>
              <a:rPr lang="en-US" dirty="0" smtClean="0"/>
              <a:t>Some </a:t>
            </a:r>
            <a:r>
              <a:rPr lang="en-US" dirty="0"/>
              <a:t>consumers are naturally idempotent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Others </a:t>
            </a:r>
            <a:r>
              <a:rPr lang="en-US" dirty="0"/>
              <a:t>must track the messages that they have processed in order to detect and discard duplicates.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982824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Rapid, frequent, reliable and sustainable delivery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- DevOps as defined by the DevOps handbook</a:t>
            </a:r>
          </a:p>
          <a:p>
            <a:r>
              <a:rPr lang="en-US" dirty="0"/>
              <a:t>Organization - a network of small, loosely coupled, cross-functional teams</a:t>
            </a:r>
          </a:p>
          <a:p>
            <a:r>
              <a:rPr lang="en-US" dirty="0"/>
              <a:t>Architecture - a loosely coupled, testable and deployable architecture</a:t>
            </a:r>
          </a:p>
          <a:p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8246598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discovery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Client-side discovery</a:t>
            </a:r>
          </a:p>
          <a:p>
            <a:r>
              <a:rPr lang="en-US" dirty="0"/>
              <a:t>Server-side discovery</a:t>
            </a:r>
          </a:p>
          <a:p>
            <a:r>
              <a:rPr lang="en-US" dirty="0"/>
              <a:t>Service registry</a:t>
            </a:r>
          </a:p>
          <a:p>
            <a:r>
              <a:rPr lang="en-US" dirty="0"/>
              <a:t>Self registration</a:t>
            </a:r>
          </a:p>
          <a:p>
            <a:r>
              <a:rPr lang="en-US" dirty="0"/>
              <a:t>3rd party registration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4391178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Client-side discovery</a:t>
            </a:r>
            <a:br>
              <a:rPr lang="en-US" dirty="0"/>
            </a:b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making a request to a service, the client obtains the location of a service instance by querying a Service Registry, which knows the locations of all service instances.</a:t>
            </a:r>
          </a:p>
          <a:p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7628955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Server-side discovery</a:t>
            </a:r>
            <a:br>
              <a:rPr lang="en-US" dirty="0"/>
            </a:b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making a request to a service, the client makes a request via a router (</a:t>
            </a:r>
            <a:r>
              <a:rPr lang="en-US" dirty="0" err="1"/>
              <a:t>a.k.a</a:t>
            </a:r>
            <a:r>
              <a:rPr lang="en-US" dirty="0"/>
              <a:t> load balancer) that runs at a well known location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router queries a service registry, which might be built into the router, and forwards the request to an available service instance.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6624479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Service registry</a:t>
            </a:r>
            <a:br>
              <a:rPr lang="en-US" dirty="0"/>
            </a:b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Implement a service registry, which is a database of services, their instances and their locations. </a:t>
            </a:r>
            <a:endParaRPr lang="en-US" dirty="0" smtClean="0"/>
          </a:p>
          <a:p>
            <a:r>
              <a:rPr lang="en-US" dirty="0" smtClean="0"/>
              <a:t>Service </a:t>
            </a:r>
            <a:r>
              <a:rPr lang="en-US" dirty="0"/>
              <a:t>instances are registered with the service registry on startup and deregistered </a:t>
            </a:r>
            <a:r>
              <a:rPr lang="en-US" dirty="0" smtClean="0"/>
              <a:t>on shutdown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Client </a:t>
            </a:r>
            <a:r>
              <a:rPr lang="en-US" dirty="0"/>
              <a:t>of the service and/or routers query the service registry to find the available instances of a service.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service registry might invoke a service instance’s health check API to verify that it is able to handle requests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5540036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Observability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Log aggregation</a:t>
            </a:r>
          </a:p>
          <a:p>
            <a:r>
              <a:rPr lang="en-US" dirty="0"/>
              <a:t>Application metrics</a:t>
            </a:r>
          </a:p>
          <a:p>
            <a:r>
              <a:rPr lang="en-US" dirty="0"/>
              <a:t>Audit logging</a:t>
            </a:r>
          </a:p>
          <a:p>
            <a:r>
              <a:rPr lang="en-US" dirty="0"/>
              <a:t>Distributed tracing</a:t>
            </a:r>
          </a:p>
          <a:p>
            <a:r>
              <a:rPr lang="en-US" dirty="0"/>
              <a:t>Exception tracking</a:t>
            </a:r>
          </a:p>
          <a:p>
            <a:r>
              <a:rPr lang="en-US" dirty="0"/>
              <a:t>Health check API</a:t>
            </a:r>
          </a:p>
          <a:p>
            <a:r>
              <a:rPr lang="en-US" dirty="0"/>
              <a:t>Log deployments and changes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1772818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 aggregation</a:t>
            </a:r>
            <a:br>
              <a:rPr lang="en-US" dirty="0"/>
            </a:b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centralized logging service that aggregates logs from each service instance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users can search and analyze the logs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They can configure alerts that are triggered when certain messages appear in the logs.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903951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metrics</a:t>
            </a:r>
            <a:br>
              <a:rPr lang="en-US" dirty="0"/>
            </a:b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Instrument a service to gather statistics about individual operations. </a:t>
            </a:r>
            <a:endParaRPr lang="en-US" dirty="0" smtClean="0"/>
          </a:p>
          <a:p>
            <a:r>
              <a:rPr lang="en-US" dirty="0" smtClean="0"/>
              <a:t>Aggregate </a:t>
            </a:r>
            <a:r>
              <a:rPr lang="en-US" dirty="0"/>
              <a:t>metrics in centralized metrics service, which provides reporting and alerting. There are two models for aggregating metrics:</a:t>
            </a:r>
          </a:p>
          <a:p>
            <a:pPr lvl="1"/>
            <a:r>
              <a:rPr lang="en-US" dirty="0"/>
              <a:t>push - the service pushes metrics to the metrics service</a:t>
            </a:r>
          </a:p>
          <a:p>
            <a:pPr lvl="1"/>
            <a:r>
              <a:rPr lang="en-US" dirty="0"/>
              <a:t>pull - the metrics services pulls metrics from the service</a:t>
            </a:r>
          </a:p>
          <a:p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369794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Decomposition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Decompose </a:t>
            </a:r>
            <a:r>
              <a:rPr lang="en-US" dirty="0"/>
              <a:t>by business capability</a:t>
            </a:r>
          </a:p>
          <a:p>
            <a:r>
              <a:rPr lang="en-US" dirty="0"/>
              <a:t>Decompose by subdomain</a:t>
            </a:r>
          </a:p>
          <a:p>
            <a:r>
              <a:rPr lang="en-US" dirty="0"/>
              <a:t>Self-contained </a:t>
            </a:r>
            <a:r>
              <a:rPr lang="en-US" dirty="0" smtClean="0"/>
              <a:t>Service</a:t>
            </a:r>
            <a:endParaRPr lang="en-US" dirty="0"/>
          </a:p>
          <a:p>
            <a:r>
              <a:rPr lang="en-US" dirty="0"/>
              <a:t>Service per </a:t>
            </a:r>
            <a:r>
              <a:rPr lang="en-US" dirty="0" smtClean="0"/>
              <a:t>team</a:t>
            </a:r>
            <a:endParaRPr lang="en-US" dirty="0"/>
          </a:p>
          <a:p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415896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Decompose by business capability</a:t>
            </a:r>
            <a:br>
              <a:rPr lang="en-US" dirty="0"/>
            </a:b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services corresponding to business </a:t>
            </a:r>
            <a:r>
              <a:rPr lang="en-US" dirty="0" smtClean="0"/>
              <a:t>capabilities.</a:t>
            </a:r>
          </a:p>
          <a:p>
            <a:r>
              <a:rPr lang="en-US" dirty="0"/>
              <a:t>A business capability is a concept from business architecture </a:t>
            </a:r>
            <a:r>
              <a:rPr lang="en-US" dirty="0" smtClean="0"/>
              <a:t>modeling.</a:t>
            </a:r>
          </a:p>
          <a:p>
            <a:r>
              <a:rPr lang="en-US" dirty="0"/>
              <a:t>Business capabilities are often organized into a multi-level </a:t>
            </a:r>
            <a:r>
              <a:rPr lang="en-US" dirty="0" smtClean="0"/>
              <a:t>hierarchy.</a:t>
            </a:r>
          </a:p>
          <a:p>
            <a:pPr marL="0" indent="0">
              <a:buNone/>
            </a:pP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4175081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Decompose by business </a:t>
            </a:r>
            <a:r>
              <a:rPr lang="en-US" dirty="0" smtClean="0"/>
              <a:t>capability(Examples)</a:t>
            </a:r>
            <a:r>
              <a:rPr lang="en-US" dirty="0"/>
              <a:t/>
            </a:r>
            <a:br>
              <a:rPr lang="en-US" dirty="0"/>
            </a:b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 </a:t>
            </a:r>
            <a:r>
              <a:rPr lang="en-US" dirty="0"/>
              <a:t>catalog management</a:t>
            </a:r>
          </a:p>
          <a:p>
            <a:r>
              <a:rPr lang="en-US" dirty="0"/>
              <a:t>Inventory management</a:t>
            </a:r>
          </a:p>
          <a:p>
            <a:r>
              <a:rPr lang="en-US" dirty="0"/>
              <a:t>Order management</a:t>
            </a:r>
          </a:p>
          <a:p>
            <a:r>
              <a:rPr lang="en-US" dirty="0"/>
              <a:t>Delivery management</a:t>
            </a:r>
          </a:p>
          <a:p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747396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Decompose by subdomain</a:t>
            </a:r>
            <a:br>
              <a:rPr lang="en-US" dirty="0"/>
            </a:b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Define services corresponding to Domain-Driven Design (DDD) </a:t>
            </a:r>
            <a:r>
              <a:rPr lang="en-US" dirty="0" smtClean="0"/>
              <a:t>subdomains.</a:t>
            </a:r>
          </a:p>
          <a:p>
            <a:r>
              <a:rPr lang="en-US" dirty="0"/>
              <a:t>DDD refers to the application’s problem space - the business - as the domain</a:t>
            </a:r>
            <a:r>
              <a:rPr lang="en-US" dirty="0" smtClean="0"/>
              <a:t>.</a:t>
            </a:r>
          </a:p>
          <a:p>
            <a:r>
              <a:rPr lang="en-US" dirty="0"/>
              <a:t>A domain is consists of multiple </a:t>
            </a:r>
            <a:r>
              <a:rPr lang="en-US" dirty="0" smtClean="0"/>
              <a:t>subdomains.</a:t>
            </a:r>
          </a:p>
          <a:p>
            <a:r>
              <a:rPr lang="en-US" dirty="0"/>
              <a:t>Subdomains can be classified as follows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Core - key differentiator for the business and the most valuable part of the application</a:t>
            </a:r>
          </a:p>
          <a:p>
            <a:pPr lvl="1"/>
            <a:r>
              <a:rPr lang="en-US" dirty="0"/>
              <a:t>Supporting - related to what the business does but not a differentiator. These can be implemented in-house or outsourced.</a:t>
            </a:r>
          </a:p>
          <a:p>
            <a:pPr lvl="1"/>
            <a:r>
              <a:rPr lang="en-US" dirty="0"/>
              <a:t>Generic - not specific to the business and are ideally implemented using off the shelf software</a:t>
            </a:r>
          </a:p>
          <a:p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655172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Decompose by </a:t>
            </a:r>
            <a:r>
              <a:rPr lang="en-US" dirty="0" smtClean="0"/>
              <a:t>subdomain(Examples)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Product catalog</a:t>
            </a:r>
          </a:p>
          <a:p>
            <a:r>
              <a:rPr lang="en-US" dirty="0"/>
              <a:t>Inventory management</a:t>
            </a:r>
          </a:p>
          <a:p>
            <a:r>
              <a:rPr lang="en-US" dirty="0"/>
              <a:t>Order management</a:t>
            </a:r>
          </a:p>
          <a:p>
            <a:r>
              <a:rPr lang="en-US" dirty="0"/>
              <a:t>Delivery management</a:t>
            </a:r>
          </a:p>
          <a:p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8699339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125</TotalTime>
  <Words>1707</Words>
  <Application>Microsoft Office PowerPoint</Application>
  <PresentationFormat>On-screen Show (4:3)</PresentationFormat>
  <Paragraphs>199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Garamond</vt:lpstr>
      <vt:lpstr>Times New Roman</vt:lpstr>
      <vt:lpstr>Organic</vt:lpstr>
      <vt:lpstr>Micro Service Architecture </vt:lpstr>
      <vt:lpstr>What are microservices?</vt:lpstr>
      <vt:lpstr>Microservice Benefits</vt:lpstr>
      <vt:lpstr>Rapid, frequent, reliable and sustainable delivery</vt:lpstr>
      <vt:lpstr>Decomposition</vt:lpstr>
      <vt:lpstr>Decompose by business capability </vt:lpstr>
      <vt:lpstr>Decompose by business capability(Examples) </vt:lpstr>
      <vt:lpstr>Decompose by subdomain </vt:lpstr>
      <vt:lpstr>Decompose by subdomain(Examples)</vt:lpstr>
      <vt:lpstr>Self-contained service</vt:lpstr>
      <vt:lpstr>Service per team </vt:lpstr>
      <vt:lpstr>Data management</vt:lpstr>
      <vt:lpstr>Database per Service </vt:lpstr>
      <vt:lpstr>Shared database</vt:lpstr>
      <vt:lpstr>Saga</vt:lpstr>
      <vt:lpstr>Two ways of coordination</vt:lpstr>
      <vt:lpstr>Command-side replica </vt:lpstr>
      <vt:lpstr>API Composition </vt:lpstr>
      <vt:lpstr>CQRS</vt:lpstr>
      <vt:lpstr>Event sourcing </vt:lpstr>
      <vt:lpstr>Transactional messaging</vt:lpstr>
      <vt:lpstr>Transactional outbox </vt:lpstr>
      <vt:lpstr>Transaction log tailing </vt:lpstr>
      <vt:lpstr>Testing</vt:lpstr>
      <vt:lpstr>Deployment patterns</vt:lpstr>
      <vt:lpstr>Multiple service instances per host </vt:lpstr>
      <vt:lpstr>Single Service Instance per Host </vt:lpstr>
      <vt:lpstr>Service Instance per VM </vt:lpstr>
      <vt:lpstr>Service instance per container </vt:lpstr>
      <vt:lpstr>Serverless deployment </vt:lpstr>
      <vt:lpstr>Cross cutting concerns</vt:lpstr>
      <vt:lpstr>Microservice chassis </vt:lpstr>
      <vt:lpstr>Service Template </vt:lpstr>
      <vt:lpstr>Externalized configuration </vt:lpstr>
      <vt:lpstr>Communication style</vt:lpstr>
      <vt:lpstr>Remote Procedure Invocation</vt:lpstr>
      <vt:lpstr>Messaging </vt:lpstr>
      <vt:lpstr>Domain-specific protocol </vt:lpstr>
      <vt:lpstr>Idempotent Consumer</vt:lpstr>
      <vt:lpstr>Service discovery</vt:lpstr>
      <vt:lpstr>Client-side discovery </vt:lpstr>
      <vt:lpstr>Server-side discovery </vt:lpstr>
      <vt:lpstr>Service registry </vt:lpstr>
      <vt:lpstr>Observability</vt:lpstr>
      <vt:lpstr>Log aggregation </vt:lpstr>
      <vt:lpstr>Application metrics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Service Architecture </dc:title>
  <dc:creator/>
  <cp:lastModifiedBy>Sarina</cp:lastModifiedBy>
  <cp:revision>108</cp:revision>
  <dcterms:created xsi:type="dcterms:W3CDTF">2006-08-16T00:00:00Z</dcterms:created>
  <dcterms:modified xsi:type="dcterms:W3CDTF">2023-12-18T02:17:44Z</dcterms:modified>
</cp:coreProperties>
</file>