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Vazirmatn"/>
      <p:regular r:id="rId25"/>
      <p:bold r:id="rId26"/>
    </p:embeddedFont>
    <p:embeddedFont>
      <p:font typeface="Gantari ExtraBold"/>
      <p:bold r:id="rId27"/>
      <p:boldItalic r:id="rId28"/>
    </p:embeddedFont>
    <p:embeddedFont>
      <p:font typeface="Oswald"/>
      <p:regular r:id="rId29"/>
      <p:bold r:id="rId30"/>
    </p:embeddedFont>
    <p:embeddedFont>
      <p:font typeface="Vazirmatn ExtraBold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392">
          <p15:clr>
            <a:srgbClr val="747775"/>
          </p15:clr>
        </p15:guide>
        <p15:guide id="4" pos="4716">
          <p15:clr>
            <a:srgbClr val="747775"/>
          </p15:clr>
        </p15:guide>
        <p15:guide id="5" pos="48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92"/>
        <p:guide pos="4716"/>
        <p:guide pos="4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Vazirmatn-bold.fntdata"/><Relationship Id="rId25" Type="http://schemas.openxmlformats.org/officeDocument/2006/relationships/font" Target="fonts/Vazirmatn-regular.fntdata"/><Relationship Id="rId28" Type="http://schemas.openxmlformats.org/officeDocument/2006/relationships/font" Target="fonts/GantariExtraBold-boldItalic.fntdata"/><Relationship Id="rId27" Type="http://schemas.openxmlformats.org/officeDocument/2006/relationships/font" Target="fonts/Gantari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azirmatnExtraBold-bold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908bb38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908bb38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908bb38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908bb38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908bb38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908bb38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908bb38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908bb38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08bb38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08bb38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908bb38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908bb38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908bb38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908bb38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908bb38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908bb38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908bb38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908bb38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df6fbd8e_4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cddf6fbd8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ddf6fbd8e_4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cddf6fbd8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ddf6fbd8e_4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cddf6fbd8e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ddf6fd4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ddf6fd4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df6fd4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df6fd4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df6fd4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df6fd4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908bb38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908bb3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08bb38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08bb38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zirmatn"/>
              <a:buNone/>
              <a:defRPr sz="3000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Vazirmatn"/>
              <a:buChar char="●"/>
              <a:defRPr sz="1800"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indent="-317500" lvl="1" marL="9144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○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indent="-317500" lvl="2" marL="13716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■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indent="-317500" lvl="3" marL="18288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●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indent="-317500" lvl="4" marL="22860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○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indent="-317500" lvl="5" marL="27432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■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indent="-317500" lvl="6" marL="32004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●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indent="-317500" lvl="7" marL="36576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○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indent="-317500" lvl="8" marL="41148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zirmatn"/>
              <a:buChar char="■"/>
              <a:defRPr>
                <a:solidFill>
                  <a:schemeClr val="accent3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تخصیص وظایف در معماری ابر، مه، لبه با در نظر گرفتن پدیده‌ٔ مهاجرت</a:t>
            </a:r>
            <a:endParaRPr sz="2200"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پروژهٔ درس سیستم‌های نهفته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269200"/>
            <a:ext cx="7801500" cy="13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ایمان محمدی</a:t>
            </a:r>
            <a:endParaRPr/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نگار باباشاه</a:t>
            </a:r>
            <a:endParaRPr/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محمدمهدی میرزایی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سناریوهای ذهنی ما (چالش‌ها)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13441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Fog Nodeهای ثابت و متغیر؟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مکان هر کدوم از این Fog Nodeها؟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دیتاست ماشین‌ها؛ مکان، سرعت و باقی پارامترهای اون‌ها؟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ددلاین تسک‌ها و کلا مسائل مربوط به پارامتر Time در این پروژه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داشتن یک evaluator مناسب برای کل پروژه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و اما مهم‌ترین اون‌ها :)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4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مهاجرت (Migration)</a:t>
            </a:r>
            <a:endParaRPr sz="7500"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نحوه‌ی ایجاد تسک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11700" y="13441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 اول، generate در خود کد به ازای هر node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دوم، در آوردن مقداری متناسب برای این generation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سوم، به کل سعی در </a:t>
            </a:r>
            <a:r>
              <a:rPr lang="en"/>
              <a:t>Independent </a:t>
            </a:r>
            <a:r>
              <a:rPr lang="en"/>
              <a:t>کردن تسک نسبت به background کد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چهارم، دریافت دیتاست تسک‌ها از TAs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پنجم، سعی در ساده‌سازی دیتاست تسک‌ها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ششم، زدن کد اسکریپت دیتاست تسک‌ها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مرحله‌ی هفتم، استفاده از این دیتاست و به‌مرور بهبود آن و اضافه کردن فیچرهای مختلف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مهاجرت یک ماشین از یک زون به زونی دیگر و آماده شدن نتیجه‌ی تسک توسط fog node ثابت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11700" y="12511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تعریف زون ثابت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زون ثابت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مهاجرت زون به زون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نتیجه‌ی تسک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عدم مهاجرت یک ماشین ولی مهاجرت fog node که تسک را انجام داده بود و آماده شدن نتیجه‌ی تسک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2511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تعریف fog node متحرک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دیتاست fog node متحرک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مهاجرت fog node متحرک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نتیجه‌ی تسک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598500" y="3589125"/>
            <a:ext cx="794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مهاجرت یک ماشین و fog node که تسک را انجام داده بود (هر دو!)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511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مهاجرت هر ۲ متحرک مربوط به یک تسک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نحوه‌ی چرخش packetها و محتوای تسک‌ها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معیارهای evaluation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3441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تسک‌های انجام شده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تسک‌های miss شده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تسک‌های cloud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تعداد مهاجرت‌ها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پروژه نیز تمام شد :)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3441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جمع‌بندی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تشکر و تقدیر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انشاالله رضایت دستیاران و نمره‌ی مناسب (حتی کامل)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251000" y="2235000"/>
            <a:ext cx="40452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با تشکر از توجه شما</a:t>
            </a:r>
            <a:endParaRPr sz="3800"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9950" l="0" r="0" t="0"/>
          <a:stretch/>
        </p:blipFill>
        <p:spPr>
          <a:xfrm>
            <a:off x="5358775" y="1871175"/>
            <a:ext cx="2127875" cy="22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47725" y="333657"/>
            <a:ext cx="76152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lang="en" sz="2800"/>
              <a:t>معماری سه‌لایه</a:t>
            </a:r>
            <a:endParaRPr sz="2800"/>
          </a:p>
        </p:txBody>
      </p:sp>
      <p:pic>
        <p:nvPicPr>
          <p:cNvPr descr="A blue car with black background&#10;&#10;Description automatically generated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515" y="4199901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828" y="3947843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135" y="385083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03" y="410814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201" y="418583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923" y="394209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675" y="416655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677" y="3840099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388" y="4210634"/>
            <a:ext cx="525582" cy="525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365300" y="3934175"/>
            <a:ext cx="641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1321664" y="3022511"/>
            <a:ext cx="641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147" y="3077840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328" y="3082136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600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16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27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ud computing logo with a server&#10;&#10;Description automatically generated with medium confidence" id="82" name="Google Shape;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0250" y="1426854"/>
            <a:ext cx="1450158" cy="145015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3165126" y="2616679"/>
            <a:ext cx="457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zirmatn ExtraBold"/>
                <a:ea typeface="Vazirmatn ExtraBold"/>
                <a:cs typeface="Vazirmatn ExtraBold"/>
                <a:sym typeface="Vazirmatn ExtraBold"/>
              </a:rPr>
              <a:t>لایه ابر</a:t>
            </a:r>
            <a:endParaRPr sz="1100">
              <a:latin typeface="Vazirmatn ExtraBold"/>
              <a:ea typeface="Vazirmatn ExtraBold"/>
              <a:cs typeface="Vazirmatn ExtraBold"/>
              <a:sym typeface="Vazirmatn ExtraBol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203660" y="3534817"/>
            <a:ext cx="457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zirmatn ExtraBold"/>
                <a:ea typeface="Vazirmatn ExtraBold"/>
                <a:cs typeface="Vazirmatn ExtraBold"/>
                <a:sym typeface="Vazirmatn ExtraBold"/>
              </a:rPr>
              <a:t>لایه مه</a:t>
            </a:r>
            <a:endParaRPr sz="1100">
              <a:latin typeface="Vazirmatn ExtraBold"/>
              <a:ea typeface="Vazirmatn ExtraBold"/>
              <a:cs typeface="Vazirmatn ExtraBold"/>
              <a:sym typeface="Vazirmatn Extra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203664" y="4545739"/>
            <a:ext cx="457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azirmatn ExtraBold"/>
                <a:ea typeface="Vazirmatn ExtraBold"/>
                <a:cs typeface="Vazirmatn ExtraBold"/>
                <a:sym typeface="Vazirmatn ExtraBold"/>
              </a:rPr>
              <a:t>لایه لبه</a:t>
            </a:r>
            <a:endParaRPr sz="1100"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ar with black background&#10;&#10;Description automatically generated"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515" y="4123701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4097" y="3795679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135" y="377463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03" y="403194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201" y="410963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923" y="386589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675" y="409035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677" y="3763899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3304" y="4234176"/>
            <a:ext cx="525582" cy="525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1352550" y="3771900"/>
            <a:ext cx="641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1321664" y="3022511"/>
            <a:ext cx="641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147" y="3077840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328" y="3082136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600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16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27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ud computing logo with a server&#10;&#10;Description automatically generated with medium confidence"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0250" y="1426854"/>
            <a:ext cx="1450158" cy="1450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7198180" y="3536228"/>
            <a:ext cx="448737" cy="109898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 rot="-5400000">
            <a:off x="6940979" y="4061337"/>
            <a:ext cx="948370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Task Offloading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6496544" y="2483256"/>
            <a:ext cx="448737" cy="109898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 rot="-5400000">
            <a:off x="6239345" y="3008366"/>
            <a:ext cx="948370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Task Offloading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8033716" y="2240927"/>
            <a:ext cx="448737" cy="24368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 rot="-5400000">
            <a:off x="7513535" y="2962310"/>
            <a:ext cx="1474331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Task Offloading</a:t>
            </a:r>
            <a:endParaRPr sz="1100"/>
          </a:p>
        </p:txBody>
      </p:sp>
      <p:sp>
        <p:nvSpPr>
          <p:cNvPr id="114" name="Google Shape;114;p15"/>
          <p:cNvSpPr/>
          <p:nvPr/>
        </p:nvSpPr>
        <p:spPr>
          <a:xfrm>
            <a:off x="2342351" y="3180167"/>
            <a:ext cx="192720" cy="36528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8761" y="3488226"/>
            <a:ext cx="441251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BS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579833" y="3177030"/>
            <a:ext cx="192720" cy="36528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496243" y="3485090"/>
            <a:ext cx="441251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BS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310611" y="3191860"/>
            <a:ext cx="192720" cy="36528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227021" y="3499920"/>
            <a:ext cx="441251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BS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547725" y="333657"/>
            <a:ext cx="76152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lang="en" sz="2800"/>
              <a:t>تخصیص وظایف</a:t>
            </a:r>
            <a:endParaRPr sz="28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ar with black background&#10;&#10;Description automatically generated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515" y="4123701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4097" y="3795679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135" y="377463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03" y="4031942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201" y="410963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923" y="386589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675" y="4090355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677" y="3763899"/>
            <a:ext cx="525582" cy="525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ar with black background&#10;&#10;Description automatically generated"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3304" y="4234176"/>
            <a:ext cx="525582" cy="525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6"/>
          <p:cNvCxnSpPr/>
          <p:nvPr/>
        </p:nvCxnSpPr>
        <p:spPr>
          <a:xfrm>
            <a:off x="1352550" y="3771900"/>
            <a:ext cx="641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1321664" y="3022511"/>
            <a:ext cx="641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147" y="3077840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328" y="3082136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600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16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274" y="3082135"/>
            <a:ext cx="442001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ud computing logo with a server&#10;&#10;Description automatically generated with medium confidence" id="142" name="Google Shape;14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0250" y="1426854"/>
            <a:ext cx="1450158" cy="1450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 rot="-5400000">
            <a:off x="6940979" y="4061337"/>
            <a:ext cx="948370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Task Offloading</a:t>
            </a:r>
            <a:endParaRPr sz="1100"/>
          </a:p>
        </p:txBody>
      </p:sp>
      <p:sp>
        <p:nvSpPr>
          <p:cNvPr id="144" name="Google Shape;144;p16"/>
          <p:cNvSpPr txBox="1"/>
          <p:nvPr/>
        </p:nvSpPr>
        <p:spPr>
          <a:xfrm rot="-5400000">
            <a:off x="7513535" y="2962310"/>
            <a:ext cx="1474331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Task Offloading</a:t>
            </a:r>
            <a:endParaRPr sz="1100"/>
          </a:p>
        </p:txBody>
      </p:sp>
      <p:sp>
        <p:nvSpPr>
          <p:cNvPr id="145" name="Google Shape;145;p16"/>
          <p:cNvSpPr/>
          <p:nvPr/>
        </p:nvSpPr>
        <p:spPr>
          <a:xfrm>
            <a:off x="2096675" y="2614932"/>
            <a:ext cx="1986322" cy="197428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46" name="Google Shape;146;p16"/>
          <p:cNvSpPr/>
          <p:nvPr/>
        </p:nvSpPr>
        <p:spPr>
          <a:xfrm>
            <a:off x="679040" y="2566796"/>
            <a:ext cx="1986322" cy="1974280"/>
          </a:xfrm>
          <a:prstGeom prst="ellipse">
            <a:avLst/>
          </a:prstGeom>
          <a:noFill/>
          <a:ln cap="flat" cmpd="sng" w="19050">
            <a:solidFill>
              <a:srgbClr val="43D65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547725" y="333657"/>
            <a:ext cx="76152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lang="en" sz="2800"/>
              <a:t>مهاجرت و تحرک وظایف</a:t>
            </a:r>
            <a:endParaRPr sz="2800"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590325"/>
            <a:ext cx="85206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ورودی:</a:t>
            </a:r>
            <a:endParaRPr b="1"/>
          </a:p>
          <a:p>
            <a:pPr indent="-334327" lvl="0" marL="457200" rtl="1" algn="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موقعیت خودروها در لحظهٔ کنونی</a:t>
            </a:r>
            <a:endParaRPr/>
          </a:p>
          <a:p>
            <a:pPr indent="-334327" lvl="0" marL="457200" rtl="1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تسک‌های در حال اجرا و تسک‌های ورودی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خروجی الگوریتم:</a:t>
            </a:r>
            <a:endParaRPr b="1"/>
          </a:p>
          <a:p>
            <a:pPr indent="-334327" lvl="0" marL="457200" rtl="1" algn="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سیاست ارسال و تخصیص وظایف (جهت اجتناب از مهاجرت)</a:t>
            </a:r>
            <a:endParaRPr/>
          </a:p>
          <a:p>
            <a:pPr indent="-334327" lvl="0" marL="457200" rtl="1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مواجهه با مهاجرت (انتقال پاسخ وظایف انجام شده به گره مه در محدوده یا لایهٔ ابر)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پارامترهای هدف:</a:t>
            </a:r>
            <a:endParaRPr b="1"/>
          </a:p>
          <a:p>
            <a:pPr indent="-334327" lvl="0" marL="457200" rtl="1" algn="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رسیدن به ددلاین‌های زمانی وظایف</a:t>
            </a:r>
            <a:endParaRPr/>
          </a:p>
          <a:p>
            <a:pPr indent="-334327" lvl="0" marL="457200" rtl="1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کاهش میزان مهاجرت وظایف</a:t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بخش امتیازی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34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مقایسهٔ پارامترهای هدف در الگوریتم خروجی با الگوریتم‌های پایه‌ٔ دیگر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در نظر گرفتن میانگین تاخیر به عنوان پارامتر هدف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در نظر گرفتن فاکتور توان به عنوان پارامتر هدف</a:t>
            </a:r>
            <a:endParaRPr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51000" y="2235000"/>
            <a:ext cx="40452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با تشکر از توجه شما</a:t>
            </a:r>
            <a:endParaRPr sz="3800"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9950" l="0" r="0" t="0"/>
          <a:stretch/>
        </p:blipFill>
        <p:spPr>
          <a:xfrm>
            <a:off x="5358775" y="1871175"/>
            <a:ext cx="2127875" cy="22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251000" y="1622350"/>
            <a:ext cx="4045200" cy="18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اما هنوز داستان این پروژه و ما ۳ نفر، تموم نشده :)</a:t>
            </a:r>
            <a:endParaRPr sz="3800"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9950" l="0" r="0" t="0"/>
          <a:stretch/>
        </p:blipFill>
        <p:spPr>
          <a:xfrm>
            <a:off x="5358775" y="1871175"/>
            <a:ext cx="2127875" cy="22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روند پیشرفت پروژه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13441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سرچ درباره پایه‌ای‌ترین مسائل این پروژه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جلسه‌ی اول در آزمایشگاه، درباره معماری ۳ لایه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سمپل کدها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خواندن ۳ تا مقاله‌ی نمونه (هر کسی یکی از مقاله‌ها)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طرح مسئله‌ی اصلی و پیشرفت اون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تلاش برای زدن بخشی از پایه‌ی کد با AI، انتخاب الگوریتم‌های برتر از جمله Tabu Search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شروع برای زدن کد از پایه توسط خودمون با پیش بردن مرحله به مرحله</a:t>
            </a:r>
            <a:endParaRPr/>
          </a:p>
          <a:p>
            <a:pPr indent="-3429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دیباگ خیلی خیلی زیاد و کم‌کم اضافه کردن فیچرهای مختلف و تغییر بسیار زیاد کد به‌مرور</a:t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