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Oswald Light"/>
      <p:regular r:id="rId20"/>
      <p:bold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Light-regular.fntdata"/><Relationship Id="rId11" Type="http://schemas.openxmlformats.org/officeDocument/2006/relationships/slide" Target="slides/slide6.xml"/><Relationship Id="rId22" Type="http://schemas.openxmlformats.org/officeDocument/2006/relationships/font" Target="fonts/Oswald-regular.fntdata"/><Relationship Id="rId10" Type="http://schemas.openxmlformats.org/officeDocument/2006/relationships/slide" Target="slides/slide5.xml"/><Relationship Id="rId21" Type="http://schemas.openxmlformats.org/officeDocument/2006/relationships/font" Target="fonts/OswaldLight-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swa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3523eac7cf_0_3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3523eac7cf_0_3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3523eac7cf_0_2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3523eac7cf_0_2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3523eac7cf_0_3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3523eac7cf_0_3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3523eac7cf_0_3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3523eac7cf_0_3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3523eac7cf_0_3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3523eac7cf_0_3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3523eac7cf_0_3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3523eac7cf_0_3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3523eac7cf_0_3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3523eac7cf_0_3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3523eac7cf_0_3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3523eac7cf_0_3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3523eac7cf_0_3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3523eac7cf_0_3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ImanolPeralta/Steel-Block-Generator-.gi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yezazxypueydlea7bark8t.streamlit.ap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youtube.com/watch?v=yWQtEodsLbc" TargetMode="Externa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13"/>
          <p:cNvPicPr preferRelativeResize="0"/>
          <p:nvPr/>
        </p:nvPicPr>
        <p:blipFill>
          <a:blip r:embed="rId3">
            <a:alphaModFix/>
          </a:blip>
          <a:stretch>
            <a:fillRect/>
          </a:stretch>
        </p:blipFill>
        <p:spPr>
          <a:xfrm>
            <a:off x="600675" y="316400"/>
            <a:ext cx="8019024" cy="4510699"/>
          </a:xfrm>
          <a:prstGeom prst="rect">
            <a:avLst/>
          </a:prstGeom>
          <a:noFill/>
          <a:ln>
            <a:noFill/>
          </a:ln>
        </p:spPr>
      </p:pic>
      <p:sp>
        <p:nvSpPr>
          <p:cNvPr id="129" name="Google Shape;129;p13"/>
          <p:cNvSpPr txBox="1"/>
          <p:nvPr>
            <p:ph type="ctrTitle"/>
          </p:nvPr>
        </p:nvSpPr>
        <p:spPr>
          <a:xfrm>
            <a:off x="824000" y="1613825"/>
            <a:ext cx="80190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419">
                <a:solidFill>
                  <a:schemeClr val="dk1"/>
                </a:solidFill>
                <a:highlight>
                  <a:schemeClr val="dk2"/>
                </a:highlight>
                <a:latin typeface="Oswald"/>
                <a:ea typeface="Oswald"/>
                <a:cs typeface="Oswald"/>
                <a:sym typeface="Oswald"/>
              </a:rPr>
              <a:t>STEEL BLOCK GENERATOR</a:t>
            </a:r>
            <a:endParaRPr>
              <a:solidFill>
                <a:schemeClr val="dk1"/>
              </a:solidFill>
              <a:highlight>
                <a:schemeClr val="dk2"/>
              </a:highlight>
              <a:latin typeface="Oswald"/>
              <a:ea typeface="Oswald"/>
              <a:cs typeface="Oswald"/>
              <a:sym typeface="Oswald"/>
            </a:endParaRPr>
          </a:p>
        </p:txBody>
      </p:sp>
      <p:sp>
        <p:nvSpPr>
          <p:cNvPr id="130" name="Google Shape;130;p13"/>
          <p:cNvSpPr txBox="1"/>
          <p:nvPr>
            <p:ph idx="1" type="subTitle"/>
          </p:nvPr>
        </p:nvSpPr>
        <p:spPr>
          <a:xfrm>
            <a:off x="1858700" y="3413158"/>
            <a:ext cx="5361300" cy="522600"/>
          </a:xfrm>
          <a:prstGeom prst="rect">
            <a:avLst/>
          </a:prstGeom>
        </p:spPr>
        <p:txBody>
          <a:bodyPr anchorCtr="0" anchor="ctr" bIns="91425" lIns="91425" spcFirstLastPara="1" rIns="91425" wrap="square" tIns="91425">
            <a:noAutofit/>
          </a:bodyPr>
          <a:lstStyle/>
          <a:p>
            <a:pPr indent="0" lvl="0" marL="0" rtl="0" algn="ctr">
              <a:lnSpc>
                <a:spcPct val="70000"/>
              </a:lnSpc>
              <a:spcBef>
                <a:spcPts val="0"/>
              </a:spcBef>
              <a:spcAft>
                <a:spcPts val="0"/>
              </a:spcAft>
              <a:buNone/>
            </a:pPr>
            <a:r>
              <a:rPr lang="es-419" sz="1800">
                <a:solidFill>
                  <a:schemeClr val="dk1"/>
                </a:solidFill>
                <a:highlight>
                  <a:schemeClr val="dk2"/>
                </a:highlight>
                <a:latin typeface="Oswald Light"/>
                <a:ea typeface="Oswald Light"/>
                <a:cs typeface="Oswald Light"/>
                <a:sym typeface="Oswald Light"/>
              </a:rPr>
              <a:t>Datos del estudiante: Imanol Augusto Peralta</a:t>
            </a:r>
            <a:endParaRPr sz="1800">
              <a:solidFill>
                <a:schemeClr val="dk1"/>
              </a:solidFill>
              <a:highlight>
                <a:schemeClr val="dk2"/>
              </a:highlight>
              <a:latin typeface="Oswald Light"/>
              <a:ea typeface="Oswald Light"/>
              <a:cs typeface="Oswald Light"/>
              <a:sym typeface="Oswald Light"/>
            </a:endParaRPr>
          </a:p>
          <a:p>
            <a:pPr indent="0" lvl="0" marL="0" rtl="0" algn="ctr">
              <a:lnSpc>
                <a:spcPct val="70000"/>
              </a:lnSpc>
              <a:spcBef>
                <a:spcPts val="0"/>
              </a:spcBef>
              <a:spcAft>
                <a:spcPts val="0"/>
              </a:spcAft>
              <a:buNone/>
            </a:pPr>
            <a:r>
              <a:rPr lang="es-419" sz="1800">
                <a:solidFill>
                  <a:schemeClr val="dk1"/>
                </a:solidFill>
                <a:highlight>
                  <a:schemeClr val="dk2"/>
                </a:highlight>
                <a:latin typeface="Oswald Light"/>
                <a:ea typeface="Oswald Light"/>
                <a:cs typeface="Oswald Light"/>
                <a:sym typeface="Oswald Light"/>
              </a:rPr>
              <a:t>Comisión: 76195</a:t>
            </a:r>
            <a:endParaRPr sz="1800">
              <a:solidFill>
                <a:schemeClr val="dk1"/>
              </a:solidFill>
              <a:highlight>
                <a:schemeClr val="dk2"/>
              </a:highlight>
              <a:latin typeface="Oswald Light"/>
              <a:ea typeface="Oswald Light"/>
              <a:cs typeface="Oswald Light"/>
              <a:sym typeface="Oswald Light"/>
            </a:endParaRPr>
          </a:p>
          <a:p>
            <a:pPr indent="0" lvl="0" marL="0" rtl="0" algn="ctr">
              <a:lnSpc>
                <a:spcPct val="70000"/>
              </a:lnSpc>
              <a:spcBef>
                <a:spcPts val="0"/>
              </a:spcBef>
              <a:spcAft>
                <a:spcPts val="0"/>
              </a:spcAft>
              <a:buNone/>
            </a:pPr>
            <a:r>
              <a:rPr lang="es-419" sz="1800">
                <a:solidFill>
                  <a:schemeClr val="dk1"/>
                </a:solidFill>
                <a:highlight>
                  <a:schemeClr val="dk2"/>
                </a:highlight>
                <a:latin typeface="Oswald Light"/>
                <a:ea typeface="Oswald Light"/>
                <a:cs typeface="Oswald Light"/>
                <a:sym typeface="Oswald Light"/>
              </a:rPr>
              <a:t>Título del proyecto: Steel Block Generator</a:t>
            </a:r>
            <a:endParaRPr sz="1800">
              <a:solidFill>
                <a:schemeClr val="dk1"/>
              </a:solidFill>
              <a:highlight>
                <a:schemeClr val="dk2"/>
              </a:highlight>
              <a:latin typeface="Oswald Light"/>
              <a:ea typeface="Oswald Light"/>
              <a:cs typeface="Oswald Light"/>
              <a:sym typeface="Oswald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u="sng">
                <a:latin typeface="Oswald"/>
                <a:ea typeface="Oswald"/>
                <a:cs typeface="Oswald"/>
                <a:sym typeface="Oswald"/>
              </a:rPr>
              <a:t>Conclusiones</a:t>
            </a:r>
            <a:endParaRPr u="sng">
              <a:latin typeface="Oswald"/>
              <a:ea typeface="Oswald"/>
              <a:cs typeface="Oswald"/>
              <a:sym typeface="Oswald"/>
            </a:endParaRPr>
          </a:p>
        </p:txBody>
      </p:sp>
      <p:sp>
        <p:nvSpPr>
          <p:cNvPr id="184" name="Google Shape;184;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419" sz="1100">
                <a:solidFill>
                  <a:srgbClr val="000000"/>
                </a:solidFill>
                <a:latin typeface="Oswald Light"/>
                <a:ea typeface="Oswald Light"/>
                <a:cs typeface="Oswald Light"/>
                <a:sym typeface="Oswald Light"/>
              </a:rPr>
              <a:t>La implementación de </a:t>
            </a:r>
            <a:r>
              <a:rPr i="1" lang="es-419" sz="1100">
                <a:solidFill>
                  <a:srgbClr val="000000"/>
                </a:solidFill>
                <a:latin typeface="Oswald Light"/>
                <a:ea typeface="Oswald Light"/>
                <a:cs typeface="Oswald Light"/>
                <a:sym typeface="Oswald Light"/>
              </a:rPr>
              <a:t>Steel Block Generator</a:t>
            </a:r>
            <a:r>
              <a:rPr lang="es-419" sz="1100">
                <a:solidFill>
                  <a:srgbClr val="000000"/>
                </a:solidFill>
                <a:latin typeface="Oswald Light"/>
                <a:ea typeface="Oswald Light"/>
                <a:cs typeface="Oswald Light"/>
                <a:sym typeface="Oswald Light"/>
              </a:rPr>
              <a:t> representa un avance significativo en la optimización del proceso de diseño arquitectónico, permitiendo a Steel Block afrontar el crecimiento de la demanda sin comprometer la calidad de sus proyectos. Al automatizar la generación de descripciones, planos y modelos 3D mediante IA, se reducirá el tiempo de planificación, mejorando la eficiencia y la productividad del equipo.</a:t>
            </a:r>
            <a:endParaRPr sz="1100">
              <a:solidFill>
                <a:srgbClr val="000000"/>
              </a:solidFill>
              <a:latin typeface="Oswald Light"/>
              <a:ea typeface="Oswald Light"/>
              <a:cs typeface="Oswald Light"/>
              <a:sym typeface="Oswald Light"/>
            </a:endParaRPr>
          </a:p>
          <a:p>
            <a:pPr indent="0" lvl="0" marL="0" rtl="0" algn="l">
              <a:spcBef>
                <a:spcPts val="1200"/>
              </a:spcBef>
              <a:spcAft>
                <a:spcPts val="1200"/>
              </a:spcAft>
              <a:buNone/>
            </a:pPr>
            <a:r>
              <a:rPr lang="es-419" sz="1100">
                <a:solidFill>
                  <a:srgbClr val="000000"/>
                </a:solidFill>
                <a:latin typeface="Oswald Light"/>
                <a:ea typeface="Oswald Light"/>
                <a:cs typeface="Oswald Light"/>
                <a:sym typeface="Oswald Light"/>
              </a:rPr>
              <a:t>Esta solución no solo facilitará la toma de decisiones para arquitectos y diseñadores, sino que también contribuirá a reducir costos operativos y acelerar el desarrollo de nuevas obras. En un contexto donde la tecnología juega un papel clave en la transformación digital de la industria, </a:t>
            </a:r>
            <a:r>
              <a:rPr i="1" lang="es-419" sz="1100">
                <a:solidFill>
                  <a:srgbClr val="000000"/>
                </a:solidFill>
                <a:latin typeface="Oswald Light"/>
                <a:ea typeface="Oswald Light"/>
                <a:cs typeface="Oswald Light"/>
                <a:sym typeface="Oswald Light"/>
              </a:rPr>
              <a:t>Steel Block Generator</a:t>
            </a:r>
            <a:r>
              <a:rPr lang="es-419" sz="1100">
                <a:solidFill>
                  <a:srgbClr val="000000"/>
                </a:solidFill>
                <a:latin typeface="Oswald Light"/>
                <a:ea typeface="Oswald Light"/>
                <a:cs typeface="Oswald Light"/>
                <a:sym typeface="Oswald Light"/>
              </a:rPr>
              <a:t> se posiciona como una herramienta innovadora que marcará la diferencia en el sector de la construcción.</a:t>
            </a:r>
            <a:endParaRPr>
              <a:latin typeface="Oswald Light"/>
              <a:ea typeface="Oswald Light"/>
              <a:cs typeface="Oswald Light"/>
              <a:sym typeface="Oswald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u="sng">
                <a:latin typeface="Oswald Light"/>
                <a:ea typeface="Oswald Light"/>
                <a:cs typeface="Oswald Light"/>
                <a:sym typeface="Oswald Light"/>
              </a:rPr>
              <a:t>Introducción:</a:t>
            </a:r>
            <a:endParaRPr u="sng">
              <a:latin typeface="Oswald Light"/>
              <a:ea typeface="Oswald Light"/>
              <a:cs typeface="Oswald Light"/>
              <a:sym typeface="Oswald Light"/>
            </a:endParaRPr>
          </a:p>
        </p:txBody>
      </p:sp>
      <p:sp>
        <p:nvSpPr>
          <p:cNvPr id="136" name="Google Shape;136;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100">
                <a:solidFill>
                  <a:srgbClr val="000000"/>
                </a:solidFill>
                <a:latin typeface="Oswald Light"/>
                <a:ea typeface="Oswald Light"/>
                <a:cs typeface="Oswald Light"/>
                <a:sym typeface="Oswald Light"/>
              </a:rPr>
              <a:t>La inteligencia artificial (IA) está revolucionando la arquitectura y la construcción al optimizar procesos y reducir tiempos de planificación. </a:t>
            </a:r>
            <a:r>
              <a:rPr i="1" lang="es-419" sz="1100">
                <a:solidFill>
                  <a:srgbClr val="000000"/>
                </a:solidFill>
                <a:latin typeface="Oswald Light"/>
                <a:ea typeface="Oswald Light"/>
                <a:cs typeface="Oswald Light"/>
                <a:sym typeface="Oswald Light"/>
              </a:rPr>
              <a:t>Steel Block Generator</a:t>
            </a:r>
            <a:r>
              <a:rPr lang="es-419" sz="1100">
                <a:solidFill>
                  <a:srgbClr val="000000"/>
                </a:solidFill>
                <a:latin typeface="Oswald Light"/>
                <a:ea typeface="Oswald Light"/>
                <a:cs typeface="Oswald Light"/>
                <a:sym typeface="Oswald Light"/>
              </a:rPr>
              <a:t> es una aplicación web que utilizará IA para automatizar la generación de descripciones, planos y modelos 3D de viviendas, permitiendo a los arquitectos y diseñadores agilizar su trabajo. Con esta solución, Steel Block mejorará su productividad, optimizando recursos sin comprometer la calidad de sus proyectos.</a:t>
            </a:r>
            <a:endParaRPr>
              <a:latin typeface="Oswald Light"/>
              <a:ea typeface="Oswald Light"/>
              <a:cs typeface="Oswald Light"/>
              <a:sym typeface="Oswald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u="sng">
                <a:latin typeface="Oswald"/>
                <a:ea typeface="Oswald"/>
                <a:cs typeface="Oswald"/>
                <a:sym typeface="Oswald"/>
              </a:rPr>
              <a:t>Problemática:</a:t>
            </a:r>
            <a:endParaRPr u="sng">
              <a:latin typeface="Oswald"/>
              <a:ea typeface="Oswald"/>
              <a:cs typeface="Oswald"/>
              <a:sym typeface="Oswald"/>
            </a:endParaRPr>
          </a:p>
        </p:txBody>
      </p:sp>
      <p:sp>
        <p:nvSpPr>
          <p:cNvPr id="142" name="Google Shape;142;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1200"/>
              </a:spcBef>
              <a:spcAft>
                <a:spcPts val="0"/>
              </a:spcAft>
              <a:buNone/>
            </a:pPr>
            <a:r>
              <a:rPr lang="es-419" sz="1200">
                <a:solidFill>
                  <a:srgbClr val="000000"/>
                </a:solidFill>
                <a:latin typeface="Oswald Light"/>
                <a:ea typeface="Oswald Light"/>
                <a:cs typeface="Oswald Light"/>
                <a:sym typeface="Oswald Light"/>
              </a:rPr>
              <a:t>Steel Block es una empresa constructora ubicada en Buenos Aires, Argentina, especializada en la construcción de viviendas, edificios residenciales y locales comerciales. Su equipo está compuesto principalmente por profesionales como ingenieros, arquitectos e interioristas.</a:t>
            </a:r>
            <a:endParaRPr sz="1200">
              <a:solidFill>
                <a:srgbClr val="000000"/>
              </a:solidFill>
              <a:latin typeface="Oswald Light"/>
              <a:ea typeface="Oswald Light"/>
              <a:cs typeface="Oswald Light"/>
              <a:sym typeface="Oswald Light"/>
            </a:endParaRPr>
          </a:p>
          <a:p>
            <a:pPr indent="0" lvl="0" marL="0" rtl="0" algn="l">
              <a:lnSpc>
                <a:spcPct val="150000"/>
              </a:lnSpc>
              <a:spcBef>
                <a:spcPts val="1200"/>
              </a:spcBef>
              <a:spcAft>
                <a:spcPts val="0"/>
              </a:spcAft>
              <a:buNone/>
            </a:pPr>
            <a:r>
              <a:rPr lang="es-419" sz="1200">
                <a:solidFill>
                  <a:srgbClr val="000000"/>
                </a:solidFill>
                <a:latin typeface="Oswald Light"/>
                <a:ea typeface="Oswald Light"/>
                <a:cs typeface="Oswald Light"/>
                <a:sym typeface="Oswald Light"/>
              </a:rPr>
              <a:t>Debido al crecimiento exponencial de la demanda en el último año, la empresa enfrenta un desafío crítico: la falta de personal suficiente para gestionar todos los proyectos en curso. Esto se debe, en gran parte, a que el proceso de diseño arquitectónico es extenso y requiere una investigación previa exhaustiva, lo que retrasa el desarrollo de nuevas obras.</a:t>
            </a:r>
            <a:endParaRPr sz="1200">
              <a:solidFill>
                <a:srgbClr val="000000"/>
              </a:solidFill>
              <a:latin typeface="Oswald Light"/>
              <a:ea typeface="Oswald Light"/>
              <a:cs typeface="Oswald Light"/>
              <a:sym typeface="Oswald Light"/>
            </a:endParaRPr>
          </a:p>
          <a:p>
            <a:pPr indent="0" lvl="0" marL="0" rtl="0" algn="l">
              <a:lnSpc>
                <a:spcPct val="150000"/>
              </a:lnSpc>
              <a:spcBef>
                <a:spcPts val="1200"/>
              </a:spcBef>
              <a:spcAft>
                <a:spcPts val="1200"/>
              </a:spcAft>
              <a:buNone/>
            </a:pPr>
            <a:r>
              <a:rPr lang="es-419" sz="1200">
                <a:solidFill>
                  <a:srgbClr val="000000"/>
                </a:solidFill>
                <a:latin typeface="Oswald Light"/>
                <a:ea typeface="Oswald Light"/>
                <a:cs typeface="Oswald Light"/>
                <a:sym typeface="Oswald Light"/>
              </a:rPr>
              <a:t>Como consecuencia, varios proyectos han quedado estancados, afectando la productividad y limitando la capacidad de la empresa para generar mayores ingresos y expandirse a nivel nacional. Por lo tanto, es fundamental encontrar una solución que agilice el proceso de diseño y planificación, optimizando la carga de trabajo del equipo sin comprometer la calidad de los proyectos.</a:t>
            </a:r>
            <a:endParaRPr>
              <a:latin typeface="Oswald Light"/>
              <a:ea typeface="Oswald Light"/>
              <a:cs typeface="Oswald Light"/>
              <a:sym typeface="Oswald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u="sng">
                <a:latin typeface="Oswald"/>
                <a:ea typeface="Oswald"/>
                <a:cs typeface="Oswald"/>
                <a:sym typeface="Oswald"/>
              </a:rPr>
              <a:t>Solución</a:t>
            </a:r>
            <a:endParaRPr u="sng">
              <a:latin typeface="Oswald"/>
              <a:ea typeface="Oswald"/>
              <a:cs typeface="Oswald"/>
              <a:sym typeface="Oswald"/>
            </a:endParaRPr>
          </a:p>
        </p:txBody>
      </p:sp>
      <p:sp>
        <p:nvSpPr>
          <p:cNvPr id="148" name="Google Shape;148;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rPr lang="es-419" sz="1200">
                <a:solidFill>
                  <a:srgbClr val="000000"/>
                </a:solidFill>
                <a:latin typeface="Oswald Light"/>
                <a:ea typeface="Oswald Light"/>
                <a:cs typeface="Oswald Light"/>
                <a:sym typeface="Oswald Light"/>
              </a:rPr>
              <a:t>Para abordar esta problemática, se propone el desarrollo de una herramienta basada en inteligencia artificial que optimice el proceso de diseño arquitectónico. Este modelo de IA permitirá reducir significativamente el tiempo de planificación al generar propuestas de diseño de manera automática y eficiente.</a:t>
            </a:r>
            <a:endParaRPr>
              <a:latin typeface="Oswald Light"/>
              <a:ea typeface="Oswald Light"/>
              <a:cs typeface="Oswald Light"/>
              <a:sym typeface="Oswald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u="sng">
                <a:latin typeface="Oswald"/>
                <a:ea typeface="Oswald"/>
                <a:cs typeface="Oswald"/>
                <a:sym typeface="Oswald"/>
              </a:rPr>
              <a:t>Propuesta de Aplicación Web con IA</a:t>
            </a:r>
            <a:endParaRPr u="sng">
              <a:latin typeface="Oswald"/>
              <a:ea typeface="Oswald"/>
              <a:cs typeface="Oswald"/>
              <a:sym typeface="Oswald"/>
            </a:endParaRPr>
          </a:p>
        </p:txBody>
      </p:sp>
      <p:sp>
        <p:nvSpPr>
          <p:cNvPr id="154" name="Google Shape;154;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es-419" sz="1200">
                <a:solidFill>
                  <a:srgbClr val="000000"/>
                </a:solidFill>
                <a:latin typeface="Oswald Light"/>
                <a:ea typeface="Oswald Light"/>
                <a:cs typeface="Oswald Light"/>
                <a:sym typeface="Oswald Light"/>
              </a:rPr>
              <a:t>Para implementar esta solución, se desarrollará una aplicación web llamada Steel Block Generator. Su función principal será agilizar el proceso de diseño arquitectónico, proporcionando una representación visual detallada basada en las necesidades del cliente.</a:t>
            </a:r>
            <a:endParaRPr sz="1200">
              <a:solidFill>
                <a:srgbClr val="000000"/>
              </a:solidFill>
              <a:latin typeface="Oswald Light"/>
              <a:ea typeface="Oswald Light"/>
              <a:cs typeface="Oswald Light"/>
              <a:sym typeface="Oswald Light"/>
            </a:endParaRPr>
          </a:p>
          <a:p>
            <a:pPr indent="0" lvl="0" marL="0" rtl="0" algn="l">
              <a:spcBef>
                <a:spcPts val="1200"/>
              </a:spcBef>
              <a:spcAft>
                <a:spcPts val="0"/>
              </a:spcAft>
              <a:buNone/>
            </a:pPr>
            <a:r>
              <a:rPr lang="es-419" sz="1200">
                <a:solidFill>
                  <a:srgbClr val="000000"/>
                </a:solidFill>
                <a:latin typeface="Oswald Light"/>
                <a:ea typeface="Oswald Light"/>
                <a:cs typeface="Oswald Light"/>
                <a:sym typeface="Oswald Light"/>
              </a:rPr>
              <a:t>La aplicación permitirá generar una descripción precisa de la vivienda ideal según las especificaciones ingresadas por el usuario. A partir de esta información, el sistema producirá automáticamente:</a:t>
            </a:r>
            <a:endParaRPr sz="1200">
              <a:solidFill>
                <a:srgbClr val="000000"/>
              </a:solidFill>
              <a:latin typeface="Oswald Light"/>
              <a:ea typeface="Oswald Light"/>
              <a:cs typeface="Oswald Light"/>
              <a:sym typeface="Oswald Light"/>
            </a:endParaRPr>
          </a:p>
          <a:p>
            <a:pPr indent="0" lvl="0" marL="0" rtl="0" algn="l">
              <a:spcBef>
                <a:spcPts val="1200"/>
              </a:spcBef>
              <a:spcAft>
                <a:spcPts val="0"/>
              </a:spcAft>
              <a:buNone/>
            </a:pPr>
            <a:r>
              <a:rPr lang="es-419" sz="1200">
                <a:solidFill>
                  <a:srgbClr val="000000"/>
                </a:solidFill>
                <a:latin typeface="Oswald Light"/>
                <a:ea typeface="Oswald Light"/>
                <a:cs typeface="Oswald Light"/>
                <a:sym typeface="Oswald Light"/>
              </a:rPr>
              <a:t>✅ Un plano arquitectónico de referencia con la distribución de los espacios.</a:t>
            </a:r>
            <a:endParaRPr sz="1200">
              <a:solidFill>
                <a:srgbClr val="000000"/>
              </a:solidFill>
              <a:latin typeface="Oswald Light"/>
              <a:ea typeface="Oswald Light"/>
              <a:cs typeface="Oswald Light"/>
              <a:sym typeface="Oswald Light"/>
            </a:endParaRPr>
          </a:p>
          <a:p>
            <a:pPr indent="0" lvl="0" marL="0" rtl="0" algn="l">
              <a:spcBef>
                <a:spcPts val="1200"/>
              </a:spcBef>
              <a:spcAft>
                <a:spcPts val="0"/>
              </a:spcAft>
              <a:buNone/>
            </a:pPr>
            <a:r>
              <a:rPr lang="es-419" sz="1200">
                <a:solidFill>
                  <a:srgbClr val="000000"/>
                </a:solidFill>
                <a:latin typeface="Oswald Light"/>
                <a:ea typeface="Oswald Light"/>
                <a:cs typeface="Oswald Light"/>
                <a:sym typeface="Oswald Light"/>
              </a:rPr>
              <a:t>✅ Un modelo 3D en perspectiva que ofrecerá una vista realista del diseño.</a:t>
            </a:r>
            <a:endParaRPr sz="1200">
              <a:solidFill>
                <a:srgbClr val="000000"/>
              </a:solidFill>
              <a:latin typeface="Oswald Light"/>
              <a:ea typeface="Oswald Light"/>
              <a:cs typeface="Oswald Light"/>
              <a:sym typeface="Oswald Light"/>
            </a:endParaRPr>
          </a:p>
          <a:p>
            <a:pPr indent="0" lvl="0" marL="0" rtl="0" algn="l">
              <a:spcBef>
                <a:spcPts val="1200"/>
              </a:spcBef>
              <a:spcAft>
                <a:spcPts val="1200"/>
              </a:spcAft>
              <a:buNone/>
            </a:pPr>
            <a:r>
              <a:rPr lang="es-419" sz="1200">
                <a:solidFill>
                  <a:srgbClr val="000000"/>
                </a:solidFill>
                <a:latin typeface="Oswald Light"/>
                <a:ea typeface="Oswald Light"/>
                <a:cs typeface="Oswald Light"/>
                <a:sym typeface="Oswald Light"/>
              </a:rPr>
              <a:t>Este enfoque permitirá a los diseñadores y arquitectos de Steel Block reducir el tiempo de planificación y mejorar la eficiencia en la toma de decisiones. Además, los profesionales podrán utilizar la propuesta generada como base y ajustarla según sus criterios y preferencias, asegurando un diseño final optimizado y alineado con los estándares de la empresa.</a:t>
            </a:r>
            <a:endParaRPr>
              <a:latin typeface="Oswald Light"/>
              <a:ea typeface="Oswald Light"/>
              <a:cs typeface="Oswald Light"/>
              <a:sym typeface="Oswald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u="sng">
                <a:latin typeface="Oswald"/>
                <a:ea typeface="Oswald"/>
                <a:cs typeface="Oswald"/>
                <a:sym typeface="Oswald"/>
              </a:rPr>
              <a:t>Repositorio Github</a:t>
            </a:r>
            <a:endParaRPr u="sng">
              <a:latin typeface="Oswald"/>
              <a:ea typeface="Oswald"/>
              <a:cs typeface="Oswald"/>
              <a:sym typeface="Oswald"/>
            </a:endParaRPr>
          </a:p>
        </p:txBody>
      </p:sp>
      <p:sp>
        <p:nvSpPr>
          <p:cNvPr id="160" name="Google Shape;160;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u="sng">
                <a:solidFill>
                  <a:schemeClr val="hlink"/>
                </a:solidFill>
                <a:latin typeface="Oswald Light"/>
                <a:ea typeface="Oswald Light"/>
                <a:cs typeface="Oswald Light"/>
                <a:sym typeface="Oswald Light"/>
                <a:hlinkClick r:id="rId3"/>
              </a:rPr>
              <a:t>https://github.com/ImanolPeralta/Steel-Block-Generator-.git</a:t>
            </a:r>
            <a:endParaRPr>
              <a:latin typeface="Oswald Light"/>
              <a:ea typeface="Oswald Light"/>
              <a:cs typeface="Oswald Light"/>
              <a:sym typeface="Oswald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u="sng">
                <a:latin typeface="Oswald"/>
                <a:ea typeface="Oswald"/>
                <a:cs typeface="Oswald"/>
                <a:sym typeface="Oswald"/>
              </a:rPr>
              <a:t>Link de la App en Streamlit</a:t>
            </a:r>
            <a:endParaRPr u="sng">
              <a:latin typeface="Oswald"/>
              <a:ea typeface="Oswald"/>
              <a:cs typeface="Oswald"/>
              <a:sym typeface="Oswald"/>
            </a:endParaRPr>
          </a:p>
        </p:txBody>
      </p:sp>
      <p:sp>
        <p:nvSpPr>
          <p:cNvPr id="166" name="Google Shape;166;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u="sng">
                <a:solidFill>
                  <a:schemeClr val="hlink"/>
                </a:solidFill>
                <a:latin typeface="Oswald Light"/>
                <a:ea typeface="Oswald Light"/>
                <a:cs typeface="Oswald Light"/>
                <a:sym typeface="Oswald Light"/>
                <a:hlinkClick r:id="rId3"/>
              </a:rPr>
              <a:t>https://yezazxypueydlea7bark8t.streamlit.app/</a:t>
            </a:r>
            <a:endParaRPr>
              <a:latin typeface="Oswald Light"/>
              <a:ea typeface="Oswald Light"/>
              <a:cs typeface="Oswald Light"/>
              <a:sym typeface="Oswald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u="sng">
                <a:latin typeface="Oswald"/>
                <a:ea typeface="Oswald"/>
                <a:cs typeface="Oswald"/>
                <a:sym typeface="Oswald"/>
              </a:rPr>
              <a:t>Prompt inicial:</a:t>
            </a:r>
            <a:endParaRPr u="sng">
              <a:latin typeface="Oswald"/>
              <a:ea typeface="Oswald"/>
              <a:cs typeface="Oswald"/>
              <a:sym typeface="Oswald"/>
            </a:endParaRPr>
          </a:p>
        </p:txBody>
      </p:sp>
      <p:sp>
        <p:nvSpPr>
          <p:cNvPr id="172" name="Google Shape;172;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419" sz="1200">
                <a:solidFill>
                  <a:srgbClr val="000000"/>
                </a:solidFill>
                <a:latin typeface="Oswald Light"/>
                <a:ea typeface="Oswald Light"/>
                <a:cs typeface="Oswald Light"/>
                <a:sym typeface="Oswald Light"/>
              </a:rPr>
              <a:t>La aplicación se va a construir utilizando Python y también implementando funciones para interactuar con la API de OpenAI y solicitar la generación de contenido creativo. Con Amazon CodeWhisperer se podrá optimizar el código de la aplicación y garantizar su eficiencia.</a:t>
            </a:r>
            <a:endParaRPr sz="1200">
              <a:solidFill>
                <a:srgbClr val="000000"/>
              </a:solidFill>
              <a:latin typeface="Oswald Light"/>
              <a:ea typeface="Oswald Light"/>
              <a:cs typeface="Oswald Light"/>
              <a:sym typeface="Oswald Light"/>
            </a:endParaRPr>
          </a:p>
          <a:p>
            <a:pPr indent="0" lvl="0" marL="0" rtl="0" algn="l">
              <a:spcBef>
                <a:spcPts val="1200"/>
              </a:spcBef>
              <a:spcAft>
                <a:spcPts val="0"/>
              </a:spcAft>
              <a:buNone/>
            </a:pPr>
            <a:r>
              <a:rPr lang="es-419" sz="1200">
                <a:solidFill>
                  <a:srgbClr val="000000"/>
                </a:solidFill>
                <a:latin typeface="Oswald Light"/>
                <a:ea typeface="Oswald Light"/>
                <a:cs typeface="Oswald Light"/>
                <a:sym typeface="Oswald Light"/>
              </a:rPr>
              <a:t>Para comenzar, el prompt inicial será: </a:t>
            </a:r>
            <a:r>
              <a:rPr i="1" lang="es-419" sz="1200">
                <a:solidFill>
                  <a:srgbClr val="000000"/>
                </a:solidFill>
                <a:latin typeface="Oswald Light"/>
                <a:ea typeface="Oswald Light"/>
                <a:cs typeface="Oswald Light"/>
                <a:sym typeface="Oswald Light"/>
              </a:rPr>
              <a:t>"Como experto en desarrollo de software para diseño arquitectónico, necesito que me ayudes a crear una aplicación en Python que permita a los trabajadores de Steel Block generar una descripción de la casa ideal del cliente a partir de sus especificaciones. Luego, la aplicación debe generar una imagen del plano arquitectónico de la propuesta y una perspectiva en 3D del modelo."</a:t>
            </a:r>
            <a:endParaRPr i="1" sz="1200">
              <a:solidFill>
                <a:srgbClr val="000000"/>
              </a:solidFill>
              <a:latin typeface="Oswald Light"/>
              <a:ea typeface="Oswald Light"/>
              <a:cs typeface="Oswald Light"/>
              <a:sym typeface="Oswald Light"/>
            </a:endParaRPr>
          </a:p>
          <a:p>
            <a:pPr indent="0" lvl="0" marL="0" rtl="0" algn="l">
              <a:spcBef>
                <a:spcPts val="1200"/>
              </a:spcBef>
              <a:spcAft>
                <a:spcPts val="1200"/>
              </a:spcAft>
              <a:buNone/>
            </a:pPr>
            <a:r>
              <a:rPr lang="es-419" sz="1200">
                <a:solidFill>
                  <a:srgbClr val="000000"/>
                </a:solidFill>
                <a:latin typeface="Oswald Light"/>
                <a:ea typeface="Oswald Light"/>
                <a:cs typeface="Oswald Light"/>
                <a:sym typeface="Oswald Light"/>
              </a:rPr>
              <a:t>Utilizaré la aplicación en Python, trabajando con herramientas como Visual Studio Code (VSC) para la edición de código.</a:t>
            </a:r>
            <a:endParaRPr>
              <a:latin typeface="Oswald Light"/>
              <a:ea typeface="Oswald Light"/>
              <a:cs typeface="Oswald Light"/>
              <a:sym typeface="Oswald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u="sng">
                <a:latin typeface="Oswald"/>
                <a:ea typeface="Oswald"/>
                <a:cs typeface="Oswald"/>
                <a:sym typeface="Oswald"/>
              </a:rPr>
              <a:t>Video explicando funcionamiento de la App</a:t>
            </a:r>
            <a:endParaRPr u="sng">
              <a:latin typeface="Oswald"/>
              <a:ea typeface="Oswald"/>
              <a:cs typeface="Oswald"/>
              <a:sym typeface="Oswald"/>
            </a:endParaRPr>
          </a:p>
        </p:txBody>
      </p:sp>
      <p:pic>
        <p:nvPicPr>
          <p:cNvPr id="178" name="Google Shape;178;p21" title="App Steel Block Generator">
            <a:hlinkClick r:id="rId3"/>
          </p:cNvPr>
          <p:cNvPicPr preferRelativeResize="0"/>
          <p:nvPr/>
        </p:nvPicPr>
        <p:blipFill>
          <a:blip r:embed="rId4">
            <a:alphaModFix/>
          </a:blip>
          <a:stretch>
            <a:fillRect/>
          </a:stretch>
        </p:blipFill>
        <p:spPr>
          <a:xfrm>
            <a:off x="2189600" y="1874625"/>
            <a:ext cx="4764800" cy="2680200"/>
          </a:xfrm>
          <a:prstGeom prst="rect">
            <a:avLst/>
          </a:prstGeom>
          <a:noFill/>
          <a:ln cap="flat" cmpd="sng" w="19050">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