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4610100" cy="3460750"/>
  <p:notesSz cx="4610100" cy="346075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9" autoAdjust="0"/>
    <p:restoredTop sz="94660"/>
  </p:normalViewPr>
  <p:slideViewPr>
    <p:cSldViewPr>
      <p:cViewPr varScale="1">
        <p:scale>
          <a:sx n="183" d="100"/>
          <a:sy n="183" d="100"/>
        </p:scale>
        <p:origin x="166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7A0000"/>
                </a:solidFill>
                <a:latin typeface="Tahoma"/>
                <a:cs typeface="Tahoma"/>
              </a:defRPr>
            </a:lvl1pPr>
          </a:lstStyle>
          <a:p>
            <a:pPr marL="12700">
              <a:lnSpc>
                <a:spcPts val="675"/>
              </a:lnSpc>
            </a:pPr>
            <a:r>
              <a:rPr spc="-15" dirty="0"/>
              <a:t>26</a:t>
            </a:r>
            <a:r>
              <a:rPr spc="5" dirty="0"/>
              <a:t> </a:t>
            </a:r>
            <a:r>
              <a:rPr spc="-20" dirty="0"/>
              <a:t>de</a:t>
            </a:r>
            <a:r>
              <a:rPr spc="10" dirty="0"/>
              <a:t> </a:t>
            </a:r>
            <a:r>
              <a:rPr dirty="0"/>
              <a:t>Octubre</a:t>
            </a:r>
            <a:r>
              <a:rPr spc="10" dirty="0"/>
              <a:t> </a:t>
            </a:r>
            <a:r>
              <a:rPr spc="-10" dirty="0"/>
              <a:t>del</a:t>
            </a:r>
            <a:r>
              <a:rPr spc="10" dirty="0"/>
              <a:t> </a:t>
            </a:r>
            <a:r>
              <a:rPr spc="-15" dirty="0"/>
              <a:t>2023</a:t>
            </a:r>
          </a:p>
        </p:txBody>
      </p:sp>
      <p:sp>
        <p:nvSpPr>
          <p:cNvPr id="5" name="Holder 5"/>
          <p:cNvSpPr>
            <a:spLocks noGrp="1"/>
          </p:cNvSpPr>
          <p:nvPr>
            <p:ph type="dt" sz="half" idx="6"/>
          </p:nvPr>
        </p:nvSpPr>
        <p:spPr/>
        <p:txBody>
          <a:bodyPr lIns="0" tIns="0" rIns="0" bIns="0"/>
          <a:lstStyle>
            <a:lvl1pPr>
              <a:defRPr sz="600" b="0" i="0">
                <a:solidFill>
                  <a:srgbClr val="F2F2F2"/>
                </a:solidFill>
                <a:latin typeface="Tahoma"/>
                <a:cs typeface="Tahoma"/>
              </a:defRPr>
            </a:lvl1pPr>
          </a:lstStyle>
          <a:p>
            <a:pPr marL="12700">
              <a:lnSpc>
                <a:spcPts val="675"/>
              </a:lnSpc>
            </a:pPr>
            <a:r>
              <a:rPr spc="-10" dirty="0"/>
              <a:t>Garnelo</a:t>
            </a:r>
            <a:r>
              <a:rPr spc="10" dirty="0"/>
              <a:t> </a:t>
            </a:r>
            <a:r>
              <a:rPr spc="-5" dirty="0"/>
              <a:t>Perez</a:t>
            </a:r>
            <a:r>
              <a:rPr spc="10" dirty="0"/>
              <a:t> </a:t>
            </a:r>
            <a:r>
              <a:rPr spc="-10" dirty="0"/>
              <a:t>Imanol</a:t>
            </a:r>
            <a:r>
              <a:rPr spc="210" dirty="0"/>
              <a:t> </a:t>
            </a:r>
            <a:r>
              <a:rPr spc="40" dirty="0"/>
              <a:t>(UACM)</a:t>
            </a:r>
          </a:p>
        </p:txBody>
      </p:sp>
      <p:sp>
        <p:nvSpPr>
          <p:cNvPr id="6" name="Holder 6"/>
          <p:cNvSpPr>
            <a:spLocks noGrp="1"/>
          </p:cNvSpPr>
          <p:nvPr>
            <p:ph type="sldNum" sz="quarter" idx="7"/>
          </p:nvPr>
        </p:nvSpPr>
        <p:spPr/>
        <p:txBody>
          <a:bodyPr lIns="0" tIns="0" rIns="0" bIns="0"/>
          <a:lstStyle>
            <a:lvl1pPr>
              <a:defRPr sz="600" b="0" i="0">
                <a:solidFill>
                  <a:srgbClr val="7A0000"/>
                </a:solidFill>
                <a:latin typeface="Tahoma"/>
                <a:cs typeface="Tahoma"/>
              </a:defRPr>
            </a:lvl1pPr>
          </a:lstStyle>
          <a:p>
            <a:pPr marL="38100">
              <a:lnSpc>
                <a:spcPts val="675"/>
              </a:lnSpc>
            </a:pPr>
            <a:fld id="{81D60167-4931-47E6-BA6A-407CBD079E47}" type="slidenum">
              <a:rPr spc="-15" dirty="0"/>
              <a:t>‹Nº›</a:t>
            </a:fld>
            <a:r>
              <a:rPr spc="-85" dirty="0"/>
              <a:t> </a:t>
            </a:r>
            <a:r>
              <a:rPr spc="85" dirty="0"/>
              <a:t>/</a:t>
            </a:r>
            <a:r>
              <a:rPr spc="-85" dirty="0"/>
              <a:t> </a:t>
            </a:r>
            <a:r>
              <a:rPr spc="-15" dirty="0"/>
              <a:t>17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CC0000"/>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7A0000"/>
                </a:solidFill>
                <a:latin typeface="Tahoma"/>
                <a:cs typeface="Tahoma"/>
              </a:defRPr>
            </a:lvl1pPr>
          </a:lstStyle>
          <a:p>
            <a:pPr marL="12700">
              <a:lnSpc>
                <a:spcPts val="675"/>
              </a:lnSpc>
            </a:pPr>
            <a:r>
              <a:rPr spc="-15" dirty="0"/>
              <a:t>26</a:t>
            </a:r>
            <a:r>
              <a:rPr spc="5" dirty="0"/>
              <a:t> </a:t>
            </a:r>
            <a:r>
              <a:rPr spc="-20" dirty="0"/>
              <a:t>de</a:t>
            </a:r>
            <a:r>
              <a:rPr spc="10" dirty="0"/>
              <a:t> </a:t>
            </a:r>
            <a:r>
              <a:rPr dirty="0"/>
              <a:t>Octubre</a:t>
            </a:r>
            <a:r>
              <a:rPr spc="10" dirty="0"/>
              <a:t> </a:t>
            </a:r>
            <a:r>
              <a:rPr spc="-10" dirty="0"/>
              <a:t>del</a:t>
            </a:r>
            <a:r>
              <a:rPr spc="10" dirty="0"/>
              <a:t> </a:t>
            </a:r>
            <a:r>
              <a:rPr spc="-15" dirty="0"/>
              <a:t>2023</a:t>
            </a:r>
          </a:p>
        </p:txBody>
      </p:sp>
      <p:sp>
        <p:nvSpPr>
          <p:cNvPr id="5" name="Holder 5"/>
          <p:cNvSpPr>
            <a:spLocks noGrp="1"/>
          </p:cNvSpPr>
          <p:nvPr>
            <p:ph type="dt" sz="half" idx="6"/>
          </p:nvPr>
        </p:nvSpPr>
        <p:spPr/>
        <p:txBody>
          <a:bodyPr lIns="0" tIns="0" rIns="0" bIns="0"/>
          <a:lstStyle>
            <a:lvl1pPr>
              <a:defRPr sz="600" b="0" i="0">
                <a:solidFill>
                  <a:srgbClr val="F2F2F2"/>
                </a:solidFill>
                <a:latin typeface="Tahoma"/>
                <a:cs typeface="Tahoma"/>
              </a:defRPr>
            </a:lvl1pPr>
          </a:lstStyle>
          <a:p>
            <a:pPr marL="12700">
              <a:lnSpc>
                <a:spcPts val="675"/>
              </a:lnSpc>
            </a:pPr>
            <a:r>
              <a:rPr spc="-10" dirty="0"/>
              <a:t>Garnelo</a:t>
            </a:r>
            <a:r>
              <a:rPr spc="10" dirty="0"/>
              <a:t> </a:t>
            </a:r>
            <a:r>
              <a:rPr spc="-5" dirty="0"/>
              <a:t>Perez</a:t>
            </a:r>
            <a:r>
              <a:rPr spc="10" dirty="0"/>
              <a:t> </a:t>
            </a:r>
            <a:r>
              <a:rPr spc="-10" dirty="0"/>
              <a:t>Imanol</a:t>
            </a:r>
            <a:r>
              <a:rPr spc="210" dirty="0"/>
              <a:t> </a:t>
            </a:r>
            <a:r>
              <a:rPr spc="40" dirty="0"/>
              <a:t>(UACM)</a:t>
            </a:r>
          </a:p>
        </p:txBody>
      </p:sp>
      <p:sp>
        <p:nvSpPr>
          <p:cNvPr id="6" name="Holder 6"/>
          <p:cNvSpPr>
            <a:spLocks noGrp="1"/>
          </p:cNvSpPr>
          <p:nvPr>
            <p:ph type="sldNum" sz="quarter" idx="7"/>
          </p:nvPr>
        </p:nvSpPr>
        <p:spPr/>
        <p:txBody>
          <a:bodyPr lIns="0" tIns="0" rIns="0" bIns="0"/>
          <a:lstStyle>
            <a:lvl1pPr>
              <a:defRPr sz="600" b="0" i="0">
                <a:solidFill>
                  <a:srgbClr val="7A0000"/>
                </a:solidFill>
                <a:latin typeface="Tahoma"/>
                <a:cs typeface="Tahoma"/>
              </a:defRPr>
            </a:lvl1pPr>
          </a:lstStyle>
          <a:p>
            <a:pPr marL="38100">
              <a:lnSpc>
                <a:spcPts val="675"/>
              </a:lnSpc>
            </a:pPr>
            <a:fld id="{81D60167-4931-47E6-BA6A-407CBD079E47}" type="slidenum">
              <a:rPr spc="-15" dirty="0"/>
              <a:t>‹Nº›</a:t>
            </a:fld>
            <a:r>
              <a:rPr spc="-85" dirty="0"/>
              <a:t> </a:t>
            </a:r>
            <a:r>
              <a:rPr spc="85" dirty="0"/>
              <a:t>/</a:t>
            </a:r>
            <a:r>
              <a:rPr spc="-85" dirty="0"/>
              <a:t> </a:t>
            </a:r>
            <a:r>
              <a:rPr spc="-15" dirty="0"/>
              <a:t>17</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CC0000"/>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rgbClr val="7A0000"/>
                </a:solidFill>
                <a:latin typeface="Tahoma"/>
                <a:cs typeface="Tahoma"/>
              </a:defRPr>
            </a:lvl1pPr>
          </a:lstStyle>
          <a:p>
            <a:pPr marL="12700">
              <a:lnSpc>
                <a:spcPts val="675"/>
              </a:lnSpc>
            </a:pPr>
            <a:r>
              <a:rPr spc="-15" dirty="0"/>
              <a:t>26</a:t>
            </a:r>
            <a:r>
              <a:rPr spc="5" dirty="0"/>
              <a:t> </a:t>
            </a:r>
            <a:r>
              <a:rPr spc="-20" dirty="0"/>
              <a:t>de</a:t>
            </a:r>
            <a:r>
              <a:rPr spc="10" dirty="0"/>
              <a:t> </a:t>
            </a:r>
            <a:r>
              <a:rPr dirty="0"/>
              <a:t>Octubre</a:t>
            </a:r>
            <a:r>
              <a:rPr spc="10" dirty="0"/>
              <a:t> </a:t>
            </a:r>
            <a:r>
              <a:rPr spc="-10" dirty="0"/>
              <a:t>del</a:t>
            </a:r>
            <a:r>
              <a:rPr spc="10" dirty="0"/>
              <a:t> </a:t>
            </a:r>
            <a:r>
              <a:rPr spc="-15" dirty="0"/>
              <a:t>2023</a:t>
            </a:r>
          </a:p>
        </p:txBody>
      </p:sp>
      <p:sp>
        <p:nvSpPr>
          <p:cNvPr id="6" name="Holder 6"/>
          <p:cNvSpPr>
            <a:spLocks noGrp="1"/>
          </p:cNvSpPr>
          <p:nvPr>
            <p:ph type="dt" sz="half" idx="6"/>
          </p:nvPr>
        </p:nvSpPr>
        <p:spPr/>
        <p:txBody>
          <a:bodyPr lIns="0" tIns="0" rIns="0" bIns="0"/>
          <a:lstStyle>
            <a:lvl1pPr>
              <a:defRPr sz="600" b="0" i="0">
                <a:solidFill>
                  <a:srgbClr val="F2F2F2"/>
                </a:solidFill>
                <a:latin typeface="Tahoma"/>
                <a:cs typeface="Tahoma"/>
              </a:defRPr>
            </a:lvl1pPr>
          </a:lstStyle>
          <a:p>
            <a:pPr marL="12700">
              <a:lnSpc>
                <a:spcPts val="675"/>
              </a:lnSpc>
            </a:pPr>
            <a:r>
              <a:rPr spc="-10" dirty="0"/>
              <a:t>Garnelo</a:t>
            </a:r>
            <a:r>
              <a:rPr spc="10" dirty="0"/>
              <a:t> </a:t>
            </a:r>
            <a:r>
              <a:rPr spc="-5" dirty="0"/>
              <a:t>Perez</a:t>
            </a:r>
            <a:r>
              <a:rPr spc="10" dirty="0"/>
              <a:t> </a:t>
            </a:r>
            <a:r>
              <a:rPr spc="-10" dirty="0"/>
              <a:t>Imanol</a:t>
            </a:r>
            <a:r>
              <a:rPr spc="210" dirty="0"/>
              <a:t> </a:t>
            </a:r>
            <a:r>
              <a:rPr spc="40" dirty="0"/>
              <a:t>(UACM)</a:t>
            </a:r>
          </a:p>
        </p:txBody>
      </p:sp>
      <p:sp>
        <p:nvSpPr>
          <p:cNvPr id="7" name="Holder 7"/>
          <p:cNvSpPr>
            <a:spLocks noGrp="1"/>
          </p:cNvSpPr>
          <p:nvPr>
            <p:ph type="sldNum" sz="quarter" idx="7"/>
          </p:nvPr>
        </p:nvSpPr>
        <p:spPr/>
        <p:txBody>
          <a:bodyPr lIns="0" tIns="0" rIns="0" bIns="0"/>
          <a:lstStyle>
            <a:lvl1pPr>
              <a:defRPr sz="600" b="0" i="0">
                <a:solidFill>
                  <a:srgbClr val="7A0000"/>
                </a:solidFill>
                <a:latin typeface="Tahoma"/>
                <a:cs typeface="Tahoma"/>
              </a:defRPr>
            </a:lvl1pPr>
          </a:lstStyle>
          <a:p>
            <a:pPr marL="38100">
              <a:lnSpc>
                <a:spcPts val="675"/>
              </a:lnSpc>
            </a:pPr>
            <a:fld id="{81D60167-4931-47E6-BA6A-407CBD079E47}" type="slidenum">
              <a:rPr spc="-15" dirty="0"/>
              <a:t>‹Nº›</a:t>
            </a:fld>
            <a:r>
              <a:rPr spc="-85" dirty="0"/>
              <a:t> </a:t>
            </a:r>
            <a:r>
              <a:rPr spc="85" dirty="0"/>
              <a:t>/</a:t>
            </a:r>
            <a:r>
              <a:rPr spc="-85" dirty="0"/>
              <a:t> </a:t>
            </a:r>
            <a:r>
              <a:rPr spc="-15" dirty="0"/>
              <a:t>17</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CC0000"/>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600" b="0" i="0">
                <a:solidFill>
                  <a:srgbClr val="7A0000"/>
                </a:solidFill>
                <a:latin typeface="Tahoma"/>
                <a:cs typeface="Tahoma"/>
              </a:defRPr>
            </a:lvl1pPr>
          </a:lstStyle>
          <a:p>
            <a:pPr marL="12700">
              <a:lnSpc>
                <a:spcPts val="675"/>
              </a:lnSpc>
            </a:pPr>
            <a:r>
              <a:rPr spc="-15" dirty="0"/>
              <a:t>26</a:t>
            </a:r>
            <a:r>
              <a:rPr spc="5" dirty="0"/>
              <a:t> </a:t>
            </a:r>
            <a:r>
              <a:rPr spc="-20" dirty="0"/>
              <a:t>de</a:t>
            </a:r>
            <a:r>
              <a:rPr spc="10" dirty="0"/>
              <a:t> </a:t>
            </a:r>
            <a:r>
              <a:rPr dirty="0"/>
              <a:t>Octubre</a:t>
            </a:r>
            <a:r>
              <a:rPr spc="10" dirty="0"/>
              <a:t> </a:t>
            </a:r>
            <a:r>
              <a:rPr spc="-10" dirty="0"/>
              <a:t>del</a:t>
            </a:r>
            <a:r>
              <a:rPr spc="10" dirty="0"/>
              <a:t> </a:t>
            </a:r>
            <a:r>
              <a:rPr spc="-15" dirty="0"/>
              <a:t>2023</a:t>
            </a:r>
          </a:p>
        </p:txBody>
      </p:sp>
      <p:sp>
        <p:nvSpPr>
          <p:cNvPr id="4" name="Holder 4"/>
          <p:cNvSpPr>
            <a:spLocks noGrp="1"/>
          </p:cNvSpPr>
          <p:nvPr>
            <p:ph type="dt" sz="half" idx="6"/>
          </p:nvPr>
        </p:nvSpPr>
        <p:spPr/>
        <p:txBody>
          <a:bodyPr lIns="0" tIns="0" rIns="0" bIns="0"/>
          <a:lstStyle>
            <a:lvl1pPr>
              <a:defRPr sz="600" b="0" i="0">
                <a:solidFill>
                  <a:srgbClr val="F2F2F2"/>
                </a:solidFill>
                <a:latin typeface="Tahoma"/>
                <a:cs typeface="Tahoma"/>
              </a:defRPr>
            </a:lvl1pPr>
          </a:lstStyle>
          <a:p>
            <a:pPr marL="12700">
              <a:lnSpc>
                <a:spcPts val="675"/>
              </a:lnSpc>
            </a:pPr>
            <a:r>
              <a:rPr spc="-10" dirty="0"/>
              <a:t>Garnelo</a:t>
            </a:r>
            <a:r>
              <a:rPr spc="10" dirty="0"/>
              <a:t> </a:t>
            </a:r>
            <a:r>
              <a:rPr spc="-5" dirty="0"/>
              <a:t>Perez</a:t>
            </a:r>
            <a:r>
              <a:rPr spc="10" dirty="0"/>
              <a:t> </a:t>
            </a:r>
            <a:r>
              <a:rPr spc="-10" dirty="0"/>
              <a:t>Imanol</a:t>
            </a:r>
            <a:r>
              <a:rPr spc="210" dirty="0"/>
              <a:t> </a:t>
            </a:r>
            <a:r>
              <a:rPr spc="40" dirty="0"/>
              <a:t>(UACM)</a:t>
            </a:r>
          </a:p>
        </p:txBody>
      </p:sp>
      <p:sp>
        <p:nvSpPr>
          <p:cNvPr id="5" name="Holder 5"/>
          <p:cNvSpPr>
            <a:spLocks noGrp="1"/>
          </p:cNvSpPr>
          <p:nvPr>
            <p:ph type="sldNum" sz="quarter" idx="7"/>
          </p:nvPr>
        </p:nvSpPr>
        <p:spPr/>
        <p:txBody>
          <a:bodyPr lIns="0" tIns="0" rIns="0" bIns="0"/>
          <a:lstStyle>
            <a:lvl1pPr>
              <a:defRPr sz="600" b="0" i="0">
                <a:solidFill>
                  <a:srgbClr val="7A0000"/>
                </a:solidFill>
                <a:latin typeface="Tahoma"/>
                <a:cs typeface="Tahoma"/>
              </a:defRPr>
            </a:lvl1pPr>
          </a:lstStyle>
          <a:p>
            <a:pPr marL="38100">
              <a:lnSpc>
                <a:spcPts val="675"/>
              </a:lnSpc>
            </a:pPr>
            <a:fld id="{81D60167-4931-47E6-BA6A-407CBD079E47}" type="slidenum">
              <a:rPr spc="-15" dirty="0"/>
              <a:t>‹Nº›</a:t>
            </a:fld>
            <a:r>
              <a:rPr spc="-85" dirty="0"/>
              <a:t> </a:t>
            </a:r>
            <a:r>
              <a:rPr spc="85" dirty="0"/>
              <a:t>/</a:t>
            </a:r>
            <a:r>
              <a:rPr spc="-85" dirty="0"/>
              <a:t> </a:t>
            </a:r>
            <a:r>
              <a:rPr spc="-15" dirty="0"/>
              <a:t>17</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0" i="0">
                <a:solidFill>
                  <a:srgbClr val="7A0000"/>
                </a:solidFill>
                <a:latin typeface="Tahoma"/>
                <a:cs typeface="Tahoma"/>
              </a:defRPr>
            </a:lvl1pPr>
          </a:lstStyle>
          <a:p>
            <a:pPr marL="12700">
              <a:lnSpc>
                <a:spcPts val="675"/>
              </a:lnSpc>
            </a:pPr>
            <a:r>
              <a:rPr spc="-15" dirty="0"/>
              <a:t>26</a:t>
            </a:r>
            <a:r>
              <a:rPr spc="5" dirty="0"/>
              <a:t> </a:t>
            </a:r>
            <a:r>
              <a:rPr spc="-20" dirty="0"/>
              <a:t>de</a:t>
            </a:r>
            <a:r>
              <a:rPr spc="10" dirty="0"/>
              <a:t> </a:t>
            </a:r>
            <a:r>
              <a:rPr dirty="0"/>
              <a:t>Octubre</a:t>
            </a:r>
            <a:r>
              <a:rPr spc="10" dirty="0"/>
              <a:t> </a:t>
            </a:r>
            <a:r>
              <a:rPr spc="-10" dirty="0"/>
              <a:t>del</a:t>
            </a:r>
            <a:r>
              <a:rPr spc="10" dirty="0"/>
              <a:t> </a:t>
            </a:r>
            <a:r>
              <a:rPr spc="-15" dirty="0"/>
              <a:t>2023</a:t>
            </a:r>
          </a:p>
        </p:txBody>
      </p:sp>
      <p:sp>
        <p:nvSpPr>
          <p:cNvPr id="3" name="Holder 3"/>
          <p:cNvSpPr>
            <a:spLocks noGrp="1"/>
          </p:cNvSpPr>
          <p:nvPr>
            <p:ph type="dt" sz="half" idx="6"/>
          </p:nvPr>
        </p:nvSpPr>
        <p:spPr/>
        <p:txBody>
          <a:bodyPr lIns="0" tIns="0" rIns="0" bIns="0"/>
          <a:lstStyle>
            <a:lvl1pPr>
              <a:defRPr sz="600" b="0" i="0">
                <a:solidFill>
                  <a:srgbClr val="F2F2F2"/>
                </a:solidFill>
                <a:latin typeface="Tahoma"/>
                <a:cs typeface="Tahoma"/>
              </a:defRPr>
            </a:lvl1pPr>
          </a:lstStyle>
          <a:p>
            <a:pPr marL="12700">
              <a:lnSpc>
                <a:spcPts val="675"/>
              </a:lnSpc>
            </a:pPr>
            <a:r>
              <a:rPr spc="-10" dirty="0"/>
              <a:t>Garnelo</a:t>
            </a:r>
            <a:r>
              <a:rPr spc="10" dirty="0"/>
              <a:t> </a:t>
            </a:r>
            <a:r>
              <a:rPr spc="-5" dirty="0"/>
              <a:t>Perez</a:t>
            </a:r>
            <a:r>
              <a:rPr spc="10" dirty="0"/>
              <a:t> </a:t>
            </a:r>
            <a:r>
              <a:rPr spc="-10" dirty="0"/>
              <a:t>Imanol</a:t>
            </a:r>
            <a:r>
              <a:rPr spc="210" dirty="0"/>
              <a:t> </a:t>
            </a:r>
            <a:r>
              <a:rPr spc="40" dirty="0"/>
              <a:t>(UACM)</a:t>
            </a:r>
          </a:p>
        </p:txBody>
      </p:sp>
      <p:sp>
        <p:nvSpPr>
          <p:cNvPr id="4" name="Holder 4"/>
          <p:cNvSpPr>
            <a:spLocks noGrp="1"/>
          </p:cNvSpPr>
          <p:nvPr>
            <p:ph type="sldNum" sz="quarter" idx="7"/>
          </p:nvPr>
        </p:nvSpPr>
        <p:spPr/>
        <p:txBody>
          <a:bodyPr lIns="0" tIns="0" rIns="0" bIns="0"/>
          <a:lstStyle>
            <a:lvl1pPr>
              <a:defRPr sz="600" b="0" i="0">
                <a:solidFill>
                  <a:srgbClr val="7A0000"/>
                </a:solidFill>
                <a:latin typeface="Tahoma"/>
                <a:cs typeface="Tahoma"/>
              </a:defRPr>
            </a:lvl1pPr>
          </a:lstStyle>
          <a:p>
            <a:pPr marL="38100">
              <a:lnSpc>
                <a:spcPts val="675"/>
              </a:lnSpc>
            </a:pPr>
            <a:fld id="{81D60167-4931-47E6-BA6A-407CBD079E47}" type="slidenum">
              <a:rPr spc="-15" dirty="0"/>
              <a:t>‹Nº›</a:t>
            </a:fld>
            <a:r>
              <a:rPr spc="-85" dirty="0"/>
              <a:t> </a:t>
            </a:r>
            <a:r>
              <a:rPr spc="85" dirty="0"/>
              <a:t>/</a:t>
            </a:r>
            <a:r>
              <a:rPr spc="-85" dirty="0"/>
              <a:t> </a:t>
            </a:r>
            <a:r>
              <a:rPr spc="-15" dirty="0"/>
              <a:t>17</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083" y="326157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465" y="325761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268" y="3257613"/>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14" y="3251262"/>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4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26" y="32639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2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26" y="3251262"/>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593" y="3251262"/>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393"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593" y="3289363"/>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9573" y="3251262"/>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81743"/>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55248"/>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51262"/>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0" y="0"/>
            <a:ext cx="2304415" cy="140335"/>
          </a:xfrm>
          <a:custGeom>
            <a:avLst/>
            <a:gdLst/>
            <a:ahLst/>
            <a:cxnLst/>
            <a:rect l="l" t="t" r="r" b="b"/>
            <a:pathLst>
              <a:path w="2304415" h="140335">
                <a:moveTo>
                  <a:pt x="2303995" y="0"/>
                </a:moveTo>
                <a:lnTo>
                  <a:pt x="0" y="0"/>
                </a:lnTo>
                <a:lnTo>
                  <a:pt x="0" y="140017"/>
                </a:lnTo>
                <a:lnTo>
                  <a:pt x="2303995" y="140017"/>
                </a:lnTo>
                <a:lnTo>
                  <a:pt x="2303995" y="0"/>
                </a:lnTo>
                <a:close/>
              </a:path>
            </a:pathLst>
          </a:custGeom>
          <a:solidFill>
            <a:srgbClr val="A30000"/>
          </a:solidFill>
        </p:spPr>
        <p:txBody>
          <a:bodyPr wrap="square" lIns="0" tIns="0" rIns="0" bIns="0" rtlCol="0"/>
          <a:lstStyle/>
          <a:p>
            <a:endParaRPr/>
          </a:p>
        </p:txBody>
      </p:sp>
      <p:sp>
        <p:nvSpPr>
          <p:cNvPr id="32" name="bg object 32"/>
          <p:cNvSpPr/>
          <p:nvPr/>
        </p:nvSpPr>
        <p:spPr>
          <a:xfrm>
            <a:off x="2303995" y="0"/>
            <a:ext cx="2304415" cy="140335"/>
          </a:xfrm>
          <a:custGeom>
            <a:avLst/>
            <a:gdLst/>
            <a:ahLst/>
            <a:cxnLst/>
            <a:rect l="l" t="t" r="r" b="b"/>
            <a:pathLst>
              <a:path w="2304415" h="140335">
                <a:moveTo>
                  <a:pt x="2303995" y="0"/>
                </a:moveTo>
                <a:lnTo>
                  <a:pt x="0" y="0"/>
                </a:lnTo>
                <a:lnTo>
                  <a:pt x="0" y="140017"/>
                </a:lnTo>
                <a:lnTo>
                  <a:pt x="2303995" y="140017"/>
                </a:lnTo>
                <a:lnTo>
                  <a:pt x="2303995" y="0"/>
                </a:lnTo>
                <a:close/>
              </a:path>
            </a:pathLst>
          </a:custGeom>
          <a:solidFill>
            <a:srgbClr val="D8D8D8"/>
          </a:solidFill>
        </p:spPr>
        <p:txBody>
          <a:bodyPr wrap="square" lIns="0" tIns="0" rIns="0" bIns="0" rtlCol="0"/>
          <a:lstStyle/>
          <a:p>
            <a:endParaRPr/>
          </a:p>
        </p:txBody>
      </p:sp>
      <p:sp>
        <p:nvSpPr>
          <p:cNvPr id="2" name="Holder 2"/>
          <p:cNvSpPr>
            <a:spLocks noGrp="1"/>
          </p:cNvSpPr>
          <p:nvPr>
            <p:ph type="title"/>
          </p:nvPr>
        </p:nvSpPr>
        <p:spPr>
          <a:xfrm>
            <a:off x="0" y="140017"/>
            <a:ext cx="4610100" cy="350520"/>
          </a:xfrm>
          <a:prstGeom prst="rect">
            <a:avLst/>
          </a:prstGeom>
        </p:spPr>
        <p:txBody>
          <a:bodyPr wrap="square" lIns="0" tIns="0" rIns="0" bIns="0">
            <a:spAutoFit/>
          </a:bodyPr>
          <a:lstStyle>
            <a:lvl1pPr>
              <a:defRPr sz="1400" b="0" i="0">
                <a:solidFill>
                  <a:srgbClr val="CC0000"/>
                </a:solidFill>
                <a:latin typeface="Tahoma"/>
                <a:cs typeface="Tahoma"/>
              </a:defRPr>
            </a:lvl1pPr>
          </a:lstStyle>
          <a:p>
            <a:endParaRPr/>
          </a:p>
        </p:txBody>
      </p:sp>
      <p:sp>
        <p:nvSpPr>
          <p:cNvPr id="3" name="Holder 3"/>
          <p:cNvSpPr>
            <a:spLocks noGrp="1"/>
          </p:cNvSpPr>
          <p:nvPr>
            <p:ph type="body" idx="1"/>
          </p:nvPr>
        </p:nvSpPr>
        <p:spPr>
          <a:xfrm>
            <a:off x="125844" y="886077"/>
            <a:ext cx="4358411" cy="1912620"/>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3316579" y="3351784"/>
            <a:ext cx="818514" cy="102235"/>
          </a:xfrm>
          <a:prstGeom prst="rect">
            <a:avLst/>
          </a:prstGeom>
        </p:spPr>
        <p:txBody>
          <a:bodyPr wrap="square" lIns="0" tIns="0" rIns="0" bIns="0">
            <a:spAutoFit/>
          </a:bodyPr>
          <a:lstStyle>
            <a:lvl1pPr>
              <a:defRPr sz="600" b="0" i="0">
                <a:solidFill>
                  <a:srgbClr val="7A0000"/>
                </a:solidFill>
                <a:latin typeface="Tahoma"/>
                <a:cs typeface="Tahoma"/>
              </a:defRPr>
            </a:lvl1pPr>
          </a:lstStyle>
          <a:p>
            <a:pPr marL="12700">
              <a:lnSpc>
                <a:spcPts val="675"/>
              </a:lnSpc>
            </a:pPr>
            <a:r>
              <a:rPr spc="-15" dirty="0"/>
              <a:t>26</a:t>
            </a:r>
            <a:r>
              <a:rPr spc="5" dirty="0"/>
              <a:t> </a:t>
            </a:r>
            <a:r>
              <a:rPr spc="-20" dirty="0"/>
              <a:t>de</a:t>
            </a:r>
            <a:r>
              <a:rPr spc="10" dirty="0"/>
              <a:t> </a:t>
            </a:r>
            <a:r>
              <a:rPr dirty="0"/>
              <a:t>Octubre</a:t>
            </a:r>
            <a:r>
              <a:rPr spc="10" dirty="0"/>
              <a:t> </a:t>
            </a:r>
            <a:r>
              <a:rPr spc="-10" dirty="0"/>
              <a:t>del</a:t>
            </a:r>
            <a:r>
              <a:rPr spc="10" dirty="0"/>
              <a:t> </a:t>
            </a:r>
            <a:r>
              <a:rPr spc="-15" dirty="0"/>
              <a:t>2023</a:t>
            </a:r>
          </a:p>
        </p:txBody>
      </p:sp>
      <p:sp>
        <p:nvSpPr>
          <p:cNvPr id="5" name="Holder 5"/>
          <p:cNvSpPr>
            <a:spLocks noGrp="1"/>
          </p:cNvSpPr>
          <p:nvPr>
            <p:ph type="dt" sz="half" idx="6"/>
          </p:nvPr>
        </p:nvSpPr>
        <p:spPr>
          <a:xfrm>
            <a:off x="223278" y="3351784"/>
            <a:ext cx="1089660" cy="102235"/>
          </a:xfrm>
          <a:prstGeom prst="rect">
            <a:avLst/>
          </a:prstGeom>
        </p:spPr>
        <p:txBody>
          <a:bodyPr wrap="square" lIns="0" tIns="0" rIns="0" bIns="0">
            <a:spAutoFit/>
          </a:bodyPr>
          <a:lstStyle>
            <a:lvl1pPr>
              <a:defRPr sz="600" b="0" i="0">
                <a:solidFill>
                  <a:srgbClr val="F2F2F2"/>
                </a:solidFill>
                <a:latin typeface="Tahoma"/>
                <a:cs typeface="Tahoma"/>
              </a:defRPr>
            </a:lvl1pPr>
          </a:lstStyle>
          <a:p>
            <a:pPr marL="12700">
              <a:lnSpc>
                <a:spcPts val="675"/>
              </a:lnSpc>
            </a:pPr>
            <a:r>
              <a:rPr spc="-10" dirty="0"/>
              <a:t>Garnelo</a:t>
            </a:r>
            <a:r>
              <a:rPr spc="10" dirty="0"/>
              <a:t> </a:t>
            </a:r>
            <a:r>
              <a:rPr spc="-5" dirty="0"/>
              <a:t>Perez</a:t>
            </a:r>
            <a:r>
              <a:rPr spc="10" dirty="0"/>
              <a:t> </a:t>
            </a:r>
            <a:r>
              <a:rPr spc="-10" dirty="0"/>
              <a:t>Imanol</a:t>
            </a:r>
            <a:r>
              <a:rPr spc="210" dirty="0"/>
              <a:t> </a:t>
            </a:r>
            <a:r>
              <a:rPr spc="40" dirty="0"/>
              <a:t>(UACM)</a:t>
            </a:r>
          </a:p>
        </p:txBody>
      </p:sp>
      <p:sp>
        <p:nvSpPr>
          <p:cNvPr id="6" name="Holder 6"/>
          <p:cNvSpPr>
            <a:spLocks noGrp="1"/>
          </p:cNvSpPr>
          <p:nvPr>
            <p:ph type="sldNum" sz="quarter" idx="7"/>
          </p:nvPr>
        </p:nvSpPr>
        <p:spPr>
          <a:xfrm>
            <a:off x="4273989" y="3351784"/>
            <a:ext cx="317500" cy="102235"/>
          </a:xfrm>
          <a:prstGeom prst="rect">
            <a:avLst/>
          </a:prstGeom>
        </p:spPr>
        <p:txBody>
          <a:bodyPr wrap="square" lIns="0" tIns="0" rIns="0" bIns="0">
            <a:spAutoFit/>
          </a:bodyPr>
          <a:lstStyle>
            <a:lvl1pPr>
              <a:defRPr sz="600" b="0" i="0">
                <a:solidFill>
                  <a:srgbClr val="7A0000"/>
                </a:solidFill>
                <a:latin typeface="Tahoma"/>
                <a:cs typeface="Tahoma"/>
              </a:defRPr>
            </a:lvl1pPr>
          </a:lstStyle>
          <a:p>
            <a:pPr marL="38100">
              <a:lnSpc>
                <a:spcPts val="675"/>
              </a:lnSpc>
            </a:pPr>
            <a:fld id="{81D60167-4931-47E6-BA6A-407CBD079E47}" type="slidenum">
              <a:rPr spc="-15" dirty="0"/>
              <a:t>‹Nº›</a:t>
            </a:fld>
            <a:r>
              <a:rPr spc="-85" dirty="0"/>
              <a:t> </a:t>
            </a:r>
            <a:r>
              <a:rPr spc="85" dirty="0"/>
              <a:t>/</a:t>
            </a:r>
            <a:r>
              <a:rPr spc="-85" dirty="0"/>
              <a:t> </a:t>
            </a:r>
            <a:r>
              <a:rPr spc="-15" dirty="0"/>
              <a:t>17</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slide" Target="slide1.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743" y="982415"/>
            <a:ext cx="4483735" cy="485140"/>
            <a:chOff x="87743" y="982415"/>
            <a:chExt cx="4483735" cy="485140"/>
          </a:xfrm>
        </p:grpSpPr>
        <p:sp>
          <p:nvSpPr>
            <p:cNvPr id="3" name="object 3"/>
            <p:cNvSpPr/>
            <p:nvPr/>
          </p:nvSpPr>
          <p:spPr>
            <a:xfrm>
              <a:off x="138544" y="1001252"/>
              <a:ext cx="4432935" cy="466090"/>
            </a:xfrm>
            <a:custGeom>
              <a:avLst/>
              <a:gdLst/>
              <a:ahLst/>
              <a:cxnLst/>
              <a:rect l="l" t="t" r="r" b="b"/>
              <a:pathLst>
                <a:path w="4432935" h="466090">
                  <a:moveTo>
                    <a:pt x="4432566" y="0"/>
                  </a:moveTo>
                  <a:lnTo>
                    <a:pt x="0" y="0"/>
                  </a:lnTo>
                  <a:lnTo>
                    <a:pt x="0" y="466093"/>
                  </a:lnTo>
                  <a:lnTo>
                    <a:pt x="4432566" y="466093"/>
                  </a:lnTo>
                  <a:lnTo>
                    <a:pt x="4432566" y="0"/>
                  </a:lnTo>
                  <a:close/>
                </a:path>
              </a:pathLst>
            </a:custGeom>
            <a:solidFill>
              <a:srgbClr val="000000"/>
            </a:solidFill>
          </p:spPr>
          <p:txBody>
            <a:bodyPr wrap="square" lIns="0" tIns="0" rIns="0" bIns="0" rtlCol="0"/>
            <a:lstStyle/>
            <a:p>
              <a:endParaRPr/>
            </a:p>
          </p:txBody>
        </p:sp>
        <p:sp>
          <p:nvSpPr>
            <p:cNvPr id="4" name="object 4"/>
            <p:cNvSpPr/>
            <p:nvPr/>
          </p:nvSpPr>
          <p:spPr>
            <a:xfrm>
              <a:off x="87743" y="982415"/>
              <a:ext cx="4432935" cy="434340"/>
            </a:xfrm>
            <a:custGeom>
              <a:avLst/>
              <a:gdLst/>
              <a:ahLst/>
              <a:cxnLst/>
              <a:rect l="l" t="t" r="r" b="b"/>
              <a:pathLst>
                <a:path w="4432935" h="434340">
                  <a:moveTo>
                    <a:pt x="4432566" y="0"/>
                  </a:moveTo>
                  <a:lnTo>
                    <a:pt x="0" y="0"/>
                  </a:lnTo>
                  <a:lnTo>
                    <a:pt x="0" y="383329"/>
                  </a:lnTo>
                  <a:lnTo>
                    <a:pt x="4008" y="403054"/>
                  </a:lnTo>
                  <a:lnTo>
                    <a:pt x="14922" y="419207"/>
                  </a:lnTo>
                  <a:lnTo>
                    <a:pt x="31075" y="430121"/>
                  </a:lnTo>
                  <a:lnTo>
                    <a:pt x="50800" y="434129"/>
                  </a:lnTo>
                  <a:lnTo>
                    <a:pt x="4381765" y="434129"/>
                  </a:lnTo>
                  <a:lnTo>
                    <a:pt x="4401490" y="430121"/>
                  </a:lnTo>
                  <a:lnTo>
                    <a:pt x="4417643" y="419207"/>
                  </a:lnTo>
                  <a:lnTo>
                    <a:pt x="4428558" y="403054"/>
                  </a:lnTo>
                  <a:lnTo>
                    <a:pt x="4432566" y="383329"/>
                  </a:lnTo>
                  <a:lnTo>
                    <a:pt x="4432566" y="0"/>
                  </a:lnTo>
                  <a:close/>
                </a:path>
              </a:pathLst>
            </a:custGeom>
            <a:solidFill>
              <a:srgbClr val="FFFFFF"/>
            </a:solidFill>
          </p:spPr>
          <p:txBody>
            <a:bodyPr wrap="square" lIns="0" tIns="0" rIns="0" bIns="0" rtlCol="0"/>
            <a:lstStyle/>
            <a:p>
              <a:endParaRPr/>
            </a:p>
          </p:txBody>
        </p:sp>
      </p:grpSp>
      <p:sp>
        <p:nvSpPr>
          <p:cNvPr id="5" name="object 5"/>
          <p:cNvSpPr txBox="1"/>
          <p:nvPr/>
        </p:nvSpPr>
        <p:spPr>
          <a:xfrm>
            <a:off x="687298" y="892175"/>
            <a:ext cx="3233420" cy="771365"/>
          </a:xfrm>
          <a:prstGeom prst="rect">
            <a:avLst/>
          </a:prstGeom>
        </p:spPr>
        <p:txBody>
          <a:bodyPr vert="horz" wrap="square" lIns="0" tIns="17145" rIns="0" bIns="0" rtlCol="0">
            <a:spAutoFit/>
          </a:bodyPr>
          <a:lstStyle/>
          <a:p>
            <a:pPr algn="ctr">
              <a:lnSpc>
                <a:spcPct val="100000"/>
              </a:lnSpc>
            </a:pPr>
            <a:r>
              <a:rPr lang="es-MX" sz="1400" b="0" i="0" dirty="0">
                <a:solidFill>
                  <a:schemeClr val="accent2">
                    <a:lumMod val="75000"/>
                  </a:schemeClr>
                </a:solidFill>
                <a:effectLst/>
                <a:latin typeface="Arial" panose="020B0604020202020204" pitchFamily="34" charset="0"/>
              </a:rPr>
              <a:t>Aplicaciones de la modelación en educación</a:t>
            </a:r>
            <a:endParaRPr sz="1400" dirty="0">
              <a:solidFill>
                <a:schemeClr val="accent2">
                  <a:lumMod val="75000"/>
                </a:schemeClr>
              </a:solidFill>
              <a:latin typeface="Tahoma"/>
              <a:cs typeface="Tahoma"/>
            </a:endParaRPr>
          </a:p>
          <a:p>
            <a:pPr marL="635" algn="ctr">
              <a:lnSpc>
                <a:spcPct val="100000"/>
              </a:lnSpc>
              <a:spcBef>
                <a:spcPts val="1200"/>
              </a:spcBef>
            </a:pPr>
            <a:r>
              <a:rPr sz="1100" spc="-45" dirty="0">
                <a:latin typeface="Tahoma"/>
                <a:cs typeface="Tahoma"/>
              </a:rPr>
              <a:t>Garnelo</a:t>
            </a:r>
            <a:r>
              <a:rPr sz="1100" spc="-10" dirty="0">
                <a:latin typeface="Tahoma"/>
                <a:cs typeface="Tahoma"/>
              </a:rPr>
              <a:t> </a:t>
            </a:r>
            <a:r>
              <a:rPr sz="1100" spc="-35" dirty="0">
                <a:latin typeface="Tahoma"/>
                <a:cs typeface="Tahoma"/>
              </a:rPr>
              <a:t>Perez</a:t>
            </a:r>
            <a:r>
              <a:rPr sz="1100" spc="-5" dirty="0">
                <a:latin typeface="Tahoma"/>
                <a:cs typeface="Tahoma"/>
              </a:rPr>
              <a:t> </a:t>
            </a:r>
            <a:r>
              <a:rPr sz="1100" spc="-55" dirty="0">
                <a:latin typeface="Tahoma"/>
                <a:cs typeface="Tahoma"/>
              </a:rPr>
              <a:t>Imanol</a:t>
            </a:r>
            <a:endParaRPr sz="1100" dirty="0">
              <a:latin typeface="Tahoma"/>
              <a:cs typeface="Tahoma"/>
            </a:endParaRPr>
          </a:p>
        </p:txBody>
      </p:sp>
      <p:sp>
        <p:nvSpPr>
          <p:cNvPr id="6" name="object 6"/>
          <p:cNvSpPr txBox="1"/>
          <p:nvPr/>
        </p:nvSpPr>
        <p:spPr>
          <a:xfrm>
            <a:off x="1610499" y="1949334"/>
            <a:ext cx="1387475" cy="466090"/>
          </a:xfrm>
          <a:prstGeom prst="rect">
            <a:avLst/>
          </a:prstGeom>
        </p:spPr>
        <p:txBody>
          <a:bodyPr vert="horz" wrap="square" lIns="0" tIns="12065" rIns="0" bIns="0" rtlCol="0">
            <a:spAutoFit/>
          </a:bodyPr>
          <a:lstStyle/>
          <a:p>
            <a:pPr algn="ctr">
              <a:lnSpc>
                <a:spcPct val="100000"/>
              </a:lnSpc>
              <a:spcBef>
                <a:spcPts val="95"/>
              </a:spcBef>
            </a:pPr>
            <a:r>
              <a:rPr sz="800" spc="70" dirty="0">
                <a:latin typeface="Tahoma"/>
                <a:cs typeface="Tahoma"/>
              </a:rPr>
              <a:t>UACM</a:t>
            </a:r>
            <a:endParaRPr sz="800" dirty="0">
              <a:latin typeface="Tahoma"/>
              <a:cs typeface="Tahoma"/>
            </a:endParaRPr>
          </a:p>
          <a:p>
            <a:pPr>
              <a:lnSpc>
                <a:spcPct val="100000"/>
              </a:lnSpc>
              <a:spcBef>
                <a:spcPts val="45"/>
              </a:spcBef>
            </a:pPr>
            <a:endParaRPr sz="950" dirty="0">
              <a:latin typeface="Tahoma"/>
              <a:cs typeface="Tahoma"/>
            </a:endParaRPr>
          </a:p>
          <a:p>
            <a:pPr algn="ctr">
              <a:lnSpc>
                <a:spcPct val="100000"/>
              </a:lnSpc>
            </a:pPr>
            <a:r>
              <a:rPr sz="1100" spc="-55" dirty="0">
                <a:latin typeface="Tahoma"/>
                <a:cs typeface="Tahoma"/>
              </a:rPr>
              <a:t>26</a:t>
            </a:r>
            <a:r>
              <a:rPr sz="1100" spc="-5" dirty="0">
                <a:latin typeface="Tahoma"/>
                <a:cs typeface="Tahoma"/>
              </a:rPr>
              <a:t> </a:t>
            </a:r>
            <a:r>
              <a:rPr sz="1100" spc="-70" dirty="0">
                <a:latin typeface="Tahoma"/>
                <a:cs typeface="Tahoma"/>
              </a:rPr>
              <a:t>de</a:t>
            </a:r>
            <a:r>
              <a:rPr sz="1100" spc="5" dirty="0">
                <a:latin typeface="Tahoma"/>
                <a:cs typeface="Tahoma"/>
              </a:rPr>
              <a:t> </a:t>
            </a:r>
            <a:r>
              <a:rPr sz="1100" spc="-35" dirty="0">
                <a:latin typeface="Tahoma"/>
                <a:cs typeface="Tahoma"/>
              </a:rPr>
              <a:t>Octubre</a:t>
            </a:r>
            <a:r>
              <a:rPr sz="1100" spc="5" dirty="0">
                <a:latin typeface="Tahoma"/>
                <a:cs typeface="Tahoma"/>
              </a:rPr>
              <a:t> </a:t>
            </a:r>
            <a:r>
              <a:rPr sz="1100" spc="-45" dirty="0">
                <a:latin typeface="Tahoma"/>
                <a:cs typeface="Tahoma"/>
              </a:rPr>
              <a:t>del</a:t>
            </a:r>
            <a:r>
              <a:rPr sz="1100" spc="5" dirty="0">
                <a:latin typeface="Tahoma"/>
                <a:cs typeface="Tahoma"/>
              </a:rPr>
              <a:t> </a:t>
            </a:r>
            <a:r>
              <a:rPr sz="1100" spc="-55" dirty="0">
                <a:latin typeface="Tahoma"/>
                <a:cs typeface="Tahoma"/>
              </a:rPr>
              <a:t>2023</a:t>
            </a:r>
            <a:endParaRPr sz="1100" dirty="0">
              <a:latin typeface="Tahoma"/>
              <a:cs typeface="Tahoma"/>
            </a:endParaRPr>
          </a:p>
        </p:txBody>
      </p:sp>
      <p:grpSp>
        <p:nvGrpSpPr>
          <p:cNvPr id="7" name="object 7"/>
          <p:cNvGrpSpPr/>
          <p:nvPr/>
        </p:nvGrpSpPr>
        <p:grpSpPr>
          <a:xfrm>
            <a:off x="0" y="3346348"/>
            <a:ext cx="4608195" cy="109855"/>
            <a:chOff x="0" y="3346348"/>
            <a:chExt cx="4608195" cy="109855"/>
          </a:xfrm>
        </p:grpSpPr>
        <p:sp>
          <p:nvSpPr>
            <p:cNvPr id="8" name="object 8"/>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9" name="object 9"/>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10" name="object 10"/>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10" dirty="0"/>
              <a:t>Garnelo</a:t>
            </a:r>
            <a:r>
              <a:rPr spc="10" dirty="0"/>
              <a:t> </a:t>
            </a:r>
            <a:r>
              <a:rPr spc="-5" dirty="0"/>
              <a:t>Perez</a:t>
            </a:r>
            <a:r>
              <a:rPr spc="10" dirty="0"/>
              <a:t> </a:t>
            </a:r>
            <a:r>
              <a:rPr spc="-10" dirty="0"/>
              <a:t>Imanol</a:t>
            </a:r>
            <a:r>
              <a:rPr spc="210" dirty="0"/>
              <a:t> </a:t>
            </a:r>
            <a:r>
              <a:rPr spc="40" dirty="0"/>
              <a:t>(UACM)</a:t>
            </a:r>
          </a:p>
        </p:txBody>
      </p:sp>
      <p:sp>
        <p:nvSpPr>
          <p:cNvPr id="12" name="object 12"/>
          <p:cNvSpPr txBox="1"/>
          <p:nvPr/>
        </p:nvSpPr>
        <p:spPr>
          <a:xfrm>
            <a:off x="1563103" y="3351784"/>
            <a:ext cx="1482090" cy="89768"/>
          </a:xfrm>
          <a:prstGeom prst="rect">
            <a:avLst/>
          </a:prstGeom>
        </p:spPr>
        <p:txBody>
          <a:bodyPr vert="horz" wrap="square" lIns="0" tIns="0" rIns="0" bIns="0" rtlCol="0">
            <a:spAutoFit/>
          </a:bodyPr>
          <a:lstStyle/>
          <a:p>
            <a:pPr marL="12700">
              <a:lnSpc>
                <a:spcPts val="675"/>
              </a:lnSpc>
            </a:pPr>
            <a:r>
              <a:rPr sz="600" dirty="0">
                <a:solidFill>
                  <a:srgbClr val="8E0000"/>
                </a:solidFill>
                <a:latin typeface="Tahoma"/>
                <a:cs typeface="Tahoma"/>
                <a:hlinkClick r:id="rId2" action="ppaction://hlinksldjump"/>
              </a:rPr>
              <a:t>Aplicaciones</a:t>
            </a:r>
            <a:r>
              <a:rPr sz="600" spc="20" dirty="0">
                <a:solidFill>
                  <a:srgbClr val="8E0000"/>
                </a:solidFill>
                <a:latin typeface="Tahoma"/>
                <a:cs typeface="Tahoma"/>
                <a:hlinkClick r:id="rId2" action="ppaction://hlinksldjump"/>
              </a:rPr>
              <a:t> </a:t>
            </a:r>
            <a:r>
              <a:rPr sz="600" spc="-20" dirty="0">
                <a:solidFill>
                  <a:srgbClr val="8E0000"/>
                </a:solidFill>
                <a:latin typeface="Tahoma"/>
                <a:cs typeface="Tahoma"/>
                <a:hlinkClick r:id="rId2" action="ppaction://hlinksldjump"/>
              </a:rPr>
              <a:t>de</a:t>
            </a:r>
            <a:r>
              <a:rPr sz="600" spc="20" dirty="0">
                <a:solidFill>
                  <a:srgbClr val="8E0000"/>
                </a:solidFill>
                <a:latin typeface="Tahoma"/>
                <a:cs typeface="Tahoma"/>
                <a:hlinkClick r:id="rId2" action="ppaction://hlinksldjump"/>
              </a:rPr>
              <a:t> </a:t>
            </a:r>
            <a:r>
              <a:rPr sz="600" dirty="0">
                <a:solidFill>
                  <a:srgbClr val="8E0000"/>
                </a:solidFill>
                <a:latin typeface="Tahoma"/>
                <a:cs typeface="Tahoma"/>
                <a:hlinkClick r:id="rId2" action="ppaction://hlinksldjump"/>
              </a:rPr>
              <a:t>la</a:t>
            </a:r>
            <a:r>
              <a:rPr sz="600" spc="30" dirty="0">
                <a:solidFill>
                  <a:srgbClr val="8E0000"/>
                </a:solidFill>
                <a:latin typeface="Tahoma"/>
                <a:cs typeface="Tahoma"/>
                <a:hlinkClick r:id="rId2" action="ppaction://hlinksldjump"/>
              </a:rPr>
              <a:t> </a:t>
            </a:r>
            <a:r>
              <a:rPr sz="600" spc="-35" dirty="0" err="1">
                <a:solidFill>
                  <a:srgbClr val="8E0000"/>
                </a:solidFill>
                <a:latin typeface="Tahoma"/>
                <a:cs typeface="Tahoma"/>
                <a:hlinkClick r:id="rId2" action="ppaction://hlinksldjump"/>
              </a:rPr>
              <a:t>modelacion</a:t>
            </a:r>
            <a:r>
              <a:rPr sz="600" spc="20" dirty="0">
                <a:solidFill>
                  <a:srgbClr val="8E0000"/>
                </a:solidFill>
                <a:latin typeface="Tahoma"/>
                <a:cs typeface="Tahoma"/>
                <a:hlinkClick r:id="rId2" action="ppaction://hlinksldjump"/>
              </a:rPr>
              <a:t> </a:t>
            </a:r>
            <a:r>
              <a:rPr sz="600" spc="-25" dirty="0">
                <a:solidFill>
                  <a:srgbClr val="8E0000"/>
                </a:solidFill>
                <a:latin typeface="Tahoma"/>
                <a:cs typeface="Tahoma"/>
                <a:hlinkClick r:id="rId2" action="ppaction://hlinksldjump"/>
              </a:rPr>
              <a:t>en</a:t>
            </a:r>
            <a:r>
              <a:rPr sz="600" spc="25" dirty="0">
                <a:solidFill>
                  <a:srgbClr val="8E0000"/>
                </a:solidFill>
                <a:latin typeface="Tahoma"/>
                <a:cs typeface="Tahoma"/>
                <a:hlinkClick r:id="rId2" action="ppaction://hlinksldjump"/>
              </a:rPr>
              <a:t> </a:t>
            </a:r>
            <a:r>
              <a:rPr sz="600" spc="-10" dirty="0">
                <a:solidFill>
                  <a:srgbClr val="8E0000"/>
                </a:solidFill>
                <a:latin typeface="Tahoma"/>
                <a:cs typeface="Tahoma"/>
                <a:hlinkClick r:id="rId2" action="ppaction://hlinksldjump"/>
              </a:rPr>
              <a:t>eduacion.</a:t>
            </a:r>
            <a:endParaRPr sz="600" dirty="0">
              <a:latin typeface="Tahoma"/>
              <a:cs typeface="Tahoma"/>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5" dirty="0"/>
              <a:t>26</a:t>
            </a:r>
            <a:r>
              <a:rPr spc="5" dirty="0"/>
              <a:t> </a:t>
            </a:r>
            <a:r>
              <a:rPr spc="-20" dirty="0"/>
              <a:t>de</a:t>
            </a:r>
            <a:r>
              <a:rPr spc="10" dirty="0"/>
              <a:t> </a:t>
            </a:r>
            <a:r>
              <a:rPr dirty="0"/>
              <a:t>Octubre</a:t>
            </a:r>
            <a:r>
              <a:rPr spc="10" dirty="0"/>
              <a:t> </a:t>
            </a:r>
            <a:r>
              <a:rPr spc="-10" dirty="0"/>
              <a:t>del</a:t>
            </a:r>
            <a:r>
              <a:rPr spc="10" dirty="0"/>
              <a:t> </a:t>
            </a:r>
            <a:r>
              <a:rPr spc="-15" dirty="0"/>
              <a:t>2023</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1</a:t>
            </a:fld>
            <a:r>
              <a:rPr spc="-85" dirty="0"/>
              <a:t> </a:t>
            </a:r>
            <a:r>
              <a:rPr spc="85" dirty="0"/>
              <a:t>/</a:t>
            </a:r>
            <a:r>
              <a:rPr spc="-85" dirty="0"/>
              <a:t> </a:t>
            </a:r>
            <a:r>
              <a:rPr spc="-15" dirty="0"/>
              <a:t>17</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40017"/>
            <a:ext cx="4608195" cy="350520"/>
          </a:xfrm>
          <a:prstGeom prst="rect">
            <a:avLst/>
          </a:prstGeom>
          <a:solidFill>
            <a:srgbClr val="F2F2F2"/>
          </a:solidFill>
        </p:spPr>
        <p:txBody>
          <a:bodyPr vert="horz" wrap="square" lIns="0" tIns="76835" rIns="0" bIns="0" rtlCol="0">
            <a:spAutoFit/>
          </a:bodyPr>
          <a:lstStyle/>
          <a:p>
            <a:pPr marL="107950">
              <a:lnSpc>
                <a:spcPct val="100000"/>
              </a:lnSpc>
              <a:spcBef>
                <a:spcPts val="605"/>
              </a:spcBef>
            </a:pPr>
            <a:r>
              <a:rPr spc="-35" dirty="0"/>
              <a:t>Coeficiente</a:t>
            </a:r>
            <a:r>
              <a:rPr spc="-5" dirty="0"/>
              <a:t> </a:t>
            </a:r>
            <a:r>
              <a:rPr spc="-85" dirty="0"/>
              <a:t>de</a:t>
            </a:r>
            <a:r>
              <a:rPr dirty="0"/>
              <a:t> </a:t>
            </a:r>
            <a:r>
              <a:rPr spc="-50" dirty="0"/>
              <a:t>agrupamiento</a:t>
            </a:r>
          </a:p>
        </p:txBody>
      </p:sp>
      <p:sp>
        <p:nvSpPr>
          <p:cNvPr id="3" name="object 3"/>
          <p:cNvSpPr txBox="1"/>
          <p:nvPr/>
        </p:nvSpPr>
        <p:spPr>
          <a:xfrm>
            <a:off x="125844" y="1299069"/>
            <a:ext cx="4324350" cy="1038489"/>
          </a:xfrm>
          <a:prstGeom prst="rect">
            <a:avLst/>
          </a:prstGeom>
        </p:spPr>
        <p:txBody>
          <a:bodyPr vert="horz" wrap="square" lIns="0" tIns="6985" rIns="0" bIns="0" rtlCol="0">
            <a:spAutoFit/>
          </a:bodyPr>
          <a:lstStyle/>
          <a:p>
            <a:pPr marL="12700" marR="5080">
              <a:lnSpc>
                <a:spcPct val="102600"/>
              </a:lnSpc>
              <a:spcBef>
                <a:spcPts val="55"/>
              </a:spcBef>
            </a:pPr>
            <a:r>
              <a:rPr lang="es-MX" sz="1100" dirty="0">
                <a:latin typeface="Tahoma"/>
                <a:cs typeface="Tahoma"/>
              </a:rPr>
              <a:t>Las redes sociales están constituidas por grupos fragmentados y, a la vez, solapados de individuos: por un lado, dichas redes están fragmentadas debido a la tendencia de los seres humanos a la </a:t>
            </a:r>
            <a:r>
              <a:rPr lang="es-MX" sz="1100" dirty="0" err="1">
                <a:latin typeface="Tahoma"/>
                <a:cs typeface="Tahoma"/>
              </a:rPr>
              <a:t>homofilia</a:t>
            </a:r>
            <a:r>
              <a:rPr lang="es-MX" sz="1100" dirty="0">
                <a:latin typeface="Tahoma"/>
                <a:cs typeface="Tahoma"/>
              </a:rPr>
              <a:t> (a conectarse con individuos similares); y, por otro lado, están solapadas como resultado de la capacidad de las personas de tener múltiples afiliaciones o roles.</a:t>
            </a:r>
            <a:endParaRPr sz="1100" dirty="0">
              <a:latin typeface="Tahoma"/>
              <a:cs typeface="Tahoma"/>
            </a:endParaRPr>
          </a:p>
        </p:txBody>
      </p:sp>
      <p:grpSp>
        <p:nvGrpSpPr>
          <p:cNvPr id="4" name="object 4"/>
          <p:cNvGrpSpPr/>
          <p:nvPr/>
        </p:nvGrpSpPr>
        <p:grpSpPr>
          <a:xfrm>
            <a:off x="0" y="3346348"/>
            <a:ext cx="4608195" cy="109855"/>
            <a:chOff x="0" y="3346348"/>
            <a:chExt cx="4608195" cy="109855"/>
          </a:xfrm>
        </p:grpSpPr>
        <p:sp>
          <p:nvSpPr>
            <p:cNvPr id="5" name="object 5"/>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6" name="object 6"/>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7" name="object 7"/>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10" dirty="0"/>
              <a:t>Garnelo</a:t>
            </a:r>
            <a:r>
              <a:rPr spc="10" dirty="0"/>
              <a:t> </a:t>
            </a:r>
            <a:r>
              <a:rPr spc="-5" dirty="0"/>
              <a:t>Perez</a:t>
            </a:r>
            <a:r>
              <a:rPr spc="10" dirty="0"/>
              <a:t> </a:t>
            </a:r>
            <a:r>
              <a:rPr spc="-10" dirty="0"/>
              <a:t>Imanol</a:t>
            </a:r>
            <a:r>
              <a:rPr spc="210" dirty="0"/>
              <a:t> </a:t>
            </a:r>
            <a:r>
              <a:rPr spc="40" dirty="0"/>
              <a:t>(UACM)</a:t>
            </a:r>
          </a:p>
        </p:txBody>
      </p:sp>
      <p:sp>
        <p:nvSpPr>
          <p:cNvPr id="9" name="object 9"/>
          <p:cNvSpPr txBox="1"/>
          <p:nvPr/>
        </p:nvSpPr>
        <p:spPr>
          <a:xfrm>
            <a:off x="1563103" y="3351784"/>
            <a:ext cx="1482090" cy="89768"/>
          </a:xfrm>
          <a:prstGeom prst="rect">
            <a:avLst/>
          </a:prstGeom>
        </p:spPr>
        <p:txBody>
          <a:bodyPr vert="horz" wrap="square" lIns="0" tIns="0" rIns="0" bIns="0" rtlCol="0">
            <a:spAutoFit/>
          </a:bodyPr>
          <a:lstStyle/>
          <a:p>
            <a:pPr marL="12700">
              <a:lnSpc>
                <a:spcPts val="675"/>
              </a:lnSpc>
            </a:pPr>
            <a:r>
              <a:rPr sz="600" dirty="0">
                <a:solidFill>
                  <a:srgbClr val="8E0000"/>
                </a:solidFill>
                <a:latin typeface="Tahoma"/>
                <a:cs typeface="Tahoma"/>
                <a:hlinkClick r:id="rId2" action="ppaction://hlinksldjump"/>
              </a:rPr>
              <a:t>Aplicaciones</a:t>
            </a:r>
            <a:r>
              <a:rPr sz="600" spc="20" dirty="0">
                <a:solidFill>
                  <a:srgbClr val="8E0000"/>
                </a:solidFill>
                <a:latin typeface="Tahoma"/>
                <a:cs typeface="Tahoma"/>
                <a:hlinkClick r:id="rId2" action="ppaction://hlinksldjump"/>
              </a:rPr>
              <a:t> </a:t>
            </a:r>
            <a:r>
              <a:rPr sz="600" spc="-20" dirty="0">
                <a:solidFill>
                  <a:srgbClr val="8E0000"/>
                </a:solidFill>
                <a:latin typeface="Tahoma"/>
                <a:cs typeface="Tahoma"/>
                <a:hlinkClick r:id="rId2" action="ppaction://hlinksldjump"/>
              </a:rPr>
              <a:t>de</a:t>
            </a:r>
            <a:r>
              <a:rPr sz="600" spc="20" dirty="0">
                <a:solidFill>
                  <a:srgbClr val="8E0000"/>
                </a:solidFill>
                <a:latin typeface="Tahoma"/>
                <a:cs typeface="Tahoma"/>
                <a:hlinkClick r:id="rId2" action="ppaction://hlinksldjump"/>
              </a:rPr>
              <a:t> </a:t>
            </a:r>
            <a:r>
              <a:rPr sz="600" dirty="0">
                <a:solidFill>
                  <a:srgbClr val="8E0000"/>
                </a:solidFill>
                <a:latin typeface="Tahoma"/>
                <a:cs typeface="Tahoma"/>
                <a:hlinkClick r:id="rId2" action="ppaction://hlinksldjump"/>
              </a:rPr>
              <a:t>la</a:t>
            </a:r>
            <a:r>
              <a:rPr sz="600" spc="30" dirty="0">
                <a:solidFill>
                  <a:srgbClr val="8E0000"/>
                </a:solidFill>
                <a:latin typeface="Tahoma"/>
                <a:cs typeface="Tahoma"/>
                <a:hlinkClick r:id="rId2" action="ppaction://hlinksldjump"/>
              </a:rPr>
              <a:t> </a:t>
            </a:r>
            <a:r>
              <a:rPr sz="600" spc="-35" dirty="0" err="1">
                <a:solidFill>
                  <a:srgbClr val="8E0000"/>
                </a:solidFill>
                <a:latin typeface="Tahoma"/>
                <a:cs typeface="Tahoma"/>
                <a:hlinkClick r:id="rId2" action="ppaction://hlinksldjump"/>
              </a:rPr>
              <a:t>modelacion</a:t>
            </a:r>
            <a:r>
              <a:rPr sz="600" spc="20" dirty="0">
                <a:solidFill>
                  <a:srgbClr val="8E0000"/>
                </a:solidFill>
                <a:latin typeface="Tahoma"/>
                <a:cs typeface="Tahoma"/>
                <a:hlinkClick r:id="rId2" action="ppaction://hlinksldjump"/>
              </a:rPr>
              <a:t> </a:t>
            </a:r>
            <a:r>
              <a:rPr sz="600" spc="-25" dirty="0">
                <a:solidFill>
                  <a:srgbClr val="8E0000"/>
                </a:solidFill>
                <a:latin typeface="Tahoma"/>
                <a:cs typeface="Tahoma"/>
                <a:hlinkClick r:id="rId2" action="ppaction://hlinksldjump"/>
              </a:rPr>
              <a:t>en</a:t>
            </a:r>
            <a:r>
              <a:rPr sz="600" spc="25" dirty="0">
                <a:solidFill>
                  <a:srgbClr val="8E0000"/>
                </a:solidFill>
                <a:latin typeface="Tahoma"/>
                <a:cs typeface="Tahoma"/>
                <a:hlinkClick r:id="rId2" action="ppaction://hlinksldjump"/>
              </a:rPr>
              <a:t> </a:t>
            </a:r>
            <a:r>
              <a:rPr sz="600" spc="-10" dirty="0">
                <a:solidFill>
                  <a:srgbClr val="8E0000"/>
                </a:solidFill>
                <a:latin typeface="Tahoma"/>
                <a:cs typeface="Tahoma"/>
                <a:hlinkClick r:id="rId2" action="ppaction://hlinksldjump"/>
              </a:rPr>
              <a:t>eduacion.</a:t>
            </a:r>
            <a:endParaRPr sz="600" dirty="0">
              <a:latin typeface="Tahoma"/>
              <a:cs typeface="Tahoma"/>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5" dirty="0"/>
              <a:t>26</a:t>
            </a:r>
            <a:r>
              <a:rPr spc="5" dirty="0"/>
              <a:t> </a:t>
            </a:r>
            <a:r>
              <a:rPr spc="-20" dirty="0"/>
              <a:t>de</a:t>
            </a:r>
            <a:r>
              <a:rPr spc="10" dirty="0"/>
              <a:t> </a:t>
            </a:r>
            <a:r>
              <a:rPr dirty="0"/>
              <a:t>Octubre</a:t>
            </a:r>
            <a:r>
              <a:rPr spc="10" dirty="0"/>
              <a:t> </a:t>
            </a:r>
            <a:r>
              <a:rPr spc="-10" dirty="0"/>
              <a:t>del</a:t>
            </a:r>
            <a:r>
              <a:rPr spc="10" dirty="0"/>
              <a:t> </a:t>
            </a:r>
            <a:r>
              <a:rPr spc="-15" dirty="0"/>
              <a:t>2023</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10</a:t>
            </a:fld>
            <a:r>
              <a:rPr spc="-85" dirty="0"/>
              <a:t> </a:t>
            </a:r>
            <a:r>
              <a:rPr spc="85" dirty="0"/>
              <a:t>/</a:t>
            </a:r>
            <a:r>
              <a:rPr spc="-85" dirty="0"/>
              <a:t> </a:t>
            </a:r>
            <a:r>
              <a:rPr spc="-15" dirty="0"/>
              <a:t>17</a:t>
            </a: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40017"/>
            <a:ext cx="4608195" cy="350520"/>
          </a:xfrm>
          <a:prstGeom prst="rect">
            <a:avLst/>
          </a:prstGeom>
          <a:solidFill>
            <a:srgbClr val="F2F2F2"/>
          </a:solidFill>
        </p:spPr>
        <p:txBody>
          <a:bodyPr vert="horz" wrap="square" lIns="0" tIns="76835" rIns="0" bIns="0" rtlCol="0">
            <a:spAutoFit/>
          </a:bodyPr>
          <a:lstStyle/>
          <a:p>
            <a:pPr marL="107950">
              <a:lnSpc>
                <a:spcPct val="100000"/>
              </a:lnSpc>
              <a:spcBef>
                <a:spcPts val="605"/>
              </a:spcBef>
            </a:pPr>
            <a:r>
              <a:rPr spc="-35" dirty="0"/>
              <a:t>Coeficiente</a:t>
            </a:r>
            <a:r>
              <a:rPr spc="30" dirty="0"/>
              <a:t> </a:t>
            </a:r>
            <a:r>
              <a:rPr spc="-85" dirty="0"/>
              <a:t>de</a:t>
            </a:r>
            <a:r>
              <a:rPr spc="35" dirty="0"/>
              <a:t> </a:t>
            </a:r>
            <a:r>
              <a:rPr spc="-50" dirty="0"/>
              <a:t>acercamiento</a:t>
            </a:r>
            <a:r>
              <a:rPr spc="35" dirty="0"/>
              <a:t> </a:t>
            </a:r>
            <a:r>
              <a:rPr spc="-60" dirty="0"/>
              <a:t>y</a:t>
            </a:r>
            <a:r>
              <a:rPr spc="35" dirty="0"/>
              <a:t> </a:t>
            </a:r>
            <a:r>
              <a:rPr spc="-35" dirty="0"/>
              <a:t>longitud</a:t>
            </a:r>
            <a:r>
              <a:rPr spc="35" dirty="0"/>
              <a:t> </a:t>
            </a:r>
            <a:r>
              <a:rPr spc="-60" dirty="0"/>
              <a:t>media</a:t>
            </a:r>
          </a:p>
        </p:txBody>
      </p:sp>
      <p:pic>
        <p:nvPicPr>
          <p:cNvPr id="3" name="object 3"/>
          <p:cNvPicPr/>
          <p:nvPr/>
        </p:nvPicPr>
        <p:blipFill>
          <a:blip r:embed="rId2" cstate="print"/>
          <a:stretch>
            <a:fillRect/>
          </a:stretch>
        </p:blipFill>
        <p:spPr>
          <a:xfrm>
            <a:off x="227672" y="1123921"/>
            <a:ext cx="114214" cy="114214"/>
          </a:xfrm>
          <a:prstGeom prst="rect">
            <a:avLst/>
          </a:prstGeom>
        </p:spPr>
      </p:pic>
      <p:sp>
        <p:nvSpPr>
          <p:cNvPr id="4" name="object 4"/>
          <p:cNvSpPr txBox="1"/>
          <p:nvPr/>
        </p:nvSpPr>
        <p:spPr>
          <a:xfrm>
            <a:off x="251929" y="1110988"/>
            <a:ext cx="66040" cy="116839"/>
          </a:xfrm>
          <a:prstGeom prst="rect">
            <a:avLst/>
          </a:prstGeom>
        </p:spPr>
        <p:txBody>
          <a:bodyPr vert="horz" wrap="square" lIns="0" tIns="12065" rIns="0" bIns="0" rtlCol="0">
            <a:spAutoFit/>
          </a:bodyPr>
          <a:lstStyle/>
          <a:p>
            <a:pPr marL="12700">
              <a:lnSpc>
                <a:spcPct val="100000"/>
              </a:lnSpc>
              <a:spcBef>
                <a:spcPts val="95"/>
              </a:spcBef>
            </a:pPr>
            <a:r>
              <a:rPr sz="600" spc="-15" dirty="0">
                <a:solidFill>
                  <a:srgbClr val="FFFFFF"/>
                </a:solidFill>
                <a:latin typeface="Tahoma"/>
                <a:cs typeface="Tahoma"/>
              </a:rPr>
              <a:t>1</a:t>
            </a:r>
            <a:endParaRPr sz="600">
              <a:latin typeface="Tahoma"/>
              <a:cs typeface="Tahoma"/>
            </a:endParaRPr>
          </a:p>
        </p:txBody>
      </p:sp>
      <p:sp>
        <p:nvSpPr>
          <p:cNvPr id="5" name="object 5"/>
          <p:cNvSpPr txBox="1"/>
          <p:nvPr/>
        </p:nvSpPr>
        <p:spPr>
          <a:xfrm>
            <a:off x="402932" y="1069795"/>
            <a:ext cx="4075429" cy="1587166"/>
          </a:xfrm>
          <a:prstGeom prst="rect">
            <a:avLst/>
          </a:prstGeom>
        </p:spPr>
        <p:txBody>
          <a:bodyPr vert="horz" wrap="square" lIns="0" tIns="6985" rIns="0" bIns="0" rtlCol="0">
            <a:spAutoFit/>
          </a:bodyPr>
          <a:lstStyle/>
          <a:p>
            <a:pPr marL="12700" marR="16510">
              <a:lnSpc>
                <a:spcPct val="102600"/>
              </a:lnSpc>
              <a:spcBef>
                <a:spcPts val="55"/>
              </a:spcBef>
            </a:pPr>
            <a:r>
              <a:rPr lang="es-MX" sz="1100" dirty="0">
                <a:latin typeface="Tahoma"/>
                <a:cs typeface="Tahoma"/>
              </a:rPr>
              <a:t>La división supone altos valores del coeficiente de </a:t>
            </a:r>
            <a:r>
              <a:rPr lang="es-MX" sz="1100" dirty="0" err="1">
                <a:latin typeface="Tahoma"/>
                <a:cs typeface="Tahoma"/>
              </a:rPr>
              <a:t>clustering</a:t>
            </a:r>
            <a:r>
              <a:rPr lang="es-MX" sz="1100" dirty="0">
                <a:latin typeface="Tahoma"/>
                <a:cs typeface="Tahoma"/>
              </a:rPr>
              <a:t> medio de red(C) (los amigos de un individuo suelen ser amigos entre sí)</a:t>
            </a:r>
          </a:p>
          <a:p>
            <a:pPr marL="12700" marR="16510">
              <a:lnSpc>
                <a:spcPct val="102600"/>
              </a:lnSpc>
              <a:spcBef>
                <a:spcPts val="55"/>
              </a:spcBef>
            </a:pPr>
            <a:r>
              <a:rPr lang="es-MX" sz="1100" dirty="0">
                <a:latin typeface="Tahoma"/>
                <a:cs typeface="Tahoma"/>
              </a:rPr>
              <a:t>El solapamiento implica bajos valores de la longitud media de paso de red, (L) (existen pocos pasos de separación por término medio entre dos individuos cualquiera)</a:t>
            </a:r>
          </a:p>
          <a:p>
            <a:pPr marL="12700" marR="16510">
              <a:lnSpc>
                <a:spcPct val="102600"/>
              </a:lnSpc>
              <a:spcBef>
                <a:spcPts val="55"/>
              </a:spcBef>
            </a:pPr>
            <a:r>
              <a:rPr lang="es-MX" sz="1100" dirty="0">
                <a:latin typeface="Tahoma"/>
                <a:cs typeface="Tahoma"/>
              </a:rPr>
              <a:t>Así pues, en las redes sociales —a pesar de la fragmentación— es posible encontrar caminos cortos (distancias geodésicas pequeñas) que conecten a dos individuos cualquiera </a:t>
            </a:r>
            <a:endParaRPr sz="1100" dirty="0">
              <a:latin typeface="Tahoma"/>
              <a:cs typeface="Tahoma"/>
            </a:endParaRPr>
          </a:p>
        </p:txBody>
      </p:sp>
      <p:pic>
        <p:nvPicPr>
          <p:cNvPr id="6" name="object 6"/>
          <p:cNvPicPr/>
          <p:nvPr/>
        </p:nvPicPr>
        <p:blipFill>
          <a:blip r:embed="rId2" cstate="print"/>
          <a:stretch>
            <a:fillRect/>
          </a:stretch>
        </p:blipFill>
        <p:spPr>
          <a:xfrm>
            <a:off x="227672" y="1643030"/>
            <a:ext cx="114214" cy="114214"/>
          </a:xfrm>
          <a:prstGeom prst="rect">
            <a:avLst/>
          </a:prstGeom>
        </p:spPr>
      </p:pic>
      <p:sp>
        <p:nvSpPr>
          <p:cNvPr id="7" name="object 7"/>
          <p:cNvSpPr txBox="1"/>
          <p:nvPr/>
        </p:nvSpPr>
        <p:spPr>
          <a:xfrm>
            <a:off x="251917" y="1493093"/>
            <a:ext cx="66040" cy="116839"/>
          </a:xfrm>
          <a:prstGeom prst="rect">
            <a:avLst/>
          </a:prstGeom>
        </p:spPr>
        <p:txBody>
          <a:bodyPr vert="horz" wrap="square" lIns="0" tIns="12065" rIns="0" bIns="0" rtlCol="0">
            <a:spAutoFit/>
          </a:bodyPr>
          <a:lstStyle/>
          <a:p>
            <a:pPr marL="12700">
              <a:lnSpc>
                <a:spcPct val="100000"/>
              </a:lnSpc>
              <a:spcBef>
                <a:spcPts val="95"/>
              </a:spcBef>
            </a:pPr>
            <a:r>
              <a:rPr sz="600" spc="-15" dirty="0">
                <a:solidFill>
                  <a:srgbClr val="FFFFFF"/>
                </a:solidFill>
                <a:latin typeface="Tahoma"/>
                <a:cs typeface="Tahoma"/>
              </a:rPr>
              <a:t>2</a:t>
            </a:r>
            <a:endParaRPr sz="600">
              <a:latin typeface="Tahoma"/>
              <a:cs typeface="Tahoma"/>
            </a:endParaRPr>
          </a:p>
        </p:txBody>
      </p:sp>
      <p:pic>
        <p:nvPicPr>
          <p:cNvPr id="8" name="object 8"/>
          <p:cNvPicPr/>
          <p:nvPr/>
        </p:nvPicPr>
        <p:blipFill>
          <a:blip r:embed="rId2" cstate="print"/>
          <a:stretch>
            <a:fillRect/>
          </a:stretch>
        </p:blipFill>
        <p:spPr>
          <a:xfrm>
            <a:off x="227672" y="2060203"/>
            <a:ext cx="114214" cy="114214"/>
          </a:xfrm>
          <a:prstGeom prst="rect">
            <a:avLst/>
          </a:prstGeom>
        </p:spPr>
      </p:pic>
      <p:sp>
        <p:nvSpPr>
          <p:cNvPr id="9" name="object 9"/>
          <p:cNvSpPr txBox="1"/>
          <p:nvPr/>
        </p:nvSpPr>
        <p:spPr>
          <a:xfrm>
            <a:off x="251917" y="2047283"/>
            <a:ext cx="66040" cy="116839"/>
          </a:xfrm>
          <a:prstGeom prst="rect">
            <a:avLst/>
          </a:prstGeom>
        </p:spPr>
        <p:txBody>
          <a:bodyPr vert="horz" wrap="square" lIns="0" tIns="12065" rIns="0" bIns="0" rtlCol="0">
            <a:spAutoFit/>
          </a:bodyPr>
          <a:lstStyle/>
          <a:p>
            <a:pPr marL="12700">
              <a:lnSpc>
                <a:spcPct val="100000"/>
              </a:lnSpc>
              <a:spcBef>
                <a:spcPts val="95"/>
              </a:spcBef>
            </a:pPr>
            <a:r>
              <a:rPr sz="600" spc="-15" dirty="0">
                <a:solidFill>
                  <a:srgbClr val="FFFFFF"/>
                </a:solidFill>
                <a:latin typeface="Tahoma"/>
                <a:cs typeface="Tahoma"/>
              </a:rPr>
              <a:t>3</a:t>
            </a:r>
            <a:endParaRPr sz="600">
              <a:latin typeface="Tahoma"/>
              <a:cs typeface="Tahoma"/>
            </a:endParaRPr>
          </a:p>
        </p:txBody>
      </p:sp>
      <p:grpSp>
        <p:nvGrpSpPr>
          <p:cNvPr id="10" name="object 10"/>
          <p:cNvGrpSpPr/>
          <p:nvPr/>
        </p:nvGrpSpPr>
        <p:grpSpPr>
          <a:xfrm>
            <a:off x="0" y="3346348"/>
            <a:ext cx="4608195" cy="109855"/>
            <a:chOff x="0" y="3346348"/>
            <a:chExt cx="4608195" cy="109855"/>
          </a:xfrm>
        </p:grpSpPr>
        <p:sp>
          <p:nvSpPr>
            <p:cNvPr id="11" name="object 11"/>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12" name="object 12"/>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13" name="object 13"/>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10" dirty="0"/>
              <a:t>Garnelo</a:t>
            </a:r>
            <a:r>
              <a:rPr spc="10" dirty="0"/>
              <a:t> </a:t>
            </a:r>
            <a:r>
              <a:rPr spc="-5" dirty="0"/>
              <a:t>Perez</a:t>
            </a:r>
            <a:r>
              <a:rPr spc="10" dirty="0"/>
              <a:t> </a:t>
            </a:r>
            <a:r>
              <a:rPr spc="-10" dirty="0"/>
              <a:t>Imanol</a:t>
            </a:r>
            <a:r>
              <a:rPr spc="210" dirty="0"/>
              <a:t> </a:t>
            </a:r>
            <a:r>
              <a:rPr spc="40" dirty="0"/>
              <a:t>(UACM)</a:t>
            </a:r>
          </a:p>
        </p:txBody>
      </p:sp>
      <p:sp>
        <p:nvSpPr>
          <p:cNvPr id="15" name="object 15"/>
          <p:cNvSpPr txBox="1"/>
          <p:nvPr/>
        </p:nvSpPr>
        <p:spPr>
          <a:xfrm>
            <a:off x="1563103" y="3351784"/>
            <a:ext cx="1482090" cy="89768"/>
          </a:xfrm>
          <a:prstGeom prst="rect">
            <a:avLst/>
          </a:prstGeom>
        </p:spPr>
        <p:txBody>
          <a:bodyPr vert="horz" wrap="square" lIns="0" tIns="0" rIns="0" bIns="0" rtlCol="0">
            <a:spAutoFit/>
          </a:bodyPr>
          <a:lstStyle/>
          <a:p>
            <a:pPr marL="12700">
              <a:lnSpc>
                <a:spcPts val="675"/>
              </a:lnSpc>
            </a:pPr>
            <a:r>
              <a:rPr sz="600" dirty="0">
                <a:solidFill>
                  <a:srgbClr val="8E0000"/>
                </a:solidFill>
                <a:latin typeface="Tahoma"/>
                <a:cs typeface="Tahoma"/>
                <a:hlinkClick r:id="rId3" action="ppaction://hlinksldjump"/>
              </a:rPr>
              <a:t>Aplicaciones</a:t>
            </a:r>
            <a:r>
              <a:rPr sz="600" spc="20" dirty="0">
                <a:solidFill>
                  <a:srgbClr val="8E0000"/>
                </a:solidFill>
                <a:latin typeface="Tahoma"/>
                <a:cs typeface="Tahoma"/>
                <a:hlinkClick r:id="rId3" action="ppaction://hlinksldjump"/>
              </a:rPr>
              <a:t> </a:t>
            </a:r>
            <a:r>
              <a:rPr sz="600" spc="-20" dirty="0">
                <a:solidFill>
                  <a:srgbClr val="8E0000"/>
                </a:solidFill>
                <a:latin typeface="Tahoma"/>
                <a:cs typeface="Tahoma"/>
                <a:hlinkClick r:id="rId3" action="ppaction://hlinksldjump"/>
              </a:rPr>
              <a:t>de</a:t>
            </a:r>
            <a:r>
              <a:rPr sz="600" spc="20" dirty="0">
                <a:solidFill>
                  <a:srgbClr val="8E0000"/>
                </a:solidFill>
                <a:latin typeface="Tahoma"/>
                <a:cs typeface="Tahoma"/>
                <a:hlinkClick r:id="rId3" action="ppaction://hlinksldjump"/>
              </a:rPr>
              <a:t> </a:t>
            </a:r>
            <a:r>
              <a:rPr sz="600" dirty="0">
                <a:solidFill>
                  <a:srgbClr val="8E0000"/>
                </a:solidFill>
                <a:latin typeface="Tahoma"/>
                <a:cs typeface="Tahoma"/>
                <a:hlinkClick r:id="rId3" action="ppaction://hlinksldjump"/>
              </a:rPr>
              <a:t>la</a:t>
            </a:r>
            <a:r>
              <a:rPr sz="600" spc="30" dirty="0">
                <a:solidFill>
                  <a:srgbClr val="8E0000"/>
                </a:solidFill>
                <a:latin typeface="Tahoma"/>
                <a:cs typeface="Tahoma"/>
                <a:hlinkClick r:id="rId3" action="ppaction://hlinksldjump"/>
              </a:rPr>
              <a:t> </a:t>
            </a:r>
            <a:r>
              <a:rPr sz="600" spc="-35" dirty="0" err="1">
                <a:solidFill>
                  <a:srgbClr val="8E0000"/>
                </a:solidFill>
                <a:latin typeface="Tahoma"/>
                <a:cs typeface="Tahoma"/>
                <a:hlinkClick r:id="rId3" action="ppaction://hlinksldjump"/>
              </a:rPr>
              <a:t>modelacion</a:t>
            </a:r>
            <a:r>
              <a:rPr sz="600" spc="20" dirty="0">
                <a:solidFill>
                  <a:srgbClr val="8E0000"/>
                </a:solidFill>
                <a:latin typeface="Tahoma"/>
                <a:cs typeface="Tahoma"/>
                <a:hlinkClick r:id="rId3" action="ppaction://hlinksldjump"/>
              </a:rPr>
              <a:t> </a:t>
            </a:r>
            <a:r>
              <a:rPr sz="600" spc="-25" dirty="0">
                <a:solidFill>
                  <a:srgbClr val="8E0000"/>
                </a:solidFill>
                <a:latin typeface="Tahoma"/>
                <a:cs typeface="Tahoma"/>
                <a:hlinkClick r:id="rId3" action="ppaction://hlinksldjump"/>
              </a:rPr>
              <a:t>en</a:t>
            </a:r>
            <a:r>
              <a:rPr sz="600" spc="25" dirty="0">
                <a:solidFill>
                  <a:srgbClr val="8E0000"/>
                </a:solidFill>
                <a:latin typeface="Tahoma"/>
                <a:cs typeface="Tahoma"/>
                <a:hlinkClick r:id="rId3" action="ppaction://hlinksldjump"/>
              </a:rPr>
              <a:t> </a:t>
            </a:r>
            <a:r>
              <a:rPr sz="600" spc="-10" dirty="0">
                <a:solidFill>
                  <a:srgbClr val="8E0000"/>
                </a:solidFill>
                <a:latin typeface="Tahoma"/>
                <a:cs typeface="Tahoma"/>
                <a:hlinkClick r:id="rId3" action="ppaction://hlinksldjump"/>
              </a:rPr>
              <a:t>eduacion.</a:t>
            </a:r>
            <a:endParaRPr sz="600" dirty="0">
              <a:latin typeface="Tahoma"/>
              <a:cs typeface="Tahoma"/>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5" dirty="0"/>
              <a:t>26</a:t>
            </a:r>
            <a:r>
              <a:rPr spc="5" dirty="0"/>
              <a:t> </a:t>
            </a:r>
            <a:r>
              <a:rPr spc="-20" dirty="0"/>
              <a:t>de</a:t>
            </a:r>
            <a:r>
              <a:rPr spc="10" dirty="0"/>
              <a:t> </a:t>
            </a:r>
            <a:r>
              <a:rPr dirty="0"/>
              <a:t>Octubre</a:t>
            </a:r>
            <a:r>
              <a:rPr spc="10" dirty="0"/>
              <a:t> </a:t>
            </a:r>
            <a:r>
              <a:rPr spc="-10" dirty="0"/>
              <a:t>del</a:t>
            </a:r>
            <a:r>
              <a:rPr spc="10" dirty="0"/>
              <a:t> </a:t>
            </a:r>
            <a:r>
              <a:rPr spc="-15" dirty="0"/>
              <a:t>2023</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11</a:t>
            </a:fld>
            <a:r>
              <a:rPr spc="-85" dirty="0"/>
              <a:t> </a:t>
            </a:r>
            <a:r>
              <a:rPr spc="85" dirty="0"/>
              <a:t>/</a:t>
            </a:r>
            <a:r>
              <a:rPr spc="-85" dirty="0"/>
              <a:t> </a:t>
            </a:r>
            <a:r>
              <a:rPr spc="-15" dirty="0"/>
              <a:t>17</a:t>
            </a: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40017"/>
            <a:ext cx="4608195" cy="293029"/>
          </a:xfrm>
          <a:prstGeom prst="rect">
            <a:avLst/>
          </a:prstGeom>
          <a:solidFill>
            <a:srgbClr val="F2F2F2"/>
          </a:solidFill>
        </p:spPr>
        <p:txBody>
          <a:bodyPr vert="horz" wrap="square" lIns="0" tIns="76835" rIns="0" bIns="0" rtlCol="0">
            <a:spAutoFit/>
          </a:bodyPr>
          <a:lstStyle/>
          <a:p>
            <a:pPr marL="107950">
              <a:lnSpc>
                <a:spcPct val="100000"/>
              </a:lnSpc>
              <a:spcBef>
                <a:spcPts val="605"/>
              </a:spcBef>
            </a:pPr>
            <a:r>
              <a:rPr lang="es-MX" spc="-105" dirty="0"/>
              <a:t>En Conclusión</a:t>
            </a:r>
            <a:endParaRPr spc="-105" dirty="0"/>
          </a:p>
        </p:txBody>
      </p:sp>
      <p:pic>
        <p:nvPicPr>
          <p:cNvPr id="3" name="object 3"/>
          <p:cNvPicPr/>
          <p:nvPr/>
        </p:nvPicPr>
        <p:blipFill>
          <a:blip r:embed="rId2" cstate="print"/>
          <a:stretch>
            <a:fillRect/>
          </a:stretch>
        </p:blipFill>
        <p:spPr>
          <a:xfrm>
            <a:off x="227672" y="1001442"/>
            <a:ext cx="114214" cy="114214"/>
          </a:xfrm>
          <a:prstGeom prst="rect">
            <a:avLst/>
          </a:prstGeom>
        </p:spPr>
      </p:pic>
      <p:sp>
        <p:nvSpPr>
          <p:cNvPr id="4" name="object 4"/>
          <p:cNvSpPr txBox="1"/>
          <p:nvPr/>
        </p:nvSpPr>
        <p:spPr>
          <a:xfrm>
            <a:off x="251929" y="988509"/>
            <a:ext cx="66040" cy="116839"/>
          </a:xfrm>
          <a:prstGeom prst="rect">
            <a:avLst/>
          </a:prstGeom>
        </p:spPr>
        <p:txBody>
          <a:bodyPr vert="horz" wrap="square" lIns="0" tIns="12065" rIns="0" bIns="0" rtlCol="0">
            <a:spAutoFit/>
          </a:bodyPr>
          <a:lstStyle/>
          <a:p>
            <a:pPr marL="12700">
              <a:lnSpc>
                <a:spcPct val="100000"/>
              </a:lnSpc>
              <a:spcBef>
                <a:spcPts val="95"/>
              </a:spcBef>
            </a:pPr>
            <a:r>
              <a:rPr sz="600" spc="-15" dirty="0">
                <a:solidFill>
                  <a:srgbClr val="FFFFFF"/>
                </a:solidFill>
                <a:latin typeface="Tahoma"/>
                <a:cs typeface="Tahoma"/>
              </a:rPr>
              <a:t>1</a:t>
            </a:r>
            <a:endParaRPr sz="600">
              <a:latin typeface="Tahoma"/>
              <a:cs typeface="Tahoma"/>
            </a:endParaRPr>
          </a:p>
        </p:txBody>
      </p:sp>
      <p:sp>
        <p:nvSpPr>
          <p:cNvPr id="5" name="object 5"/>
          <p:cNvSpPr txBox="1">
            <a:spLocks noGrp="1"/>
          </p:cNvSpPr>
          <p:nvPr>
            <p:ph type="body" idx="1"/>
          </p:nvPr>
        </p:nvSpPr>
        <p:spPr>
          <a:xfrm>
            <a:off x="125844" y="886077"/>
            <a:ext cx="4358411" cy="1797697"/>
          </a:xfrm>
          <a:prstGeom prst="rect">
            <a:avLst/>
          </a:prstGeom>
        </p:spPr>
        <p:txBody>
          <a:bodyPr vert="horz" wrap="square" lIns="0" tIns="68224" rIns="0" bIns="0" rtlCol="0">
            <a:spAutoFit/>
          </a:bodyPr>
          <a:lstStyle/>
          <a:p>
            <a:pPr marL="289560" marR="5080">
              <a:lnSpc>
                <a:spcPct val="102600"/>
              </a:lnSpc>
              <a:spcBef>
                <a:spcPts val="55"/>
              </a:spcBef>
            </a:pPr>
            <a:r>
              <a:rPr lang="es-MX" spc="-50" dirty="0"/>
              <a:t>En resumen, cuando se dice que la fragmentación supone altos valores del coeficiente de </a:t>
            </a:r>
            <a:r>
              <a:rPr lang="es-MX" spc="-50" dirty="0" err="1"/>
              <a:t>clustering</a:t>
            </a:r>
            <a:r>
              <a:rPr lang="es-MX" spc="-50" dirty="0"/>
              <a:t> medio de red (C), significa que en una red social altamente fragmentada, es más probable que los amigos de un individuo también sean amigos entre sí, lo que indica una mayor cohesión dentro de los grupos o comunidades en esa red.\</a:t>
            </a:r>
          </a:p>
          <a:p>
            <a:pPr marL="289560" marR="5080">
              <a:lnSpc>
                <a:spcPct val="102600"/>
              </a:lnSpc>
              <a:spcBef>
                <a:spcPts val="55"/>
              </a:spcBef>
            </a:pPr>
            <a:r>
              <a:rPr lang="es-MX" spc="-50" dirty="0"/>
              <a:t> En decir, la relación entre el solapamiento y la longitud media de paso de red (L) implica que, en una red con alto solapamiento, donde las personas pertenecen a múltiples grupos, la distancia social promedio entre cualquier par de individuos tiende a ser más corta, lo que facilita la interacción y la difusión de información en la red. </a:t>
            </a:r>
            <a:endParaRPr spc="-50" dirty="0"/>
          </a:p>
        </p:txBody>
      </p:sp>
      <p:pic>
        <p:nvPicPr>
          <p:cNvPr id="6" name="object 6"/>
          <p:cNvPicPr/>
          <p:nvPr/>
        </p:nvPicPr>
        <p:blipFill>
          <a:blip r:embed="rId2" cstate="print"/>
          <a:stretch>
            <a:fillRect/>
          </a:stretch>
        </p:blipFill>
        <p:spPr>
          <a:xfrm>
            <a:off x="227672" y="1899777"/>
            <a:ext cx="114214" cy="114214"/>
          </a:xfrm>
          <a:prstGeom prst="rect">
            <a:avLst/>
          </a:prstGeom>
        </p:spPr>
      </p:pic>
      <p:sp>
        <p:nvSpPr>
          <p:cNvPr id="7" name="object 7"/>
          <p:cNvSpPr txBox="1"/>
          <p:nvPr/>
        </p:nvSpPr>
        <p:spPr>
          <a:xfrm>
            <a:off x="251917" y="1886844"/>
            <a:ext cx="66040" cy="116839"/>
          </a:xfrm>
          <a:prstGeom prst="rect">
            <a:avLst/>
          </a:prstGeom>
        </p:spPr>
        <p:txBody>
          <a:bodyPr vert="horz" wrap="square" lIns="0" tIns="12065" rIns="0" bIns="0" rtlCol="0">
            <a:spAutoFit/>
          </a:bodyPr>
          <a:lstStyle/>
          <a:p>
            <a:pPr marL="12700">
              <a:lnSpc>
                <a:spcPct val="100000"/>
              </a:lnSpc>
              <a:spcBef>
                <a:spcPts val="95"/>
              </a:spcBef>
            </a:pPr>
            <a:r>
              <a:rPr sz="600" spc="-15" dirty="0">
                <a:solidFill>
                  <a:srgbClr val="FFFFFF"/>
                </a:solidFill>
                <a:latin typeface="Tahoma"/>
                <a:cs typeface="Tahoma"/>
              </a:rPr>
              <a:t>2</a:t>
            </a:r>
            <a:endParaRPr sz="600">
              <a:latin typeface="Tahoma"/>
              <a:cs typeface="Tahoma"/>
            </a:endParaRPr>
          </a:p>
        </p:txBody>
      </p:sp>
      <p:grpSp>
        <p:nvGrpSpPr>
          <p:cNvPr id="8" name="object 8"/>
          <p:cNvGrpSpPr/>
          <p:nvPr/>
        </p:nvGrpSpPr>
        <p:grpSpPr>
          <a:xfrm>
            <a:off x="0" y="3346348"/>
            <a:ext cx="4608195" cy="109855"/>
            <a:chOff x="0" y="3346348"/>
            <a:chExt cx="4608195" cy="109855"/>
          </a:xfrm>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10" dirty="0"/>
              <a:t>Garnelo</a:t>
            </a:r>
            <a:r>
              <a:rPr spc="10" dirty="0"/>
              <a:t> </a:t>
            </a:r>
            <a:r>
              <a:rPr spc="-5" dirty="0"/>
              <a:t>Perez</a:t>
            </a:r>
            <a:r>
              <a:rPr spc="10" dirty="0"/>
              <a:t> </a:t>
            </a:r>
            <a:r>
              <a:rPr spc="-10" dirty="0"/>
              <a:t>Imanol</a:t>
            </a:r>
            <a:r>
              <a:rPr spc="210" dirty="0"/>
              <a:t> </a:t>
            </a:r>
            <a:r>
              <a:rPr spc="40" dirty="0"/>
              <a:t>(UACM)</a:t>
            </a:r>
          </a:p>
        </p:txBody>
      </p:sp>
      <p:sp>
        <p:nvSpPr>
          <p:cNvPr id="13" name="object 13"/>
          <p:cNvSpPr txBox="1"/>
          <p:nvPr/>
        </p:nvSpPr>
        <p:spPr>
          <a:xfrm>
            <a:off x="1563103" y="3351784"/>
            <a:ext cx="1482090" cy="89768"/>
          </a:xfrm>
          <a:prstGeom prst="rect">
            <a:avLst/>
          </a:prstGeom>
        </p:spPr>
        <p:txBody>
          <a:bodyPr vert="horz" wrap="square" lIns="0" tIns="0" rIns="0" bIns="0" rtlCol="0">
            <a:spAutoFit/>
          </a:bodyPr>
          <a:lstStyle/>
          <a:p>
            <a:pPr marL="12700">
              <a:lnSpc>
                <a:spcPts val="675"/>
              </a:lnSpc>
            </a:pPr>
            <a:r>
              <a:rPr sz="600" dirty="0">
                <a:solidFill>
                  <a:srgbClr val="8E0000"/>
                </a:solidFill>
                <a:latin typeface="Tahoma"/>
                <a:cs typeface="Tahoma"/>
                <a:hlinkClick r:id="rId3" action="ppaction://hlinksldjump"/>
              </a:rPr>
              <a:t>Aplicaciones</a:t>
            </a:r>
            <a:r>
              <a:rPr sz="600" spc="20" dirty="0">
                <a:solidFill>
                  <a:srgbClr val="8E0000"/>
                </a:solidFill>
                <a:latin typeface="Tahoma"/>
                <a:cs typeface="Tahoma"/>
                <a:hlinkClick r:id="rId3" action="ppaction://hlinksldjump"/>
              </a:rPr>
              <a:t> </a:t>
            </a:r>
            <a:r>
              <a:rPr sz="600" spc="-20" dirty="0">
                <a:solidFill>
                  <a:srgbClr val="8E0000"/>
                </a:solidFill>
                <a:latin typeface="Tahoma"/>
                <a:cs typeface="Tahoma"/>
                <a:hlinkClick r:id="rId3" action="ppaction://hlinksldjump"/>
              </a:rPr>
              <a:t>de</a:t>
            </a:r>
            <a:r>
              <a:rPr sz="600" spc="20" dirty="0">
                <a:solidFill>
                  <a:srgbClr val="8E0000"/>
                </a:solidFill>
                <a:latin typeface="Tahoma"/>
                <a:cs typeface="Tahoma"/>
                <a:hlinkClick r:id="rId3" action="ppaction://hlinksldjump"/>
              </a:rPr>
              <a:t> </a:t>
            </a:r>
            <a:r>
              <a:rPr sz="600" dirty="0">
                <a:solidFill>
                  <a:srgbClr val="8E0000"/>
                </a:solidFill>
                <a:latin typeface="Tahoma"/>
                <a:cs typeface="Tahoma"/>
                <a:hlinkClick r:id="rId3" action="ppaction://hlinksldjump"/>
              </a:rPr>
              <a:t>la</a:t>
            </a:r>
            <a:r>
              <a:rPr sz="600" spc="30" dirty="0">
                <a:solidFill>
                  <a:srgbClr val="8E0000"/>
                </a:solidFill>
                <a:latin typeface="Tahoma"/>
                <a:cs typeface="Tahoma"/>
                <a:hlinkClick r:id="rId3" action="ppaction://hlinksldjump"/>
              </a:rPr>
              <a:t> </a:t>
            </a:r>
            <a:r>
              <a:rPr sz="600" spc="-35" dirty="0" err="1">
                <a:solidFill>
                  <a:srgbClr val="8E0000"/>
                </a:solidFill>
                <a:latin typeface="Tahoma"/>
                <a:cs typeface="Tahoma"/>
                <a:hlinkClick r:id="rId3" action="ppaction://hlinksldjump"/>
              </a:rPr>
              <a:t>modelacion</a:t>
            </a:r>
            <a:r>
              <a:rPr sz="600" spc="20" dirty="0">
                <a:solidFill>
                  <a:srgbClr val="8E0000"/>
                </a:solidFill>
                <a:latin typeface="Tahoma"/>
                <a:cs typeface="Tahoma"/>
                <a:hlinkClick r:id="rId3" action="ppaction://hlinksldjump"/>
              </a:rPr>
              <a:t> </a:t>
            </a:r>
            <a:r>
              <a:rPr sz="600" spc="-25" dirty="0">
                <a:solidFill>
                  <a:srgbClr val="8E0000"/>
                </a:solidFill>
                <a:latin typeface="Tahoma"/>
                <a:cs typeface="Tahoma"/>
                <a:hlinkClick r:id="rId3" action="ppaction://hlinksldjump"/>
              </a:rPr>
              <a:t>en</a:t>
            </a:r>
            <a:r>
              <a:rPr sz="600" spc="25" dirty="0">
                <a:solidFill>
                  <a:srgbClr val="8E0000"/>
                </a:solidFill>
                <a:latin typeface="Tahoma"/>
                <a:cs typeface="Tahoma"/>
                <a:hlinkClick r:id="rId3" action="ppaction://hlinksldjump"/>
              </a:rPr>
              <a:t> </a:t>
            </a:r>
            <a:r>
              <a:rPr sz="600" spc="-10" dirty="0">
                <a:solidFill>
                  <a:srgbClr val="8E0000"/>
                </a:solidFill>
                <a:latin typeface="Tahoma"/>
                <a:cs typeface="Tahoma"/>
                <a:hlinkClick r:id="rId3" action="ppaction://hlinksldjump"/>
              </a:rPr>
              <a:t>eduacion.</a:t>
            </a:r>
            <a:endParaRPr sz="600" dirty="0">
              <a:latin typeface="Tahoma"/>
              <a:cs typeface="Tahoma"/>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5" dirty="0"/>
              <a:t>26</a:t>
            </a:r>
            <a:r>
              <a:rPr spc="5" dirty="0"/>
              <a:t> </a:t>
            </a:r>
            <a:r>
              <a:rPr spc="-20" dirty="0"/>
              <a:t>de</a:t>
            </a:r>
            <a:r>
              <a:rPr spc="10" dirty="0"/>
              <a:t> </a:t>
            </a:r>
            <a:r>
              <a:rPr dirty="0"/>
              <a:t>Octubre</a:t>
            </a:r>
            <a:r>
              <a:rPr spc="10" dirty="0"/>
              <a:t> </a:t>
            </a:r>
            <a:r>
              <a:rPr spc="-10" dirty="0"/>
              <a:t>del</a:t>
            </a:r>
            <a:r>
              <a:rPr spc="10" dirty="0"/>
              <a:t> </a:t>
            </a:r>
            <a:r>
              <a:rPr spc="-15" dirty="0"/>
              <a:t>2023</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12</a:t>
            </a:fld>
            <a:r>
              <a:rPr spc="-85" dirty="0"/>
              <a:t> </a:t>
            </a:r>
            <a:r>
              <a:rPr spc="85" dirty="0"/>
              <a:t>/</a:t>
            </a:r>
            <a:r>
              <a:rPr spc="-85" dirty="0"/>
              <a:t> </a:t>
            </a:r>
            <a:r>
              <a:rPr spc="-15" dirty="0"/>
              <a:t>17</a:t>
            </a: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40017"/>
            <a:ext cx="4608195" cy="350520"/>
          </a:xfrm>
          <a:prstGeom prst="rect">
            <a:avLst/>
          </a:prstGeom>
          <a:solidFill>
            <a:srgbClr val="F2F2F2"/>
          </a:solidFill>
        </p:spPr>
        <p:txBody>
          <a:bodyPr vert="horz" wrap="square" lIns="0" tIns="76835" rIns="0" bIns="0" rtlCol="0">
            <a:spAutoFit/>
          </a:bodyPr>
          <a:lstStyle/>
          <a:p>
            <a:pPr marL="107950">
              <a:lnSpc>
                <a:spcPct val="100000"/>
              </a:lnSpc>
              <a:spcBef>
                <a:spcPts val="605"/>
              </a:spcBef>
            </a:pPr>
            <a:r>
              <a:rPr spc="-30" dirty="0"/>
              <a:t>Planteamiento</a:t>
            </a:r>
            <a:r>
              <a:rPr dirty="0"/>
              <a:t> </a:t>
            </a:r>
            <a:r>
              <a:rPr spc="-85" dirty="0"/>
              <a:t>de</a:t>
            </a:r>
            <a:r>
              <a:rPr spc="5" dirty="0"/>
              <a:t> </a:t>
            </a:r>
            <a:r>
              <a:rPr spc="-30" dirty="0"/>
              <a:t>la</a:t>
            </a:r>
            <a:r>
              <a:rPr dirty="0"/>
              <a:t> </a:t>
            </a:r>
            <a:r>
              <a:rPr spc="-65" dirty="0"/>
              <a:t>red</a:t>
            </a:r>
          </a:p>
        </p:txBody>
      </p:sp>
      <p:sp>
        <p:nvSpPr>
          <p:cNvPr id="3" name="object 3"/>
          <p:cNvSpPr txBox="1"/>
          <p:nvPr/>
        </p:nvSpPr>
        <p:spPr>
          <a:xfrm>
            <a:off x="75044" y="954911"/>
            <a:ext cx="4410710" cy="1910203"/>
          </a:xfrm>
          <a:prstGeom prst="rect">
            <a:avLst/>
          </a:prstGeom>
        </p:spPr>
        <p:txBody>
          <a:bodyPr vert="horz" wrap="square" lIns="0" tIns="6985" rIns="0" bIns="0" rtlCol="0">
            <a:spAutoFit/>
          </a:bodyPr>
          <a:lstStyle/>
          <a:p>
            <a:pPr marL="62865" marR="17780">
              <a:lnSpc>
                <a:spcPct val="102600"/>
              </a:lnSpc>
              <a:spcBef>
                <a:spcPts val="55"/>
              </a:spcBef>
            </a:pPr>
            <a:r>
              <a:rPr lang="es-MX" sz="1100" dirty="0">
                <a:latin typeface="Tahoma"/>
                <a:cs typeface="Tahoma"/>
              </a:rPr>
              <a:t>Aquí partiendo del anterior ejemplo entenderemos que una gráfica es  un conjunto finito G con una relación R, en donde cada  X en G se llama vértice y cada elemento de una variable en este caso de (U,X) pertenece a R se llamara arista. En este caso en específico no será un grafo simple ya que posee lazos, además de y lo más importante será una gráfica ponderada, es decir sus aristas  tendrán reflejado un valor mostrado en la anterior demostración con la variable A1.Partiendo de esta idea se analizará el comportamiento social de esta tesis de manera subsecuente, en donde se plantea en primera instancia de forma más específica la unión entre vértices a través de aristas como valores  los cuales fingirán a continuación :</a:t>
            </a:r>
            <a:endParaRPr sz="1100" dirty="0">
              <a:latin typeface="Tahoma"/>
              <a:cs typeface="Tahoma"/>
            </a:endParaRPr>
          </a:p>
        </p:txBody>
      </p:sp>
      <p:grpSp>
        <p:nvGrpSpPr>
          <p:cNvPr id="4" name="object 4"/>
          <p:cNvGrpSpPr/>
          <p:nvPr/>
        </p:nvGrpSpPr>
        <p:grpSpPr>
          <a:xfrm>
            <a:off x="0" y="3346348"/>
            <a:ext cx="4608195" cy="109855"/>
            <a:chOff x="0" y="3346348"/>
            <a:chExt cx="4608195" cy="109855"/>
          </a:xfrm>
        </p:grpSpPr>
        <p:sp>
          <p:nvSpPr>
            <p:cNvPr id="5" name="object 5"/>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6" name="object 6"/>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7" name="object 7"/>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10" dirty="0"/>
              <a:t>Garnelo</a:t>
            </a:r>
            <a:r>
              <a:rPr spc="10" dirty="0"/>
              <a:t> </a:t>
            </a:r>
            <a:r>
              <a:rPr spc="-5" dirty="0"/>
              <a:t>Perez</a:t>
            </a:r>
            <a:r>
              <a:rPr spc="10" dirty="0"/>
              <a:t> </a:t>
            </a:r>
            <a:r>
              <a:rPr spc="-10" dirty="0"/>
              <a:t>Imanol</a:t>
            </a:r>
            <a:r>
              <a:rPr spc="210" dirty="0"/>
              <a:t> </a:t>
            </a:r>
            <a:r>
              <a:rPr spc="40" dirty="0"/>
              <a:t>(UACM)</a:t>
            </a:r>
          </a:p>
        </p:txBody>
      </p:sp>
      <p:sp>
        <p:nvSpPr>
          <p:cNvPr id="9" name="object 9"/>
          <p:cNvSpPr txBox="1"/>
          <p:nvPr/>
        </p:nvSpPr>
        <p:spPr>
          <a:xfrm>
            <a:off x="1563103" y="3351784"/>
            <a:ext cx="1482090" cy="89768"/>
          </a:xfrm>
          <a:prstGeom prst="rect">
            <a:avLst/>
          </a:prstGeom>
        </p:spPr>
        <p:txBody>
          <a:bodyPr vert="horz" wrap="square" lIns="0" tIns="0" rIns="0" bIns="0" rtlCol="0">
            <a:spAutoFit/>
          </a:bodyPr>
          <a:lstStyle/>
          <a:p>
            <a:pPr marL="12700">
              <a:lnSpc>
                <a:spcPts val="675"/>
              </a:lnSpc>
            </a:pPr>
            <a:r>
              <a:rPr sz="600" dirty="0">
                <a:solidFill>
                  <a:srgbClr val="8E0000"/>
                </a:solidFill>
                <a:latin typeface="Tahoma"/>
                <a:cs typeface="Tahoma"/>
                <a:hlinkClick r:id="rId2" action="ppaction://hlinksldjump"/>
              </a:rPr>
              <a:t>Aplicaciones</a:t>
            </a:r>
            <a:r>
              <a:rPr sz="600" spc="20" dirty="0">
                <a:solidFill>
                  <a:srgbClr val="8E0000"/>
                </a:solidFill>
                <a:latin typeface="Tahoma"/>
                <a:cs typeface="Tahoma"/>
                <a:hlinkClick r:id="rId2" action="ppaction://hlinksldjump"/>
              </a:rPr>
              <a:t> </a:t>
            </a:r>
            <a:r>
              <a:rPr sz="600" spc="-20" dirty="0">
                <a:solidFill>
                  <a:srgbClr val="8E0000"/>
                </a:solidFill>
                <a:latin typeface="Tahoma"/>
                <a:cs typeface="Tahoma"/>
                <a:hlinkClick r:id="rId2" action="ppaction://hlinksldjump"/>
              </a:rPr>
              <a:t>de</a:t>
            </a:r>
            <a:r>
              <a:rPr sz="600" spc="20" dirty="0">
                <a:solidFill>
                  <a:srgbClr val="8E0000"/>
                </a:solidFill>
                <a:latin typeface="Tahoma"/>
                <a:cs typeface="Tahoma"/>
                <a:hlinkClick r:id="rId2" action="ppaction://hlinksldjump"/>
              </a:rPr>
              <a:t> </a:t>
            </a:r>
            <a:r>
              <a:rPr sz="600" dirty="0">
                <a:solidFill>
                  <a:srgbClr val="8E0000"/>
                </a:solidFill>
                <a:latin typeface="Tahoma"/>
                <a:cs typeface="Tahoma"/>
                <a:hlinkClick r:id="rId2" action="ppaction://hlinksldjump"/>
              </a:rPr>
              <a:t>la</a:t>
            </a:r>
            <a:r>
              <a:rPr sz="600" spc="30" dirty="0">
                <a:solidFill>
                  <a:srgbClr val="8E0000"/>
                </a:solidFill>
                <a:latin typeface="Tahoma"/>
                <a:cs typeface="Tahoma"/>
                <a:hlinkClick r:id="rId2" action="ppaction://hlinksldjump"/>
              </a:rPr>
              <a:t> </a:t>
            </a:r>
            <a:r>
              <a:rPr sz="600" spc="-35" dirty="0" err="1">
                <a:solidFill>
                  <a:srgbClr val="8E0000"/>
                </a:solidFill>
                <a:latin typeface="Tahoma"/>
                <a:cs typeface="Tahoma"/>
                <a:hlinkClick r:id="rId2" action="ppaction://hlinksldjump"/>
              </a:rPr>
              <a:t>modelacion</a:t>
            </a:r>
            <a:r>
              <a:rPr sz="600" spc="20" dirty="0">
                <a:solidFill>
                  <a:srgbClr val="8E0000"/>
                </a:solidFill>
                <a:latin typeface="Tahoma"/>
                <a:cs typeface="Tahoma"/>
                <a:hlinkClick r:id="rId2" action="ppaction://hlinksldjump"/>
              </a:rPr>
              <a:t> </a:t>
            </a:r>
            <a:r>
              <a:rPr sz="600" spc="-25" dirty="0">
                <a:solidFill>
                  <a:srgbClr val="8E0000"/>
                </a:solidFill>
                <a:latin typeface="Tahoma"/>
                <a:cs typeface="Tahoma"/>
                <a:hlinkClick r:id="rId2" action="ppaction://hlinksldjump"/>
              </a:rPr>
              <a:t>en</a:t>
            </a:r>
            <a:r>
              <a:rPr sz="600" spc="25" dirty="0">
                <a:solidFill>
                  <a:srgbClr val="8E0000"/>
                </a:solidFill>
                <a:latin typeface="Tahoma"/>
                <a:cs typeface="Tahoma"/>
                <a:hlinkClick r:id="rId2" action="ppaction://hlinksldjump"/>
              </a:rPr>
              <a:t> </a:t>
            </a:r>
            <a:r>
              <a:rPr sz="600" spc="-10" dirty="0">
                <a:solidFill>
                  <a:srgbClr val="8E0000"/>
                </a:solidFill>
                <a:latin typeface="Tahoma"/>
                <a:cs typeface="Tahoma"/>
                <a:hlinkClick r:id="rId2" action="ppaction://hlinksldjump"/>
              </a:rPr>
              <a:t>eduacion.</a:t>
            </a:r>
            <a:endParaRPr sz="600" dirty="0">
              <a:latin typeface="Tahoma"/>
              <a:cs typeface="Tahoma"/>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5" dirty="0"/>
              <a:t>26</a:t>
            </a:r>
            <a:r>
              <a:rPr spc="5" dirty="0"/>
              <a:t> </a:t>
            </a:r>
            <a:r>
              <a:rPr spc="-20" dirty="0"/>
              <a:t>de</a:t>
            </a:r>
            <a:r>
              <a:rPr spc="10" dirty="0"/>
              <a:t> </a:t>
            </a:r>
            <a:r>
              <a:rPr dirty="0"/>
              <a:t>Octubre</a:t>
            </a:r>
            <a:r>
              <a:rPr spc="10" dirty="0"/>
              <a:t> </a:t>
            </a:r>
            <a:r>
              <a:rPr spc="-10" dirty="0"/>
              <a:t>del</a:t>
            </a:r>
            <a:r>
              <a:rPr spc="10" dirty="0"/>
              <a:t> </a:t>
            </a:r>
            <a:r>
              <a:rPr spc="-15" dirty="0"/>
              <a:t>2023</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13</a:t>
            </a:fld>
            <a:r>
              <a:rPr spc="-85" dirty="0"/>
              <a:t> </a:t>
            </a:r>
            <a:r>
              <a:rPr spc="85" dirty="0"/>
              <a:t>/</a:t>
            </a:r>
            <a:r>
              <a:rPr spc="-85" dirty="0"/>
              <a:t> </a:t>
            </a:r>
            <a:r>
              <a:rPr spc="-15" dirty="0"/>
              <a:t>17</a:t>
            </a: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40017"/>
            <a:ext cx="4608195" cy="350520"/>
          </a:xfrm>
          <a:prstGeom prst="rect">
            <a:avLst/>
          </a:prstGeom>
          <a:solidFill>
            <a:srgbClr val="F2F2F2"/>
          </a:solidFill>
        </p:spPr>
        <p:txBody>
          <a:bodyPr vert="horz" wrap="square" lIns="0" tIns="76835" rIns="0" bIns="0" rtlCol="0">
            <a:spAutoFit/>
          </a:bodyPr>
          <a:lstStyle/>
          <a:p>
            <a:pPr marL="107950">
              <a:lnSpc>
                <a:spcPct val="100000"/>
              </a:lnSpc>
              <a:spcBef>
                <a:spcPts val="605"/>
              </a:spcBef>
            </a:pPr>
            <a:r>
              <a:rPr spc="-30" dirty="0"/>
              <a:t>Planteamiento</a:t>
            </a:r>
            <a:r>
              <a:rPr dirty="0"/>
              <a:t> </a:t>
            </a:r>
            <a:r>
              <a:rPr spc="-85" dirty="0"/>
              <a:t>de</a:t>
            </a:r>
            <a:r>
              <a:rPr spc="5" dirty="0"/>
              <a:t> </a:t>
            </a:r>
            <a:r>
              <a:rPr spc="-30" dirty="0"/>
              <a:t>la</a:t>
            </a:r>
            <a:r>
              <a:rPr dirty="0"/>
              <a:t> </a:t>
            </a:r>
            <a:r>
              <a:rPr spc="-65" dirty="0"/>
              <a:t>red</a:t>
            </a:r>
          </a:p>
        </p:txBody>
      </p:sp>
      <p:sp>
        <p:nvSpPr>
          <p:cNvPr id="3" name="object 3"/>
          <p:cNvSpPr txBox="1">
            <a:spLocks noGrp="1"/>
          </p:cNvSpPr>
          <p:nvPr>
            <p:ph type="body" idx="1"/>
          </p:nvPr>
        </p:nvSpPr>
        <p:spPr>
          <a:xfrm>
            <a:off x="125844" y="886077"/>
            <a:ext cx="4358411" cy="2052421"/>
          </a:xfrm>
          <a:prstGeom prst="rect">
            <a:avLst/>
          </a:prstGeom>
        </p:spPr>
        <p:txBody>
          <a:bodyPr vert="horz" wrap="square" lIns="0" tIns="144653" rIns="0" bIns="0" rtlCol="0">
            <a:spAutoFit/>
          </a:bodyPr>
          <a:lstStyle/>
          <a:p>
            <a:pPr marL="12065" marR="30480">
              <a:lnSpc>
                <a:spcPct val="102600"/>
              </a:lnSpc>
              <a:spcBef>
                <a:spcPts val="55"/>
              </a:spcBef>
            </a:pPr>
            <a:r>
              <a:rPr lang="es-MX" b="0" i="0" dirty="0">
                <a:effectLst/>
                <a:latin typeface="Arial" panose="020B0604020202020204" pitchFamily="34" charset="0"/>
              </a:rPr>
              <a:t>X1 = Al vértice asociado a la población nombrado como ”sufren brecha</a:t>
            </a:r>
            <a:br>
              <a:rPr lang="es-MX" dirty="0"/>
            </a:br>
            <a:r>
              <a:rPr lang="es-MX" b="0" i="0" dirty="0">
                <a:effectLst/>
                <a:latin typeface="Arial" panose="020B0604020202020204" pitchFamily="34" charset="0"/>
              </a:rPr>
              <a:t>digital.</a:t>
            </a:r>
            <a:br>
              <a:rPr lang="es-MX" dirty="0"/>
            </a:br>
            <a:r>
              <a:rPr lang="es-MX" b="0" i="0" dirty="0">
                <a:effectLst/>
                <a:latin typeface="Arial" panose="020B0604020202020204" pitchFamily="34" charset="0"/>
              </a:rPr>
              <a:t>X2 = Al vértice asociado a la población nombrado como ”sufren brecha</a:t>
            </a:r>
            <a:br>
              <a:rPr lang="es-MX" dirty="0"/>
            </a:br>
            <a:r>
              <a:rPr lang="es-MX" b="0" i="0" dirty="0">
                <a:effectLst/>
                <a:latin typeface="Arial" panose="020B0604020202020204" pitchFamily="34" charset="0"/>
              </a:rPr>
              <a:t>digital.</a:t>
            </a:r>
            <a:br>
              <a:rPr lang="es-MX" dirty="0"/>
            </a:br>
            <a:r>
              <a:rPr lang="es-MX" b="0" i="0" dirty="0">
                <a:effectLst/>
                <a:latin typeface="Arial" panose="020B0604020202020204" pitchFamily="34" charset="0"/>
              </a:rPr>
              <a:t>X3 = Al vértice asociado a la población nombrado como ”No sufren</a:t>
            </a:r>
            <a:br>
              <a:rPr lang="es-MX" dirty="0"/>
            </a:br>
            <a:r>
              <a:rPr lang="es-MX" b="0" i="0" dirty="0">
                <a:effectLst/>
                <a:latin typeface="Arial" panose="020B0604020202020204" pitchFamily="34" charset="0"/>
              </a:rPr>
              <a:t>brecha digital.</a:t>
            </a:r>
            <a:br>
              <a:rPr lang="es-MX" dirty="0"/>
            </a:br>
            <a:r>
              <a:rPr lang="es-MX" b="0" i="0" dirty="0">
                <a:effectLst/>
                <a:latin typeface="Arial" panose="020B0604020202020204" pitchFamily="34" charset="0"/>
              </a:rPr>
              <a:t>A1 = Peso de la arista que une a los vértices X1 y X2 definida como el enojo que provoca este fenómeno de brecha digital en este caso a los integrantes de la población que es afectada por esta instancia </a:t>
            </a:r>
            <a:endParaRPr sz="1100" dirty="0">
              <a:latin typeface="Arial"/>
              <a:cs typeface="Arial"/>
            </a:endParaRPr>
          </a:p>
        </p:txBody>
      </p:sp>
      <p:grpSp>
        <p:nvGrpSpPr>
          <p:cNvPr id="4" name="object 4"/>
          <p:cNvGrpSpPr/>
          <p:nvPr/>
        </p:nvGrpSpPr>
        <p:grpSpPr>
          <a:xfrm>
            <a:off x="0" y="3346348"/>
            <a:ext cx="4608195" cy="109855"/>
            <a:chOff x="0" y="3346348"/>
            <a:chExt cx="4608195" cy="109855"/>
          </a:xfrm>
        </p:grpSpPr>
        <p:sp>
          <p:nvSpPr>
            <p:cNvPr id="5" name="object 5"/>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6" name="object 6"/>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7" name="object 7"/>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10" dirty="0"/>
              <a:t>Garnelo</a:t>
            </a:r>
            <a:r>
              <a:rPr spc="10" dirty="0"/>
              <a:t> </a:t>
            </a:r>
            <a:r>
              <a:rPr spc="-5" dirty="0"/>
              <a:t>Perez</a:t>
            </a:r>
            <a:r>
              <a:rPr spc="10" dirty="0"/>
              <a:t> </a:t>
            </a:r>
            <a:r>
              <a:rPr spc="-10" dirty="0"/>
              <a:t>Imanol</a:t>
            </a:r>
            <a:r>
              <a:rPr spc="210" dirty="0"/>
              <a:t> </a:t>
            </a:r>
            <a:r>
              <a:rPr spc="40" dirty="0"/>
              <a:t>(UACM)</a:t>
            </a:r>
          </a:p>
        </p:txBody>
      </p:sp>
      <p:sp>
        <p:nvSpPr>
          <p:cNvPr id="9" name="object 9"/>
          <p:cNvSpPr txBox="1"/>
          <p:nvPr/>
        </p:nvSpPr>
        <p:spPr>
          <a:xfrm>
            <a:off x="1563103" y="3351784"/>
            <a:ext cx="1482090" cy="89768"/>
          </a:xfrm>
          <a:prstGeom prst="rect">
            <a:avLst/>
          </a:prstGeom>
        </p:spPr>
        <p:txBody>
          <a:bodyPr vert="horz" wrap="square" lIns="0" tIns="0" rIns="0" bIns="0" rtlCol="0">
            <a:spAutoFit/>
          </a:bodyPr>
          <a:lstStyle/>
          <a:p>
            <a:pPr marL="12700">
              <a:lnSpc>
                <a:spcPts val="675"/>
              </a:lnSpc>
            </a:pPr>
            <a:r>
              <a:rPr sz="600" dirty="0">
                <a:solidFill>
                  <a:srgbClr val="8E0000"/>
                </a:solidFill>
                <a:latin typeface="Tahoma"/>
                <a:cs typeface="Tahoma"/>
                <a:hlinkClick r:id="rId2" action="ppaction://hlinksldjump"/>
              </a:rPr>
              <a:t>Aplicaciones</a:t>
            </a:r>
            <a:r>
              <a:rPr sz="600" spc="20" dirty="0">
                <a:solidFill>
                  <a:srgbClr val="8E0000"/>
                </a:solidFill>
                <a:latin typeface="Tahoma"/>
                <a:cs typeface="Tahoma"/>
                <a:hlinkClick r:id="rId2" action="ppaction://hlinksldjump"/>
              </a:rPr>
              <a:t> </a:t>
            </a:r>
            <a:r>
              <a:rPr sz="600" spc="-20" dirty="0">
                <a:solidFill>
                  <a:srgbClr val="8E0000"/>
                </a:solidFill>
                <a:latin typeface="Tahoma"/>
                <a:cs typeface="Tahoma"/>
                <a:hlinkClick r:id="rId2" action="ppaction://hlinksldjump"/>
              </a:rPr>
              <a:t>de</a:t>
            </a:r>
            <a:r>
              <a:rPr sz="600" spc="20" dirty="0">
                <a:solidFill>
                  <a:srgbClr val="8E0000"/>
                </a:solidFill>
                <a:latin typeface="Tahoma"/>
                <a:cs typeface="Tahoma"/>
                <a:hlinkClick r:id="rId2" action="ppaction://hlinksldjump"/>
              </a:rPr>
              <a:t> </a:t>
            </a:r>
            <a:r>
              <a:rPr sz="600" dirty="0">
                <a:solidFill>
                  <a:srgbClr val="8E0000"/>
                </a:solidFill>
                <a:latin typeface="Tahoma"/>
                <a:cs typeface="Tahoma"/>
                <a:hlinkClick r:id="rId2" action="ppaction://hlinksldjump"/>
              </a:rPr>
              <a:t>la</a:t>
            </a:r>
            <a:r>
              <a:rPr sz="600" spc="30" dirty="0">
                <a:solidFill>
                  <a:srgbClr val="8E0000"/>
                </a:solidFill>
                <a:latin typeface="Tahoma"/>
                <a:cs typeface="Tahoma"/>
                <a:hlinkClick r:id="rId2" action="ppaction://hlinksldjump"/>
              </a:rPr>
              <a:t> </a:t>
            </a:r>
            <a:r>
              <a:rPr sz="600" spc="-35" dirty="0" err="1">
                <a:solidFill>
                  <a:srgbClr val="8E0000"/>
                </a:solidFill>
                <a:latin typeface="Tahoma"/>
                <a:cs typeface="Tahoma"/>
                <a:hlinkClick r:id="rId2" action="ppaction://hlinksldjump"/>
              </a:rPr>
              <a:t>modelacion</a:t>
            </a:r>
            <a:r>
              <a:rPr sz="600" spc="20" dirty="0">
                <a:solidFill>
                  <a:srgbClr val="8E0000"/>
                </a:solidFill>
                <a:latin typeface="Tahoma"/>
                <a:cs typeface="Tahoma"/>
                <a:hlinkClick r:id="rId2" action="ppaction://hlinksldjump"/>
              </a:rPr>
              <a:t> </a:t>
            </a:r>
            <a:r>
              <a:rPr sz="600" spc="-25" dirty="0">
                <a:solidFill>
                  <a:srgbClr val="8E0000"/>
                </a:solidFill>
                <a:latin typeface="Tahoma"/>
                <a:cs typeface="Tahoma"/>
                <a:hlinkClick r:id="rId2" action="ppaction://hlinksldjump"/>
              </a:rPr>
              <a:t>en</a:t>
            </a:r>
            <a:r>
              <a:rPr sz="600" spc="25" dirty="0">
                <a:solidFill>
                  <a:srgbClr val="8E0000"/>
                </a:solidFill>
                <a:latin typeface="Tahoma"/>
                <a:cs typeface="Tahoma"/>
                <a:hlinkClick r:id="rId2" action="ppaction://hlinksldjump"/>
              </a:rPr>
              <a:t> </a:t>
            </a:r>
            <a:r>
              <a:rPr sz="600" spc="-10" dirty="0">
                <a:solidFill>
                  <a:srgbClr val="8E0000"/>
                </a:solidFill>
                <a:latin typeface="Tahoma"/>
                <a:cs typeface="Tahoma"/>
                <a:hlinkClick r:id="rId2" action="ppaction://hlinksldjump"/>
              </a:rPr>
              <a:t>eduacion.</a:t>
            </a:r>
            <a:endParaRPr sz="600" dirty="0">
              <a:latin typeface="Tahoma"/>
              <a:cs typeface="Tahoma"/>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5" dirty="0"/>
              <a:t>26</a:t>
            </a:r>
            <a:r>
              <a:rPr spc="5" dirty="0"/>
              <a:t> </a:t>
            </a:r>
            <a:r>
              <a:rPr spc="-20" dirty="0"/>
              <a:t>de</a:t>
            </a:r>
            <a:r>
              <a:rPr spc="10" dirty="0"/>
              <a:t> </a:t>
            </a:r>
            <a:r>
              <a:rPr dirty="0"/>
              <a:t>Octubre</a:t>
            </a:r>
            <a:r>
              <a:rPr spc="10" dirty="0"/>
              <a:t> </a:t>
            </a:r>
            <a:r>
              <a:rPr spc="-10" dirty="0"/>
              <a:t>del</a:t>
            </a:r>
            <a:r>
              <a:rPr spc="10" dirty="0"/>
              <a:t> </a:t>
            </a:r>
            <a:r>
              <a:rPr spc="-15" dirty="0"/>
              <a:t>2023</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14</a:t>
            </a:fld>
            <a:r>
              <a:rPr spc="-85" dirty="0"/>
              <a:t> </a:t>
            </a:r>
            <a:r>
              <a:rPr spc="85" dirty="0"/>
              <a:t>/</a:t>
            </a:r>
            <a:r>
              <a:rPr spc="-85" dirty="0"/>
              <a:t> </a:t>
            </a:r>
            <a:r>
              <a:rPr spc="-15" dirty="0"/>
              <a:t>17</a:t>
            </a: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140017"/>
            <a:ext cx="4608195" cy="350520"/>
          </a:xfrm>
          <a:prstGeom prst="rect">
            <a:avLst/>
          </a:prstGeom>
          <a:solidFill>
            <a:srgbClr val="F2F2F2"/>
          </a:solidFill>
        </p:spPr>
        <p:txBody>
          <a:bodyPr vert="horz" wrap="square" lIns="0" tIns="76835" rIns="0" bIns="0" rtlCol="0">
            <a:spAutoFit/>
          </a:bodyPr>
          <a:lstStyle/>
          <a:p>
            <a:pPr marL="107950">
              <a:lnSpc>
                <a:spcPct val="100000"/>
              </a:lnSpc>
              <a:spcBef>
                <a:spcPts val="605"/>
              </a:spcBef>
            </a:pPr>
            <a:r>
              <a:rPr sz="1400" spc="-40" dirty="0">
                <a:solidFill>
                  <a:srgbClr val="CC0000"/>
                </a:solidFill>
                <a:latin typeface="Tahoma"/>
                <a:cs typeface="Tahoma"/>
              </a:rPr>
              <a:t>Ejemplo</a:t>
            </a:r>
            <a:r>
              <a:rPr sz="1400" spc="5" dirty="0">
                <a:solidFill>
                  <a:srgbClr val="CC0000"/>
                </a:solidFill>
                <a:latin typeface="Tahoma"/>
                <a:cs typeface="Tahoma"/>
              </a:rPr>
              <a:t> </a:t>
            </a:r>
            <a:r>
              <a:rPr sz="1400" spc="-85" dirty="0">
                <a:solidFill>
                  <a:srgbClr val="CC0000"/>
                </a:solidFill>
                <a:latin typeface="Tahoma"/>
                <a:cs typeface="Tahoma"/>
              </a:rPr>
              <a:t>de</a:t>
            </a:r>
            <a:r>
              <a:rPr sz="1400" spc="10" dirty="0">
                <a:solidFill>
                  <a:srgbClr val="CC0000"/>
                </a:solidFill>
                <a:latin typeface="Tahoma"/>
                <a:cs typeface="Tahoma"/>
              </a:rPr>
              <a:t> </a:t>
            </a:r>
            <a:r>
              <a:rPr sz="1400" spc="-30" dirty="0">
                <a:solidFill>
                  <a:srgbClr val="CC0000"/>
                </a:solidFill>
                <a:latin typeface="Tahoma"/>
                <a:cs typeface="Tahoma"/>
              </a:rPr>
              <a:t>la</a:t>
            </a:r>
            <a:r>
              <a:rPr sz="1400" spc="10" dirty="0">
                <a:solidFill>
                  <a:srgbClr val="CC0000"/>
                </a:solidFill>
                <a:latin typeface="Tahoma"/>
                <a:cs typeface="Tahoma"/>
              </a:rPr>
              <a:t> </a:t>
            </a:r>
            <a:r>
              <a:rPr sz="1400" spc="-65" dirty="0">
                <a:solidFill>
                  <a:srgbClr val="CC0000"/>
                </a:solidFill>
                <a:latin typeface="Tahoma"/>
                <a:cs typeface="Tahoma"/>
              </a:rPr>
              <a:t>red</a:t>
            </a:r>
            <a:endParaRPr sz="1400">
              <a:latin typeface="Tahoma"/>
              <a:cs typeface="Tahoma"/>
            </a:endParaRPr>
          </a:p>
        </p:txBody>
      </p:sp>
      <p:sp>
        <p:nvSpPr>
          <p:cNvPr id="3" name="object 3"/>
          <p:cNvSpPr/>
          <p:nvPr/>
        </p:nvSpPr>
        <p:spPr>
          <a:xfrm>
            <a:off x="2164843" y="996380"/>
            <a:ext cx="1296670" cy="1296670"/>
          </a:xfrm>
          <a:custGeom>
            <a:avLst/>
            <a:gdLst/>
            <a:ahLst/>
            <a:cxnLst/>
            <a:rect l="l" t="t" r="r" b="b"/>
            <a:pathLst>
              <a:path w="1296670" h="1296670">
                <a:moveTo>
                  <a:pt x="278303" y="1157399"/>
                </a:moveTo>
                <a:lnTo>
                  <a:pt x="271210" y="1113416"/>
                </a:lnTo>
                <a:lnTo>
                  <a:pt x="251455" y="1075218"/>
                </a:lnTo>
                <a:lnTo>
                  <a:pt x="221333" y="1045095"/>
                </a:lnTo>
                <a:lnTo>
                  <a:pt x="183135" y="1025341"/>
                </a:lnTo>
                <a:lnTo>
                  <a:pt x="139151" y="1018247"/>
                </a:lnTo>
                <a:lnTo>
                  <a:pt x="95168" y="1025341"/>
                </a:lnTo>
                <a:lnTo>
                  <a:pt x="56970" y="1045095"/>
                </a:lnTo>
                <a:lnTo>
                  <a:pt x="26848" y="1075218"/>
                </a:lnTo>
                <a:lnTo>
                  <a:pt x="7093" y="1113416"/>
                </a:lnTo>
                <a:lnTo>
                  <a:pt x="0" y="1157399"/>
                </a:lnTo>
                <a:lnTo>
                  <a:pt x="7093" y="1201382"/>
                </a:lnTo>
                <a:lnTo>
                  <a:pt x="26848" y="1239581"/>
                </a:lnTo>
                <a:lnTo>
                  <a:pt x="56970" y="1269703"/>
                </a:lnTo>
                <a:lnTo>
                  <a:pt x="95168" y="1289457"/>
                </a:lnTo>
                <a:lnTo>
                  <a:pt x="139151" y="1296551"/>
                </a:lnTo>
                <a:lnTo>
                  <a:pt x="183135" y="1289457"/>
                </a:lnTo>
                <a:lnTo>
                  <a:pt x="221333" y="1269703"/>
                </a:lnTo>
                <a:lnTo>
                  <a:pt x="251455" y="1239581"/>
                </a:lnTo>
                <a:lnTo>
                  <a:pt x="271210" y="1201382"/>
                </a:lnTo>
                <a:lnTo>
                  <a:pt x="278303" y="1157399"/>
                </a:lnTo>
                <a:close/>
              </a:path>
              <a:path w="1296670" h="1296670">
                <a:moveTo>
                  <a:pt x="1296551" y="139152"/>
                </a:moveTo>
                <a:lnTo>
                  <a:pt x="1289457" y="95168"/>
                </a:lnTo>
                <a:lnTo>
                  <a:pt x="1269703" y="56970"/>
                </a:lnTo>
                <a:lnTo>
                  <a:pt x="1239581" y="26848"/>
                </a:lnTo>
                <a:lnTo>
                  <a:pt x="1201382" y="7093"/>
                </a:lnTo>
                <a:lnTo>
                  <a:pt x="1157399" y="0"/>
                </a:lnTo>
                <a:lnTo>
                  <a:pt x="1113416" y="7093"/>
                </a:lnTo>
                <a:lnTo>
                  <a:pt x="1075217" y="26848"/>
                </a:lnTo>
                <a:lnTo>
                  <a:pt x="1045095" y="56970"/>
                </a:lnTo>
                <a:lnTo>
                  <a:pt x="1025341" y="95168"/>
                </a:lnTo>
                <a:lnTo>
                  <a:pt x="1018247" y="139152"/>
                </a:lnTo>
                <a:lnTo>
                  <a:pt x="1025341" y="183135"/>
                </a:lnTo>
                <a:lnTo>
                  <a:pt x="1045095" y="221333"/>
                </a:lnTo>
                <a:lnTo>
                  <a:pt x="1075217" y="251456"/>
                </a:lnTo>
                <a:lnTo>
                  <a:pt x="1113416" y="271210"/>
                </a:lnTo>
                <a:lnTo>
                  <a:pt x="1157399" y="278304"/>
                </a:lnTo>
                <a:lnTo>
                  <a:pt x="1201382" y="271210"/>
                </a:lnTo>
                <a:lnTo>
                  <a:pt x="1239581" y="251456"/>
                </a:lnTo>
                <a:lnTo>
                  <a:pt x="1269703" y="221333"/>
                </a:lnTo>
                <a:lnTo>
                  <a:pt x="1289457" y="183135"/>
                </a:lnTo>
                <a:lnTo>
                  <a:pt x="1296551" y="139152"/>
                </a:lnTo>
                <a:close/>
              </a:path>
            </a:pathLst>
          </a:custGeom>
          <a:ln w="10122">
            <a:solidFill>
              <a:srgbClr val="000000"/>
            </a:solidFill>
          </a:ln>
        </p:spPr>
        <p:txBody>
          <a:bodyPr wrap="square" lIns="0" tIns="0" rIns="0" bIns="0" rtlCol="0"/>
          <a:lstStyle/>
          <a:p>
            <a:endParaRPr/>
          </a:p>
        </p:txBody>
      </p:sp>
      <p:sp>
        <p:nvSpPr>
          <p:cNvPr id="4" name="object 4"/>
          <p:cNvSpPr txBox="1"/>
          <p:nvPr/>
        </p:nvSpPr>
        <p:spPr>
          <a:xfrm>
            <a:off x="3222142" y="1004695"/>
            <a:ext cx="194310" cy="191770"/>
          </a:xfrm>
          <a:prstGeom prst="rect">
            <a:avLst/>
          </a:prstGeom>
        </p:spPr>
        <p:txBody>
          <a:bodyPr vert="horz" wrap="square" lIns="0" tIns="11430" rIns="0" bIns="0" rtlCol="0">
            <a:spAutoFit/>
          </a:bodyPr>
          <a:lstStyle/>
          <a:p>
            <a:pPr marL="38100">
              <a:lnSpc>
                <a:spcPct val="100000"/>
              </a:lnSpc>
              <a:spcBef>
                <a:spcPts val="90"/>
              </a:spcBef>
            </a:pPr>
            <a:r>
              <a:rPr sz="1100" i="1" spc="-35" dirty="0">
                <a:latin typeface="Arial"/>
                <a:cs typeface="Arial"/>
              </a:rPr>
              <a:t>x</a:t>
            </a:r>
            <a:r>
              <a:rPr sz="1200" spc="-52" baseline="-10416" dirty="0">
                <a:latin typeface="Tahoma"/>
                <a:cs typeface="Tahoma"/>
              </a:rPr>
              <a:t>2</a:t>
            </a:r>
            <a:endParaRPr sz="1200" baseline="-10416">
              <a:latin typeface="Tahoma"/>
              <a:cs typeface="Tahoma"/>
            </a:endParaRPr>
          </a:p>
        </p:txBody>
      </p:sp>
      <p:sp>
        <p:nvSpPr>
          <p:cNvPr id="5" name="object 5"/>
          <p:cNvSpPr/>
          <p:nvPr/>
        </p:nvSpPr>
        <p:spPr>
          <a:xfrm>
            <a:off x="1146596" y="996380"/>
            <a:ext cx="278765" cy="278765"/>
          </a:xfrm>
          <a:custGeom>
            <a:avLst/>
            <a:gdLst/>
            <a:ahLst/>
            <a:cxnLst/>
            <a:rect l="l" t="t" r="r" b="b"/>
            <a:pathLst>
              <a:path w="278765" h="278765">
                <a:moveTo>
                  <a:pt x="278304" y="139152"/>
                </a:moveTo>
                <a:lnTo>
                  <a:pt x="271210" y="95168"/>
                </a:lnTo>
                <a:lnTo>
                  <a:pt x="251456" y="56970"/>
                </a:lnTo>
                <a:lnTo>
                  <a:pt x="221333" y="26848"/>
                </a:lnTo>
                <a:lnTo>
                  <a:pt x="183135" y="7093"/>
                </a:lnTo>
                <a:lnTo>
                  <a:pt x="139152" y="0"/>
                </a:lnTo>
                <a:lnTo>
                  <a:pt x="95168" y="7093"/>
                </a:lnTo>
                <a:lnTo>
                  <a:pt x="56970" y="26848"/>
                </a:lnTo>
                <a:lnTo>
                  <a:pt x="26848" y="56970"/>
                </a:lnTo>
                <a:lnTo>
                  <a:pt x="7093" y="95168"/>
                </a:lnTo>
                <a:lnTo>
                  <a:pt x="0" y="139152"/>
                </a:lnTo>
                <a:lnTo>
                  <a:pt x="7093" y="183135"/>
                </a:lnTo>
                <a:lnTo>
                  <a:pt x="26848" y="221333"/>
                </a:lnTo>
                <a:lnTo>
                  <a:pt x="56970" y="251456"/>
                </a:lnTo>
                <a:lnTo>
                  <a:pt x="95168" y="271210"/>
                </a:lnTo>
                <a:lnTo>
                  <a:pt x="139152" y="278304"/>
                </a:lnTo>
                <a:lnTo>
                  <a:pt x="183135" y="271210"/>
                </a:lnTo>
                <a:lnTo>
                  <a:pt x="221333" y="251456"/>
                </a:lnTo>
                <a:lnTo>
                  <a:pt x="251456" y="221333"/>
                </a:lnTo>
                <a:lnTo>
                  <a:pt x="271210" y="183135"/>
                </a:lnTo>
                <a:lnTo>
                  <a:pt x="278304" y="139152"/>
                </a:lnTo>
                <a:close/>
              </a:path>
            </a:pathLst>
          </a:custGeom>
          <a:ln w="10122">
            <a:solidFill>
              <a:srgbClr val="000000"/>
            </a:solidFill>
          </a:ln>
        </p:spPr>
        <p:txBody>
          <a:bodyPr wrap="square" lIns="0" tIns="0" rIns="0" bIns="0" rtlCol="0"/>
          <a:lstStyle/>
          <a:p>
            <a:endParaRPr/>
          </a:p>
        </p:txBody>
      </p:sp>
      <p:sp>
        <p:nvSpPr>
          <p:cNvPr id="6" name="object 6"/>
          <p:cNvSpPr txBox="1"/>
          <p:nvPr/>
        </p:nvSpPr>
        <p:spPr>
          <a:xfrm>
            <a:off x="1185672" y="1004695"/>
            <a:ext cx="194310" cy="191770"/>
          </a:xfrm>
          <a:prstGeom prst="rect">
            <a:avLst/>
          </a:prstGeom>
        </p:spPr>
        <p:txBody>
          <a:bodyPr vert="horz" wrap="square" lIns="0" tIns="11430" rIns="0" bIns="0" rtlCol="0">
            <a:spAutoFit/>
          </a:bodyPr>
          <a:lstStyle/>
          <a:p>
            <a:pPr marL="38100">
              <a:lnSpc>
                <a:spcPct val="100000"/>
              </a:lnSpc>
              <a:spcBef>
                <a:spcPts val="90"/>
              </a:spcBef>
            </a:pPr>
            <a:r>
              <a:rPr sz="1100" i="1" spc="-35" dirty="0">
                <a:latin typeface="Arial"/>
                <a:cs typeface="Arial"/>
              </a:rPr>
              <a:t>x</a:t>
            </a:r>
            <a:r>
              <a:rPr sz="1200" spc="-52" baseline="-10416" dirty="0">
                <a:latin typeface="Tahoma"/>
                <a:cs typeface="Tahoma"/>
              </a:rPr>
              <a:t>3</a:t>
            </a:r>
            <a:endParaRPr sz="1200" baseline="-10416">
              <a:latin typeface="Tahoma"/>
              <a:cs typeface="Tahoma"/>
            </a:endParaRPr>
          </a:p>
        </p:txBody>
      </p:sp>
      <p:sp>
        <p:nvSpPr>
          <p:cNvPr id="7" name="object 7"/>
          <p:cNvSpPr/>
          <p:nvPr/>
        </p:nvSpPr>
        <p:spPr>
          <a:xfrm>
            <a:off x="2405970" y="1237506"/>
            <a:ext cx="814705" cy="814705"/>
          </a:xfrm>
          <a:custGeom>
            <a:avLst/>
            <a:gdLst/>
            <a:ahLst/>
            <a:cxnLst/>
            <a:rect l="l" t="t" r="r" b="b"/>
            <a:pathLst>
              <a:path w="814705" h="814705">
                <a:moveTo>
                  <a:pt x="0" y="814299"/>
                </a:moveTo>
                <a:lnTo>
                  <a:pt x="814299" y="0"/>
                </a:lnTo>
              </a:path>
              <a:path w="814705" h="814705">
                <a:moveTo>
                  <a:pt x="0" y="814299"/>
                </a:moveTo>
                <a:lnTo>
                  <a:pt x="814299" y="0"/>
                </a:lnTo>
              </a:path>
              <a:path w="814705" h="814705">
                <a:moveTo>
                  <a:pt x="0" y="814299"/>
                </a:moveTo>
                <a:lnTo>
                  <a:pt x="814299" y="0"/>
                </a:lnTo>
              </a:path>
            </a:pathLst>
          </a:custGeom>
          <a:ln w="10122">
            <a:solidFill>
              <a:srgbClr val="000000"/>
            </a:solidFill>
          </a:ln>
        </p:spPr>
        <p:txBody>
          <a:bodyPr wrap="square" lIns="0" tIns="0" rIns="0" bIns="0" rtlCol="0"/>
          <a:lstStyle/>
          <a:p>
            <a:endParaRPr/>
          </a:p>
        </p:txBody>
      </p:sp>
      <p:sp>
        <p:nvSpPr>
          <p:cNvPr id="8" name="object 8"/>
          <p:cNvSpPr txBox="1"/>
          <p:nvPr/>
        </p:nvSpPr>
        <p:spPr>
          <a:xfrm rot="18900000">
            <a:off x="2697150" y="1765840"/>
            <a:ext cx="168193" cy="139700"/>
          </a:xfrm>
          <a:prstGeom prst="rect">
            <a:avLst/>
          </a:prstGeom>
        </p:spPr>
        <p:txBody>
          <a:bodyPr vert="horz" wrap="square" lIns="0" tIns="0" rIns="0" bIns="0" rtlCol="0">
            <a:spAutoFit/>
          </a:bodyPr>
          <a:lstStyle/>
          <a:p>
            <a:pPr>
              <a:lnSpc>
                <a:spcPts val="1050"/>
              </a:lnSpc>
            </a:pPr>
            <a:r>
              <a:rPr sz="1100" i="1" spc="-10" dirty="0">
                <a:latin typeface="Arial"/>
                <a:cs typeface="Arial"/>
              </a:rPr>
              <a:t>A</a:t>
            </a:r>
            <a:endParaRPr sz="1100">
              <a:latin typeface="Arial"/>
              <a:cs typeface="Arial"/>
            </a:endParaRPr>
          </a:p>
        </p:txBody>
      </p:sp>
      <p:sp>
        <p:nvSpPr>
          <p:cNvPr id="9" name="object 9"/>
          <p:cNvSpPr txBox="1"/>
          <p:nvPr/>
        </p:nvSpPr>
        <p:spPr>
          <a:xfrm rot="18900000">
            <a:off x="2796085" y="1754531"/>
            <a:ext cx="116170" cy="101600"/>
          </a:xfrm>
          <a:prstGeom prst="rect">
            <a:avLst/>
          </a:prstGeom>
        </p:spPr>
        <p:txBody>
          <a:bodyPr vert="horz" wrap="square" lIns="0" tIns="0" rIns="0" bIns="0" rtlCol="0">
            <a:spAutoFit/>
          </a:bodyPr>
          <a:lstStyle/>
          <a:p>
            <a:pPr>
              <a:lnSpc>
                <a:spcPts val="765"/>
              </a:lnSpc>
            </a:pPr>
            <a:r>
              <a:rPr sz="800" spc="-15" dirty="0">
                <a:latin typeface="Tahoma"/>
                <a:cs typeface="Tahoma"/>
              </a:rPr>
              <a:t>1</a:t>
            </a:r>
            <a:endParaRPr sz="800">
              <a:latin typeface="Tahoma"/>
              <a:cs typeface="Tahoma"/>
            </a:endParaRPr>
          </a:p>
        </p:txBody>
      </p:sp>
      <p:sp>
        <p:nvSpPr>
          <p:cNvPr id="10" name="object 10"/>
          <p:cNvSpPr txBox="1"/>
          <p:nvPr/>
        </p:nvSpPr>
        <p:spPr>
          <a:xfrm>
            <a:off x="1666976" y="2022930"/>
            <a:ext cx="1273810" cy="574040"/>
          </a:xfrm>
          <a:prstGeom prst="rect">
            <a:avLst/>
          </a:prstGeom>
        </p:spPr>
        <p:txBody>
          <a:bodyPr vert="horz" wrap="square" lIns="0" tIns="11430" rIns="0" bIns="0" rtlCol="0">
            <a:spAutoFit/>
          </a:bodyPr>
          <a:lstStyle/>
          <a:p>
            <a:pPr algn="ctr">
              <a:lnSpc>
                <a:spcPct val="100000"/>
              </a:lnSpc>
              <a:spcBef>
                <a:spcPts val="90"/>
              </a:spcBef>
            </a:pPr>
            <a:r>
              <a:rPr sz="1100" i="1" spc="-35" dirty="0">
                <a:latin typeface="Arial"/>
                <a:cs typeface="Arial"/>
              </a:rPr>
              <a:t>x</a:t>
            </a:r>
            <a:r>
              <a:rPr sz="1200" spc="-52" baseline="-10416" dirty="0">
                <a:latin typeface="Tahoma"/>
                <a:cs typeface="Tahoma"/>
              </a:rPr>
              <a:t>1</a:t>
            </a:r>
            <a:endParaRPr sz="1200" baseline="-10416">
              <a:latin typeface="Tahoma"/>
              <a:cs typeface="Tahoma"/>
            </a:endParaRPr>
          </a:p>
          <a:p>
            <a:pPr>
              <a:lnSpc>
                <a:spcPct val="100000"/>
              </a:lnSpc>
              <a:spcBef>
                <a:spcPts val="55"/>
              </a:spcBef>
            </a:pPr>
            <a:endParaRPr sz="1450">
              <a:latin typeface="Tahoma"/>
              <a:cs typeface="Tahoma"/>
            </a:endParaRPr>
          </a:p>
          <a:p>
            <a:pPr algn="ctr">
              <a:lnSpc>
                <a:spcPct val="100000"/>
              </a:lnSpc>
            </a:pPr>
            <a:r>
              <a:rPr sz="1000" spc="-30" dirty="0">
                <a:solidFill>
                  <a:srgbClr val="3333B2"/>
                </a:solidFill>
                <a:latin typeface="Tahoma"/>
                <a:cs typeface="Tahoma"/>
              </a:rPr>
              <a:t>Figura:</a:t>
            </a:r>
            <a:r>
              <a:rPr sz="1000" dirty="0">
                <a:solidFill>
                  <a:srgbClr val="3333B2"/>
                </a:solidFill>
                <a:latin typeface="Tahoma"/>
                <a:cs typeface="Tahoma"/>
              </a:rPr>
              <a:t> </a:t>
            </a:r>
            <a:r>
              <a:rPr sz="1000" spc="-35" dirty="0">
                <a:latin typeface="Tahoma"/>
                <a:cs typeface="Tahoma"/>
              </a:rPr>
              <a:t>Red</a:t>
            </a:r>
            <a:r>
              <a:rPr sz="1000" spc="5" dirty="0">
                <a:latin typeface="Tahoma"/>
                <a:cs typeface="Tahoma"/>
              </a:rPr>
              <a:t> </a:t>
            </a:r>
            <a:r>
              <a:rPr sz="1000" spc="-35" dirty="0">
                <a:latin typeface="Tahoma"/>
                <a:cs typeface="Tahoma"/>
              </a:rPr>
              <a:t>Disconexa.</a:t>
            </a:r>
            <a:endParaRPr sz="1000">
              <a:latin typeface="Tahoma"/>
              <a:cs typeface="Tahoma"/>
            </a:endParaRPr>
          </a:p>
        </p:txBody>
      </p:sp>
      <p:grpSp>
        <p:nvGrpSpPr>
          <p:cNvPr id="11" name="object 11"/>
          <p:cNvGrpSpPr/>
          <p:nvPr/>
        </p:nvGrpSpPr>
        <p:grpSpPr>
          <a:xfrm>
            <a:off x="0" y="3346348"/>
            <a:ext cx="4608195" cy="109855"/>
            <a:chOff x="0" y="3346348"/>
            <a:chExt cx="4608195" cy="109855"/>
          </a:xfrm>
        </p:grpSpPr>
        <p:sp>
          <p:nvSpPr>
            <p:cNvPr id="12" name="object 12"/>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13" name="object 13"/>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14" name="object 14"/>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15" name="object 15"/>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10" dirty="0"/>
              <a:t>Garnelo</a:t>
            </a:r>
            <a:r>
              <a:rPr spc="10" dirty="0"/>
              <a:t> </a:t>
            </a:r>
            <a:r>
              <a:rPr spc="-5" dirty="0"/>
              <a:t>Perez</a:t>
            </a:r>
            <a:r>
              <a:rPr spc="10" dirty="0"/>
              <a:t> </a:t>
            </a:r>
            <a:r>
              <a:rPr spc="-10" dirty="0"/>
              <a:t>Imanol</a:t>
            </a:r>
            <a:r>
              <a:rPr spc="210" dirty="0"/>
              <a:t> </a:t>
            </a:r>
            <a:r>
              <a:rPr spc="40" dirty="0"/>
              <a:t>(UACM)</a:t>
            </a:r>
          </a:p>
        </p:txBody>
      </p:sp>
      <p:sp>
        <p:nvSpPr>
          <p:cNvPr id="16" name="object 16"/>
          <p:cNvSpPr txBox="1"/>
          <p:nvPr/>
        </p:nvSpPr>
        <p:spPr>
          <a:xfrm>
            <a:off x="1563103" y="3351784"/>
            <a:ext cx="1482090" cy="89768"/>
          </a:xfrm>
          <a:prstGeom prst="rect">
            <a:avLst/>
          </a:prstGeom>
        </p:spPr>
        <p:txBody>
          <a:bodyPr vert="horz" wrap="square" lIns="0" tIns="0" rIns="0" bIns="0" rtlCol="0">
            <a:spAutoFit/>
          </a:bodyPr>
          <a:lstStyle/>
          <a:p>
            <a:pPr marL="12700">
              <a:lnSpc>
                <a:spcPts val="675"/>
              </a:lnSpc>
            </a:pPr>
            <a:r>
              <a:rPr sz="600" dirty="0">
                <a:solidFill>
                  <a:srgbClr val="8E0000"/>
                </a:solidFill>
                <a:latin typeface="Tahoma"/>
                <a:cs typeface="Tahoma"/>
                <a:hlinkClick r:id="rId2" action="ppaction://hlinksldjump"/>
              </a:rPr>
              <a:t>Aplicaciones</a:t>
            </a:r>
            <a:r>
              <a:rPr sz="600" spc="20" dirty="0">
                <a:solidFill>
                  <a:srgbClr val="8E0000"/>
                </a:solidFill>
                <a:latin typeface="Tahoma"/>
                <a:cs typeface="Tahoma"/>
                <a:hlinkClick r:id="rId2" action="ppaction://hlinksldjump"/>
              </a:rPr>
              <a:t> </a:t>
            </a:r>
            <a:r>
              <a:rPr sz="600" spc="-20" dirty="0">
                <a:solidFill>
                  <a:srgbClr val="8E0000"/>
                </a:solidFill>
                <a:latin typeface="Tahoma"/>
                <a:cs typeface="Tahoma"/>
                <a:hlinkClick r:id="rId2" action="ppaction://hlinksldjump"/>
              </a:rPr>
              <a:t>de</a:t>
            </a:r>
            <a:r>
              <a:rPr sz="600" spc="20" dirty="0">
                <a:solidFill>
                  <a:srgbClr val="8E0000"/>
                </a:solidFill>
                <a:latin typeface="Tahoma"/>
                <a:cs typeface="Tahoma"/>
                <a:hlinkClick r:id="rId2" action="ppaction://hlinksldjump"/>
              </a:rPr>
              <a:t> </a:t>
            </a:r>
            <a:r>
              <a:rPr sz="600" dirty="0">
                <a:solidFill>
                  <a:srgbClr val="8E0000"/>
                </a:solidFill>
                <a:latin typeface="Tahoma"/>
                <a:cs typeface="Tahoma"/>
                <a:hlinkClick r:id="rId2" action="ppaction://hlinksldjump"/>
              </a:rPr>
              <a:t>la</a:t>
            </a:r>
            <a:r>
              <a:rPr sz="600" spc="30" dirty="0">
                <a:solidFill>
                  <a:srgbClr val="8E0000"/>
                </a:solidFill>
                <a:latin typeface="Tahoma"/>
                <a:cs typeface="Tahoma"/>
                <a:hlinkClick r:id="rId2" action="ppaction://hlinksldjump"/>
              </a:rPr>
              <a:t> </a:t>
            </a:r>
            <a:r>
              <a:rPr sz="600" spc="-35" dirty="0" err="1">
                <a:solidFill>
                  <a:srgbClr val="8E0000"/>
                </a:solidFill>
                <a:latin typeface="Tahoma"/>
                <a:cs typeface="Tahoma"/>
                <a:hlinkClick r:id="rId2" action="ppaction://hlinksldjump"/>
              </a:rPr>
              <a:t>modelacion</a:t>
            </a:r>
            <a:r>
              <a:rPr sz="600" spc="20" dirty="0">
                <a:solidFill>
                  <a:srgbClr val="8E0000"/>
                </a:solidFill>
                <a:latin typeface="Tahoma"/>
                <a:cs typeface="Tahoma"/>
                <a:hlinkClick r:id="rId2" action="ppaction://hlinksldjump"/>
              </a:rPr>
              <a:t> </a:t>
            </a:r>
            <a:r>
              <a:rPr sz="600" spc="-25" dirty="0">
                <a:solidFill>
                  <a:srgbClr val="8E0000"/>
                </a:solidFill>
                <a:latin typeface="Tahoma"/>
                <a:cs typeface="Tahoma"/>
                <a:hlinkClick r:id="rId2" action="ppaction://hlinksldjump"/>
              </a:rPr>
              <a:t>en</a:t>
            </a:r>
            <a:r>
              <a:rPr sz="600" spc="25" dirty="0">
                <a:solidFill>
                  <a:srgbClr val="8E0000"/>
                </a:solidFill>
                <a:latin typeface="Tahoma"/>
                <a:cs typeface="Tahoma"/>
                <a:hlinkClick r:id="rId2" action="ppaction://hlinksldjump"/>
              </a:rPr>
              <a:t> </a:t>
            </a:r>
            <a:r>
              <a:rPr sz="600" spc="-10" dirty="0">
                <a:solidFill>
                  <a:srgbClr val="8E0000"/>
                </a:solidFill>
                <a:latin typeface="Tahoma"/>
                <a:cs typeface="Tahoma"/>
                <a:hlinkClick r:id="rId2" action="ppaction://hlinksldjump"/>
              </a:rPr>
              <a:t>eduacion.</a:t>
            </a:r>
            <a:endParaRPr sz="600" dirty="0">
              <a:latin typeface="Tahoma"/>
              <a:cs typeface="Tahoma"/>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5" dirty="0"/>
              <a:t>26</a:t>
            </a:r>
            <a:r>
              <a:rPr spc="5" dirty="0"/>
              <a:t> </a:t>
            </a:r>
            <a:r>
              <a:rPr spc="-20" dirty="0"/>
              <a:t>de</a:t>
            </a:r>
            <a:r>
              <a:rPr spc="10" dirty="0"/>
              <a:t> </a:t>
            </a:r>
            <a:r>
              <a:rPr dirty="0"/>
              <a:t>Octubre</a:t>
            </a:r>
            <a:r>
              <a:rPr spc="10" dirty="0"/>
              <a:t> </a:t>
            </a:r>
            <a:r>
              <a:rPr spc="-10" dirty="0"/>
              <a:t>del</a:t>
            </a:r>
            <a:r>
              <a:rPr spc="10" dirty="0"/>
              <a:t> </a:t>
            </a:r>
            <a:r>
              <a:rPr spc="-15" dirty="0"/>
              <a:t>2023</a:t>
            </a: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15</a:t>
            </a:fld>
            <a:r>
              <a:rPr spc="-85" dirty="0"/>
              <a:t> </a:t>
            </a:r>
            <a:r>
              <a:rPr spc="85" dirty="0"/>
              <a:t>/</a:t>
            </a:r>
            <a:r>
              <a:rPr spc="-85" dirty="0"/>
              <a:t> </a:t>
            </a:r>
            <a:r>
              <a:rPr spc="-15" dirty="0"/>
              <a:t>17</a:t>
            </a: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40017"/>
            <a:ext cx="4608195" cy="350520"/>
          </a:xfrm>
          <a:prstGeom prst="rect">
            <a:avLst/>
          </a:prstGeom>
          <a:solidFill>
            <a:srgbClr val="F2F2F2"/>
          </a:solidFill>
        </p:spPr>
        <p:txBody>
          <a:bodyPr vert="horz" wrap="square" lIns="0" tIns="76835" rIns="0" bIns="0" rtlCol="0">
            <a:spAutoFit/>
          </a:bodyPr>
          <a:lstStyle/>
          <a:p>
            <a:pPr marL="107950">
              <a:lnSpc>
                <a:spcPct val="100000"/>
              </a:lnSpc>
              <a:spcBef>
                <a:spcPts val="605"/>
              </a:spcBef>
            </a:pPr>
            <a:r>
              <a:rPr spc="-40" dirty="0"/>
              <a:t>Ejemplo</a:t>
            </a:r>
            <a:r>
              <a:rPr spc="5" dirty="0"/>
              <a:t> </a:t>
            </a:r>
            <a:r>
              <a:rPr spc="-85" dirty="0"/>
              <a:t>de</a:t>
            </a:r>
            <a:r>
              <a:rPr spc="10" dirty="0"/>
              <a:t> </a:t>
            </a:r>
            <a:r>
              <a:rPr spc="-30" dirty="0"/>
              <a:t>la</a:t>
            </a:r>
            <a:r>
              <a:rPr spc="10" dirty="0"/>
              <a:t> </a:t>
            </a:r>
            <a:r>
              <a:rPr spc="-65" dirty="0"/>
              <a:t>red</a:t>
            </a:r>
          </a:p>
        </p:txBody>
      </p:sp>
      <p:pic>
        <p:nvPicPr>
          <p:cNvPr id="12" name="object 12"/>
          <p:cNvPicPr/>
          <p:nvPr/>
        </p:nvPicPr>
        <p:blipFill>
          <a:blip r:embed="rId2" cstate="print"/>
          <a:stretch>
            <a:fillRect/>
          </a:stretch>
        </p:blipFill>
        <p:spPr>
          <a:xfrm>
            <a:off x="281089" y="1638249"/>
            <a:ext cx="65265" cy="65265"/>
          </a:xfrm>
          <a:prstGeom prst="rect">
            <a:avLst/>
          </a:prstGeom>
        </p:spPr>
      </p:pic>
      <p:pic>
        <p:nvPicPr>
          <p:cNvPr id="13" name="object 13"/>
          <p:cNvPicPr/>
          <p:nvPr/>
        </p:nvPicPr>
        <p:blipFill>
          <a:blip r:embed="rId3" cstate="print"/>
          <a:stretch>
            <a:fillRect/>
          </a:stretch>
        </p:blipFill>
        <p:spPr>
          <a:xfrm>
            <a:off x="281089" y="2020354"/>
            <a:ext cx="65265" cy="65265"/>
          </a:xfrm>
          <a:prstGeom prst="rect">
            <a:avLst/>
          </a:prstGeom>
        </p:spPr>
      </p:pic>
      <p:pic>
        <p:nvPicPr>
          <p:cNvPr id="14" name="object 14"/>
          <p:cNvPicPr/>
          <p:nvPr/>
        </p:nvPicPr>
        <p:blipFill>
          <a:blip r:embed="rId4" cstate="print"/>
          <a:stretch>
            <a:fillRect/>
          </a:stretch>
        </p:blipFill>
        <p:spPr>
          <a:xfrm>
            <a:off x="281089" y="2230386"/>
            <a:ext cx="65265" cy="65265"/>
          </a:xfrm>
          <a:prstGeom prst="rect">
            <a:avLst/>
          </a:prstGeom>
        </p:spPr>
      </p:pic>
      <p:pic>
        <p:nvPicPr>
          <p:cNvPr id="15" name="object 15"/>
          <p:cNvPicPr/>
          <p:nvPr/>
        </p:nvPicPr>
        <p:blipFill>
          <a:blip r:embed="rId3" cstate="print"/>
          <a:stretch>
            <a:fillRect/>
          </a:stretch>
        </p:blipFill>
        <p:spPr>
          <a:xfrm>
            <a:off x="281089" y="2440419"/>
            <a:ext cx="65265" cy="65265"/>
          </a:xfrm>
          <a:prstGeom prst="rect">
            <a:avLst/>
          </a:prstGeom>
        </p:spPr>
      </p:pic>
      <p:grpSp>
        <p:nvGrpSpPr>
          <p:cNvPr id="17" name="object 17"/>
          <p:cNvGrpSpPr/>
          <p:nvPr/>
        </p:nvGrpSpPr>
        <p:grpSpPr>
          <a:xfrm>
            <a:off x="0" y="3346348"/>
            <a:ext cx="4608195" cy="109855"/>
            <a:chOff x="0" y="3346348"/>
            <a:chExt cx="4608195" cy="109855"/>
          </a:xfrm>
        </p:grpSpPr>
        <p:sp>
          <p:nvSpPr>
            <p:cNvPr id="18" name="object 18"/>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19" name="object 19"/>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20" name="object 20"/>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21" name="object 21"/>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10" dirty="0"/>
              <a:t>Garnelo</a:t>
            </a:r>
            <a:r>
              <a:rPr spc="10" dirty="0"/>
              <a:t> </a:t>
            </a:r>
            <a:r>
              <a:rPr spc="-5" dirty="0"/>
              <a:t>Perez</a:t>
            </a:r>
            <a:r>
              <a:rPr spc="10" dirty="0"/>
              <a:t> </a:t>
            </a:r>
            <a:r>
              <a:rPr spc="-10" dirty="0"/>
              <a:t>Imanol</a:t>
            </a:r>
            <a:r>
              <a:rPr spc="210" dirty="0"/>
              <a:t> </a:t>
            </a:r>
            <a:r>
              <a:rPr spc="40" dirty="0"/>
              <a:t>(UACM)</a:t>
            </a:r>
          </a:p>
        </p:txBody>
      </p:sp>
      <p:sp>
        <p:nvSpPr>
          <p:cNvPr id="22" name="object 22"/>
          <p:cNvSpPr txBox="1"/>
          <p:nvPr/>
        </p:nvSpPr>
        <p:spPr>
          <a:xfrm>
            <a:off x="1563103" y="3351784"/>
            <a:ext cx="1482090" cy="89768"/>
          </a:xfrm>
          <a:prstGeom prst="rect">
            <a:avLst/>
          </a:prstGeom>
        </p:spPr>
        <p:txBody>
          <a:bodyPr vert="horz" wrap="square" lIns="0" tIns="0" rIns="0" bIns="0" rtlCol="0">
            <a:spAutoFit/>
          </a:bodyPr>
          <a:lstStyle/>
          <a:p>
            <a:pPr marL="12700">
              <a:lnSpc>
                <a:spcPts val="675"/>
              </a:lnSpc>
            </a:pPr>
            <a:r>
              <a:rPr sz="600" dirty="0">
                <a:solidFill>
                  <a:srgbClr val="8E0000"/>
                </a:solidFill>
                <a:latin typeface="Tahoma"/>
                <a:cs typeface="Tahoma"/>
                <a:hlinkClick r:id="rId5" action="ppaction://hlinksldjump"/>
              </a:rPr>
              <a:t>Aplicaciones</a:t>
            </a:r>
            <a:r>
              <a:rPr sz="600" spc="20" dirty="0">
                <a:solidFill>
                  <a:srgbClr val="8E0000"/>
                </a:solidFill>
                <a:latin typeface="Tahoma"/>
                <a:cs typeface="Tahoma"/>
                <a:hlinkClick r:id="rId5" action="ppaction://hlinksldjump"/>
              </a:rPr>
              <a:t> </a:t>
            </a:r>
            <a:r>
              <a:rPr sz="600" spc="-20" dirty="0">
                <a:solidFill>
                  <a:srgbClr val="8E0000"/>
                </a:solidFill>
                <a:latin typeface="Tahoma"/>
                <a:cs typeface="Tahoma"/>
                <a:hlinkClick r:id="rId5" action="ppaction://hlinksldjump"/>
              </a:rPr>
              <a:t>de</a:t>
            </a:r>
            <a:r>
              <a:rPr sz="600" spc="20" dirty="0">
                <a:solidFill>
                  <a:srgbClr val="8E0000"/>
                </a:solidFill>
                <a:latin typeface="Tahoma"/>
                <a:cs typeface="Tahoma"/>
                <a:hlinkClick r:id="rId5" action="ppaction://hlinksldjump"/>
              </a:rPr>
              <a:t> </a:t>
            </a:r>
            <a:r>
              <a:rPr sz="600" dirty="0">
                <a:solidFill>
                  <a:srgbClr val="8E0000"/>
                </a:solidFill>
                <a:latin typeface="Tahoma"/>
                <a:cs typeface="Tahoma"/>
                <a:hlinkClick r:id="rId5" action="ppaction://hlinksldjump"/>
              </a:rPr>
              <a:t>la</a:t>
            </a:r>
            <a:r>
              <a:rPr sz="600" spc="30" dirty="0">
                <a:solidFill>
                  <a:srgbClr val="8E0000"/>
                </a:solidFill>
                <a:latin typeface="Tahoma"/>
                <a:cs typeface="Tahoma"/>
                <a:hlinkClick r:id="rId5" action="ppaction://hlinksldjump"/>
              </a:rPr>
              <a:t> </a:t>
            </a:r>
            <a:r>
              <a:rPr sz="600" spc="-35" dirty="0" err="1">
                <a:solidFill>
                  <a:srgbClr val="8E0000"/>
                </a:solidFill>
                <a:latin typeface="Tahoma"/>
                <a:cs typeface="Tahoma"/>
                <a:hlinkClick r:id="rId5" action="ppaction://hlinksldjump"/>
              </a:rPr>
              <a:t>modelacion</a:t>
            </a:r>
            <a:r>
              <a:rPr sz="600" spc="20" dirty="0">
                <a:solidFill>
                  <a:srgbClr val="8E0000"/>
                </a:solidFill>
                <a:latin typeface="Tahoma"/>
                <a:cs typeface="Tahoma"/>
                <a:hlinkClick r:id="rId5" action="ppaction://hlinksldjump"/>
              </a:rPr>
              <a:t> </a:t>
            </a:r>
            <a:r>
              <a:rPr sz="600" spc="-25" dirty="0">
                <a:solidFill>
                  <a:srgbClr val="8E0000"/>
                </a:solidFill>
                <a:latin typeface="Tahoma"/>
                <a:cs typeface="Tahoma"/>
                <a:hlinkClick r:id="rId5" action="ppaction://hlinksldjump"/>
              </a:rPr>
              <a:t>en</a:t>
            </a:r>
            <a:r>
              <a:rPr sz="600" spc="25" dirty="0">
                <a:solidFill>
                  <a:srgbClr val="8E0000"/>
                </a:solidFill>
                <a:latin typeface="Tahoma"/>
                <a:cs typeface="Tahoma"/>
                <a:hlinkClick r:id="rId5" action="ppaction://hlinksldjump"/>
              </a:rPr>
              <a:t> </a:t>
            </a:r>
            <a:r>
              <a:rPr sz="600" spc="-10" dirty="0">
                <a:solidFill>
                  <a:srgbClr val="8E0000"/>
                </a:solidFill>
                <a:latin typeface="Tahoma"/>
                <a:cs typeface="Tahoma"/>
                <a:hlinkClick r:id="rId5" action="ppaction://hlinksldjump"/>
              </a:rPr>
              <a:t>eduacion.</a:t>
            </a:r>
            <a:endParaRPr sz="600" dirty="0">
              <a:latin typeface="Tahoma"/>
              <a:cs typeface="Tahoma"/>
            </a:endParaRPr>
          </a:p>
        </p:txBody>
      </p:sp>
      <p:sp>
        <p:nvSpPr>
          <p:cNvPr id="23" name="object 2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5" dirty="0"/>
              <a:t>26</a:t>
            </a:r>
            <a:r>
              <a:rPr spc="5" dirty="0"/>
              <a:t> </a:t>
            </a:r>
            <a:r>
              <a:rPr spc="-20" dirty="0"/>
              <a:t>de</a:t>
            </a:r>
            <a:r>
              <a:rPr spc="10" dirty="0"/>
              <a:t> </a:t>
            </a:r>
            <a:r>
              <a:rPr dirty="0"/>
              <a:t>Octubre</a:t>
            </a:r>
            <a:r>
              <a:rPr spc="10" dirty="0"/>
              <a:t> </a:t>
            </a:r>
            <a:r>
              <a:rPr spc="-10" dirty="0"/>
              <a:t>del</a:t>
            </a:r>
            <a:r>
              <a:rPr spc="10" dirty="0"/>
              <a:t> </a:t>
            </a:r>
            <a:r>
              <a:rPr spc="-15" dirty="0"/>
              <a:t>2023</a:t>
            </a:r>
          </a:p>
        </p:txBody>
      </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16</a:t>
            </a:fld>
            <a:r>
              <a:rPr spc="-85" dirty="0"/>
              <a:t> </a:t>
            </a:r>
            <a:r>
              <a:rPr spc="85" dirty="0"/>
              <a:t>/</a:t>
            </a:r>
            <a:r>
              <a:rPr spc="-85" dirty="0"/>
              <a:t> </a:t>
            </a:r>
            <a:r>
              <a:rPr spc="-15" dirty="0"/>
              <a:t>17</a:t>
            </a:r>
          </a:p>
        </p:txBody>
      </p:sp>
      <p:sp>
        <p:nvSpPr>
          <p:cNvPr id="27" name="object 3">
            <a:extLst>
              <a:ext uri="{FF2B5EF4-FFF2-40B4-BE49-F238E27FC236}">
                <a16:creationId xmlns:a16="http://schemas.microsoft.com/office/drawing/2014/main" id="{DC9E0EA6-10AB-1038-C756-F07B75EF0EAB}"/>
              </a:ext>
            </a:extLst>
          </p:cNvPr>
          <p:cNvSpPr txBox="1">
            <a:spLocks noGrp="1"/>
          </p:cNvSpPr>
          <p:nvPr>
            <p:ph type="body" idx="1"/>
          </p:nvPr>
        </p:nvSpPr>
        <p:spPr>
          <a:xfrm>
            <a:off x="555562" y="1407202"/>
            <a:ext cx="3688986" cy="1612814"/>
          </a:xfrm>
          <a:prstGeom prst="rect">
            <a:avLst/>
          </a:prstGeom>
        </p:spPr>
        <p:txBody>
          <a:bodyPr vert="horz" wrap="square" lIns="0" tIns="6985" rIns="0" bIns="0" rtlCol="0">
            <a:spAutoFit/>
          </a:bodyPr>
          <a:lstStyle/>
          <a:p>
            <a:pPr marL="12700" marR="5080">
              <a:lnSpc>
                <a:spcPct val="102600"/>
              </a:lnSpc>
              <a:spcBef>
                <a:spcPts val="55"/>
              </a:spcBef>
            </a:pPr>
            <a:r>
              <a:rPr lang="es-MX" spc="-55" dirty="0"/>
              <a:t>C promedio : Representa el coeficiente de agrupamiento local promedio para todos los nodos en la red.</a:t>
            </a:r>
          </a:p>
          <a:p>
            <a:pPr marL="12700" marR="5080">
              <a:lnSpc>
                <a:spcPct val="102600"/>
              </a:lnSpc>
              <a:spcBef>
                <a:spcPts val="55"/>
              </a:spcBef>
            </a:pPr>
            <a:r>
              <a:rPr lang="es-MX" spc="-55" dirty="0"/>
              <a:t>(N): Es el número total de nodos en la red.</a:t>
            </a:r>
          </a:p>
          <a:p>
            <a:pPr marL="12700" marR="5080">
              <a:lnSpc>
                <a:spcPct val="102600"/>
              </a:lnSpc>
              <a:spcBef>
                <a:spcPts val="55"/>
              </a:spcBef>
            </a:pPr>
            <a:r>
              <a:rPr lang="es-MX" spc="-55" dirty="0"/>
              <a:t>(Ti): El número de triángulos "verdaderos" que involucran al nodo (</a:t>
            </a:r>
            <a:r>
              <a:rPr lang="es-MX" spc="-55" dirty="0" err="1"/>
              <a:t>ki</a:t>
            </a:r>
            <a:r>
              <a:rPr lang="es-MX" spc="-55" dirty="0"/>
              <a:t>): El número de conexiones (grados) del nodo </a:t>
            </a:r>
          </a:p>
          <a:p>
            <a:pPr marL="12700" marR="5080">
              <a:lnSpc>
                <a:spcPct val="102600"/>
              </a:lnSpc>
              <a:spcBef>
                <a:spcPts val="55"/>
              </a:spcBef>
            </a:pPr>
            <a:r>
              <a:rPr lang="es-MX" spc="-55" dirty="0"/>
              <a:t>(i)</a:t>
            </a:r>
          </a:p>
          <a:p>
            <a:pPr marL="12700" marR="5080">
              <a:lnSpc>
                <a:spcPct val="102600"/>
              </a:lnSpc>
              <a:spcBef>
                <a:spcPts val="55"/>
              </a:spcBef>
            </a:pPr>
            <a:r>
              <a:rPr lang="es-MX" spc="-55" dirty="0"/>
              <a:t>Esta medida proporciona una evaluación del agrupamiento local promedio en la red y refleja cuántos triángulos se forman en relación con las conexiones de los nodos.</a:t>
            </a:r>
            <a:endParaRPr spc="-55" dirty="0"/>
          </a:p>
        </p:txBody>
      </p:sp>
      <p:pic>
        <p:nvPicPr>
          <p:cNvPr id="31" name="Imagen 30">
            <a:extLst>
              <a:ext uri="{FF2B5EF4-FFF2-40B4-BE49-F238E27FC236}">
                <a16:creationId xmlns:a16="http://schemas.microsoft.com/office/drawing/2014/main" id="{A7464738-7184-24BF-E5D0-1057EA684515}"/>
              </a:ext>
            </a:extLst>
          </p:cNvPr>
          <p:cNvPicPr>
            <a:picLocks noChangeAspect="1"/>
          </p:cNvPicPr>
          <p:nvPr/>
        </p:nvPicPr>
        <p:blipFill>
          <a:blip r:embed="rId6"/>
          <a:stretch>
            <a:fillRect/>
          </a:stretch>
        </p:blipFill>
        <p:spPr>
          <a:xfrm>
            <a:off x="811186" y="511175"/>
            <a:ext cx="2914650" cy="849286"/>
          </a:xfrm>
          <a:prstGeom prst="rect">
            <a:avLst/>
          </a:prstGeom>
        </p:spPr>
      </p:pic>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40017"/>
            <a:ext cx="4608195" cy="350520"/>
          </a:xfrm>
          <a:prstGeom prst="rect">
            <a:avLst/>
          </a:prstGeom>
          <a:solidFill>
            <a:srgbClr val="F2F2F2"/>
          </a:solidFill>
        </p:spPr>
        <p:txBody>
          <a:bodyPr vert="horz" wrap="square" lIns="0" tIns="76835" rIns="0" bIns="0" rtlCol="0">
            <a:spAutoFit/>
          </a:bodyPr>
          <a:lstStyle/>
          <a:p>
            <a:pPr marL="107950">
              <a:lnSpc>
                <a:spcPct val="100000"/>
              </a:lnSpc>
              <a:spcBef>
                <a:spcPts val="605"/>
              </a:spcBef>
            </a:pPr>
            <a:r>
              <a:rPr spc="-50" dirty="0"/>
              <a:t>Referencia</a:t>
            </a:r>
          </a:p>
        </p:txBody>
      </p:sp>
      <p:sp>
        <p:nvSpPr>
          <p:cNvPr id="3" name="object 3"/>
          <p:cNvSpPr txBox="1">
            <a:spLocks noGrp="1"/>
          </p:cNvSpPr>
          <p:nvPr>
            <p:ph type="body" idx="1"/>
          </p:nvPr>
        </p:nvSpPr>
        <p:spPr>
          <a:xfrm>
            <a:off x="171450" y="587375"/>
            <a:ext cx="4358411" cy="2786660"/>
          </a:xfrm>
          <a:prstGeom prst="rect">
            <a:avLst/>
          </a:prstGeom>
        </p:spPr>
        <p:txBody>
          <a:bodyPr vert="horz" wrap="square" lIns="0" tIns="6985" rIns="0" bIns="0" rtlCol="0">
            <a:spAutoFit/>
          </a:bodyPr>
          <a:lstStyle/>
          <a:p>
            <a:pPr marL="12700" marR="5080">
              <a:lnSpc>
                <a:spcPct val="102600"/>
              </a:lnSpc>
              <a:spcBef>
                <a:spcPts val="55"/>
              </a:spcBef>
            </a:pPr>
            <a:r>
              <a:rPr lang="es-MX" sz="800" dirty="0"/>
              <a:t>Amaya Cedrón, L. A. (2020). Modelo de </a:t>
            </a:r>
            <a:r>
              <a:rPr lang="es-MX" sz="800" dirty="0" err="1"/>
              <a:t>lotka</a:t>
            </a:r>
            <a:r>
              <a:rPr lang="es-MX" sz="800" dirty="0"/>
              <a:t>- </a:t>
            </a:r>
            <a:r>
              <a:rPr lang="es-MX" sz="800" dirty="0" err="1"/>
              <a:t>volterra</a:t>
            </a:r>
            <a:r>
              <a:rPr lang="es-MX" sz="800" dirty="0"/>
              <a:t> en la </a:t>
            </a:r>
            <a:r>
              <a:rPr lang="es-MX" sz="800" dirty="0" err="1"/>
              <a:t>biomatemáti</a:t>
            </a:r>
            <a:r>
              <a:rPr lang="es-MX" sz="800" dirty="0"/>
              <a:t> ca solución de sistema depredador-presa. Ciencias, 4(4), 99–110. https://doi.or g/10.33326/27066320.2020.4.991. Arriazu, R. (2015). La incidencia de la brecha digital y la exclusión social tecnológica: el impacto </a:t>
            </a:r>
            <a:r>
              <a:rPr lang="es-MX" sz="800" dirty="0" err="1"/>
              <a:t>delascompetencias</a:t>
            </a:r>
            <a:r>
              <a:rPr lang="es-MX" sz="800" dirty="0"/>
              <a:t> </a:t>
            </a:r>
            <a:r>
              <a:rPr lang="es-MX" sz="800" dirty="0" err="1"/>
              <a:t>digitalesenloscolectivosvulnerables</a:t>
            </a:r>
            <a:r>
              <a:rPr lang="es-MX" sz="800" dirty="0"/>
              <a:t>. </a:t>
            </a:r>
            <a:r>
              <a:rPr lang="es-MX" sz="800" dirty="0" err="1"/>
              <a:t>Praxissociológica</a:t>
            </a:r>
            <a:r>
              <a:rPr lang="es-MX" sz="800" dirty="0"/>
              <a:t>, (19), 225-240.. Blanchard, P., </a:t>
            </a:r>
            <a:r>
              <a:rPr lang="es-MX" sz="800" dirty="0" err="1"/>
              <a:t>Devaney</a:t>
            </a:r>
            <a:r>
              <a:rPr lang="es-MX" sz="800" dirty="0"/>
              <a:t>, R., y Hall, G. (1998). Ecuaciones diferenciales. International Thom son Editores. Gamarra Soto, R. (2021). Brecha tecnológica en la deserción escolar en una institución educativa de puerto </a:t>
            </a:r>
            <a:r>
              <a:rPr lang="es-MX" sz="800" dirty="0" err="1"/>
              <a:t>maldonado</a:t>
            </a:r>
            <a:r>
              <a:rPr lang="es-MX" sz="800" dirty="0"/>
              <a:t>, 2021. Geertz, C. (1994). Conocimiento local ensayos sobre la interpretación de las culturas. Impreso en España- </a:t>
            </a:r>
            <a:r>
              <a:rPr lang="es-MX" sz="800" dirty="0" err="1"/>
              <a:t>Printed</a:t>
            </a:r>
            <a:r>
              <a:rPr lang="es-MX" sz="800" dirty="0"/>
              <a:t> in </a:t>
            </a:r>
            <a:r>
              <a:rPr lang="es-MX" sz="800" dirty="0" err="1"/>
              <a:t>Spain</a:t>
            </a:r>
            <a:r>
              <a:rPr lang="es-MX" sz="800" dirty="0"/>
              <a:t>: 1983 </a:t>
            </a:r>
            <a:r>
              <a:rPr lang="es-MX" sz="800" dirty="0" err="1"/>
              <a:t>by</a:t>
            </a:r>
            <a:r>
              <a:rPr lang="es-MX" sz="800" dirty="0"/>
              <a:t> Basic </a:t>
            </a:r>
            <a:r>
              <a:rPr lang="es-MX" sz="800" dirty="0" err="1"/>
              <a:t>Books</a:t>
            </a:r>
            <a:r>
              <a:rPr lang="es-MX" sz="800" dirty="0"/>
              <a:t>, Inc. </a:t>
            </a:r>
            <a:r>
              <a:rPr lang="es-MX" sz="800" dirty="0" err="1"/>
              <a:t>Grimson</a:t>
            </a:r>
            <a:r>
              <a:rPr lang="es-MX" sz="800" dirty="0"/>
              <a:t>, A. (2011). Los límites de la cultura. Buenos Aires: Siglo XXI Editores, pp. 171-194. Guerrero, J. C. O. (s.f.). Las redes sociales y su modelado matemático social </a:t>
            </a:r>
            <a:r>
              <a:rPr lang="es-MX" sz="800" dirty="0" err="1"/>
              <a:t>networks</a:t>
            </a:r>
            <a:r>
              <a:rPr lang="es-MX" sz="800" dirty="0"/>
              <a:t> and </a:t>
            </a:r>
            <a:r>
              <a:rPr lang="es-MX" sz="800" dirty="0" err="1"/>
              <a:t>their</a:t>
            </a:r>
            <a:r>
              <a:rPr lang="es-MX" sz="800" dirty="0"/>
              <a:t> </a:t>
            </a:r>
            <a:r>
              <a:rPr lang="es-MX" sz="800" dirty="0" err="1"/>
              <a:t>mathematical</a:t>
            </a:r>
            <a:r>
              <a:rPr lang="es-MX" sz="800" dirty="0"/>
              <a:t> </a:t>
            </a:r>
            <a:r>
              <a:rPr lang="es-MX" sz="800" dirty="0" err="1"/>
              <a:t>modeling</a:t>
            </a:r>
            <a:r>
              <a:rPr lang="es-MX" sz="800" dirty="0"/>
              <a:t>. Martín Prada, J. (.2018). La red como espejo. en el ver y las imágenes en el tiempo de internet. Madrid, España: Akal. </a:t>
            </a:r>
            <a:r>
              <a:rPr lang="es-MX" sz="800" dirty="0" err="1"/>
              <a:t>Mayntz,R</a:t>
            </a:r>
            <a:r>
              <a:rPr lang="es-MX" sz="800" dirty="0"/>
              <a:t>. (2002). </a:t>
            </a:r>
            <a:r>
              <a:rPr lang="es-MX" sz="800" dirty="0" err="1"/>
              <a:t>Modeloscientíficos</a:t>
            </a:r>
            <a:r>
              <a:rPr lang="es-MX" sz="800" dirty="0"/>
              <a:t>, teoría sociológica y el problema </a:t>
            </a:r>
            <a:r>
              <a:rPr lang="es-MX" sz="800" dirty="0" err="1"/>
              <a:t>macro-micro</a:t>
            </a:r>
            <a:r>
              <a:rPr lang="es-MX" sz="800" dirty="0"/>
              <a:t>. Centro de Investigaciones Sociológicas Madrid, España: Reis. Revista Española de Investigaciones Sociológicas, núm. 98, 2002, pp. 65-78. 65 66 McLuhan, M. (1964). Introducción a la edición de la </a:t>
            </a:r>
            <a:r>
              <a:rPr lang="es-MX" sz="800" dirty="0" err="1"/>
              <a:t>mit</a:t>
            </a:r>
            <a:r>
              <a:rPr lang="es-MX" sz="800" dirty="0"/>
              <a:t> </a:t>
            </a:r>
            <a:r>
              <a:rPr lang="es-MX" sz="800" dirty="0" err="1"/>
              <a:t>press</a:t>
            </a:r>
            <a:r>
              <a:rPr lang="es-MX" sz="800" dirty="0"/>
              <a:t>; introducción; y el medio es el mensaje. Barcelona, España: Paidós, 1996. (pp. 9-42). Medina, J. I. G. V. (2015). La estructura compleja de las redes sociales. RES. Revista Española de Sociología, (24), 65-84.. Mitchell., M. (2009). </a:t>
            </a:r>
            <a:r>
              <a:rPr lang="es-MX" sz="800" dirty="0" err="1"/>
              <a:t>Complexity</a:t>
            </a:r>
            <a:r>
              <a:rPr lang="es-MX" sz="800" dirty="0"/>
              <a:t> a </a:t>
            </a:r>
            <a:r>
              <a:rPr lang="es-MX" sz="800" dirty="0" err="1"/>
              <a:t>guided</a:t>
            </a:r>
            <a:r>
              <a:rPr lang="es-MX" sz="800" dirty="0"/>
              <a:t> tour. Oxford </a:t>
            </a:r>
            <a:r>
              <a:rPr lang="es-MX" sz="800" dirty="0" err="1"/>
              <a:t>University</a:t>
            </a:r>
            <a:r>
              <a:rPr lang="es-MX" sz="800" dirty="0"/>
              <a:t> </a:t>
            </a:r>
            <a:r>
              <a:rPr lang="es-MX" sz="800" dirty="0" err="1"/>
              <a:t>press</a:t>
            </a:r>
            <a:r>
              <a:rPr lang="es-MX" sz="800" dirty="0"/>
              <a:t>: </a:t>
            </a:r>
            <a:r>
              <a:rPr lang="es-MX" sz="800" dirty="0" err="1"/>
              <a:t>Published</a:t>
            </a:r>
            <a:r>
              <a:rPr lang="es-MX" sz="800" dirty="0"/>
              <a:t> </a:t>
            </a:r>
            <a:r>
              <a:rPr lang="es-MX" sz="800" dirty="0" err="1"/>
              <a:t>by</a:t>
            </a:r>
            <a:r>
              <a:rPr lang="es-MX" sz="800" dirty="0"/>
              <a:t> Oxford </a:t>
            </a:r>
            <a:r>
              <a:rPr lang="es-MX" sz="800" dirty="0" err="1"/>
              <a:t>University</a:t>
            </a:r>
            <a:r>
              <a:rPr lang="es-MX" sz="800" dirty="0"/>
              <a:t> </a:t>
            </a:r>
            <a:r>
              <a:rPr lang="es-MX" sz="800" dirty="0" err="1"/>
              <a:t>Press</a:t>
            </a:r>
            <a:r>
              <a:rPr lang="es-MX" sz="800" dirty="0"/>
              <a:t>, Inc. Paul, M. S. S., J. N., y </a:t>
            </a:r>
            <a:r>
              <a:rPr lang="es-MX" sz="800" dirty="0" err="1"/>
              <a:t>Mbalawata</a:t>
            </a:r>
            <a:r>
              <a:rPr lang="es-MX" sz="800" dirty="0"/>
              <a:t>, I. S. (2022). </a:t>
            </a:r>
            <a:r>
              <a:rPr lang="es-MX" sz="800" dirty="0" err="1"/>
              <a:t>Mathematical</a:t>
            </a:r>
            <a:r>
              <a:rPr lang="es-MX" sz="800" dirty="0"/>
              <a:t> </a:t>
            </a:r>
            <a:r>
              <a:rPr lang="es-MX" sz="800" dirty="0" err="1"/>
              <a:t>approach</a:t>
            </a:r>
            <a:r>
              <a:rPr lang="es-MX" sz="800" dirty="0"/>
              <a:t> </a:t>
            </a:r>
            <a:r>
              <a:rPr lang="es-MX" sz="800" dirty="0" err="1"/>
              <a:t>to</a:t>
            </a:r>
            <a:r>
              <a:rPr lang="es-MX" sz="800" dirty="0"/>
              <a:t> </a:t>
            </a:r>
            <a:r>
              <a:rPr lang="es-MX" sz="800" dirty="0" err="1"/>
              <a:t>investigate</a:t>
            </a:r>
            <a:r>
              <a:rPr lang="es-MX" sz="800" dirty="0"/>
              <a:t> stress </a:t>
            </a:r>
            <a:r>
              <a:rPr lang="es-MX" sz="800" dirty="0" err="1"/>
              <a:t>due</a:t>
            </a:r>
            <a:r>
              <a:rPr lang="es-MX" sz="800" dirty="0"/>
              <a:t> </a:t>
            </a:r>
            <a:r>
              <a:rPr lang="es-MX" sz="800" dirty="0" err="1"/>
              <a:t>to</a:t>
            </a:r>
            <a:r>
              <a:rPr lang="es-MX" sz="800" dirty="0"/>
              <a:t> control </a:t>
            </a:r>
            <a:r>
              <a:rPr lang="es-MX" sz="800" dirty="0" err="1"/>
              <a:t>measures</a:t>
            </a:r>
            <a:r>
              <a:rPr lang="es-MX" sz="800" dirty="0"/>
              <a:t> </a:t>
            </a:r>
            <a:r>
              <a:rPr lang="es-MX" sz="800" dirty="0" err="1"/>
              <a:t>to</a:t>
            </a:r>
            <a:r>
              <a:rPr lang="es-MX" sz="800" dirty="0"/>
              <a:t> </a:t>
            </a:r>
            <a:r>
              <a:rPr lang="es-MX" sz="800" dirty="0" err="1"/>
              <a:t>curb</a:t>
            </a:r>
            <a:r>
              <a:rPr lang="es-MX" sz="800" dirty="0"/>
              <a:t> covid-19. </a:t>
            </a:r>
            <a:r>
              <a:rPr lang="es-MX" sz="800" dirty="0" err="1"/>
              <a:t>Computational</a:t>
            </a:r>
            <a:r>
              <a:rPr lang="es-MX" sz="800" dirty="0"/>
              <a:t> and </a:t>
            </a:r>
            <a:r>
              <a:rPr lang="es-MX" sz="800" dirty="0" err="1"/>
              <a:t>mathematical</a:t>
            </a:r>
            <a:r>
              <a:rPr lang="es-MX" sz="800" dirty="0"/>
              <a:t> </a:t>
            </a:r>
            <a:r>
              <a:rPr lang="es-MX" sz="800" dirty="0" err="1"/>
              <a:t>methods</a:t>
            </a:r>
            <a:r>
              <a:rPr lang="es-MX" sz="800" dirty="0"/>
              <a:t> in medicine, 2022, 7772263. https://doi.org/10.1155/2022/7772263. Pereda, C. </a:t>
            </a:r>
            <a:endParaRPr sz="800" spc="-55" dirty="0"/>
          </a:p>
        </p:txBody>
      </p:sp>
      <p:grpSp>
        <p:nvGrpSpPr>
          <p:cNvPr id="4" name="object 4"/>
          <p:cNvGrpSpPr/>
          <p:nvPr/>
        </p:nvGrpSpPr>
        <p:grpSpPr>
          <a:xfrm>
            <a:off x="0" y="3346348"/>
            <a:ext cx="4608195" cy="109855"/>
            <a:chOff x="0" y="3346348"/>
            <a:chExt cx="4608195" cy="109855"/>
          </a:xfrm>
        </p:grpSpPr>
        <p:sp>
          <p:nvSpPr>
            <p:cNvPr id="5" name="object 5"/>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6" name="object 6"/>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7" name="object 7"/>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10" dirty="0"/>
              <a:t>Garnelo</a:t>
            </a:r>
            <a:r>
              <a:rPr spc="10" dirty="0"/>
              <a:t> </a:t>
            </a:r>
            <a:r>
              <a:rPr spc="-5" dirty="0"/>
              <a:t>Perez</a:t>
            </a:r>
            <a:r>
              <a:rPr spc="10" dirty="0"/>
              <a:t> </a:t>
            </a:r>
            <a:r>
              <a:rPr spc="-10" dirty="0"/>
              <a:t>Imanol</a:t>
            </a:r>
            <a:r>
              <a:rPr spc="210" dirty="0"/>
              <a:t> </a:t>
            </a:r>
            <a:r>
              <a:rPr spc="40" dirty="0"/>
              <a:t>(UACM)</a:t>
            </a:r>
          </a:p>
        </p:txBody>
      </p:sp>
      <p:sp>
        <p:nvSpPr>
          <p:cNvPr id="9" name="object 9"/>
          <p:cNvSpPr txBox="1"/>
          <p:nvPr/>
        </p:nvSpPr>
        <p:spPr>
          <a:xfrm>
            <a:off x="1563103" y="3351784"/>
            <a:ext cx="1482090" cy="89768"/>
          </a:xfrm>
          <a:prstGeom prst="rect">
            <a:avLst/>
          </a:prstGeom>
        </p:spPr>
        <p:txBody>
          <a:bodyPr vert="horz" wrap="square" lIns="0" tIns="0" rIns="0" bIns="0" rtlCol="0">
            <a:spAutoFit/>
          </a:bodyPr>
          <a:lstStyle/>
          <a:p>
            <a:pPr marL="12700">
              <a:lnSpc>
                <a:spcPts val="675"/>
              </a:lnSpc>
            </a:pPr>
            <a:r>
              <a:rPr sz="600" dirty="0">
                <a:solidFill>
                  <a:srgbClr val="8E0000"/>
                </a:solidFill>
                <a:latin typeface="Tahoma"/>
                <a:cs typeface="Tahoma"/>
                <a:hlinkClick r:id="rId2" action="ppaction://hlinksldjump"/>
              </a:rPr>
              <a:t>Aplicaciones</a:t>
            </a:r>
            <a:r>
              <a:rPr sz="600" spc="20" dirty="0">
                <a:solidFill>
                  <a:srgbClr val="8E0000"/>
                </a:solidFill>
                <a:latin typeface="Tahoma"/>
                <a:cs typeface="Tahoma"/>
                <a:hlinkClick r:id="rId2" action="ppaction://hlinksldjump"/>
              </a:rPr>
              <a:t> </a:t>
            </a:r>
            <a:r>
              <a:rPr sz="600" spc="-20" dirty="0">
                <a:solidFill>
                  <a:srgbClr val="8E0000"/>
                </a:solidFill>
                <a:latin typeface="Tahoma"/>
                <a:cs typeface="Tahoma"/>
                <a:hlinkClick r:id="rId2" action="ppaction://hlinksldjump"/>
              </a:rPr>
              <a:t>de</a:t>
            </a:r>
            <a:r>
              <a:rPr sz="600" spc="20" dirty="0">
                <a:solidFill>
                  <a:srgbClr val="8E0000"/>
                </a:solidFill>
                <a:latin typeface="Tahoma"/>
                <a:cs typeface="Tahoma"/>
                <a:hlinkClick r:id="rId2" action="ppaction://hlinksldjump"/>
              </a:rPr>
              <a:t> </a:t>
            </a:r>
            <a:r>
              <a:rPr sz="600" dirty="0">
                <a:solidFill>
                  <a:srgbClr val="8E0000"/>
                </a:solidFill>
                <a:latin typeface="Tahoma"/>
                <a:cs typeface="Tahoma"/>
                <a:hlinkClick r:id="rId2" action="ppaction://hlinksldjump"/>
              </a:rPr>
              <a:t>la</a:t>
            </a:r>
            <a:r>
              <a:rPr sz="600" spc="30" dirty="0">
                <a:solidFill>
                  <a:srgbClr val="8E0000"/>
                </a:solidFill>
                <a:latin typeface="Tahoma"/>
                <a:cs typeface="Tahoma"/>
                <a:hlinkClick r:id="rId2" action="ppaction://hlinksldjump"/>
              </a:rPr>
              <a:t> </a:t>
            </a:r>
            <a:r>
              <a:rPr sz="600" spc="-35" dirty="0" err="1">
                <a:solidFill>
                  <a:srgbClr val="8E0000"/>
                </a:solidFill>
                <a:latin typeface="Tahoma"/>
                <a:cs typeface="Tahoma"/>
                <a:hlinkClick r:id="rId2" action="ppaction://hlinksldjump"/>
              </a:rPr>
              <a:t>modelacion</a:t>
            </a:r>
            <a:r>
              <a:rPr sz="600" spc="20" dirty="0">
                <a:solidFill>
                  <a:srgbClr val="8E0000"/>
                </a:solidFill>
                <a:latin typeface="Tahoma"/>
                <a:cs typeface="Tahoma"/>
                <a:hlinkClick r:id="rId2" action="ppaction://hlinksldjump"/>
              </a:rPr>
              <a:t> </a:t>
            </a:r>
            <a:r>
              <a:rPr sz="600" spc="-25" dirty="0">
                <a:solidFill>
                  <a:srgbClr val="8E0000"/>
                </a:solidFill>
                <a:latin typeface="Tahoma"/>
                <a:cs typeface="Tahoma"/>
                <a:hlinkClick r:id="rId2" action="ppaction://hlinksldjump"/>
              </a:rPr>
              <a:t>en</a:t>
            </a:r>
            <a:r>
              <a:rPr sz="600" spc="25" dirty="0">
                <a:solidFill>
                  <a:srgbClr val="8E0000"/>
                </a:solidFill>
                <a:latin typeface="Tahoma"/>
                <a:cs typeface="Tahoma"/>
                <a:hlinkClick r:id="rId2" action="ppaction://hlinksldjump"/>
              </a:rPr>
              <a:t> </a:t>
            </a:r>
            <a:r>
              <a:rPr sz="600" spc="-10" dirty="0">
                <a:solidFill>
                  <a:srgbClr val="8E0000"/>
                </a:solidFill>
                <a:latin typeface="Tahoma"/>
                <a:cs typeface="Tahoma"/>
                <a:hlinkClick r:id="rId2" action="ppaction://hlinksldjump"/>
              </a:rPr>
              <a:t>eduacion.</a:t>
            </a:r>
            <a:endParaRPr sz="600" dirty="0">
              <a:latin typeface="Tahoma"/>
              <a:cs typeface="Tahoma"/>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5" dirty="0"/>
              <a:t>26</a:t>
            </a:r>
            <a:r>
              <a:rPr spc="5" dirty="0"/>
              <a:t> </a:t>
            </a:r>
            <a:r>
              <a:rPr spc="-20" dirty="0"/>
              <a:t>de</a:t>
            </a:r>
            <a:r>
              <a:rPr spc="10" dirty="0"/>
              <a:t> </a:t>
            </a:r>
            <a:r>
              <a:rPr dirty="0"/>
              <a:t>Octubre</a:t>
            </a:r>
            <a:r>
              <a:rPr spc="10" dirty="0"/>
              <a:t> </a:t>
            </a:r>
            <a:r>
              <a:rPr spc="-10" dirty="0"/>
              <a:t>del</a:t>
            </a:r>
            <a:r>
              <a:rPr spc="10" dirty="0"/>
              <a:t> </a:t>
            </a:r>
            <a:r>
              <a:rPr spc="-15" dirty="0"/>
              <a:t>2023</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17</a:t>
            </a:fld>
            <a:r>
              <a:rPr spc="-85" dirty="0"/>
              <a:t> </a:t>
            </a:r>
            <a:r>
              <a:rPr spc="85" dirty="0"/>
              <a:t>/</a:t>
            </a:r>
            <a:r>
              <a:rPr spc="-85" dirty="0"/>
              <a:t> </a:t>
            </a:r>
            <a:r>
              <a:rPr spc="-15" dirty="0"/>
              <a:t>17</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40017"/>
            <a:ext cx="4608195" cy="350520"/>
          </a:xfrm>
          <a:prstGeom prst="rect">
            <a:avLst/>
          </a:prstGeom>
          <a:solidFill>
            <a:srgbClr val="F2F2F2"/>
          </a:solidFill>
        </p:spPr>
        <p:txBody>
          <a:bodyPr vert="horz" wrap="square" lIns="0" tIns="76835" rIns="0" bIns="0" rtlCol="0">
            <a:spAutoFit/>
          </a:bodyPr>
          <a:lstStyle/>
          <a:p>
            <a:pPr marL="107950">
              <a:lnSpc>
                <a:spcPct val="100000"/>
              </a:lnSpc>
              <a:spcBef>
                <a:spcPts val="605"/>
              </a:spcBef>
            </a:pPr>
            <a:r>
              <a:rPr spc="-50" dirty="0"/>
              <a:t>Sistemas</a:t>
            </a:r>
            <a:r>
              <a:rPr spc="-30" dirty="0"/>
              <a:t> </a:t>
            </a:r>
            <a:r>
              <a:rPr spc="-50" dirty="0"/>
              <a:t>Complejos</a:t>
            </a:r>
          </a:p>
        </p:txBody>
      </p:sp>
      <p:sp>
        <p:nvSpPr>
          <p:cNvPr id="3" name="object 3"/>
          <p:cNvSpPr txBox="1"/>
          <p:nvPr/>
        </p:nvSpPr>
        <p:spPr>
          <a:xfrm>
            <a:off x="2031822" y="770647"/>
            <a:ext cx="544830" cy="191770"/>
          </a:xfrm>
          <a:prstGeom prst="rect">
            <a:avLst/>
          </a:prstGeom>
        </p:spPr>
        <p:txBody>
          <a:bodyPr vert="horz" wrap="square" lIns="0" tIns="11430" rIns="0" bIns="0" rtlCol="0">
            <a:spAutoFit/>
          </a:bodyPr>
          <a:lstStyle/>
          <a:p>
            <a:pPr marL="12700">
              <a:lnSpc>
                <a:spcPct val="100000"/>
              </a:lnSpc>
              <a:spcBef>
                <a:spcPts val="90"/>
              </a:spcBef>
            </a:pPr>
            <a:r>
              <a:rPr sz="1100" spc="-60" dirty="0">
                <a:solidFill>
                  <a:srgbClr val="3333B2"/>
                </a:solidFill>
                <a:latin typeface="Tahoma"/>
                <a:cs typeface="Tahoma"/>
              </a:rPr>
              <a:t>Resumen</a:t>
            </a:r>
            <a:endParaRPr sz="1100" dirty="0">
              <a:latin typeface="Tahoma"/>
              <a:cs typeface="Tahoma"/>
            </a:endParaRPr>
          </a:p>
        </p:txBody>
      </p:sp>
      <p:pic>
        <p:nvPicPr>
          <p:cNvPr id="4" name="object 4"/>
          <p:cNvPicPr/>
          <p:nvPr/>
        </p:nvPicPr>
        <p:blipFill>
          <a:blip r:embed="rId2" cstate="print"/>
          <a:stretch>
            <a:fillRect/>
          </a:stretch>
        </p:blipFill>
        <p:spPr>
          <a:xfrm>
            <a:off x="233019" y="1169857"/>
            <a:ext cx="114214" cy="114214"/>
          </a:xfrm>
          <a:prstGeom prst="rect">
            <a:avLst/>
          </a:prstGeom>
        </p:spPr>
      </p:pic>
      <p:sp>
        <p:nvSpPr>
          <p:cNvPr id="5" name="object 5"/>
          <p:cNvSpPr txBox="1"/>
          <p:nvPr/>
        </p:nvSpPr>
        <p:spPr>
          <a:xfrm>
            <a:off x="257263" y="1156924"/>
            <a:ext cx="66040" cy="116839"/>
          </a:xfrm>
          <a:prstGeom prst="rect">
            <a:avLst/>
          </a:prstGeom>
        </p:spPr>
        <p:txBody>
          <a:bodyPr vert="horz" wrap="square" lIns="0" tIns="12065" rIns="0" bIns="0" rtlCol="0">
            <a:spAutoFit/>
          </a:bodyPr>
          <a:lstStyle/>
          <a:p>
            <a:pPr marL="12700">
              <a:lnSpc>
                <a:spcPct val="100000"/>
              </a:lnSpc>
              <a:spcBef>
                <a:spcPts val="95"/>
              </a:spcBef>
            </a:pPr>
            <a:r>
              <a:rPr sz="600" spc="-15" dirty="0">
                <a:solidFill>
                  <a:srgbClr val="FFFFFF"/>
                </a:solidFill>
                <a:latin typeface="Tahoma"/>
                <a:cs typeface="Tahoma"/>
              </a:rPr>
              <a:t>1</a:t>
            </a:r>
            <a:endParaRPr sz="600">
              <a:latin typeface="Tahoma"/>
              <a:cs typeface="Tahoma"/>
            </a:endParaRPr>
          </a:p>
        </p:txBody>
      </p:sp>
      <p:sp>
        <p:nvSpPr>
          <p:cNvPr id="6" name="object 6"/>
          <p:cNvSpPr txBox="1"/>
          <p:nvPr/>
        </p:nvSpPr>
        <p:spPr>
          <a:xfrm>
            <a:off x="402932" y="1124285"/>
            <a:ext cx="4079875" cy="935513"/>
          </a:xfrm>
          <a:prstGeom prst="rect">
            <a:avLst/>
          </a:prstGeom>
        </p:spPr>
        <p:txBody>
          <a:bodyPr vert="horz" wrap="square" lIns="0" tIns="12065" rIns="0" bIns="0" rtlCol="0">
            <a:spAutoFit/>
          </a:bodyPr>
          <a:lstStyle/>
          <a:p>
            <a:pPr marL="12700" marR="5080">
              <a:lnSpc>
                <a:spcPct val="100000"/>
              </a:lnSpc>
              <a:spcBef>
                <a:spcPts val="95"/>
              </a:spcBef>
            </a:pPr>
            <a:r>
              <a:rPr lang="es-MX" sz="1000" dirty="0">
                <a:latin typeface="Tahoma"/>
                <a:cs typeface="Tahoma"/>
              </a:rPr>
              <a:t>En este proyecto de pesquisa, se plantea un diseño de investigación transversal, descriptivo, no experimental, por medio de una metodología presente en las representaciones de los sistemas dinámicos lineales y no lineales, con explicaciones que recaen en aspectos cualitativos, por medio del modelaje con autómatas y con la simulación computacional(usando </a:t>
            </a:r>
            <a:r>
              <a:rPr lang="es-MX" sz="1000" dirty="0" err="1">
                <a:latin typeface="Tahoma"/>
                <a:cs typeface="Tahoma"/>
              </a:rPr>
              <a:t>multiagentes</a:t>
            </a:r>
            <a:r>
              <a:rPr lang="es-MX" sz="1000" dirty="0">
                <a:latin typeface="Tahoma"/>
                <a:cs typeface="Tahoma"/>
              </a:rPr>
              <a:t>).</a:t>
            </a:r>
            <a:endParaRPr sz="1000" dirty="0">
              <a:latin typeface="Tahoma"/>
              <a:cs typeface="Tahoma"/>
            </a:endParaRPr>
          </a:p>
        </p:txBody>
      </p:sp>
      <p:pic>
        <p:nvPicPr>
          <p:cNvPr id="7" name="object 7"/>
          <p:cNvPicPr/>
          <p:nvPr/>
        </p:nvPicPr>
        <p:blipFill>
          <a:blip r:embed="rId2" cstate="print"/>
          <a:stretch>
            <a:fillRect/>
          </a:stretch>
        </p:blipFill>
        <p:spPr>
          <a:xfrm>
            <a:off x="233019" y="2156761"/>
            <a:ext cx="114214" cy="114214"/>
          </a:xfrm>
          <a:prstGeom prst="rect">
            <a:avLst/>
          </a:prstGeom>
        </p:spPr>
      </p:pic>
      <p:sp>
        <p:nvSpPr>
          <p:cNvPr id="8" name="object 8"/>
          <p:cNvSpPr txBox="1"/>
          <p:nvPr/>
        </p:nvSpPr>
        <p:spPr>
          <a:xfrm>
            <a:off x="257263" y="2143828"/>
            <a:ext cx="66040" cy="116839"/>
          </a:xfrm>
          <a:prstGeom prst="rect">
            <a:avLst/>
          </a:prstGeom>
        </p:spPr>
        <p:txBody>
          <a:bodyPr vert="horz" wrap="square" lIns="0" tIns="12065" rIns="0" bIns="0" rtlCol="0">
            <a:spAutoFit/>
          </a:bodyPr>
          <a:lstStyle/>
          <a:p>
            <a:pPr marL="12700">
              <a:lnSpc>
                <a:spcPct val="100000"/>
              </a:lnSpc>
              <a:spcBef>
                <a:spcPts val="95"/>
              </a:spcBef>
            </a:pPr>
            <a:r>
              <a:rPr sz="600" spc="-15" dirty="0">
                <a:solidFill>
                  <a:srgbClr val="FFFFFF"/>
                </a:solidFill>
                <a:latin typeface="Tahoma"/>
                <a:cs typeface="Tahoma"/>
              </a:rPr>
              <a:t>2</a:t>
            </a:r>
            <a:endParaRPr sz="600">
              <a:latin typeface="Tahoma"/>
              <a:cs typeface="Tahoma"/>
            </a:endParaRPr>
          </a:p>
        </p:txBody>
      </p:sp>
      <p:sp>
        <p:nvSpPr>
          <p:cNvPr id="9" name="object 9"/>
          <p:cNvSpPr txBox="1"/>
          <p:nvPr/>
        </p:nvSpPr>
        <p:spPr>
          <a:xfrm>
            <a:off x="402932" y="2111189"/>
            <a:ext cx="4067175" cy="781624"/>
          </a:xfrm>
          <a:prstGeom prst="rect">
            <a:avLst/>
          </a:prstGeom>
        </p:spPr>
        <p:txBody>
          <a:bodyPr vert="horz" wrap="square" lIns="0" tIns="12065" rIns="0" bIns="0" rtlCol="0">
            <a:spAutoFit/>
          </a:bodyPr>
          <a:lstStyle/>
          <a:p>
            <a:pPr marL="12700" marR="5080">
              <a:lnSpc>
                <a:spcPct val="100000"/>
              </a:lnSpc>
              <a:spcBef>
                <a:spcPts val="95"/>
              </a:spcBef>
            </a:pPr>
            <a:r>
              <a:rPr lang="es-MX" sz="1000" dirty="0">
                <a:latin typeface="Tahoma"/>
                <a:cs typeface="Tahoma"/>
              </a:rPr>
              <a:t>Abierta en todo momento a acercamientos mixtos o de  una serie de exposiciones cuantitativas con enfoques correccionales y con el objetivo de a través de la recreación, así como del análisis de dicha simulación computacional, se pueda comprobar una serie de hipótesis en relación al problema de investigación que se desea abordar.</a:t>
            </a:r>
            <a:endParaRPr sz="1000" dirty="0">
              <a:latin typeface="Tahoma"/>
              <a:cs typeface="Tahoma"/>
            </a:endParaRPr>
          </a:p>
        </p:txBody>
      </p:sp>
      <p:grpSp>
        <p:nvGrpSpPr>
          <p:cNvPr id="10" name="object 10"/>
          <p:cNvGrpSpPr/>
          <p:nvPr/>
        </p:nvGrpSpPr>
        <p:grpSpPr>
          <a:xfrm>
            <a:off x="0" y="3346348"/>
            <a:ext cx="4608195" cy="109855"/>
            <a:chOff x="0" y="3346348"/>
            <a:chExt cx="4608195" cy="109855"/>
          </a:xfrm>
        </p:grpSpPr>
        <p:sp>
          <p:nvSpPr>
            <p:cNvPr id="11" name="object 11"/>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12" name="object 12"/>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13" name="object 13"/>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10" dirty="0"/>
              <a:t>Garnelo</a:t>
            </a:r>
            <a:r>
              <a:rPr spc="10" dirty="0"/>
              <a:t> </a:t>
            </a:r>
            <a:r>
              <a:rPr spc="-5" dirty="0"/>
              <a:t>Perez</a:t>
            </a:r>
            <a:r>
              <a:rPr spc="10" dirty="0"/>
              <a:t> </a:t>
            </a:r>
            <a:r>
              <a:rPr spc="-10" dirty="0"/>
              <a:t>Imanol</a:t>
            </a:r>
            <a:r>
              <a:rPr spc="210" dirty="0"/>
              <a:t> </a:t>
            </a:r>
            <a:r>
              <a:rPr spc="40" dirty="0"/>
              <a:t>(UACM)</a:t>
            </a:r>
          </a:p>
        </p:txBody>
      </p:sp>
      <p:sp>
        <p:nvSpPr>
          <p:cNvPr id="15" name="object 15"/>
          <p:cNvSpPr txBox="1"/>
          <p:nvPr/>
        </p:nvSpPr>
        <p:spPr>
          <a:xfrm>
            <a:off x="1563103" y="3351784"/>
            <a:ext cx="1482090" cy="89768"/>
          </a:xfrm>
          <a:prstGeom prst="rect">
            <a:avLst/>
          </a:prstGeom>
        </p:spPr>
        <p:txBody>
          <a:bodyPr vert="horz" wrap="square" lIns="0" tIns="0" rIns="0" bIns="0" rtlCol="0">
            <a:spAutoFit/>
          </a:bodyPr>
          <a:lstStyle/>
          <a:p>
            <a:pPr marL="12700">
              <a:lnSpc>
                <a:spcPts val="675"/>
              </a:lnSpc>
            </a:pPr>
            <a:r>
              <a:rPr sz="600" dirty="0">
                <a:solidFill>
                  <a:srgbClr val="8E0000"/>
                </a:solidFill>
                <a:latin typeface="Tahoma"/>
                <a:cs typeface="Tahoma"/>
                <a:hlinkClick r:id="rId3" action="ppaction://hlinksldjump"/>
              </a:rPr>
              <a:t>Aplicaciones</a:t>
            </a:r>
            <a:r>
              <a:rPr sz="600" spc="20" dirty="0">
                <a:solidFill>
                  <a:srgbClr val="8E0000"/>
                </a:solidFill>
                <a:latin typeface="Tahoma"/>
                <a:cs typeface="Tahoma"/>
                <a:hlinkClick r:id="rId3" action="ppaction://hlinksldjump"/>
              </a:rPr>
              <a:t> </a:t>
            </a:r>
            <a:r>
              <a:rPr sz="600" spc="-20" dirty="0">
                <a:solidFill>
                  <a:srgbClr val="8E0000"/>
                </a:solidFill>
                <a:latin typeface="Tahoma"/>
                <a:cs typeface="Tahoma"/>
                <a:hlinkClick r:id="rId3" action="ppaction://hlinksldjump"/>
              </a:rPr>
              <a:t>de</a:t>
            </a:r>
            <a:r>
              <a:rPr sz="600" spc="20" dirty="0">
                <a:solidFill>
                  <a:srgbClr val="8E0000"/>
                </a:solidFill>
                <a:latin typeface="Tahoma"/>
                <a:cs typeface="Tahoma"/>
                <a:hlinkClick r:id="rId3" action="ppaction://hlinksldjump"/>
              </a:rPr>
              <a:t> </a:t>
            </a:r>
            <a:r>
              <a:rPr sz="600" dirty="0">
                <a:solidFill>
                  <a:srgbClr val="8E0000"/>
                </a:solidFill>
                <a:latin typeface="Tahoma"/>
                <a:cs typeface="Tahoma"/>
                <a:hlinkClick r:id="rId3" action="ppaction://hlinksldjump"/>
              </a:rPr>
              <a:t>la</a:t>
            </a:r>
            <a:r>
              <a:rPr sz="600" spc="30" dirty="0">
                <a:solidFill>
                  <a:srgbClr val="8E0000"/>
                </a:solidFill>
                <a:latin typeface="Tahoma"/>
                <a:cs typeface="Tahoma"/>
                <a:hlinkClick r:id="rId3" action="ppaction://hlinksldjump"/>
              </a:rPr>
              <a:t> </a:t>
            </a:r>
            <a:r>
              <a:rPr sz="600" spc="-35" dirty="0" err="1">
                <a:solidFill>
                  <a:srgbClr val="8E0000"/>
                </a:solidFill>
                <a:latin typeface="Tahoma"/>
                <a:cs typeface="Tahoma"/>
                <a:hlinkClick r:id="rId3" action="ppaction://hlinksldjump"/>
              </a:rPr>
              <a:t>modelacion</a:t>
            </a:r>
            <a:r>
              <a:rPr sz="600" spc="20" dirty="0">
                <a:solidFill>
                  <a:srgbClr val="8E0000"/>
                </a:solidFill>
                <a:latin typeface="Tahoma"/>
                <a:cs typeface="Tahoma"/>
                <a:hlinkClick r:id="rId3" action="ppaction://hlinksldjump"/>
              </a:rPr>
              <a:t> </a:t>
            </a:r>
            <a:r>
              <a:rPr sz="600" spc="-25" dirty="0">
                <a:solidFill>
                  <a:srgbClr val="8E0000"/>
                </a:solidFill>
                <a:latin typeface="Tahoma"/>
                <a:cs typeface="Tahoma"/>
                <a:hlinkClick r:id="rId3" action="ppaction://hlinksldjump"/>
              </a:rPr>
              <a:t>en</a:t>
            </a:r>
            <a:r>
              <a:rPr sz="600" spc="25" dirty="0">
                <a:solidFill>
                  <a:srgbClr val="8E0000"/>
                </a:solidFill>
                <a:latin typeface="Tahoma"/>
                <a:cs typeface="Tahoma"/>
                <a:hlinkClick r:id="rId3" action="ppaction://hlinksldjump"/>
              </a:rPr>
              <a:t> </a:t>
            </a:r>
            <a:r>
              <a:rPr sz="600" spc="-10" dirty="0">
                <a:solidFill>
                  <a:srgbClr val="8E0000"/>
                </a:solidFill>
                <a:latin typeface="Tahoma"/>
                <a:cs typeface="Tahoma"/>
                <a:hlinkClick r:id="rId3" action="ppaction://hlinksldjump"/>
              </a:rPr>
              <a:t>eduacion.</a:t>
            </a:r>
            <a:endParaRPr sz="600" dirty="0">
              <a:latin typeface="Tahoma"/>
              <a:cs typeface="Tahoma"/>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5" dirty="0"/>
              <a:t>26</a:t>
            </a:r>
            <a:r>
              <a:rPr spc="5" dirty="0"/>
              <a:t> </a:t>
            </a:r>
            <a:r>
              <a:rPr spc="-20" dirty="0"/>
              <a:t>de</a:t>
            </a:r>
            <a:r>
              <a:rPr spc="10" dirty="0"/>
              <a:t> </a:t>
            </a:r>
            <a:r>
              <a:rPr dirty="0"/>
              <a:t>Octubre</a:t>
            </a:r>
            <a:r>
              <a:rPr spc="10" dirty="0"/>
              <a:t> </a:t>
            </a:r>
            <a:r>
              <a:rPr spc="-10" dirty="0"/>
              <a:t>del</a:t>
            </a:r>
            <a:r>
              <a:rPr spc="10" dirty="0"/>
              <a:t> </a:t>
            </a:r>
            <a:r>
              <a:rPr spc="-15" dirty="0"/>
              <a:t>2023</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2</a:t>
            </a:fld>
            <a:r>
              <a:rPr spc="-85" dirty="0"/>
              <a:t> </a:t>
            </a:r>
            <a:r>
              <a:rPr spc="85" dirty="0"/>
              <a:t>/</a:t>
            </a:r>
            <a:r>
              <a:rPr spc="-85" dirty="0"/>
              <a:t> </a:t>
            </a:r>
            <a:r>
              <a:rPr spc="-15" dirty="0"/>
              <a:t>17</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40017"/>
            <a:ext cx="4608195" cy="293029"/>
          </a:xfrm>
          <a:prstGeom prst="rect">
            <a:avLst/>
          </a:prstGeom>
          <a:solidFill>
            <a:srgbClr val="F2F2F2"/>
          </a:solidFill>
        </p:spPr>
        <p:txBody>
          <a:bodyPr vert="horz" wrap="square" lIns="0" tIns="76835" rIns="0" bIns="0" rtlCol="0">
            <a:spAutoFit/>
          </a:bodyPr>
          <a:lstStyle/>
          <a:p>
            <a:pPr marL="107950">
              <a:lnSpc>
                <a:spcPct val="100000"/>
              </a:lnSpc>
              <a:spcBef>
                <a:spcPts val="605"/>
              </a:spcBef>
            </a:pPr>
            <a:r>
              <a:rPr lang="es-MX" spc="-100" dirty="0"/>
              <a:t>Introducción</a:t>
            </a:r>
            <a:endParaRPr spc="-100" dirty="0"/>
          </a:p>
        </p:txBody>
      </p:sp>
      <p:pic>
        <p:nvPicPr>
          <p:cNvPr id="3" name="object 3"/>
          <p:cNvPicPr/>
          <p:nvPr/>
        </p:nvPicPr>
        <p:blipFill>
          <a:blip r:embed="rId2" cstate="print"/>
          <a:stretch>
            <a:fillRect/>
          </a:stretch>
        </p:blipFill>
        <p:spPr>
          <a:xfrm>
            <a:off x="227672" y="932608"/>
            <a:ext cx="114214" cy="114214"/>
          </a:xfrm>
          <a:prstGeom prst="rect">
            <a:avLst/>
          </a:prstGeom>
        </p:spPr>
      </p:pic>
      <p:sp>
        <p:nvSpPr>
          <p:cNvPr id="4" name="object 4"/>
          <p:cNvSpPr txBox="1"/>
          <p:nvPr/>
        </p:nvSpPr>
        <p:spPr>
          <a:xfrm>
            <a:off x="251929" y="919688"/>
            <a:ext cx="66040" cy="116839"/>
          </a:xfrm>
          <a:prstGeom prst="rect">
            <a:avLst/>
          </a:prstGeom>
        </p:spPr>
        <p:txBody>
          <a:bodyPr vert="horz" wrap="square" lIns="0" tIns="12065" rIns="0" bIns="0" rtlCol="0">
            <a:spAutoFit/>
          </a:bodyPr>
          <a:lstStyle/>
          <a:p>
            <a:pPr marL="12700">
              <a:lnSpc>
                <a:spcPct val="100000"/>
              </a:lnSpc>
              <a:spcBef>
                <a:spcPts val="95"/>
              </a:spcBef>
            </a:pPr>
            <a:r>
              <a:rPr sz="600" spc="-15" dirty="0">
                <a:solidFill>
                  <a:srgbClr val="FFFFFF"/>
                </a:solidFill>
                <a:latin typeface="Tahoma"/>
                <a:cs typeface="Tahoma"/>
              </a:rPr>
              <a:t>1</a:t>
            </a:r>
            <a:endParaRPr sz="600">
              <a:latin typeface="Tahoma"/>
              <a:cs typeface="Tahoma"/>
            </a:endParaRPr>
          </a:p>
        </p:txBody>
      </p:sp>
      <p:sp>
        <p:nvSpPr>
          <p:cNvPr id="5" name="object 5"/>
          <p:cNvSpPr txBox="1">
            <a:spLocks noGrp="1"/>
          </p:cNvSpPr>
          <p:nvPr>
            <p:ph type="body" idx="1"/>
          </p:nvPr>
        </p:nvSpPr>
        <p:spPr>
          <a:xfrm>
            <a:off x="125844" y="886077"/>
            <a:ext cx="4358411" cy="1038489"/>
          </a:xfrm>
          <a:prstGeom prst="rect">
            <a:avLst/>
          </a:prstGeom>
        </p:spPr>
        <p:txBody>
          <a:bodyPr vert="horz" wrap="square" lIns="0" tIns="6985" rIns="0" bIns="0" rtlCol="0">
            <a:spAutoFit/>
          </a:bodyPr>
          <a:lstStyle/>
          <a:p>
            <a:pPr marL="289560" marR="190500">
              <a:lnSpc>
                <a:spcPct val="102600"/>
              </a:lnSpc>
              <a:spcBef>
                <a:spcPts val="300"/>
              </a:spcBef>
            </a:pPr>
            <a:r>
              <a:rPr lang="es-MX" spc="-55" dirty="0"/>
              <a:t>Este trabajo de tesis atiende una anormalidad que es  producto de una serie de introspecciones que recaen en nuestra modernidad, que es como tal el origen, así como el desarrollo del hecho del aprendizaje ya no solo en un sentido meramente ortodoxo sino asociado a un contexto que se ha convertido en un consumado real que es nuestra coerción con las herramientas tecnológicas y de digitalización. </a:t>
            </a:r>
            <a:endParaRPr spc="-55" dirty="0"/>
          </a:p>
        </p:txBody>
      </p:sp>
      <p:pic>
        <p:nvPicPr>
          <p:cNvPr id="6" name="object 6"/>
          <p:cNvPicPr/>
          <p:nvPr/>
        </p:nvPicPr>
        <p:blipFill>
          <a:blip r:embed="rId2" cstate="print"/>
          <a:stretch>
            <a:fillRect/>
          </a:stretch>
        </p:blipFill>
        <p:spPr>
          <a:xfrm>
            <a:off x="227672" y="2003015"/>
            <a:ext cx="114214" cy="114214"/>
          </a:xfrm>
          <a:prstGeom prst="rect">
            <a:avLst/>
          </a:prstGeom>
        </p:spPr>
      </p:pic>
      <p:sp>
        <p:nvSpPr>
          <p:cNvPr id="7" name="object 7"/>
          <p:cNvSpPr txBox="1"/>
          <p:nvPr/>
        </p:nvSpPr>
        <p:spPr>
          <a:xfrm>
            <a:off x="251917" y="1990082"/>
            <a:ext cx="66040" cy="116839"/>
          </a:xfrm>
          <a:prstGeom prst="rect">
            <a:avLst/>
          </a:prstGeom>
        </p:spPr>
        <p:txBody>
          <a:bodyPr vert="horz" wrap="square" lIns="0" tIns="12065" rIns="0" bIns="0" rtlCol="0">
            <a:spAutoFit/>
          </a:bodyPr>
          <a:lstStyle/>
          <a:p>
            <a:pPr marL="12700">
              <a:lnSpc>
                <a:spcPct val="100000"/>
              </a:lnSpc>
              <a:spcBef>
                <a:spcPts val="95"/>
              </a:spcBef>
            </a:pPr>
            <a:r>
              <a:rPr sz="600" spc="-15" dirty="0">
                <a:solidFill>
                  <a:srgbClr val="FFFFFF"/>
                </a:solidFill>
                <a:latin typeface="Tahoma"/>
                <a:cs typeface="Tahoma"/>
              </a:rPr>
              <a:t>2</a:t>
            </a:r>
            <a:endParaRPr sz="600">
              <a:latin typeface="Tahoma"/>
              <a:cs typeface="Tahoma"/>
            </a:endParaRPr>
          </a:p>
        </p:txBody>
      </p:sp>
      <p:grpSp>
        <p:nvGrpSpPr>
          <p:cNvPr id="8" name="object 8"/>
          <p:cNvGrpSpPr/>
          <p:nvPr/>
        </p:nvGrpSpPr>
        <p:grpSpPr>
          <a:xfrm>
            <a:off x="0" y="3346348"/>
            <a:ext cx="4608195" cy="109855"/>
            <a:chOff x="0" y="3346348"/>
            <a:chExt cx="4608195" cy="109855"/>
          </a:xfrm>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10" dirty="0"/>
              <a:t>Garnelo</a:t>
            </a:r>
            <a:r>
              <a:rPr spc="10" dirty="0"/>
              <a:t> </a:t>
            </a:r>
            <a:r>
              <a:rPr spc="-5" dirty="0"/>
              <a:t>Perez</a:t>
            </a:r>
            <a:r>
              <a:rPr spc="10" dirty="0"/>
              <a:t> </a:t>
            </a:r>
            <a:r>
              <a:rPr spc="-10" dirty="0"/>
              <a:t>Imanol</a:t>
            </a:r>
            <a:r>
              <a:rPr spc="210" dirty="0"/>
              <a:t> </a:t>
            </a:r>
            <a:r>
              <a:rPr spc="40" dirty="0"/>
              <a:t>(UACM)</a:t>
            </a:r>
          </a:p>
        </p:txBody>
      </p:sp>
      <p:sp>
        <p:nvSpPr>
          <p:cNvPr id="13" name="object 13"/>
          <p:cNvSpPr txBox="1"/>
          <p:nvPr/>
        </p:nvSpPr>
        <p:spPr>
          <a:xfrm>
            <a:off x="1563103" y="3351784"/>
            <a:ext cx="1482090" cy="89768"/>
          </a:xfrm>
          <a:prstGeom prst="rect">
            <a:avLst/>
          </a:prstGeom>
        </p:spPr>
        <p:txBody>
          <a:bodyPr vert="horz" wrap="square" lIns="0" tIns="0" rIns="0" bIns="0" rtlCol="0">
            <a:spAutoFit/>
          </a:bodyPr>
          <a:lstStyle/>
          <a:p>
            <a:pPr marL="12700">
              <a:lnSpc>
                <a:spcPts val="675"/>
              </a:lnSpc>
            </a:pPr>
            <a:r>
              <a:rPr sz="600" dirty="0">
                <a:solidFill>
                  <a:srgbClr val="8E0000"/>
                </a:solidFill>
                <a:latin typeface="Tahoma"/>
                <a:cs typeface="Tahoma"/>
                <a:hlinkClick r:id="rId3" action="ppaction://hlinksldjump"/>
              </a:rPr>
              <a:t>Aplicaciones</a:t>
            </a:r>
            <a:r>
              <a:rPr sz="600" spc="20" dirty="0">
                <a:solidFill>
                  <a:srgbClr val="8E0000"/>
                </a:solidFill>
                <a:latin typeface="Tahoma"/>
                <a:cs typeface="Tahoma"/>
                <a:hlinkClick r:id="rId3" action="ppaction://hlinksldjump"/>
              </a:rPr>
              <a:t> </a:t>
            </a:r>
            <a:r>
              <a:rPr sz="600" spc="-20" dirty="0">
                <a:solidFill>
                  <a:srgbClr val="8E0000"/>
                </a:solidFill>
                <a:latin typeface="Tahoma"/>
                <a:cs typeface="Tahoma"/>
                <a:hlinkClick r:id="rId3" action="ppaction://hlinksldjump"/>
              </a:rPr>
              <a:t>de</a:t>
            </a:r>
            <a:r>
              <a:rPr sz="600" spc="20" dirty="0">
                <a:solidFill>
                  <a:srgbClr val="8E0000"/>
                </a:solidFill>
                <a:latin typeface="Tahoma"/>
                <a:cs typeface="Tahoma"/>
                <a:hlinkClick r:id="rId3" action="ppaction://hlinksldjump"/>
              </a:rPr>
              <a:t> </a:t>
            </a:r>
            <a:r>
              <a:rPr sz="600" dirty="0">
                <a:solidFill>
                  <a:srgbClr val="8E0000"/>
                </a:solidFill>
                <a:latin typeface="Tahoma"/>
                <a:cs typeface="Tahoma"/>
                <a:hlinkClick r:id="rId3" action="ppaction://hlinksldjump"/>
              </a:rPr>
              <a:t>la</a:t>
            </a:r>
            <a:r>
              <a:rPr sz="600" spc="30" dirty="0">
                <a:solidFill>
                  <a:srgbClr val="8E0000"/>
                </a:solidFill>
                <a:latin typeface="Tahoma"/>
                <a:cs typeface="Tahoma"/>
                <a:hlinkClick r:id="rId3" action="ppaction://hlinksldjump"/>
              </a:rPr>
              <a:t> </a:t>
            </a:r>
            <a:r>
              <a:rPr sz="600" spc="-35" dirty="0" err="1">
                <a:solidFill>
                  <a:srgbClr val="8E0000"/>
                </a:solidFill>
                <a:latin typeface="Tahoma"/>
                <a:cs typeface="Tahoma"/>
                <a:hlinkClick r:id="rId3" action="ppaction://hlinksldjump"/>
              </a:rPr>
              <a:t>modelacion</a:t>
            </a:r>
            <a:r>
              <a:rPr sz="600" spc="20" dirty="0">
                <a:solidFill>
                  <a:srgbClr val="8E0000"/>
                </a:solidFill>
                <a:latin typeface="Tahoma"/>
                <a:cs typeface="Tahoma"/>
                <a:hlinkClick r:id="rId3" action="ppaction://hlinksldjump"/>
              </a:rPr>
              <a:t> </a:t>
            </a:r>
            <a:r>
              <a:rPr sz="600" spc="-25" dirty="0">
                <a:solidFill>
                  <a:srgbClr val="8E0000"/>
                </a:solidFill>
                <a:latin typeface="Tahoma"/>
                <a:cs typeface="Tahoma"/>
                <a:hlinkClick r:id="rId3" action="ppaction://hlinksldjump"/>
              </a:rPr>
              <a:t>en</a:t>
            </a:r>
            <a:r>
              <a:rPr sz="600" spc="25" dirty="0">
                <a:solidFill>
                  <a:srgbClr val="8E0000"/>
                </a:solidFill>
                <a:latin typeface="Tahoma"/>
                <a:cs typeface="Tahoma"/>
                <a:hlinkClick r:id="rId3" action="ppaction://hlinksldjump"/>
              </a:rPr>
              <a:t> </a:t>
            </a:r>
            <a:r>
              <a:rPr sz="600" spc="-10" dirty="0">
                <a:solidFill>
                  <a:srgbClr val="8E0000"/>
                </a:solidFill>
                <a:latin typeface="Tahoma"/>
                <a:cs typeface="Tahoma"/>
                <a:hlinkClick r:id="rId3" action="ppaction://hlinksldjump"/>
              </a:rPr>
              <a:t>eduacion.</a:t>
            </a:r>
            <a:endParaRPr sz="600" dirty="0">
              <a:latin typeface="Tahoma"/>
              <a:cs typeface="Tahoma"/>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5" dirty="0"/>
              <a:t>26</a:t>
            </a:r>
            <a:r>
              <a:rPr spc="5" dirty="0"/>
              <a:t> </a:t>
            </a:r>
            <a:r>
              <a:rPr spc="-20" dirty="0"/>
              <a:t>de</a:t>
            </a:r>
            <a:r>
              <a:rPr spc="10" dirty="0"/>
              <a:t> </a:t>
            </a:r>
            <a:r>
              <a:rPr dirty="0"/>
              <a:t>Octubre</a:t>
            </a:r>
            <a:r>
              <a:rPr spc="10" dirty="0"/>
              <a:t> </a:t>
            </a:r>
            <a:r>
              <a:rPr spc="-10" dirty="0"/>
              <a:t>del</a:t>
            </a:r>
            <a:r>
              <a:rPr spc="10" dirty="0"/>
              <a:t> </a:t>
            </a:r>
            <a:r>
              <a:rPr spc="-15" dirty="0"/>
              <a:t>2023</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3</a:t>
            </a:fld>
            <a:r>
              <a:rPr spc="-85" dirty="0"/>
              <a:t> </a:t>
            </a:r>
            <a:r>
              <a:rPr spc="85" dirty="0"/>
              <a:t>/</a:t>
            </a:r>
            <a:r>
              <a:rPr spc="-85" dirty="0"/>
              <a:t> </a:t>
            </a:r>
            <a:r>
              <a:rPr spc="-15" dirty="0"/>
              <a:t>17</a:t>
            </a:r>
          </a:p>
        </p:txBody>
      </p:sp>
      <p:sp>
        <p:nvSpPr>
          <p:cNvPr id="16" name="object 5">
            <a:extLst>
              <a:ext uri="{FF2B5EF4-FFF2-40B4-BE49-F238E27FC236}">
                <a16:creationId xmlns:a16="http://schemas.microsoft.com/office/drawing/2014/main" id="{676B549E-4E6C-C6A0-AD0A-554D9CBD27E4}"/>
              </a:ext>
            </a:extLst>
          </p:cNvPr>
          <p:cNvSpPr txBox="1">
            <a:spLocks/>
          </p:cNvSpPr>
          <p:nvPr/>
        </p:nvSpPr>
        <p:spPr>
          <a:xfrm>
            <a:off x="215188" y="1990082"/>
            <a:ext cx="4358411" cy="864147"/>
          </a:xfrm>
          <a:prstGeom prst="rect">
            <a:avLst/>
          </a:prstGeom>
        </p:spPr>
        <p:txBody>
          <a:bodyPr vert="horz" wrap="square" lIns="0" tIns="6985" rIns="0" bIns="0" rtlCol="0">
            <a:spAutoFit/>
          </a:bodyPr>
          <a:lstStyle>
            <a:lvl1pPr marL="0">
              <a:defRPr sz="1100" b="0" i="0">
                <a:solidFill>
                  <a:schemeClr val="tx1"/>
                </a:solidFill>
                <a:latin typeface="Tahoma"/>
                <a:ea typeface="+mn-ea"/>
                <a:cs typeface="Tahom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9560" marR="190500">
              <a:lnSpc>
                <a:spcPct val="102600"/>
              </a:lnSpc>
              <a:spcBef>
                <a:spcPts val="300"/>
              </a:spcBef>
            </a:pPr>
            <a:r>
              <a:rPr lang="es-MX" kern="0" spc="-55" dirty="0"/>
              <a:t>E integrara cuestiones que afectarán a ciertos sectores de los colectivos, tales como el surgimiento de anormalidades etiquetadas como brecha digital que serán factores que producirán aspectos de deserción y de acoso bajo un marco de competencias, que serán feroces y que dará como resultado la imagen de sociedades</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40017"/>
            <a:ext cx="4608195" cy="293029"/>
          </a:xfrm>
          <a:prstGeom prst="rect">
            <a:avLst/>
          </a:prstGeom>
          <a:solidFill>
            <a:srgbClr val="F2F2F2"/>
          </a:solidFill>
        </p:spPr>
        <p:txBody>
          <a:bodyPr vert="horz" wrap="square" lIns="0" tIns="76835" rIns="0" bIns="0" rtlCol="0">
            <a:spAutoFit/>
          </a:bodyPr>
          <a:lstStyle/>
          <a:p>
            <a:pPr marL="107950">
              <a:lnSpc>
                <a:spcPct val="100000"/>
              </a:lnSpc>
              <a:spcBef>
                <a:spcPts val="605"/>
              </a:spcBef>
            </a:pPr>
            <a:r>
              <a:rPr lang="es-MX" spc="-105" dirty="0"/>
              <a:t>Problema de Investigación</a:t>
            </a:r>
            <a:endParaRPr spc="-105" dirty="0"/>
          </a:p>
        </p:txBody>
      </p:sp>
      <p:grpSp>
        <p:nvGrpSpPr>
          <p:cNvPr id="4" name="object 4"/>
          <p:cNvGrpSpPr/>
          <p:nvPr/>
        </p:nvGrpSpPr>
        <p:grpSpPr>
          <a:xfrm>
            <a:off x="0" y="3346348"/>
            <a:ext cx="4608195" cy="109855"/>
            <a:chOff x="0" y="3346348"/>
            <a:chExt cx="4608195" cy="109855"/>
          </a:xfrm>
        </p:grpSpPr>
        <p:sp>
          <p:nvSpPr>
            <p:cNvPr id="5" name="object 5"/>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6" name="object 6"/>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7" name="object 7"/>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10" dirty="0"/>
              <a:t>Garnelo</a:t>
            </a:r>
            <a:r>
              <a:rPr spc="10" dirty="0"/>
              <a:t> </a:t>
            </a:r>
            <a:r>
              <a:rPr spc="-5" dirty="0"/>
              <a:t>Perez</a:t>
            </a:r>
            <a:r>
              <a:rPr spc="10" dirty="0"/>
              <a:t> </a:t>
            </a:r>
            <a:r>
              <a:rPr spc="-10" dirty="0"/>
              <a:t>Imanol</a:t>
            </a:r>
            <a:r>
              <a:rPr spc="210" dirty="0"/>
              <a:t> </a:t>
            </a:r>
            <a:r>
              <a:rPr spc="40" dirty="0"/>
              <a:t>(UACM)</a:t>
            </a:r>
          </a:p>
        </p:txBody>
      </p:sp>
      <p:sp>
        <p:nvSpPr>
          <p:cNvPr id="9" name="object 9"/>
          <p:cNvSpPr txBox="1"/>
          <p:nvPr/>
        </p:nvSpPr>
        <p:spPr>
          <a:xfrm>
            <a:off x="1563103" y="3351784"/>
            <a:ext cx="1482090" cy="89768"/>
          </a:xfrm>
          <a:prstGeom prst="rect">
            <a:avLst/>
          </a:prstGeom>
        </p:spPr>
        <p:txBody>
          <a:bodyPr vert="horz" wrap="square" lIns="0" tIns="0" rIns="0" bIns="0" rtlCol="0">
            <a:spAutoFit/>
          </a:bodyPr>
          <a:lstStyle/>
          <a:p>
            <a:pPr marL="12700">
              <a:lnSpc>
                <a:spcPts val="675"/>
              </a:lnSpc>
            </a:pPr>
            <a:r>
              <a:rPr sz="600" dirty="0">
                <a:solidFill>
                  <a:srgbClr val="8E0000"/>
                </a:solidFill>
                <a:latin typeface="Tahoma"/>
                <a:cs typeface="Tahoma"/>
                <a:hlinkClick r:id="rId2" action="ppaction://hlinksldjump"/>
              </a:rPr>
              <a:t>Aplicaciones</a:t>
            </a:r>
            <a:r>
              <a:rPr sz="600" spc="20" dirty="0">
                <a:solidFill>
                  <a:srgbClr val="8E0000"/>
                </a:solidFill>
                <a:latin typeface="Tahoma"/>
                <a:cs typeface="Tahoma"/>
                <a:hlinkClick r:id="rId2" action="ppaction://hlinksldjump"/>
              </a:rPr>
              <a:t> </a:t>
            </a:r>
            <a:r>
              <a:rPr sz="600" spc="-20" dirty="0">
                <a:solidFill>
                  <a:srgbClr val="8E0000"/>
                </a:solidFill>
                <a:latin typeface="Tahoma"/>
                <a:cs typeface="Tahoma"/>
                <a:hlinkClick r:id="rId2" action="ppaction://hlinksldjump"/>
              </a:rPr>
              <a:t>de</a:t>
            </a:r>
            <a:r>
              <a:rPr sz="600" spc="20" dirty="0">
                <a:solidFill>
                  <a:srgbClr val="8E0000"/>
                </a:solidFill>
                <a:latin typeface="Tahoma"/>
                <a:cs typeface="Tahoma"/>
                <a:hlinkClick r:id="rId2" action="ppaction://hlinksldjump"/>
              </a:rPr>
              <a:t> </a:t>
            </a:r>
            <a:r>
              <a:rPr sz="600" dirty="0">
                <a:solidFill>
                  <a:srgbClr val="8E0000"/>
                </a:solidFill>
                <a:latin typeface="Tahoma"/>
                <a:cs typeface="Tahoma"/>
                <a:hlinkClick r:id="rId2" action="ppaction://hlinksldjump"/>
              </a:rPr>
              <a:t>la</a:t>
            </a:r>
            <a:r>
              <a:rPr sz="600" spc="30" dirty="0">
                <a:solidFill>
                  <a:srgbClr val="8E0000"/>
                </a:solidFill>
                <a:latin typeface="Tahoma"/>
                <a:cs typeface="Tahoma"/>
                <a:hlinkClick r:id="rId2" action="ppaction://hlinksldjump"/>
              </a:rPr>
              <a:t> </a:t>
            </a:r>
            <a:r>
              <a:rPr sz="600" spc="-35" dirty="0" err="1">
                <a:solidFill>
                  <a:srgbClr val="8E0000"/>
                </a:solidFill>
                <a:latin typeface="Tahoma"/>
                <a:cs typeface="Tahoma"/>
                <a:hlinkClick r:id="rId2" action="ppaction://hlinksldjump"/>
              </a:rPr>
              <a:t>modelacion</a:t>
            </a:r>
            <a:r>
              <a:rPr sz="600" spc="20" dirty="0">
                <a:solidFill>
                  <a:srgbClr val="8E0000"/>
                </a:solidFill>
                <a:latin typeface="Tahoma"/>
                <a:cs typeface="Tahoma"/>
                <a:hlinkClick r:id="rId2" action="ppaction://hlinksldjump"/>
              </a:rPr>
              <a:t> </a:t>
            </a:r>
            <a:r>
              <a:rPr sz="600" spc="-25" dirty="0">
                <a:solidFill>
                  <a:srgbClr val="8E0000"/>
                </a:solidFill>
                <a:latin typeface="Tahoma"/>
                <a:cs typeface="Tahoma"/>
                <a:hlinkClick r:id="rId2" action="ppaction://hlinksldjump"/>
              </a:rPr>
              <a:t>en</a:t>
            </a:r>
            <a:r>
              <a:rPr sz="600" spc="25" dirty="0">
                <a:solidFill>
                  <a:srgbClr val="8E0000"/>
                </a:solidFill>
                <a:latin typeface="Tahoma"/>
                <a:cs typeface="Tahoma"/>
                <a:hlinkClick r:id="rId2" action="ppaction://hlinksldjump"/>
              </a:rPr>
              <a:t> </a:t>
            </a:r>
            <a:r>
              <a:rPr sz="600" spc="-10" dirty="0">
                <a:solidFill>
                  <a:srgbClr val="8E0000"/>
                </a:solidFill>
                <a:latin typeface="Tahoma"/>
                <a:cs typeface="Tahoma"/>
                <a:hlinkClick r:id="rId2" action="ppaction://hlinksldjump"/>
              </a:rPr>
              <a:t>eduacion.</a:t>
            </a:r>
            <a:endParaRPr sz="600" dirty="0">
              <a:latin typeface="Tahoma"/>
              <a:cs typeface="Tahoma"/>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5" dirty="0"/>
              <a:t>26</a:t>
            </a:r>
            <a:r>
              <a:rPr spc="5" dirty="0"/>
              <a:t> </a:t>
            </a:r>
            <a:r>
              <a:rPr spc="-20" dirty="0"/>
              <a:t>de</a:t>
            </a:r>
            <a:r>
              <a:rPr spc="10" dirty="0"/>
              <a:t> </a:t>
            </a:r>
            <a:r>
              <a:rPr dirty="0"/>
              <a:t>Octubre</a:t>
            </a:r>
            <a:r>
              <a:rPr spc="10" dirty="0"/>
              <a:t> </a:t>
            </a:r>
            <a:r>
              <a:rPr spc="-10" dirty="0"/>
              <a:t>del</a:t>
            </a:r>
            <a:r>
              <a:rPr spc="10" dirty="0"/>
              <a:t> </a:t>
            </a:r>
            <a:r>
              <a:rPr spc="-15" dirty="0"/>
              <a:t>2023</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4</a:t>
            </a:fld>
            <a:r>
              <a:rPr spc="-85" dirty="0"/>
              <a:t> </a:t>
            </a:r>
            <a:r>
              <a:rPr spc="85" dirty="0"/>
              <a:t>/</a:t>
            </a:r>
            <a:r>
              <a:rPr spc="-85" dirty="0"/>
              <a:t> </a:t>
            </a:r>
            <a:r>
              <a:rPr spc="-15" dirty="0"/>
              <a:t>17</a:t>
            </a:r>
          </a:p>
        </p:txBody>
      </p:sp>
      <p:sp>
        <p:nvSpPr>
          <p:cNvPr id="18" name="object 3">
            <a:extLst>
              <a:ext uri="{FF2B5EF4-FFF2-40B4-BE49-F238E27FC236}">
                <a16:creationId xmlns:a16="http://schemas.microsoft.com/office/drawing/2014/main" id="{AF1607C3-7524-DD6B-B428-8D76A82D3762}"/>
              </a:ext>
            </a:extLst>
          </p:cNvPr>
          <p:cNvSpPr txBox="1"/>
          <p:nvPr/>
        </p:nvSpPr>
        <p:spPr>
          <a:xfrm>
            <a:off x="155783" y="773959"/>
            <a:ext cx="4308475" cy="1738489"/>
          </a:xfrm>
          <a:prstGeom prst="rect">
            <a:avLst/>
          </a:prstGeom>
        </p:spPr>
        <p:txBody>
          <a:bodyPr vert="horz" wrap="square" lIns="0" tIns="6985" rIns="0" bIns="0" rtlCol="0">
            <a:spAutoFit/>
          </a:bodyPr>
          <a:lstStyle/>
          <a:p>
            <a:pPr marL="12700" marR="5080">
              <a:lnSpc>
                <a:spcPct val="102600"/>
              </a:lnSpc>
              <a:spcBef>
                <a:spcPts val="55"/>
              </a:spcBef>
            </a:pPr>
            <a:r>
              <a:rPr lang="es-MX" sz="1100" b="0" i="0" dirty="0">
                <a:effectLst/>
                <a:latin typeface="Arial" panose="020B0604020202020204" pitchFamily="34" charset="0"/>
              </a:rPr>
              <a:t>El problema para investigar puede ser enunciado a través del siguiente cuestionamiento, explicado a continuación; ¿El consumo de contenidos digitales en los medios de comunicación ́ y en la</a:t>
            </a:r>
            <a:br>
              <a:rPr lang="es-MX" sz="1100" dirty="0"/>
            </a:br>
            <a:r>
              <a:rPr lang="es-MX" sz="1100" b="0" i="0" dirty="0">
                <a:effectLst/>
                <a:latin typeface="Arial" panose="020B0604020202020204" pitchFamily="34" charset="0"/>
              </a:rPr>
              <a:t>web, tiene una asociación palpable en el proceso de la</a:t>
            </a:r>
            <a:br>
              <a:rPr lang="es-MX" sz="1100" dirty="0"/>
            </a:br>
            <a:r>
              <a:rPr lang="es-MX" sz="1100" b="0" i="0" dirty="0">
                <a:effectLst/>
                <a:latin typeface="Arial" panose="020B0604020202020204" pitchFamily="34" charset="0"/>
              </a:rPr>
              <a:t>obtención de la información y de nuevos conocimientos, esto</a:t>
            </a:r>
            <a:br>
              <a:rPr lang="es-MX" sz="1100" dirty="0"/>
            </a:br>
            <a:r>
              <a:rPr lang="es-MX" sz="1100" b="0" i="0" dirty="0">
                <a:effectLst/>
                <a:latin typeface="Arial" panose="020B0604020202020204" pitchFamily="34" charset="0"/>
              </a:rPr>
              <a:t>desde un análisis del sistema educativo en base a un</a:t>
            </a:r>
            <a:br>
              <a:rPr lang="es-MX" sz="1100" dirty="0"/>
            </a:br>
            <a:r>
              <a:rPr lang="es-MX" sz="1100" b="0" i="0" dirty="0">
                <a:effectLst/>
                <a:latin typeface="Arial" panose="020B0604020202020204" pitchFamily="34" charset="0"/>
              </a:rPr>
              <a:t>modelización de orden matemático y de una simulación</a:t>
            </a:r>
            <a:br>
              <a:rPr lang="es-MX" sz="1100" dirty="0"/>
            </a:br>
            <a:r>
              <a:rPr lang="es-MX" sz="1100" b="0" i="0" dirty="0">
                <a:effectLst/>
                <a:latin typeface="Arial" panose="020B0604020202020204" pitchFamily="34" charset="0"/>
              </a:rPr>
              <a:t>computacional con </a:t>
            </a:r>
            <a:r>
              <a:rPr lang="es-MX" sz="1100" b="0" i="0" dirty="0" err="1">
                <a:effectLst/>
                <a:latin typeface="Arial" panose="020B0604020202020204" pitchFamily="34" charset="0"/>
              </a:rPr>
              <a:t>multiagentes</a:t>
            </a:r>
            <a:r>
              <a:rPr lang="es-MX" sz="1100" b="0" i="0" dirty="0">
                <a:effectLst/>
                <a:latin typeface="Arial" panose="020B0604020202020204" pitchFamily="34" charset="0"/>
              </a:rPr>
              <a:t> con el fin de representar la</a:t>
            </a:r>
            <a:br>
              <a:rPr lang="es-MX" sz="1100" dirty="0"/>
            </a:br>
            <a:r>
              <a:rPr lang="es-MX" sz="1100" b="0" i="0" dirty="0" err="1">
                <a:effectLst/>
                <a:latin typeface="Arial" panose="020B0604020202020204" pitchFamily="34" charset="0"/>
              </a:rPr>
              <a:t>dinamica</a:t>
            </a:r>
            <a:r>
              <a:rPr lang="es-MX" sz="1100" b="0" i="0" dirty="0">
                <a:effectLst/>
                <a:latin typeface="Arial" panose="020B0604020202020204" pitchFamily="34" charset="0"/>
              </a:rPr>
              <a:t> de poblaciones las cuales sufren del anómalo</a:t>
            </a:r>
            <a:br>
              <a:rPr lang="es-MX" sz="1100" dirty="0"/>
            </a:br>
            <a:r>
              <a:rPr lang="es-MX" sz="1100" b="0" i="0" dirty="0">
                <a:effectLst/>
                <a:latin typeface="Arial" panose="020B0604020202020204" pitchFamily="34" charset="0"/>
              </a:rPr>
              <a:t>entendido como brecha digital y sus consecuencias</a:t>
            </a:r>
            <a:endParaRPr sz="1100" dirty="0">
              <a:latin typeface="Tahoma"/>
              <a:cs typeface="Tahoma"/>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40017"/>
            <a:ext cx="4608195" cy="350520"/>
          </a:xfrm>
          <a:prstGeom prst="rect">
            <a:avLst/>
          </a:prstGeom>
          <a:solidFill>
            <a:srgbClr val="F2F2F2"/>
          </a:solidFill>
        </p:spPr>
        <p:txBody>
          <a:bodyPr vert="horz" wrap="square" lIns="0" tIns="76835" rIns="0" bIns="0" rtlCol="0">
            <a:spAutoFit/>
          </a:bodyPr>
          <a:lstStyle/>
          <a:p>
            <a:pPr marL="107950">
              <a:lnSpc>
                <a:spcPct val="100000"/>
              </a:lnSpc>
              <a:spcBef>
                <a:spcPts val="605"/>
              </a:spcBef>
            </a:pPr>
            <a:r>
              <a:rPr spc="-30" dirty="0"/>
              <a:t>Objetivo</a:t>
            </a:r>
          </a:p>
        </p:txBody>
      </p:sp>
      <p:sp>
        <p:nvSpPr>
          <p:cNvPr id="3" name="object 3"/>
          <p:cNvSpPr txBox="1"/>
          <p:nvPr/>
        </p:nvSpPr>
        <p:spPr>
          <a:xfrm>
            <a:off x="125844" y="1367890"/>
            <a:ext cx="4308475" cy="689804"/>
          </a:xfrm>
          <a:prstGeom prst="rect">
            <a:avLst/>
          </a:prstGeom>
        </p:spPr>
        <p:txBody>
          <a:bodyPr vert="horz" wrap="square" lIns="0" tIns="6985" rIns="0" bIns="0" rtlCol="0">
            <a:spAutoFit/>
          </a:bodyPr>
          <a:lstStyle/>
          <a:p>
            <a:pPr marL="12700" marR="5080">
              <a:lnSpc>
                <a:spcPct val="102600"/>
              </a:lnSpc>
              <a:spcBef>
                <a:spcPts val="55"/>
              </a:spcBef>
            </a:pPr>
            <a:r>
              <a:rPr lang="es-MX" sz="1100" dirty="0">
                <a:latin typeface="Tahoma"/>
                <a:cs typeface="Tahoma"/>
              </a:rPr>
              <a:t>Plantear un modelo dentro de las aristas matemáticas referentes a las teorías autoorganizativas y de la información en conexión a los fenómenos de comunicación, sociales y de aprendizaje son viables además de aplicables dentro de la realidad. </a:t>
            </a:r>
            <a:endParaRPr sz="1100" dirty="0">
              <a:latin typeface="Tahoma"/>
              <a:cs typeface="Tahoma"/>
            </a:endParaRPr>
          </a:p>
        </p:txBody>
      </p:sp>
      <p:grpSp>
        <p:nvGrpSpPr>
          <p:cNvPr id="4" name="object 4"/>
          <p:cNvGrpSpPr/>
          <p:nvPr/>
        </p:nvGrpSpPr>
        <p:grpSpPr>
          <a:xfrm>
            <a:off x="0" y="3346348"/>
            <a:ext cx="4608195" cy="109855"/>
            <a:chOff x="0" y="3346348"/>
            <a:chExt cx="4608195" cy="109855"/>
          </a:xfrm>
        </p:grpSpPr>
        <p:sp>
          <p:nvSpPr>
            <p:cNvPr id="5" name="object 5"/>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6" name="object 6"/>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7" name="object 7"/>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10" dirty="0"/>
              <a:t>Garnelo</a:t>
            </a:r>
            <a:r>
              <a:rPr spc="10" dirty="0"/>
              <a:t> </a:t>
            </a:r>
            <a:r>
              <a:rPr spc="-5" dirty="0"/>
              <a:t>Perez</a:t>
            </a:r>
            <a:r>
              <a:rPr spc="10" dirty="0"/>
              <a:t> </a:t>
            </a:r>
            <a:r>
              <a:rPr spc="-10" dirty="0"/>
              <a:t>Imanol</a:t>
            </a:r>
            <a:r>
              <a:rPr spc="210" dirty="0"/>
              <a:t> </a:t>
            </a:r>
            <a:r>
              <a:rPr spc="40" dirty="0"/>
              <a:t>(UACM)</a:t>
            </a:r>
          </a:p>
        </p:txBody>
      </p:sp>
      <p:sp>
        <p:nvSpPr>
          <p:cNvPr id="9" name="object 9"/>
          <p:cNvSpPr txBox="1"/>
          <p:nvPr/>
        </p:nvSpPr>
        <p:spPr>
          <a:xfrm>
            <a:off x="1563103" y="3351784"/>
            <a:ext cx="1482090" cy="89768"/>
          </a:xfrm>
          <a:prstGeom prst="rect">
            <a:avLst/>
          </a:prstGeom>
        </p:spPr>
        <p:txBody>
          <a:bodyPr vert="horz" wrap="square" lIns="0" tIns="0" rIns="0" bIns="0" rtlCol="0">
            <a:spAutoFit/>
          </a:bodyPr>
          <a:lstStyle/>
          <a:p>
            <a:pPr marL="12700">
              <a:lnSpc>
                <a:spcPts val="675"/>
              </a:lnSpc>
            </a:pPr>
            <a:r>
              <a:rPr sz="600" dirty="0">
                <a:solidFill>
                  <a:srgbClr val="8E0000"/>
                </a:solidFill>
                <a:latin typeface="Tahoma"/>
                <a:cs typeface="Tahoma"/>
                <a:hlinkClick r:id="rId2" action="ppaction://hlinksldjump"/>
              </a:rPr>
              <a:t>Aplicaciones</a:t>
            </a:r>
            <a:r>
              <a:rPr sz="600" spc="20" dirty="0">
                <a:solidFill>
                  <a:srgbClr val="8E0000"/>
                </a:solidFill>
                <a:latin typeface="Tahoma"/>
                <a:cs typeface="Tahoma"/>
                <a:hlinkClick r:id="rId2" action="ppaction://hlinksldjump"/>
              </a:rPr>
              <a:t> </a:t>
            </a:r>
            <a:r>
              <a:rPr sz="600" spc="-20" dirty="0">
                <a:solidFill>
                  <a:srgbClr val="8E0000"/>
                </a:solidFill>
                <a:latin typeface="Tahoma"/>
                <a:cs typeface="Tahoma"/>
                <a:hlinkClick r:id="rId2" action="ppaction://hlinksldjump"/>
              </a:rPr>
              <a:t>de</a:t>
            </a:r>
            <a:r>
              <a:rPr sz="600" spc="20" dirty="0">
                <a:solidFill>
                  <a:srgbClr val="8E0000"/>
                </a:solidFill>
                <a:latin typeface="Tahoma"/>
                <a:cs typeface="Tahoma"/>
                <a:hlinkClick r:id="rId2" action="ppaction://hlinksldjump"/>
              </a:rPr>
              <a:t> </a:t>
            </a:r>
            <a:r>
              <a:rPr sz="600" dirty="0">
                <a:solidFill>
                  <a:srgbClr val="8E0000"/>
                </a:solidFill>
                <a:latin typeface="Tahoma"/>
                <a:cs typeface="Tahoma"/>
                <a:hlinkClick r:id="rId2" action="ppaction://hlinksldjump"/>
              </a:rPr>
              <a:t>la</a:t>
            </a:r>
            <a:r>
              <a:rPr sz="600" spc="30" dirty="0">
                <a:solidFill>
                  <a:srgbClr val="8E0000"/>
                </a:solidFill>
                <a:latin typeface="Tahoma"/>
                <a:cs typeface="Tahoma"/>
                <a:hlinkClick r:id="rId2" action="ppaction://hlinksldjump"/>
              </a:rPr>
              <a:t> </a:t>
            </a:r>
            <a:r>
              <a:rPr sz="600" spc="-35" dirty="0" err="1">
                <a:solidFill>
                  <a:srgbClr val="8E0000"/>
                </a:solidFill>
                <a:latin typeface="Tahoma"/>
                <a:cs typeface="Tahoma"/>
                <a:hlinkClick r:id="rId2" action="ppaction://hlinksldjump"/>
              </a:rPr>
              <a:t>modelacion</a:t>
            </a:r>
            <a:r>
              <a:rPr sz="600" spc="20" dirty="0">
                <a:solidFill>
                  <a:srgbClr val="8E0000"/>
                </a:solidFill>
                <a:latin typeface="Tahoma"/>
                <a:cs typeface="Tahoma"/>
                <a:hlinkClick r:id="rId2" action="ppaction://hlinksldjump"/>
              </a:rPr>
              <a:t> </a:t>
            </a:r>
            <a:r>
              <a:rPr sz="600" spc="-25" dirty="0">
                <a:solidFill>
                  <a:srgbClr val="8E0000"/>
                </a:solidFill>
                <a:latin typeface="Tahoma"/>
                <a:cs typeface="Tahoma"/>
                <a:hlinkClick r:id="rId2" action="ppaction://hlinksldjump"/>
              </a:rPr>
              <a:t>en</a:t>
            </a:r>
            <a:r>
              <a:rPr sz="600" spc="25" dirty="0">
                <a:solidFill>
                  <a:srgbClr val="8E0000"/>
                </a:solidFill>
                <a:latin typeface="Tahoma"/>
                <a:cs typeface="Tahoma"/>
                <a:hlinkClick r:id="rId2" action="ppaction://hlinksldjump"/>
              </a:rPr>
              <a:t> </a:t>
            </a:r>
            <a:r>
              <a:rPr sz="600" spc="-10" dirty="0">
                <a:solidFill>
                  <a:srgbClr val="8E0000"/>
                </a:solidFill>
                <a:latin typeface="Tahoma"/>
                <a:cs typeface="Tahoma"/>
                <a:hlinkClick r:id="rId2" action="ppaction://hlinksldjump"/>
              </a:rPr>
              <a:t>eduacion.</a:t>
            </a:r>
            <a:endParaRPr sz="600" dirty="0">
              <a:latin typeface="Tahoma"/>
              <a:cs typeface="Tahoma"/>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5" dirty="0"/>
              <a:t>26</a:t>
            </a:r>
            <a:r>
              <a:rPr spc="5" dirty="0"/>
              <a:t> </a:t>
            </a:r>
            <a:r>
              <a:rPr spc="-20" dirty="0"/>
              <a:t>de</a:t>
            </a:r>
            <a:r>
              <a:rPr spc="10" dirty="0"/>
              <a:t> </a:t>
            </a:r>
            <a:r>
              <a:rPr dirty="0"/>
              <a:t>Octubre</a:t>
            </a:r>
            <a:r>
              <a:rPr spc="10" dirty="0"/>
              <a:t> </a:t>
            </a:r>
            <a:r>
              <a:rPr spc="-10" dirty="0"/>
              <a:t>del</a:t>
            </a:r>
            <a:r>
              <a:rPr spc="10" dirty="0"/>
              <a:t> </a:t>
            </a:r>
            <a:r>
              <a:rPr spc="-15" dirty="0"/>
              <a:t>2023</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5</a:t>
            </a:fld>
            <a:r>
              <a:rPr spc="-85" dirty="0"/>
              <a:t> </a:t>
            </a:r>
            <a:r>
              <a:rPr spc="85" dirty="0"/>
              <a:t>/</a:t>
            </a:r>
            <a:r>
              <a:rPr spc="-85" dirty="0"/>
              <a:t> </a:t>
            </a:r>
            <a:r>
              <a:rPr spc="-15" dirty="0"/>
              <a:t>17</a:t>
            </a: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40017"/>
            <a:ext cx="4608195" cy="293029"/>
          </a:xfrm>
          <a:prstGeom prst="rect">
            <a:avLst/>
          </a:prstGeom>
          <a:solidFill>
            <a:srgbClr val="F2F2F2"/>
          </a:solidFill>
        </p:spPr>
        <p:txBody>
          <a:bodyPr vert="horz" wrap="square" lIns="0" tIns="76835" rIns="0" bIns="0" rtlCol="0">
            <a:spAutoFit/>
          </a:bodyPr>
          <a:lstStyle/>
          <a:p>
            <a:pPr marL="167005">
              <a:lnSpc>
                <a:spcPct val="100000"/>
              </a:lnSpc>
              <a:spcBef>
                <a:spcPts val="605"/>
              </a:spcBef>
            </a:pPr>
            <a:r>
              <a:rPr spc="-55" dirty="0"/>
              <a:t>Impacto</a:t>
            </a:r>
            <a:r>
              <a:rPr spc="30" dirty="0"/>
              <a:t> </a:t>
            </a:r>
            <a:r>
              <a:rPr spc="-85" dirty="0"/>
              <a:t>de</a:t>
            </a:r>
            <a:r>
              <a:rPr spc="30" dirty="0"/>
              <a:t> </a:t>
            </a:r>
            <a:r>
              <a:rPr spc="-50" dirty="0"/>
              <a:t>las</a:t>
            </a:r>
            <a:r>
              <a:rPr spc="30" dirty="0"/>
              <a:t> </a:t>
            </a:r>
            <a:r>
              <a:rPr spc="-110" dirty="0" err="1"/>
              <a:t>Tecnologıas</a:t>
            </a:r>
            <a:r>
              <a:rPr spc="30" dirty="0"/>
              <a:t> </a:t>
            </a:r>
            <a:r>
              <a:rPr spc="-90" dirty="0"/>
              <a:t>en</a:t>
            </a:r>
            <a:r>
              <a:rPr spc="30" dirty="0"/>
              <a:t> </a:t>
            </a:r>
            <a:r>
              <a:rPr spc="-30" dirty="0"/>
              <a:t>la</a:t>
            </a:r>
            <a:r>
              <a:rPr spc="30" dirty="0"/>
              <a:t> </a:t>
            </a:r>
            <a:r>
              <a:rPr spc="-105" dirty="0" err="1"/>
              <a:t>Educacion</a:t>
            </a:r>
            <a:endParaRPr spc="-105" dirty="0"/>
          </a:p>
        </p:txBody>
      </p:sp>
      <p:sp>
        <p:nvSpPr>
          <p:cNvPr id="3" name="object 3"/>
          <p:cNvSpPr txBox="1"/>
          <p:nvPr/>
        </p:nvSpPr>
        <p:spPr>
          <a:xfrm>
            <a:off x="141063" y="725631"/>
            <a:ext cx="1532890" cy="527773"/>
          </a:xfrm>
          <a:prstGeom prst="rect">
            <a:avLst/>
          </a:prstGeom>
          <a:ln w="5060">
            <a:solidFill>
              <a:srgbClr val="000000"/>
            </a:solidFill>
          </a:ln>
        </p:spPr>
        <p:txBody>
          <a:bodyPr vert="horz" wrap="square" lIns="0" tIns="5080" rIns="0" bIns="0" rtlCol="0">
            <a:spAutoFit/>
          </a:bodyPr>
          <a:lstStyle/>
          <a:p>
            <a:pPr marL="398145" marR="332740" indent="-57785">
              <a:lnSpc>
                <a:spcPts val="1350"/>
              </a:lnSpc>
              <a:spcBef>
                <a:spcPts val="40"/>
              </a:spcBef>
            </a:pPr>
            <a:r>
              <a:rPr sz="1100" spc="5" dirty="0">
                <a:latin typeface="Tahoma"/>
                <a:cs typeface="Tahoma"/>
              </a:rPr>
              <a:t>T</a:t>
            </a:r>
            <a:r>
              <a:rPr sz="1100" spc="-45" dirty="0">
                <a:latin typeface="Tahoma"/>
                <a:cs typeface="Tahoma"/>
              </a:rPr>
              <a:t>ecnolo</a:t>
            </a:r>
            <a:r>
              <a:rPr sz="1100" spc="-210" dirty="0">
                <a:latin typeface="Tahoma"/>
                <a:cs typeface="Tahoma"/>
              </a:rPr>
              <a:t>g</a:t>
            </a:r>
            <a:r>
              <a:rPr sz="1100" spc="-459" dirty="0">
                <a:latin typeface="Tahoma"/>
                <a:cs typeface="Tahoma"/>
              </a:rPr>
              <a:t>´</a:t>
            </a:r>
            <a:r>
              <a:rPr sz="1100" spc="-40" dirty="0">
                <a:latin typeface="Tahoma"/>
                <a:cs typeface="Tahoma"/>
              </a:rPr>
              <a:t>ıas</a:t>
            </a:r>
            <a:r>
              <a:rPr sz="1100" spc="20" dirty="0">
                <a:latin typeface="Tahoma"/>
                <a:cs typeface="Tahoma"/>
              </a:rPr>
              <a:t> </a:t>
            </a:r>
            <a:r>
              <a:rPr sz="1100" spc="-60" dirty="0" err="1">
                <a:latin typeface="Tahoma"/>
                <a:cs typeface="Tahoma"/>
              </a:rPr>
              <a:t>en</a:t>
            </a:r>
            <a:r>
              <a:rPr sz="1100" spc="-60" dirty="0">
                <a:latin typeface="Tahoma"/>
                <a:cs typeface="Tahoma"/>
              </a:rPr>
              <a:t>  </a:t>
            </a:r>
            <a:r>
              <a:rPr sz="1100" spc="-25" dirty="0">
                <a:latin typeface="Tahoma"/>
                <a:cs typeface="Tahoma"/>
              </a:rPr>
              <a:t>la</a:t>
            </a:r>
            <a:r>
              <a:rPr lang="es-MX" sz="1100" spc="-5" dirty="0">
                <a:latin typeface="Tahoma"/>
                <a:cs typeface="Tahoma"/>
              </a:rPr>
              <a:t> </a:t>
            </a:r>
            <a:r>
              <a:rPr sz="1100" spc="-90" dirty="0" err="1">
                <a:latin typeface="Tahoma"/>
                <a:cs typeface="Tahoma"/>
              </a:rPr>
              <a:t>Educacion</a:t>
            </a:r>
            <a:endParaRPr sz="1100" dirty="0">
              <a:latin typeface="Tahoma"/>
              <a:cs typeface="Tahoma"/>
            </a:endParaRPr>
          </a:p>
        </p:txBody>
      </p:sp>
      <p:sp>
        <p:nvSpPr>
          <p:cNvPr id="4" name="object 4"/>
          <p:cNvSpPr txBox="1"/>
          <p:nvPr/>
        </p:nvSpPr>
        <p:spPr>
          <a:xfrm>
            <a:off x="141062" y="1775344"/>
            <a:ext cx="1605855" cy="171842"/>
          </a:xfrm>
          <a:prstGeom prst="rect">
            <a:avLst/>
          </a:prstGeom>
          <a:ln w="5060">
            <a:solidFill>
              <a:srgbClr val="000000"/>
            </a:solidFill>
          </a:ln>
        </p:spPr>
        <p:txBody>
          <a:bodyPr vert="horz" wrap="square" lIns="0" tIns="2540" rIns="0" bIns="0" rtlCol="0">
            <a:spAutoFit/>
          </a:bodyPr>
          <a:lstStyle/>
          <a:p>
            <a:pPr marL="258445">
              <a:lnSpc>
                <a:spcPct val="100000"/>
              </a:lnSpc>
              <a:spcBef>
                <a:spcPts val="20"/>
              </a:spcBef>
            </a:pPr>
            <a:r>
              <a:rPr sz="1100" spc="-40" dirty="0">
                <a:latin typeface="Tahoma"/>
                <a:cs typeface="Tahoma"/>
              </a:rPr>
              <a:t>Deserci</a:t>
            </a:r>
            <a:r>
              <a:rPr sz="1100" spc="-605" dirty="0">
                <a:latin typeface="Tahoma"/>
                <a:cs typeface="Tahoma"/>
              </a:rPr>
              <a:t>´</a:t>
            </a:r>
            <a:r>
              <a:rPr sz="1100" spc="-55" dirty="0">
                <a:latin typeface="Tahoma"/>
                <a:cs typeface="Tahoma"/>
              </a:rPr>
              <a:t>on</a:t>
            </a:r>
            <a:r>
              <a:rPr sz="1100" spc="15" dirty="0">
                <a:latin typeface="Tahoma"/>
                <a:cs typeface="Tahoma"/>
              </a:rPr>
              <a:t> </a:t>
            </a:r>
            <a:r>
              <a:rPr sz="1100" spc="-30" dirty="0">
                <a:latin typeface="Tahoma"/>
                <a:cs typeface="Tahoma"/>
              </a:rPr>
              <a:t>Escol</a:t>
            </a:r>
            <a:r>
              <a:rPr sz="1100" spc="-65" dirty="0">
                <a:latin typeface="Tahoma"/>
                <a:cs typeface="Tahoma"/>
              </a:rPr>
              <a:t>a</a:t>
            </a:r>
            <a:r>
              <a:rPr sz="1100" spc="-25" dirty="0">
                <a:latin typeface="Tahoma"/>
                <a:cs typeface="Tahoma"/>
              </a:rPr>
              <a:t>r</a:t>
            </a:r>
            <a:endParaRPr sz="1100">
              <a:latin typeface="Tahoma"/>
              <a:cs typeface="Tahoma"/>
            </a:endParaRPr>
          </a:p>
        </p:txBody>
      </p:sp>
      <p:sp>
        <p:nvSpPr>
          <p:cNvPr id="5" name="object 5"/>
          <p:cNvSpPr txBox="1"/>
          <p:nvPr/>
        </p:nvSpPr>
        <p:spPr>
          <a:xfrm>
            <a:off x="2362504" y="811670"/>
            <a:ext cx="1532890" cy="188595"/>
          </a:xfrm>
          <a:prstGeom prst="rect">
            <a:avLst/>
          </a:prstGeom>
          <a:ln w="5060">
            <a:solidFill>
              <a:srgbClr val="000000"/>
            </a:solidFill>
          </a:ln>
        </p:spPr>
        <p:txBody>
          <a:bodyPr vert="horz" wrap="square" lIns="0" tIns="2540" rIns="0" bIns="0" rtlCol="0">
            <a:spAutoFit/>
          </a:bodyPr>
          <a:lstStyle/>
          <a:p>
            <a:pPr marL="153035">
              <a:lnSpc>
                <a:spcPct val="100000"/>
              </a:lnSpc>
              <a:spcBef>
                <a:spcPts val="20"/>
              </a:spcBef>
            </a:pPr>
            <a:r>
              <a:rPr sz="1100" spc="-40" dirty="0">
                <a:latin typeface="Tahoma"/>
                <a:cs typeface="Tahoma"/>
              </a:rPr>
              <a:t>Carencia</a:t>
            </a:r>
            <a:r>
              <a:rPr sz="1100" spc="5" dirty="0">
                <a:latin typeface="Tahoma"/>
                <a:cs typeface="Tahoma"/>
              </a:rPr>
              <a:t> </a:t>
            </a:r>
            <a:r>
              <a:rPr sz="1100" spc="-70" dirty="0">
                <a:latin typeface="Tahoma"/>
                <a:cs typeface="Tahoma"/>
              </a:rPr>
              <a:t>de</a:t>
            </a:r>
            <a:r>
              <a:rPr sz="1100" spc="5" dirty="0">
                <a:latin typeface="Tahoma"/>
                <a:cs typeface="Tahoma"/>
              </a:rPr>
              <a:t> </a:t>
            </a:r>
            <a:r>
              <a:rPr sz="1100" spc="-50" dirty="0">
                <a:latin typeface="Tahoma"/>
                <a:cs typeface="Tahoma"/>
              </a:rPr>
              <a:t>Recursos</a:t>
            </a:r>
            <a:endParaRPr sz="1100">
              <a:latin typeface="Tahoma"/>
              <a:cs typeface="Tahoma"/>
            </a:endParaRPr>
          </a:p>
        </p:txBody>
      </p:sp>
      <p:sp>
        <p:nvSpPr>
          <p:cNvPr id="6" name="object 6"/>
          <p:cNvSpPr txBox="1"/>
          <p:nvPr/>
        </p:nvSpPr>
        <p:spPr>
          <a:xfrm>
            <a:off x="2362504" y="1761875"/>
            <a:ext cx="1532890" cy="215900"/>
          </a:xfrm>
          <a:prstGeom prst="rect">
            <a:avLst/>
          </a:prstGeom>
          <a:ln w="5060">
            <a:solidFill>
              <a:srgbClr val="000000"/>
            </a:solidFill>
          </a:ln>
        </p:spPr>
        <p:txBody>
          <a:bodyPr vert="horz" wrap="square" lIns="0" tIns="2540" rIns="0" bIns="0" rtlCol="0">
            <a:spAutoFit/>
          </a:bodyPr>
          <a:lstStyle/>
          <a:p>
            <a:pPr marL="142875">
              <a:lnSpc>
                <a:spcPct val="100000"/>
              </a:lnSpc>
              <a:spcBef>
                <a:spcPts val="20"/>
              </a:spcBef>
            </a:pPr>
            <a:r>
              <a:rPr sz="1100" spc="-25" dirty="0">
                <a:latin typeface="Tahoma"/>
                <a:cs typeface="Tahoma"/>
              </a:rPr>
              <a:t>Emigraci</a:t>
            </a:r>
            <a:r>
              <a:rPr sz="1100" spc="-605" dirty="0">
                <a:latin typeface="Tahoma"/>
                <a:cs typeface="Tahoma"/>
              </a:rPr>
              <a:t>´</a:t>
            </a:r>
            <a:r>
              <a:rPr sz="1100" spc="-55" dirty="0">
                <a:latin typeface="Tahoma"/>
                <a:cs typeface="Tahoma"/>
              </a:rPr>
              <a:t>on</a:t>
            </a:r>
            <a:r>
              <a:rPr sz="1100" spc="15" dirty="0">
                <a:latin typeface="Tahoma"/>
                <a:cs typeface="Tahoma"/>
              </a:rPr>
              <a:t> </a:t>
            </a:r>
            <a:r>
              <a:rPr sz="1100" spc="-25" dirty="0">
                <a:latin typeface="Tahoma"/>
                <a:cs typeface="Tahoma"/>
              </a:rPr>
              <a:t>al</a:t>
            </a:r>
            <a:r>
              <a:rPr sz="1100" spc="20" dirty="0">
                <a:latin typeface="Tahoma"/>
                <a:cs typeface="Tahoma"/>
              </a:rPr>
              <a:t> </a:t>
            </a:r>
            <a:r>
              <a:rPr sz="1100" spc="-15" dirty="0">
                <a:latin typeface="Tahoma"/>
                <a:cs typeface="Tahoma"/>
              </a:rPr>
              <a:t>Ca</a:t>
            </a:r>
            <a:r>
              <a:rPr sz="1100" spc="-60" dirty="0">
                <a:latin typeface="Tahoma"/>
                <a:cs typeface="Tahoma"/>
              </a:rPr>
              <a:t>m</a:t>
            </a:r>
            <a:r>
              <a:rPr sz="1100" spc="-20" dirty="0">
                <a:latin typeface="Tahoma"/>
                <a:cs typeface="Tahoma"/>
              </a:rPr>
              <a:t>p</a:t>
            </a:r>
            <a:r>
              <a:rPr sz="1100" spc="-55" dirty="0">
                <a:latin typeface="Tahoma"/>
                <a:cs typeface="Tahoma"/>
              </a:rPr>
              <a:t>o</a:t>
            </a:r>
            <a:endParaRPr sz="1100">
              <a:latin typeface="Tahoma"/>
              <a:cs typeface="Tahoma"/>
            </a:endParaRPr>
          </a:p>
        </p:txBody>
      </p:sp>
      <p:sp>
        <p:nvSpPr>
          <p:cNvPr id="7" name="object 7"/>
          <p:cNvSpPr txBox="1"/>
          <p:nvPr/>
        </p:nvSpPr>
        <p:spPr>
          <a:xfrm>
            <a:off x="2362504" y="2666450"/>
            <a:ext cx="2076146" cy="348237"/>
          </a:xfrm>
          <a:prstGeom prst="rect">
            <a:avLst/>
          </a:prstGeom>
          <a:ln w="5060">
            <a:solidFill>
              <a:srgbClr val="000000"/>
            </a:solidFill>
          </a:ln>
        </p:spPr>
        <p:txBody>
          <a:bodyPr vert="horz" wrap="square" lIns="0" tIns="5080" rIns="0" bIns="0" rtlCol="0">
            <a:spAutoFit/>
          </a:bodyPr>
          <a:lstStyle/>
          <a:p>
            <a:pPr marL="363220" marR="332740" indent="-23495">
              <a:lnSpc>
                <a:spcPts val="1350"/>
              </a:lnSpc>
              <a:spcBef>
                <a:spcPts val="40"/>
              </a:spcBef>
            </a:pPr>
            <a:r>
              <a:rPr lang="es-MX" sz="1100" dirty="0">
                <a:latin typeface="Tahoma"/>
                <a:cs typeface="Tahoma"/>
              </a:rPr>
              <a:t>Señal de Internet Deficiente</a:t>
            </a:r>
            <a:endParaRPr sz="1100" dirty="0">
              <a:latin typeface="Tahoma"/>
              <a:cs typeface="Tahoma"/>
            </a:endParaRPr>
          </a:p>
        </p:txBody>
      </p:sp>
      <p:grpSp>
        <p:nvGrpSpPr>
          <p:cNvPr id="8" name="object 8"/>
          <p:cNvGrpSpPr/>
          <p:nvPr/>
        </p:nvGrpSpPr>
        <p:grpSpPr>
          <a:xfrm>
            <a:off x="888270" y="1315887"/>
            <a:ext cx="45719" cy="457450"/>
            <a:chOff x="888271" y="1088807"/>
            <a:chExt cx="38100" cy="684530"/>
          </a:xfrm>
        </p:grpSpPr>
        <p:sp>
          <p:nvSpPr>
            <p:cNvPr id="9" name="object 9"/>
            <p:cNvSpPr/>
            <p:nvPr/>
          </p:nvSpPr>
          <p:spPr>
            <a:xfrm>
              <a:off x="907249" y="1088807"/>
              <a:ext cx="0" cy="638810"/>
            </a:xfrm>
            <a:custGeom>
              <a:avLst/>
              <a:gdLst/>
              <a:ahLst/>
              <a:cxnLst/>
              <a:rect l="l" t="t" r="r" b="b"/>
              <a:pathLst>
                <a:path h="638810">
                  <a:moveTo>
                    <a:pt x="0" y="0"/>
                  </a:moveTo>
                  <a:lnTo>
                    <a:pt x="0" y="638457"/>
                  </a:lnTo>
                </a:path>
              </a:pathLst>
            </a:custGeom>
            <a:ln w="5060">
              <a:solidFill>
                <a:srgbClr val="000000"/>
              </a:solidFill>
            </a:ln>
          </p:spPr>
          <p:txBody>
            <a:bodyPr wrap="square" lIns="0" tIns="0" rIns="0" bIns="0" rtlCol="0"/>
            <a:lstStyle/>
            <a:p>
              <a:endParaRPr/>
            </a:p>
          </p:txBody>
        </p:sp>
        <p:sp>
          <p:nvSpPr>
            <p:cNvPr id="10" name="object 10"/>
            <p:cNvSpPr/>
            <p:nvPr/>
          </p:nvSpPr>
          <p:spPr>
            <a:xfrm>
              <a:off x="888271" y="1722204"/>
              <a:ext cx="38100" cy="50800"/>
            </a:xfrm>
            <a:custGeom>
              <a:avLst/>
              <a:gdLst/>
              <a:ahLst/>
              <a:cxnLst/>
              <a:rect l="l" t="t" r="r" b="b"/>
              <a:pathLst>
                <a:path w="38100" h="50800">
                  <a:moveTo>
                    <a:pt x="37957" y="0"/>
                  </a:moveTo>
                  <a:lnTo>
                    <a:pt x="0" y="0"/>
                  </a:lnTo>
                  <a:lnTo>
                    <a:pt x="6345" y="12415"/>
                  </a:lnTo>
                  <a:lnTo>
                    <a:pt x="11861" y="25937"/>
                  </a:lnTo>
                  <a:lnTo>
                    <a:pt x="16191" y="39143"/>
                  </a:lnTo>
                  <a:lnTo>
                    <a:pt x="18978" y="50609"/>
                  </a:lnTo>
                  <a:lnTo>
                    <a:pt x="21766" y="39143"/>
                  </a:lnTo>
                  <a:lnTo>
                    <a:pt x="26095" y="25937"/>
                  </a:lnTo>
                  <a:lnTo>
                    <a:pt x="31611" y="12415"/>
                  </a:lnTo>
                  <a:lnTo>
                    <a:pt x="37957" y="0"/>
                  </a:lnTo>
                  <a:close/>
                </a:path>
              </a:pathLst>
            </a:custGeom>
            <a:solidFill>
              <a:srgbClr val="000000"/>
            </a:solidFill>
          </p:spPr>
          <p:txBody>
            <a:bodyPr wrap="square" lIns="0" tIns="0" rIns="0" bIns="0" rtlCol="0"/>
            <a:lstStyle/>
            <a:p>
              <a:endParaRPr/>
            </a:p>
          </p:txBody>
        </p:sp>
      </p:grpSp>
      <p:sp>
        <p:nvSpPr>
          <p:cNvPr id="11" name="object 11"/>
          <p:cNvSpPr txBox="1"/>
          <p:nvPr/>
        </p:nvSpPr>
        <p:spPr>
          <a:xfrm>
            <a:off x="539656" y="1334942"/>
            <a:ext cx="348615" cy="191770"/>
          </a:xfrm>
          <a:prstGeom prst="rect">
            <a:avLst/>
          </a:prstGeom>
        </p:spPr>
        <p:txBody>
          <a:bodyPr vert="horz" wrap="square" lIns="0" tIns="11430" rIns="0" bIns="0" rtlCol="0">
            <a:spAutoFit/>
          </a:bodyPr>
          <a:lstStyle/>
          <a:p>
            <a:pPr marL="12700">
              <a:lnSpc>
                <a:spcPct val="100000"/>
              </a:lnSpc>
              <a:spcBef>
                <a:spcPts val="90"/>
              </a:spcBef>
            </a:pPr>
            <a:r>
              <a:rPr sz="1100" spc="-55" dirty="0">
                <a:latin typeface="Tahoma"/>
                <a:cs typeface="Tahoma"/>
              </a:rPr>
              <a:t>Se</a:t>
            </a:r>
            <a:r>
              <a:rPr sz="1100" spc="20" dirty="0">
                <a:latin typeface="Tahoma"/>
                <a:cs typeface="Tahoma"/>
              </a:rPr>
              <a:t> </a:t>
            </a:r>
            <a:r>
              <a:rPr sz="1100" spc="-50" dirty="0">
                <a:latin typeface="Tahoma"/>
                <a:cs typeface="Tahoma"/>
              </a:rPr>
              <a:t>da</a:t>
            </a:r>
            <a:endParaRPr sz="1100" dirty="0">
              <a:latin typeface="Tahoma"/>
              <a:cs typeface="Tahoma"/>
            </a:endParaRPr>
          </a:p>
        </p:txBody>
      </p:sp>
      <p:sp>
        <p:nvSpPr>
          <p:cNvPr id="12" name="object 12"/>
          <p:cNvSpPr/>
          <p:nvPr/>
        </p:nvSpPr>
        <p:spPr>
          <a:xfrm>
            <a:off x="2309363" y="886975"/>
            <a:ext cx="50800" cy="38100"/>
          </a:xfrm>
          <a:custGeom>
            <a:avLst/>
            <a:gdLst/>
            <a:ahLst/>
            <a:cxnLst/>
            <a:rect l="l" t="t" r="r" b="b"/>
            <a:pathLst>
              <a:path w="50800" h="38100">
                <a:moveTo>
                  <a:pt x="0" y="0"/>
                </a:moveTo>
                <a:lnTo>
                  <a:pt x="0" y="37957"/>
                </a:lnTo>
                <a:lnTo>
                  <a:pt x="12415" y="31611"/>
                </a:lnTo>
                <a:lnTo>
                  <a:pt x="25937" y="26095"/>
                </a:lnTo>
                <a:lnTo>
                  <a:pt x="39143" y="21766"/>
                </a:lnTo>
                <a:lnTo>
                  <a:pt x="50609" y="18978"/>
                </a:lnTo>
                <a:lnTo>
                  <a:pt x="39143" y="16191"/>
                </a:lnTo>
                <a:lnTo>
                  <a:pt x="25937" y="11861"/>
                </a:lnTo>
                <a:lnTo>
                  <a:pt x="12415" y="6345"/>
                </a:lnTo>
                <a:lnTo>
                  <a:pt x="0" y="0"/>
                </a:lnTo>
                <a:close/>
              </a:path>
            </a:pathLst>
          </a:custGeom>
          <a:solidFill>
            <a:srgbClr val="000000"/>
          </a:solidFill>
        </p:spPr>
        <p:txBody>
          <a:bodyPr wrap="square" lIns="0" tIns="0" rIns="0" bIns="0" rtlCol="0"/>
          <a:lstStyle/>
          <a:p>
            <a:endParaRPr/>
          </a:p>
        </p:txBody>
      </p:sp>
      <p:sp>
        <p:nvSpPr>
          <p:cNvPr id="13" name="object 13"/>
          <p:cNvSpPr txBox="1"/>
          <p:nvPr/>
        </p:nvSpPr>
        <p:spPr>
          <a:xfrm>
            <a:off x="1697124" y="741470"/>
            <a:ext cx="664210" cy="191770"/>
          </a:xfrm>
          <a:prstGeom prst="rect">
            <a:avLst/>
          </a:prstGeom>
        </p:spPr>
        <p:txBody>
          <a:bodyPr vert="horz" wrap="square" lIns="0" tIns="11430" rIns="0" bIns="0" rtlCol="0">
            <a:spAutoFit/>
          </a:bodyPr>
          <a:lstStyle/>
          <a:p>
            <a:pPr marL="12700">
              <a:lnSpc>
                <a:spcPct val="100000"/>
              </a:lnSpc>
              <a:spcBef>
                <a:spcPts val="90"/>
              </a:spcBef>
            </a:pPr>
            <a:r>
              <a:rPr sz="1100" u="sng" spc="-5" dirty="0">
                <a:uFill>
                  <a:solidFill>
                    <a:srgbClr val="000000"/>
                  </a:solidFill>
                </a:uFill>
                <a:latin typeface="Times New Roman"/>
                <a:cs typeface="Times New Roman"/>
              </a:rPr>
              <a:t>  </a:t>
            </a:r>
            <a:r>
              <a:rPr sz="1100" u="sng" spc="85" dirty="0">
                <a:uFill>
                  <a:solidFill>
                    <a:srgbClr val="000000"/>
                  </a:solidFill>
                </a:uFill>
                <a:latin typeface="Times New Roman"/>
                <a:cs typeface="Times New Roman"/>
              </a:rPr>
              <a:t> </a:t>
            </a:r>
            <a:r>
              <a:rPr sz="1100" u="sng" spc="-20" dirty="0">
                <a:uFill>
                  <a:solidFill>
                    <a:srgbClr val="000000"/>
                  </a:solidFill>
                </a:uFill>
                <a:latin typeface="Tahoma"/>
                <a:cs typeface="Tahoma"/>
              </a:rPr>
              <a:t>Por</a:t>
            </a:r>
            <a:r>
              <a:rPr sz="1100" u="sng" spc="-25" dirty="0">
                <a:uFill>
                  <a:solidFill>
                    <a:srgbClr val="000000"/>
                  </a:solidFill>
                </a:uFill>
                <a:latin typeface="Tahoma"/>
                <a:cs typeface="Tahoma"/>
              </a:rPr>
              <a:t> </a:t>
            </a:r>
            <a:r>
              <a:rPr sz="1100" u="sng" spc="-55" dirty="0">
                <a:uFill>
                  <a:solidFill>
                    <a:srgbClr val="000000"/>
                  </a:solidFill>
                </a:uFill>
                <a:latin typeface="Tahoma"/>
                <a:cs typeface="Tahoma"/>
              </a:rPr>
              <a:t>una</a:t>
            </a:r>
            <a:r>
              <a:rPr sz="1100" u="sng" spc="-140" dirty="0">
                <a:uFill>
                  <a:solidFill>
                    <a:srgbClr val="000000"/>
                  </a:solidFill>
                </a:uFill>
                <a:latin typeface="Tahoma"/>
                <a:cs typeface="Tahoma"/>
              </a:rPr>
              <a:t> </a:t>
            </a:r>
            <a:endParaRPr sz="1100" dirty="0">
              <a:latin typeface="Tahoma"/>
              <a:cs typeface="Tahoma"/>
            </a:endParaRPr>
          </a:p>
        </p:txBody>
      </p:sp>
      <p:sp>
        <p:nvSpPr>
          <p:cNvPr id="14" name="object 14"/>
          <p:cNvSpPr/>
          <p:nvPr/>
        </p:nvSpPr>
        <p:spPr>
          <a:xfrm>
            <a:off x="2309363" y="1850650"/>
            <a:ext cx="50800" cy="38100"/>
          </a:xfrm>
          <a:custGeom>
            <a:avLst/>
            <a:gdLst/>
            <a:ahLst/>
            <a:cxnLst/>
            <a:rect l="l" t="t" r="r" b="b"/>
            <a:pathLst>
              <a:path w="50800" h="38100">
                <a:moveTo>
                  <a:pt x="0" y="0"/>
                </a:moveTo>
                <a:lnTo>
                  <a:pt x="0" y="37957"/>
                </a:lnTo>
                <a:lnTo>
                  <a:pt x="12415" y="31611"/>
                </a:lnTo>
                <a:lnTo>
                  <a:pt x="25937" y="26095"/>
                </a:lnTo>
                <a:lnTo>
                  <a:pt x="39143" y="21766"/>
                </a:lnTo>
                <a:lnTo>
                  <a:pt x="50609" y="18978"/>
                </a:lnTo>
                <a:lnTo>
                  <a:pt x="39143" y="16191"/>
                </a:lnTo>
                <a:lnTo>
                  <a:pt x="25937" y="11861"/>
                </a:lnTo>
                <a:lnTo>
                  <a:pt x="12415" y="6345"/>
                </a:lnTo>
                <a:lnTo>
                  <a:pt x="0" y="0"/>
                </a:lnTo>
                <a:close/>
              </a:path>
            </a:pathLst>
          </a:custGeom>
          <a:solidFill>
            <a:srgbClr val="000000"/>
          </a:solidFill>
        </p:spPr>
        <p:txBody>
          <a:bodyPr wrap="square" lIns="0" tIns="0" rIns="0" bIns="0" rtlCol="0"/>
          <a:lstStyle/>
          <a:p>
            <a:endParaRPr/>
          </a:p>
        </p:txBody>
      </p:sp>
      <p:sp>
        <p:nvSpPr>
          <p:cNvPr id="15" name="object 15"/>
          <p:cNvSpPr txBox="1"/>
          <p:nvPr/>
        </p:nvSpPr>
        <p:spPr>
          <a:xfrm>
            <a:off x="1749259" y="1712861"/>
            <a:ext cx="664210" cy="191770"/>
          </a:xfrm>
          <a:prstGeom prst="rect">
            <a:avLst/>
          </a:prstGeom>
        </p:spPr>
        <p:txBody>
          <a:bodyPr vert="horz" wrap="square" lIns="0" tIns="11430" rIns="0" bIns="0" rtlCol="0">
            <a:spAutoFit/>
          </a:bodyPr>
          <a:lstStyle/>
          <a:p>
            <a:pPr marL="12700">
              <a:lnSpc>
                <a:spcPct val="100000"/>
              </a:lnSpc>
              <a:spcBef>
                <a:spcPts val="90"/>
              </a:spcBef>
            </a:pPr>
            <a:r>
              <a:rPr sz="1100" u="sng" spc="-5" dirty="0">
                <a:uFill>
                  <a:solidFill>
                    <a:srgbClr val="000000"/>
                  </a:solidFill>
                </a:uFill>
                <a:latin typeface="Times New Roman"/>
                <a:cs typeface="Times New Roman"/>
              </a:rPr>
              <a:t>   </a:t>
            </a:r>
            <a:r>
              <a:rPr sz="1100" u="sng" spc="-10" dirty="0">
                <a:uFill>
                  <a:solidFill>
                    <a:srgbClr val="000000"/>
                  </a:solidFill>
                </a:uFill>
                <a:latin typeface="Times New Roman"/>
                <a:cs typeface="Times New Roman"/>
              </a:rPr>
              <a:t> </a:t>
            </a:r>
            <a:r>
              <a:rPr sz="1100" u="sng" spc="-35" dirty="0">
                <a:uFill>
                  <a:solidFill>
                    <a:srgbClr val="000000"/>
                  </a:solidFill>
                </a:uFill>
                <a:latin typeface="Tahoma"/>
                <a:cs typeface="Tahoma"/>
              </a:rPr>
              <a:t>Debido</a:t>
            </a:r>
            <a:r>
              <a:rPr sz="1100" u="sng" spc="45" dirty="0">
                <a:uFill>
                  <a:solidFill>
                    <a:srgbClr val="000000"/>
                  </a:solidFill>
                </a:uFill>
                <a:latin typeface="Tahoma"/>
                <a:cs typeface="Tahoma"/>
              </a:rPr>
              <a:t> </a:t>
            </a:r>
            <a:endParaRPr sz="1100" dirty="0">
              <a:latin typeface="Tahoma"/>
              <a:cs typeface="Tahoma"/>
            </a:endParaRPr>
          </a:p>
        </p:txBody>
      </p:sp>
      <p:grpSp>
        <p:nvGrpSpPr>
          <p:cNvPr id="16" name="object 16"/>
          <p:cNvGrpSpPr/>
          <p:nvPr/>
        </p:nvGrpSpPr>
        <p:grpSpPr>
          <a:xfrm>
            <a:off x="3109712" y="1979913"/>
            <a:ext cx="38100" cy="684530"/>
            <a:chOff x="3109712" y="1979913"/>
            <a:chExt cx="38100" cy="684530"/>
          </a:xfrm>
        </p:grpSpPr>
        <p:sp>
          <p:nvSpPr>
            <p:cNvPr id="17" name="object 17"/>
            <p:cNvSpPr/>
            <p:nvPr/>
          </p:nvSpPr>
          <p:spPr>
            <a:xfrm>
              <a:off x="3128690" y="1979913"/>
              <a:ext cx="0" cy="638810"/>
            </a:xfrm>
            <a:custGeom>
              <a:avLst/>
              <a:gdLst/>
              <a:ahLst/>
              <a:cxnLst/>
              <a:rect l="l" t="t" r="r" b="b"/>
              <a:pathLst>
                <a:path h="638810">
                  <a:moveTo>
                    <a:pt x="0" y="0"/>
                  </a:moveTo>
                  <a:lnTo>
                    <a:pt x="0" y="638457"/>
                  </a:lnTo>
                </a:path>
              </a:pathLst>
            </a:custGeom>
            <a:ln w="5060">
              <a:solidFill>
                <a:srgbClr val="000000"/>
              </a:solidFill>
            </a:ln>
          </p:spPr>
          <p:txBody>
            <a:bodyPr wrap="square" lIns="0" tIns="0" rIns="0" bIns="0" rtlCol="0"/>
            <a:lstStyle/>
            <a:p>
              <a:endParaRPr/>
            </a:p>
          </p:txBody>
        </p:sp>
        <p:sp>
          <p:nvSpPr>
            <p:cNvPr id="18" name="object 18"/>
            <p:cNvSpPr/>
            <p:nvPr/>
          </p:nvSpPr>
          <p:spPr>
            <a:xfrm>
              <a:off x="3109712" y="2613309"/>
              <a:ext cx="38100" cy="50800"/>
            </a:xfrm>
            <a:custGeom>
              <a:avLst/>
              <a:gdLst/>
              <a:ahLst/>
              <a:cxnLst/>
              <a:rect l="l" t="t" r="r" b="b"/>
              <a:pathLst>
                <a:path w="38100" h="50800">
                  <a:moveTo>
                    <a:pt x="37957" y="0"/>
                  </a:moveTo>
                  <a:lnTo>
                    <a:pt x="0" y="0"/>
                  </a:lnTo>
                  <a:lnTo>
                    <a:pt x="6345" y="12415"/>
                  </a:lnTo>
                  <a:lnTo>
                    <a:pt x="11861" y="25937"/>
                  </a:lnTo>
                  <a:lnTo>
                    <a:pt x="16191" y="39143"/>
                  </a:lnTo>
                  <a:lnTo>
                    <a:pt x="18978" y="50609"/>
                  </a:lnTo>
                  <a:lnTo>
                    <a:pt x="21766" y="39143"/>
                  </a:lnTo>
                  <a:lnTo>
                    <a:pt x="26095" y="25937"/>
                  </a:lnTo>
                  <a:lnTo>
                    <a:pt x="31611" y="12415"/>
                  </a:lnTo>
                  <a:lnTo>
                    <a:pt x="37957" y="0"/>
                  </a:lnTo>
                  <a:close/>
                </a:path>
              </a:pathLst>
            </a:custGeom>
            <a:solidFill>
              <a:srgbClr val="000000"/>
            </a:solidFill>
          </p:spPr>
          <p:txBody>
            <a:bodyPr wrap="square" lIns="0" tIns="0" rIns="0" bIns="0" rtlCol="0"/>
            <a:lstStyle/>
            <a:p>
              <a:endParaRPr/>
            </a:p>
          </p:txBody>
        </p:sp>
      </p:grpSp>
      <p:sp>
        <p:nvSpPr>
          <p:cNvPr id="19" name="object 19"/>
          <p:cNvSpPr txBox="1"/>
          <p:nvPr/>
        </p:nvSpPr>
        <p:spPr>
          <a:xfrm>
            <a:off x="2668943" y="2000083"/>
            <a:ext cx="424180" cy="191770"/>
          </a:xfrm>
          <a:prstGeom prst="rect">
            <a:avLst/>
          </a:prstGeom>
        </p:spPr>
        <p:txBody>
          <a:bodyPr vert="horz" wrap="square" lIns="0" tIns="11430" rIns="0" bIns="0" rtlCol="0">
            <a:spAutoFit/>
          </a:bodyPr>
          <a:lstStyle/>
          <a:p>
            <a:pPr marL="12700">
              <a:lnSpc>
                <a:spcPct val="100000"/>
              </a:lnSpc>
              <a:spcBef>
                <a:spcPts val="90"/>
              </a:spcBef>
            </a:pPr>
            <a:r>
              <a:rPr sz="1100" spc="-30" dirty="0">
                <a:latin typeface="Tahoma"/>
                <a:cs typeface="Tahoma"/>
              </a:rPr>
              <a:t>Ya</a:t>
            </a:r>
            <a:r>
              <a:rPr sz="1100" spc="-50" dirty="0">
                <a:latin typeface="Tahoma"/>
                <a:cs typeface="Tahoma"/>
              </a:rPr>
              <a:t> </a:t>
            </a:r>
            <a:r>
              <a:rPr sz="1100" spc="-65" dirty="0">
                <a:latin typeface="Tahoma"/>
                <a:cs typeface="Tahoma"/>
              </a:rPr>
              <a:t>que</a:t>
            </a:r>
            <a:endParaRPr sz="1100">
              <a:latin typeface="Tahoma"/>
              <a:cs typeface="Tahoma"/>
            </a:endParaRPr>
          </a:p>
        </p:txBody>
      </p:sp>
      <p:grpSp>
        <p:nvGrpSpPr>
          <p:cNvPr id="20" name="object 20"/>
          <p:cNvGrpSpPr/>
          <p:nvPr/>
        </p:nvGrpSpPr>
        <p:grpSpPr>
          <a:xfrm>
            <a:off x="0" y="3346348"/>
            <a:ext cx="4608195" cy="109855"/>
            <a:chOff x="0" y="3346348"/>
            <a:chExt cx="4608195" cy="109855"/>
          </a:xfrm>
        </p:grpSpPr>
        <p:sp>
          <p:nvSpPr>
            <p:cNvPr id="21" name="object 21"/>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22" name="object 22"/>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23" name="object 23"/>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24" name="object 24"/>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10" dirty="0"/>
              <a:t>Garnelo</a:t>
            </a:r>
            <a:r>
              <a:rPr spc="10" dirty="0"/>
              <a:t> </a:t>
            </a:r>
            <a:r>
              <a:rPr spc="-5" dirty="0"/>
              <a:t>Perez</a:t>
            </a:r>
            <a:r>
              <a:rPr spc="10" dirty="0"/>
              <a:t> </a:t>
            </a:r>
            <a:r>
              <a:rPr spc="-10" dirty="0"/>
              <a:t>Imanol</a:t>
            </a:r>
            <a:r>
              <a:rPr spc="210" dirty="0"/>
              <a:t> </a:t>
            </a:r>
            <a:r>
              <a:rPr spc="40" dirty="0"/>
              <a:t>(UACM)</a:t>
            </a:r>
          </a:p>
        </p:txBody>
      </p:sp>
      <p:sp>
        <p:nvSpPr>
          <p:cNvPr id="25" name="object 25"/>
          <p:cNvSpPr txBox="1"/>
          <p:nvPr/>
        </p:nvSpPr>
        <p:spPr>
          <a:xfrm>
            <a:off x="1563103" y="3351784"/>
            <a:ext cx="1482090" cy="89768"/>
          </a:xfrm>
          <a:prstGeom prst="rect">
            <a:avLst/>
          </a:prstGeom>
        </p:spPr>
        <p:txBody>
          <a:bodyPr vert="horz" wrap="square" lIns="0" tIns="0" rIns="0" bIns="0" rtlCol="0">
            <a:spAutoFit/>
          </a:bodyPr>
          <a:lstStyle/>
          <a:p>
            <a:pPr marL="12700">
              <a:lnSpc>
                <a:spcPts val="675"/>
              </a:lnSpc>
            </a:pPr>
            <a:r>
              <a:rPr sz="600" dirty="0">
                <a:solidFill>
                  <a:srgbClr val="8E0000"/>
                </a:solidFill>
                <a:latin typeface="Tahoma"/>
                <a:cs typeface="Tahoma"/>
                <a:hlinkClick r:id="rId2" action="ppaction://hlinksldjump"/>
              </a:rPr>
              <a:t>Aplicaciones</a:t>
            </a:r>
            <a:r>
              <a:rPr sz="600" spc="20" dirty="0">
                <a:solidFill>
                  <a:srgbClr val="8E0000"/>
                </a:solidFill>
                <a:latin typeface="Tahoma"/>
                <a:cs typeface="Tahoma"/>
                <a:hlinkClick r:id="rId2" action="ppaction://hlinksldjump"/>
              </a:rPr>
              <a:t> </a:t>
            </a:r>
            <a:r>
              <a:rPr sz="600" spc="-20" dirty="0">
                <a:solidFill>
                  <a:srgbClr val="8E0000"/>
                </a:solidFill>
                <a:latin typeface="Tahoma"/>
                <a:cs typeface="Tahoma"/>
                <a:hlinkClick r:id="rId2" action="ppaction://hlinksldjump"/>
              </a:rPr>
              <a:t>de</a:t>
            </a:r>
            <a:r>
              <a:rPr sz="600" spc="20" dirty="0">
                <a:solidFill>
                  <a:srgbClr val="8E0000"/>
                </a:solidFill>
                <a:latin typeface="Tahoma"/>
                <a:cs typeface="Tahoma"/>
                <a:hlinkClick r:id="rId2" action="ppaction://hlinksldjump"/>
              </a:rPr>
              <a:t> </a:t>
            </a:r>
            <a:r>
              <a:rPr sz="600" dirty="0">
                <a:solidFill>
                  <a:srgbClr val="8E0000"/>
                </a:solidFill>
                <a:latin typeface="Tahoma"/>
                <a:cs typeface="Tahoma"/>
                <a:hlinkClick r:id="rId2" action="ppaction://hlinksldjump"/>
              </a:rPr>
              <a:t>la</a:t>
            </a:r>
            <a:r>
              <a:rPr sz="600" spc="30" dirty="0">
                <a:solidFill>
                  <a:srgbClr val="8E0000"/>
                </a:solidFill>
                <a:latin typeface="Tahoma"/>
                <a:cs typeface="Tahoma"/>
                <a:hlinkClick r:id="rId2" action="ppaction://hlinksldjump"/>
              </a:rPr>
              <a:t> </a:t>
            </a:r>
            <a:r>
              <a:rPr sz="600" spc="-35" dirty="0" err="1">
                <a:solidFill>
                  <a:srgbClr val="8E0000"/>
                </a:solidFill>
                <a:latin typeface="Tahoma"/>
                <a:cs typeface="Tahoma"/>
                <a:hlinkClick r:id="rId2" action="ppaction://hlinksldjump"/>
              </a:rPr>
              <a:t>modelacion</a:t>
            </a:r>
            <a:r>
              <a:rPr sz="600" spc="20" dirty="0">
                <a:solidFill>
                  <a:srgbClr val="8E0000"/>
                </a:solidFill>
                <a:latin typeface="Tahoma"/>
                <a:cs typeface="Tahoma"/>
                <a:hlinkClick r:id="rId2" action="ppaction://hlinksldjump"/>
              </a:rPr>
              <a:t> </a:t>
            </a:r>
            <a:r>
              <a:rPr sz="600" spc="-25" dirty="0">
                <a:solidFill>
                  <a:srgbClr val="8E0000"/>
                </a:solidFill>
                <a:latin typeface="Tahoma"/>
                <a:cs typeface="Tahoma"/>
                <a:hlinkClick r:id="rId2" action="ppaction://hlinksldjump"/>
              </a:rPr>
              <a:t>en</a:t>
            </a:r>
            <a:r>
              <a:rPr sz="600" spc="25" dirty="0">
                <a:solidFill>
                  <a:srgbClr val="8E0000"/>
                </a:solidFill>
                <a:latin typeface="Tahoma"/>
                <a:cs typeface="Tahoma"/>
                <a:hlinkClick r:id="rId2" action="ppaction://hlinksldjump"/>
              </a:rPr>
              <a:t> </a:t>
            </a:r>
            <a:r>
              <a:rPr sz="600" spc="-10" dirty="0">
                <a:solidFill>
                  <a:srgbClr val="8E0000"/>
                </a:solidFill>
                <a:latin typeface="Tahoma"/>
                <a:cs typeface="Tahoma"/>
                <a:hlinkClick r:id="rId2" action="ppaction://hlinksldjump"/>
              </a:rPr>
              <a:t>eduacion.</a:t>
            </a:r>
            <a:endParaRPr sz="600" dirty="0">
              <a:latin typeface="Tahoma"/>
              <a:cs typeface="Tahoma"/>
            </a:endParaRPr>
          </a:p>
        </p:txBody>
      </p:sp>
      <p:sp>
        <p:nvSpPr>
          <p:cNvPr id="26" name="object 2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5" dirty="0"/>
              <a:t>26</a:t>
            </a:r>
            <a:r>
              <a:rPr spc="5" dirty="0"/>
              <a:t> </a:t>
            </a:r>
            <a:r>
              <a:rPr spc="-20" dirty="0"/>
              <a:t>de</a:t>
            </a:r>
            <a:r>
              <a:rPr spc="10" dirty="0"/>
              <a:t> </a:t>
            </a:r>
            <a:r>
              <a:rPr dirty="0"/>
              <a:t>Octubre</a:t>
            </a:r>
            <a:r>
              <a:rPr spc="10" dirty="0"/>
              <a:t> </a:t>
            </a:r>
            <a:r>
              <a:rPr spc="-10" dirty="0"/>
              <a:t>del</a:t>
            </a:r>
            <a:r>
              <a:rPr spc="10" dirty="0"/>
              <a:t> </a:t>
            </a:r>
            <a:r>
              <a:rPr spc="-15" dirty="0"/>
              <a:t>2023</a:t>
            </a:r>
          </a:p>
        </p:txBody>
      </p:sp>
      <p:sp>
        <p:nvSpPr>
          <p:cNvPr id="27" name="object 27"/>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6</a:t>
            </a:fld>
            <a:r>
              <a:rPr spc="-85" dirty="0"/>
              <a:t> </a:t>
            </a:r>
            <a:r>
              <a:rPr spc="85" dirty="0"/>
              <a:t>/</a:t>
            </a:r>
            <a:r>
              <a:rPr spc="-85" dirty="0"/>
              <a:t> </a:t>
            </a:r>
            <a:r>
              <a:rPr spc="-15" dirty="0"/>
              <a:t>17</a:t>
            </a: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40017"/>
            <a:ext cx="4608195" cy="350520"/>
          </a:xfrm>
          <a:prstGeom prst="rect">
            <a:avLst/>
          </a:prstGeom>
          <a:solidFill>
            <a:srgbClr val="F2F2F2"/>
          </a:solidFill>
        </p:spPr>
        <p:txBody>
          <a:bodyPr vert="horz" wrap="square" lIns="0" tIns="76835" rIns="0" bIns="0" rtlCol="0">
            <a:spAutoFit/>
          </a:bodyPr>
          <a:lstStyle/>
          <a:p>
            <a:pPr marL="107950">
              <a:lnSpc>
                <a:spcPct val="100000"/>
              </a:lnSpc>
              <a:spcBef>
                <a:spcPts val="605"/>
              </a:spcBef>
            </a:pPr>
            <a:r>
              <a:rPr spc="-35" dirty="0"/>
              <a:t>Brecha</a:t>
            </a:r>
            <a:r>
              <a:rPr spc="-25" dirty="0"/>
              <a:t> </a:t>
            </a:r>
            <a:r>
              <a:rPr spc="-20" dirty="0"/>
              <a:t>digital</a:t>
            </a:r>
          </a:p>
        </p:txBody>
      </p:sp>
      <p:sp>
        <p:nvSpPr>
          <p:cNvPr id="3" name="object 3"/>
          <p:cNvSpPr txBox="1"/>
          <p:nvPr/>
        </p:nvSpPr>
        <p:spPr>
          <a:xfrm>
            <a:off x="1620558" y="845125"/>
            <a:ext cx="1368739" cy="346954"/>
          </a:xfrm>
          <a:prstGeom prst="rect">
            <a:avLst/>
          </a:prstGeom>
          <a:ln w="5060">
            <a:solidFill>
              <a:srgbClr val="000000"/>
            </a:solidFill>
          </a:ln>
        </p:spPr>
        <p:txBody>
          <a:bodyPr vert="horz" wrap="square" lIns="0" tIns="3810" rIns="0" bIns="0" rtlCol="0">
            <a:spAutoFit/>
          </a:bodyPr>
          <a:lstStyle/>
          <a:p>
            <a:pPr marL="349250" marR="245110" indent="-96520">
              <a:lnSpc>
                <a:spcPts val="1360"/>
              </a:lnSpc>
              <a:spcBef>
                <a:spcPts val="30"/>
              </a:spcBef>
            </a:pPr>
            <a:r>
              <a:rPr sz="1100" spc="-30" dirty="0" err="1">
                <a:latin typeface="Tahoma"/>
                <a:cs typeface="Tahoma"/>
              </a:rPr>
              <a:t>Brecha</a:t>
            </a:r>
            <a:r>
              <a:rPr lang="es-MX" sz="1100" spc="-55" dirty="0">
                <a:latin typeface="Tahoma"/>
                <a:cs typeface="Tahoma"/>
              </a:rPr>
              <a:t> </a:t>
            </a:r>
            <a:r>
              <a:rPr sz="1100" spc="-35" dirty="0" err="1">
                <a:latin typeface="Tahoma"/>
                <a:cs typeface="Tahoma"/>
              </a:rPr>
              <a:t>tec</a:t>
            </a:r>
            <a:r>
              <a:rPr sz="1100" spc="-100" dirty="0" err="1">
                <a:latin typeface="Tahoma"/>
                <a:cs typeface="Tahoma"/>
              </a:rPr>
              <a:t>nologica</a:t>
            </a:r>
            <a:endParaRPr sz="1100" dirty="0">
              <a:latin typeface="Tahoma"/>
              <a:cs typeface="Tahoma"/>
            </a:endParaRPr>
          </a:p>
        </p:txBody>
      </p:sp>
      <p:sp>
        <p:nvSpPr>
          <p:cNvPr id="4" name="object 4"/>
          <p:cNvSpPr txBox="1"/>
          <p:nvPr/>
        </p:nvSpPr>
        <p:spPr>
          <a:xfrm>
            <a:off x="1678479" y="1647539"/>
            <a:ext cx="1172845" cy="215900"/>
          </a:xfrm>
          <a:prstGeom prst="rect">
            <a:avLst/>
          </a:prstGeom>
          <a:ln w="5060">
            <a:solidFill>
              <a:srgbClr val="000000"/>
            </a:solidFill>
          </a:ln>
        </p:spPr>
        <p:txBody>
          <a:bodyPr vert="horz" wrap="square" lIns="0" tIns="2540" rIns="0" bIns="0" rtlCol="0">
            <a:spAutoFit/>
          </a:bodyPr>
          <a:lstStyle/>
          <a:p>
            <a:pPr marL="78740">
              <a:lnSpc>
                <a:spcPct val="100000"/>
              </a:lnSpc>
              <a:spcBef>
                <a:spcPts val="20"/>
              </a:spcBef>
            </a:pPr>
            <a:r>
              <a:rPr sz="1100" spc="40" dirty="0">
                <a:latin typeface="Tahoma"/>
                <a:cs typeface="Tahoma"/>
              </a:rPr>
              <a:t>V</a:t>
            </a:r>
            <a:r>
              <a:rPr sz="1100" spc="-55" dirty="0">
                <a:latin typeface="Tahoma"/>
                <a:cs typeface="Tahoma"/>
              </a:rPr>
              <a:t>a</a:t>
            </a:r>
            <a:r>
              <a:rPr sz="1100" spc="-170" dirty="0">
                <a:latin typeface="Tahoma"/>
                <a:cs typeface="Tahoma"/>
              </a:rPr>
              <a:t>c</a:t>
            </a:r>
            <a:r>
              <a:rPr sz="1100" spc="-459" dirty="0">
                <a:latin typeface="Tahoma"/>
                <a:cs typeface="Tahoma"/>
              </a:rPr>
              <a:t>´</a:t>
            </a:r>
            <a:r>
              <a:rPr sz="1100" spc="-25" dirty="0">
                <a:latin typeface="Tahoma"/>
                <a:cs typeface="Tahoma"/>
              </a:rPr>
              <a:t>ıo</a:t>
            </a:r>
            <a:r>
              <a:rPr sz="1100" spc="20" dirty="0">
                <a:latin typeface="Tahoma"/>
                <a:cs typeface="Tahoma"/>
              </a:rPr>
              <a:t> </a:t>
            </a:r>
            <a:r>
              <a:rPr sz="1100" spc="-35" dirty="0">
                <a:latin typeface="Tahoma"/>
                <a:cs typeface="Tahoma"/>
              </a:rPr>
              <a:t>te</a:t>
            </a:r>
            <a:r>
              <a:rPr sz="1100" spc="-30" dirty="0">
                <a:latin typeface="Tahoma"/>
                <a:cs typeface="Tahoma"/>
              </a:rPr>
              <a:t>cnol</a:t>
            </a:r>
            <a:r>
              <a:rPr sz="1100" spc="-600" dirty="0">
                <a:latin typeface="Tahoma"/>
                <a:cs typeface="Tahoma"/>
              </a:rPr>
              <a:t>´</a:t>
            </a:r>
            <a:r>
              <a:rPr sz="1100" spc="-40" dirty="0">
                <a:latin typeface="Tahoma"/>
                <a:cs typeface="Tahoma"/>
              </a:rPr>
              <a:t>ogico</a:t>
            </a:r>
            <a:endParaRPr sz="1100">
              <a:latin typeface="Tahoma"/>
              <a:cs typeface="Tahoma"/>
            </a:endParaRPr>
          </a:p>
        </p:txBody>
      </p:sp>
      <p:sp>
        <p:nvSpPr>
          <p:cNvPr id="5" name="object 5"/>
          <p:cNvSpPr txBox="1"/>
          <p:nvPr/>
        </p:nvSpPr>
        <p:spPr>
          <a:xfrm>
            <a:off x="1678479" y="2228113"/>
            <a:ext cx="1172845" cy="532765"/>
          </a:xfrm>
          <a:prstGeom prst="rect">
            <a:avLst/>
          </a:prstGeom>
          <a:ln w="5060">
            <a:solidFill>
              <a:srgbClr val="000000"/>
            </a:solidFill>
          </a:ln>
        </p:spPr>
        <p:txBody>
          <a:bodyPr vert="horz" wrap="square" lIns="0" tIns="5080" rIns="0" bIns="0" rtlCol="0">
            <a:spAutoFit/>
          </a:bodyPr>
          <a:lstStyle/>
          <a:p>
            <a:pPr marL="187960" marR="68580" indent="-111760">
              <a:lnSpc>
                <a:spcPts val="1350"/>
              </a:lnSpc>
              <a:spcBef>
                <a:spcPts val="40"/>
              </a:spcBef>
            </a:pPr>
            <a:r>
              <a:rPr sz="1100" spc="-40" dirty="0">
                <a:latin typeface="Tahoma"/>
                <a:cs typeface="Tahoma"/>
              </a:rPr>
              <a:t>Abandono</a:t>
            </a:r>
            <a:r>
              <a:rPr sz="1100" spc="-35" dirty="0">
                <a:latin typeface="Tahoma"/>
                <a:cs typeface="Tahoma"/>
              </a:rPr>
              <a:t> </a:t>
            </a:r>
            <a:r>
              <a:rPr sz="1100" spc="-50" dirty="0">
                <a:latin typeface="Tahoma"/>
                <a:cs typeface="Tahoma"/>
              </a:rPr>
              <a:t>escolar </a:t>
            </a:r>
            <a:r>
              <a:rPr sz="1100" spc="-330" dirty="0">
                <a:latin typeface="Tahoma"/>
                <a:cs typeface="Tahoma"/>
              </a:rPr>
              <a:t> </a:t>
            </a:r>
            <a:r>
              <a:rPr sz="1100" spc="-50" dirty="0">
                <a:latin typeface="Tahoma"/>
                <a:cs typeface="Tahoma"/>
              </a:rPr>
              <a:t>debido</a:t>
            </a:r>
            <a:r>
              <a:rPr sz="1100" dirty="0">
                <a:latin typeface="Tahoma"/>
                <a:cs typeface="Tahoma"/>
              </a:rPr>
              <a:t> </a:t>
            </a:r>
            <a:r>
              <a:rPr sz="1100" spc="-55" dirty="0">
                <a:latin typeface="Tahoma"/>
                <a:cs typeface="Tahoma"/>
              </a:rPr>
              <a:t>a</a:t>
            </a:r>
            <a:r>
              <a:rPr sz="1100" spc="5" dirty="0">
                <a:latin typeface="Tahoma"/>
                <a:cs typeface="Tahoma"/>
              </a:rPr>
              <a:t> </a:t>
            </a:r>
            <a:r>
              <a:rPr sz="1100" spc="-20" dirty="0">
                <a:latin typeface="Tahoma"/>
                <a:cs typeface="Tahoma"/>
              </a:rPr>
              <a:t>falta </a:t>
            </a:r>
            <a:r>
              <a:rPr sz="1100" spc="-15" dirty="0">
                <a:latin typeface="Tahoma"/>
                <a:cs typeface="Tahoma"/>
              </a:rPr>
              <a:t> </a:t>
            </a:r>
            <a:r>
              <a:rPr sz="1100" spc="-70" dirty="0">
                <a:latin typeface="Tahoma"/>
                <a:cs typeface="Tahoma"/>
              </a:rPr>
              <a:t>de</a:t>
            </a:r>
            <a:r>
              <a:rPr sz="1100" spc="5" dirty="0">
                <a:latin typeface="Tahoma"/>
                <a:cs typeface="Tahoma"/>
              </a:rPr>
              <a:t> </a:t>
            </a:r>
            <a:r>
              <a:rPr sz="1100" spc="-55" dirty="0">
                <a:latin typeface="Tahoma"/>
                <a:cs typeface="Tahoma"/>
              </a:rPr>
              <a:t>recursos</a:t>
            </a:r>
            <a:endParaRPr sz="1100">
              <a:latin typeface="Tahoma"/>
              <a:cs typeface="Tahoma"/>
            </a:endParaRPr>
          </a:p>
        </p:txBody>
      </p:sp>
      <p:sp>
        <p:nvSpPr>
          <p:cNvPr id="6" name="object 6"/>
          <p:cNvSpPr txBox="1"/>
          <p:nvPr/>
        </p:nvSpPr>
        <p:spPr>
          <a:xfrm>
            <a:off x="3215913" y="2228113"/>
            <a:ext cx="1352550" cy="707310"/>
          </a:xfrm>
          <a:prstGeom prst="rect">
            <a:avLst/>
          </a:prstGeom>
          <a:ln w="5060">
            <a:solidFill>
              <a:srgbClr val="000000"/>
            </a:solidFill>
          </a:ln>
        </p:spPr>
        <p:txBody>
          <a:bodyPr vert="horz" wrap="square" lIns="0" tIns="5080" rIns="0" bIns="0" rtlCol="0">
            <a:spAutoFit/>
          </a:bodyPr>
          <a:lstStyle/>
          <a:p>
            <a:pPr marL="269875" marR="224790" indent="-39370" algn="just">
              <a:lnSpc>
                <a:spcPts val="1350"/>
              </a:lnSpc>
              <a:spcBef>
                <a:spcPts val="40"/>
              </a:spcBef>
            </a:pPr>
            <a:r>
              <a:rPr sz="1100" spc="-25" dirty="0">
                <a:latin typeface="Tahoma"/>
                <a:cs typeface="Tahoma"/>
              </a:rPr>
              <a:t>Culminaci</a:t>
            </a:r>
            <a:r>
              <a:rPr sz="1100" spc="-605" dirty="0">
                <a:latin typeface="Tahoma"/>
                <a:cs typeface="Tahoma"/>
              </a:rPr>
              <a:t>´</a:t>
            </a:r>
            <a:r>
              <a:rPr sz="1100" spc="-55" dirty="0">
                <a:latin typeface="Tahoma"/>
                <a:cs typeface="Tahoma"/>
              </a:rPr>
              <a:t>on</a:t>
            </a:r>
            <a:r>
              <a:rPr sz="1100" spc="15" dirty="0">
                <a:latin typeface="Tahoma"/>
                <a:cs typeface="Tahoma"/>
              </a:rPr>
              <a:t> </a:t>
            </a:r>
            <a:r>
              <a:rPr sz="1100" spc="-60" dirty="0">
                <a:latin typeface="Tahoma"/>
                <a:cs typeface="Tahoma"/>
              </a:rPr>
              <a:t>de  </a:t>
            </a:r>
            <a:r>
              <a:rPr sz="1100" spc="-45" dirty="0" err="1">
                <a:latin typeface="Tahoma"/>
                <a:cs typeface="Tahoma"/>
              </a:rPr>
              <a:t>estudios</a:t>
            </a:r>
            <a:r>
              <a:rPr sz="1100" spc="-45" dirty="0">
                <a:latin typeface="Tahoma"/>
                <a:cs typeface="Tahoma"/>
              </a:rPr>
              <a:t> </a:t>
            </a:r>
            <a:endParaRPr lang="es-MX" sz="1100" spc="-45" dirty="0">
              <a:latin typeface="Tahoma"/>
              <a:cs typeface="Tahoma"/>
            </a:endParaRPr>
          </a:p>
          <a:p>
            <a:pPr marL="269875" marR="224790" indent="-39370" algn="just">
              <a:lnSpc>
                <a:spcPts val="1350"/>
              </a:lnSpc>
              <a:spcBef>
                <a:spcPts val="40"/>
              </a:spcBef>
            </a:pPr>
            <a:r>
              <a:rPr sz="1100" spc="-35" dirty="0" err="1">
                <a:latin typeface="Tahoma"/>
                <a:cs typeface="Tahoma"/>
              </a:rPr>
              <a:t>satis</a:t>
            </a:r>
            <a:r>
              <a:rPr sz="1100" spc="-40" dirty="0" err="1">
                <a:latin typeface="Tahoma"/>
                <a:cs typeface="Tahoma"/>
              </a:rPr>
              <a:t>factoriamente</a:t>
            </a:r>
            <a:endParaRPr sz="1100" dirty="0">
              <a:latin typeface="Tahoma"/>
              <a:cs typeface="Tahoma"/>
            </a:endParaRPr>
          </a:p>
        </p:txBody>
      </p:sp>
      <p:sp>
        <p:nvSpPr>
          <p:cNvPr id="7" name="object 7"/>
          <p:cNvSpPr txBox="1"/>
          <p:nvPr/>
        </p:nvSpPr>
        <p:spPr>
          <a:xfrm>
            <a:off x="141045" y="1402894"/>
            <a:ext cx="1172845" cy="704850"/>
          </a:xfrm>
          <a:prstGeom prst="rect">
            <a:avLst/>
          </a:prstGeom>
          <a:ln w="5060">
            <a:solidFill>
              <a:srgbClr val="000000"/>
            </a:solidFill>
          </a:ln>
        </p:spPr>
        <p:txBody>
          <a:bodyPr vert="horz" wrap="square" lIns="0" tIns="5080" rIns="0" bIns="0" rtlCol="0">
            <a:spAutoFit/>
          </a:bodyPr>
          <a:lstStyle/>
          <a:p>
            <a:pPr marL="257810" marR="250190" indent="38735" algn="just">
              <a:lnSpc>
                <a:spcPts val="1350"/>
              </a:lnSpc>
              <a:spcBef>
                <a:spcPts val="40"/>
              </a:spcBef>
            </a:pPr>
            <a:r>
              <a:rPr sz="1100" spc="-30" dirty="0" err="1">
                <a:latin typeface="Tahoma"/>
                <a:cs typeface="Tahoma"/>
              </a:rPr>
              <a:t>Diferencia</a:t>
            </a:r>
            <a:r>
              <a:rPr sz="1100" spc="-30" dirty="0">
                <a:latin typeface="Tahoma"/>
                <a:cs typeface="Tahoma"/>
              </a:rPr>
              <a:t> </a:t>
            </a:r>
            <a:r>
              <a:rPr sz="1100" spc="-335" dirty="0">
                <a:latin typeface="Tahoma"/>
                <a:cs typeface="Tahoma"/>
              </a:rPr>
              <a:t> </a:t>
            </a:r>
            <a:r>
              <a:rPr sz="1100" spc="-100" dirty="0" err="1">
                <a:latin typeface="Tahoma"/>
                <a:cs typeface="Tahoma"/>
              </a:rPr>
              <a:t>economica</a:t>
            </a:r>
            <a:r>
              <a:rPr sz="1100" spc="-100" dirty="0">
                <a:latin typeface="Tahoma"/>
                <a:cs typeface="Tahoma"/>
              </a:rPr>
              <a:t> </a:t>
            </a:r>
            <a:r>
              <a:rPr sz="1100" spc="-95" dirty="0">
                <a:latin typeface="Tahoma"/>
                <a:cs typeface="Tahoma"/>
              </a:rPr>
              <a:t> </a:t>
            </a:r>
            <a:r>
              <a:rPr sz="1100" spc="-45" dirty="0">
                <a:latin typeface="Tahoma"/>
                <a:cs typeface="Tahoma"/>
              </a:rPr>
              <a:t>y</a:t>
            </a:r>
            <a:r>
              <a:rPr sz="1100" spc="15" dirty="0">
                <a:latin typeface="Tahoma"/>
                <a:cs typeface="Tahoma"/>
              </a:rPr>
              <a:t> </a:t>
            </a:r>
            <a:r>
              <a:rPr sz="1100" spc="-40" dirty="0">
                <a:latin typeface="Tahoma"/>
                <a:cs typeface="Tahoma"/>
              </a:rPr>
              <a:t>educativa</a:t>
            </a:r>
            <a:endParaRPr sz="1100" dirty="0">
              <a:latin typeface="Tahoma"/>
              <a:cs typeface="Tahoma"/>
            </a:endParaRPr>
          </a:p>
          <a:p>
            <a:pPr marL="197485" algn="just">
              <a:lnSpc>
                <a:spcPts val="1315"/>
              </a:lnSpc>
            </a:pPr>
            <a:r>
              <a:rPr sz="1100" spc="-50" dirty="0">
                <a:latin typeface="Tahoma"/>
                <a:cs typeface="Tahoma"/>
              </a:rPr>
              <a:t>entre</a:t>
            </a:r>
            <a:r>
              <a:rPr sz="1100" spc="-20" dirty="0">
                <a:latin typeface="Tahoma"/>
                <a:cs typeface="Tahoma"/>
              </a:rPr>
              <a:t> </a:t>
            </a:r>
            <a:r>
              <a:rPr sz="1100" spc="-30" dirty="0">
                <a:latin typeface="Tahoma"/>
                <a:cs typeface="Tahoma"/>
              </a:rPr>
              <a:t>familias</a:t>
            </a:r>
            <a:endParaRPr sz="1100" dirty="0">
              <a:latin typeface="Tahoma"/>
              <a:cs typeface="Tahoma"/>
            </a:endParaRPr>
          </a:p>
        </p:txBody>
      </p:sp>
      <p:grpSp>
        <p:nvGrpSpPr>
          <p:cNvPr id="8" name="object 8"/>
          <p:cNvGrpSpPr/>
          <p:nvPr/>
        </p:nvGrpSpPr>
        <p:grpSpPr>
          <a:xfrm>
            <a:off x="2245685" y="1285005"/>
            <a:ext cx="38100" cy="360045"/>
            <a:chOff x="2245685" y="1285005"/>
            <a:chExt cx="38100" cy="360045"/>
          </a:xfrm>
        </p:grpSpPr>
        <p:sp>
          <p:nvSpPr>
            <p:cNvPr id="9" name="object 9"/>
            <p:cNvSpPr/>
            <p:nvPr/>
          </p:nvSpPr>
          <p:spPr>
            <a:xfrm>
              <a:off x="2264664" y="1285005"/>
              <a:ext cx="0" cy="314960"/>
            </a:xfrm>
            <a:custGeom>
              <a:avLst/>
              <a:gdLst/>
              <a:ahLst/>
              <a:cxnLst/>
              <a:rect l="l" t="t" r="r" b="b"/>
              <a:pathLst>
                <a:path h="314959">
                  <a:moveTo>
                    <a:pt x="0" y="0"/>
                  </a:moveTo>
                  <a:lnTo>
                    <a:pt x="0" y="314455"/>
                  </a:lnTo>
                </a:path>
              </a:pathLst>
            </a:custGeom>
            <a:ln w="5060">
              <a:solidFill>
                <a:srgbClr val="000000"/>
              </a:solidFill>
            </a:ln>
          </p:spPr>
          <p:txBody>
            <a:bodyPr wrap="square" lIns="0" tIns="0" rIns="0" bIns="0" rtlCol="0"/>
            <a:lstStyle/>
            <a:p>
              <a:endParaRPr/>
            </a:p>
          </p:txBody>
        </p:sp>
        <p:sp>
          <p:nvSpPr>
            <p:cNvPr id="10" name="object 10"/>
            <p:cNvSpPr/>
            <p:nvPr/>
          </p:nvSpPr>
          <p:spPr>
            <a:xfrm>
              <a:off x="2245685" y="1594399"/>
              <a:ext cx="38100" cy="50800"/>
            </a:xfrm>
            <a:custGeom>
              <a:avLst/>
              <a:gdLst/>
              <a:ahLst/>
              <a:cxnLst/>
              <a:rect l="l" t="t" r="r" b="b"/>
              <a:pathLst>
                <a:path w="38100" h="50800">
                  <a:moveTo>
                    <a:pt x="37957" y="0"/>
                  </a:moveTo>
                  <a:lnTo>
                    <a:pt x="0" y="0"/>
                  </a:lnTo>
                  <a:lnTo>
                    <a:pt x="6345" y="12415"/>
                  </a:lnTo>
                  <a:lnTo>
                    <a:pt x="11861" y="25937"/>
                  </a:lnTo>
                  <a:lnTo>
                    <a:pt x="16191" y="39143"/>
                  </a:lnTo>
                  <a:lnTo>
                    <a:pt x="18978" y="50609"/>
                  </a:lnTo>
                  <a:lnTo>
                    <a:pt x="21766" y="39143"/>
                  </a:lnTo>
                  <a:lnTo>
                    <a:pt x="26095" y="25937"/>
                  </a:lnTo>
                  <a:lnTo>
                    <a:pt x="31611" y="12415"/>
                  </a:lnTo>
                  <a:lnTo>
                    <a:pt x="37957" y="0"/>
                  </a:lnTo>
                  <a:close/>
                </a:path>
              </a:pathLst>
            </a:custGeom>
            <a:solidFill>
              <a:srgbClr val="000000"/>
            </a:solidFill>
          </p:spPr>
          <p:txBody>
            <a:bodyPr wrap="square" lIns="0" tIns="0" rIns="0" bIns="0" rtlCol="0"/>
            <a:lstStyle/>
            <a:p>
              <a:endParaRPr/>
            </a:p>
          </p:txBody>
        </p:sp>
        <p:sp>
          <p:nvSpPr>
            <p:cNvPr id="11" name="object 11"/>
            <p:cNvSpPr/>
            <p:nvPr/>
          </p:nvSpPr>
          <p:spPr>
            <a:xfrm>
              <a:off x="2264664" y="1285005"/>
              <a:ext cx="0" cy="314960"/>
            </a:xfrm>
            <a:custGeom>
              <a:avLst/>
              <a:gdLst/>
              <a:ahLst/>
              <a:cxnLst/>
              <a:rect l="l" t="t" r="r" b="b"/>
              <a:pathLst>
                <a:path h="314959">
                  <a:moveTo>
                    <a:pt x="0" y="0"/>
                  </a:moveTo>
                  <a:lnTo>
                    <a:pt x="0" y="314455"/>
                  </a:lnTo>
                </a:path>
              </a:pathLst>
            </a:custGeom>
            <a:ln w="5060">
              <a:solidFill>
                <a:srgbClr val="000000"/>
              </a:solidFill>
            </a:ln>
          </p:spPr>
          <p:txBody>
            <a:bodyPr wrap="square" lIns="0" tIns="0" rIns="0" bIns="0" rtlCol="0"/>
            <a:lstStyle/>
            <a:p>
              <a:endParaRPr/>
            </a:p>
          </p:txBody>
        </p:sp>
        <p:sp>
          <p:nvSpPr>
            <p:cNvPr id="12" name="object 12"/>
            <p:cNvSpPr/>
            <p:nvPr/>
          </p:nvSpPr>
          <p:spPr>
            <a:xfrm>
              <a:off x="2245685" y="1594399"/>
              <a:ext cx="38100" cy="50800"/>
            </a:xfrm>
            <a:custGeom>
              <a:avLst/>
              <a:gdLst/>
              <a:ahLst/>
              <a:cxnLst/>
              <a:rect l="l" t="t" r="r" b="b"/>
              <a:pathLst>
                <a:path w="38100" h="50800">
                  <a:moveTo>
                    <a:pt x="37957" y="0"/>
                  </a:moveTo>
                  <a:lnTo>
                    <a:pt x="0" y="0"/>
                  </a:lnTo>
                  <a:lnTo>
                    <a:pt x="6345" y="12415"/>
                  </a:lnTo>
                  <a:lnTo>
                    <a:pt x="11861" y="25937"/>
                  </a:lnTo>
                  <a:lnTo>
                    <a:pt x="16191" y="39143"/>
                  </a:lnTo>
                  <a:lnTo>
                    <a:pt x="18978" y="50609"/>
                  </a:lnTo>
                  <a:lnTo>
                    <a:pt x="21766" y="39143"/>
                  </a:lnTo>
                  <a:lnTo>
                    <a:pt x="26095" y="25937"/>
                  </a:lnTo>
                  <a:lnTo>
                    <a:pt x="31611" y="12415"/>
                  </a:lnTo>
                  <a:lnTo>
                    <a:pt x="37957" y="0"/>
                  </a:lnTo>
                  <a:close/>
                </a:path>
              </a:pathLst>
            </a:custGeom>
            <a:solidFill>
              <a:srgbClr val="000000"/>
            </a:solidFill>
          </p:spPr>
          <p:txBody>
            <a:bodyPr wrap="square" lIns="0" tIns="0" rIns="0" bIns="0" rtlCol="0"/>
            <a:lstStyle/>
            <a:p>
              <a:endParaRPr/>
            </a:p>
          </p:txBody>
        </p:sp>
      </p:grpSp>
      <p:sp>
        <p:nvSpPr>
          <p:cNvPr id="13" name="object 13"/>
          <p:cNvSpPr txBox="1"/>
          <p:nvPr/>
        </p:nvSpPr>
        <p:spPr>
          <a:xfrm>
            <a:off x="1878063" y="1253856"/>
            <a:ext cx="351155" cy="191770"/>
          </a:xfrm>
          <a:prstGeom prst="rect">
            <a:avLst/>
          </a:prstGeom>
        </p:spPr>
        <p:txBody>
          <a:bodyPr vert="horz" wrap="square" lIns="0" tIns="11430" rIns="0" bIns="0" rtlCol="0">
            <a:spAutoFit/>
          </a:bodyPr>
          <a:lstStyle/>
          <a:p>
            <a:pPr marL="12700">
              <a:lnSpc>
                <a:spcPct val="100000"/>
              </a:lnSpc>
              <a:spcBef>
                <a:spcPts val="90"/>
              </a:spcBef>
            </a:pPr>
            <a:r>
              <a:rPr sz="1100" spc="-20" dirty="0">
                <a:latin typeface="Tahoma"/>
                <a:cs typeface="Tahoma"/>
              </a:rPr>
              <a:t>Es</a:t>
            </a:r>
            <a:r>
              <a:rPr sz="1100" spc="-55" dirty="0">
                <a:latin typeface="Tahoma"/>
                <a:cs typeface="Tahoma"/>
              </a:rPr>
              <a:t> un</a:t>
            </a:r>
            <a:endParaRPr sz="1100">
              <a:latin typeface="Tahoma"/>
              <a:cs typeface="Tahoma"/>
            </a:endParaRPr>
          </a:p>
        </p:txBody>
      </p:sp>
      <p:grpSp>
        <p:nvGrpSpPr>
          <p:cNvPr id="14" name="object 14"/>
          <p:cNvGrpSpPr/>
          <p:nvPr/>
        </p:nvGrpSpPr>
        <p:grpSpPr>
          <a:xfrm>
            <a:off x="2245685" y="1865578"/>
            <a:ext cx="38100" cy="360045"/>
            <a:chOff x="2245685" y="1865578"/>
            <a:chExt cx="38100" cy="360045"/>
          </a:xfrm>
        </p:grpSpPr>
        <p:sp>
          <p:nvSpPr>
            <p:cNvPr id="15" name="object 15"/>
            <p:cNvSpPr/>
            <p:nvPr/>
          </p:nvSpPr>
          <p:spPr>
            <a:xfrm>
              <a:off x="2264664" y="1865578"/>
              <a:ext cx="0" cy="314960"/>
            </a:xfrm>
            <a:custGeom>
              <a:avLst/>
              <a:gdLst/>
              <a:ahLst/>
              <a:cxnLst/>
              <a:rect l="l" t="t" r="r" b="b"/>
              <a:pathLst>
                <a:path h="314960">
                  <a:moveTo>
                    <a:pt x="0" y="0"/>
                  </a:moveTo>
                  <a:lnTo>
                    <a:pt x="0" y="314455"/>
                  </a:lnTo>
                </a:path>
              </a:pathLst>
            </a:custGeom>
            <a:ln w="5060">
              <a:solidFill>
                <a:srgbClr val="000000"/>
              </a:solidFill>
            </a:ln>
          </p:spPr>
          <p:txBody>
            <a:bodyPr wrap="square" lIns="0" tIns="0" rIns="0" bIns="0" rtlCol="0"/>
            <a:lstStyle/>
            <a:p>
              <a:endParaRPr/>
            </a:p>
          </p:txBody>
        </p:sp>
        <p:sp>
          <p:nvSpPr>
            <p:cNvPr id="16" name="object 16"/>
            <p:cNvSpPr/>
            <p:nvPr/>
          </p:nvSpPr>
          <p:spPr>
            <a:xfrm>
              <a:off x="2245685" y="2174972"/>
              <a:ext cx="38100" cy="50800"/>
            </a:xfrm>
            <a:custGeom>
              <a:avLst/>
              <a:gdLst/>
              <a:ahLst/>
              <a:cxnLst/>
              <a:rect l="l" t="t" r="r" b="b"/>
              <a:pathLst>
                <a:path w="38100" h="50800">
                  <a:moveTo>
                    <a:pt x="37957" y="0"/>
                  </a:moveTo>
                  <a:lnTo>
                    <a:pt x="0" y="0"/>
                  </a:lnTo>
                  <a:lnTo>
                    <a:pt x="6345" y="12415"/>
                  </a:lnTo>
                  <a:lnTo>
                    <a:pt x="11861" y="25937"/>
                  </a:lnTo>
                  <a:lnTo>
                    <a:pt x="16191" y="39143"/>
                  </a:lnTo>
                  <a:lnTo>
                    <a:pt x="18978" y="50609"/>
                  </a:lnTo>
                  <a:lnTo>
                    <a:pt x="21766" y="39143"/>
                  </a:lnTo>
                  <a:lnTo>
                    <a:pt x="26095" y="25937"/>
                  </a:lnTo>
                  <a:lnTo>
                    <a:pt x="31611" y="12415"/>
                  </a:lnTo>
                  <a:lnTo>
                    <a:pt x="37957" y="0"/>
                  </a:lnTo>
                  <a:close/>
                </a:path>
              </a:pathLst>
            </a:custGeom>
            <a:solidFill>
              <a:srgbClr val="000000"/>
            </a:solidFill>
          </p:spPr>
          <p:txBody>
            <a:bodyPr wrap="square" lIns="0" tIns="0" rIns="0" bIns="0" rtlCol="0"/>
            <a:lstStyle/>
            <a:p>
              <a:endParaRPr/>
            </a:p>
          </p:txBody>
        </p:sp>
        <p:sp>
          <p:nvSpPr>
            <p:cNvPr id="17" name="object 17"/>
            <p:cNvSpPr/>
            <p:nvPr/>
          </p:nvSpPr>
          <p:spPr>
            <a:xfrm>
              <a:off x="2264664" y="1865578"/>
              <a:ext cx="0" cy="314960"/>
            </a:xfrm>
            <a:custGeom>
              <a:avLst/>
              <a:gdLst/>
              <a:ahLst/>
              <a:cxnLst/>
              <a:rect l="l" t="t" r="r" b="b"/>
              <a:pathLst>
                <a:path h="314960">
                  <a:moveTo>
                    <a:pt x="0" y="0"/>
                  </a:moveTo>
                  <a:lnTo>
                    <a:pt x="0" y="314455"/>
                  </a:lnTo>
                </a:path>
              </a:pathLst>
            </a:custGeom>
            <a:ln w="5060">
              <a:solidFill>
                <a:srgbClr val="000000"/>
              </a:solidFill>
            </a:ln>
          </p:spPr>
          <p:txBody>
            <a:bodyPr wrap="square" lIns="0" tIns="0" rIns="0" bIns="0" rtlCol="0"/>
            <a:lstStyle/>
            <a:p>
              <a:endParaRPr/>
            </a:p>
          </p:txBody>
        </p:sp>
        <p:sp>
          <p:nvSpPr>
            <p:cNvPr id="18" name="object 18"/>
            <p:cNvSpPr/>
            <p:nvPr/>
          </p:nvSpPr>
          <p:spPr>
            <a:xfrm>
              <a:off x="2245685" y="2174972"/>
              <a:ext cx="38100" cy="50800"/>
            </a:xfrm>
            <a:custGeom>
              <a:avLst/>
              <a:gdLst/>
              <a:ahLst/>
              <a:cxnLst/>
              <a:rect l="l" t="t" r="r" b="b"/>
              <a:pathLst>
                <a:path w="38100" h="50800">
                  <a:moveTo>
                    <a:pt x="37957" y="0"/>
                  </a:moveTo>
                  <a:lnTo>
                    <a:pt x="0" y="0"/>
                  </a:lnTo>
                  <a:lnTo>
                    <a:pt x="6345" y="12415"/>
                  </a:lnTo>
                  <a:lnTo>
                    <a:pt x="11861" y="25937"/>
                  </a:lnTo>
                  <a:lnTo>
                    <a:pt x="16191" y="39143"/>
                  </a:lnTo>
                  <a:lnTo>
                    <a:pt x="18978" y="50609"/>
                  </a:lnTo>
                  <a:lnTo>
                    <a:pt x="21766" y="39143"/>
                  </a:lnTo>
                  <a:lnTo>
                    <a:pt x="26095" y="25937"/>
                  </a:lnTo>
                  <a:lnTo>
                    <a:pt x="31611" y="12415"/>
                  </a:lnTo>
                  <a:lnTo>
                    <a:pt x="37957" y="0"/>
                  </a:lnTo>
                  <a:close/>
                </a:path>
              </a:pathLst>
            </a:custGeom>
            <a:solidFill>
              <a:srgbClr val="000000"/>
            </a:solidFill>
          </p:spPr>
          <p:txBody>
            <a:bodyPr wrap="square" lIns="0" tIns="0" rIns="0" bIns="0" rtlCol="0"/>
            <a:lstStyle/>
            <a:p>
              <a:endParaRPr/>
            </a:p>
          </p:txBody>
        </p:sp>
      </p:grpSp>
      <p:sp>
        <p:nvSpPr>
          <p:cNvPr id="19" name="object 19"/>
          <p:cNvSpPr txBox="1"/>
          <p:nvPr/>
        </p:nvSpPr>
        <p:spPr>
          <a:xfrm>
            <a:off x="1584807" y="1820950"/>
            <a:ext cx="643890" cy="191770"/>
          </a:xfrm>
          <a:prstGeom prst="rect">
            <a:avLst/>
          </a:prstGeom>
        </p:spPr>
        <p:txBody>
          <a:bodyPr vert="horz" wrap="square" lIns="0" tIns="11430" rIns="0" bIns="0" rtlCol="0">
            <a:spAutoFit/>
          </a:bodyPr>
          <a:lstStyle/>
          <a:p>
            <a:pPr marL="12700">
              <a:lnSpc>
                <a:spcPct val="100000"/>
              </a:lnSpc>
              <a:spcBef>
                <a:spcPts val="90"/>
              </a:spcBef>
            </a:pPr>
            <a:r>
              <a:rPr sz="1100" spc="-45" dirty="0">
                <a:latin typeface="Tahoma"/>
                <a:cs typeface="Tahoma"/>
              </a:rPr>
              <a:t>Donde</a:t>
            </a:r>
            <a:r>
              <a:rPr sz="1100" spc="15" dirty="0">
                <a:latin typeface="Tahoma"/>
                <a:cs typeface="Tahoma"/>
              </a:rPr>
              <a:t> </a:t>
            </a:r>
            <a:r>
              <a:rPr sz="1100" spc="-55" dirty="0">
                <a:latin typeface="Tahoma"/>
                <a:cs typeface="Tahoma"/>
              </a:rPr>
              <a:t>h</a:t>
            </a:r>
            <a:r>
              <a:rPr sz="1100" spc="-85" dirty="0">
                <a:latin typeface="Tahoma"/>
                <a:cs typeface="Tahoma"/>
              </a:rPr>
              <a:t>a</a:t>
            </a:r>
            <a:r>
              <a:rPr sz="1100" spc="-45" dirty="0">
                <a:latin typeface="Tahoma"/>
                <a:cs typeface="Tahoma"/>
              </a:rPr>
              <a:t>y</a:t>
            </a:r>
            <a:endParaRPr sz="1100">
              <a:latin typeface="Tahoma"/>
              <a:cs typeface="Tahoma"/>
            </a:endParaRPr>
          </a:p>
        </p:txBody>
      </p:sp>
      <p:grpSp>
        <p:nvGrpSpPr>
          <p:cNvPr id="20" name="object 20"/>
          <p:cNvGrpSpPr/>
          <p:nvPr/>
        </p:nvGrpSpPr>
        <p:grpSpPr>
          <a:xfrm>
            <a:off x="2853378" y="2475495"/>
            <a:ext cx="360045" cy="38100"/>
            <a:chOff x="2853378" y="2475495"/>
            <a:chExt cx="360045" cy="38100"/>
          </a:xfrm>
        </p:grpSpPr>
        <p:sp>
          <p:nvSpPr>
            <p:cNvPr id="21" name="object 21"/>
            <p:cNvSpPr/>
            <p:nvPr/>
          </p:nvSpPr>
          <p:spPr>
            <a:xfrm>
              <a:off x="2853378" y="2494474"/>
              <a:ext cx="314960" cy="0"/>
            </a:xfrm>
            <a:custGeom>
              <a:avLst/>
              <a:gdLst/>
              <a:ahLst/>
              <a:cxnLst/>
              <a:rect l="l" t="t" r="r" b="b"/>
              <a:pathLst>
                <a:path w="314960">
                  <a:moveTo>
                    <a:pt x="0" y="0"/>
                  </a:moveTo>
                  <a:lnTo>
                    <a:pt x="314455" y="0"/>
                  </a:lnTo>
                </a:path>
              </a:pathLst>
            </a:custGeom>
            <a:ln w="5060">
              <a:solidFill>
                <a:srgbClr val="000000"/>
              </a:solidFill>
            </a:ln>
          </p:spPr>
          <p:txBody>
            <a:bodyPr wrap="square" lIns="0" tIns="0" rIns="0" bIns="0" rtlCol="0"/>
            <a:lstStyle/>
            <a:p>
              <a:endParaRPr/>
            </a:p>
          </p:txBody>
        </p:sp>
        <p:sp>
          <p:nvSpPr>
            <p:cNvPr id="22" name="object 22"/>
            <p:cNvSpPr/>
            <p:nvPr/>
          </p:nvSpPr>
          <p:spPr>
            <a:xfrm>
              <a:off x="3162773" y="2475495"/>
              <a:ext cx="50800" cy="38100"/>
            </a:xfrm>
            <a:custGeom>
              <a:avLst/>
              <a:gdLst/>
              <a:ahLst/>
              <a:cxnLst/>
              <a:rect l="l" t="t" r="r" b="b"/>
              <a:pathLst>
                <a:path w="50800" h="38100">
                  <a:moveTo>
                    <a:pt x="0" y="0"/>
                  </a:moveTo>
                  <a:lnTo>
                    <a:pt x="0" y="37957"/>
                  </a:lnTo>
                  <a:lnTo>
                    <a:pt x="12415" y="31611"/>
                  </a:lnTo>
                  <a:lnTo>
                    <a:pt x="25937" y="26095"/>
                  </a:lnTo>
                  <a:lnTo>
                    <a:pt x="39143" y="21766"/>
                  </a:lnTo>
                  <a:lnTo>
                    <a:pt x="50609" y="18978"/>
                  </a:lnTo>
                  <a:lnTo>
                    <a:pt x="39143" y="16191"/>
                  </a:lnTo>
                  <a:lnTo>
                    <a:pt x="25937" y="11861"/>
                  </a:lnTo>
                  <a:lnTo>
                    <a:pt x="12415" y="6345"/>
                  </a:lnTo>
                  <a:lnTo>
                    <a:pt x="0" y="0"/>
                  </a:lnTo>
                  <a:close/>
                </a:path>
              </a:pathLst>
            </a:custGeom>
            <a:solidFill>
              <a:srgbClr val="000000"/>
            </a:solidFill>
          </p:spPr>
          <p:txBody>
            <a:bodyPr wrap="square" lIns="0" tIns="0" rIns="0" bIns="0" rtlCol="0"/>
            <a:lstStyle/>
            <a:p>
              <a:endParaRPr/>
            </a:p>
          </p:txBody>
        </p:sp>
        <p:sp>
          <p:nvSpPr>
            <p:cNvPr id="23" name="object 23"/>
            <p:cNvSpPr/>
            <p:nvPr/>
          </p:nvSpPr>
          <p:spPr>
            <a:xfrm>
              <a:off x="2853378" y="2494474"/>
              <a:ext cx="314960" cy="0"/>
            </a:xfrm>
            <a:custGeom>
              <a:avLst/>
              <a:gdLst/>
              <a:ahLst/>
              <a:cxnLst/>
              <a:rect l="l" t="t" r="r" b="b"/>
              <a:pathLst>
                <a:path w="314960">
                  <a:moveTo>
                    <a:pt x="0" y="0"/>
                  </a:moveTo>
                  <a:lnTo>
                    <a:pt x="314455" y="0"/>
                  </a:lnTo>
                </a:path>
              </a:pathLst>
            </a:custGeom>
            <a:ln w="5060">
              <a:solidFill>
                <a:srgbClr val="000000"/>
              </a:solidFill>
            </a:ln>
          </p:spPr>
          <p:txBody>
            <a:bodyPr wrap="square" lIns="0" tIns="0" rIns="0" bIns="0" rtlCol="0"/>
            <a:lstStyle/>
            <a:p>
              <a:endParaRPr/>
            </a:p>
          </p:txBody>
        </p:sp>
        <p:sp>
          <p:nvSpPr>
            <p:cNvPr id="24" name="object 24"/>
            <p:cNvSpPr/>
            <p:nvPr/>
          </p:nvSpPr>
          <p:spPr>
            <a:xfrm>
              <a:off x="3162773" y="2475495"/>
              <a:ext cx="50800" cy="38100"/>
            </a:xfrm>
            <a:custGeom>
              <a:avLst/>
              <a:gdLst/>
              <a:ahLst/>
              <a:cxnLst/>
              <a:rect l="l" t="t" r="r" b="b"/>
              <a:pathLst>
                <a:path w="50800" h="38100">
                  <a:moveTo>
                    <a:pt x="0" y="0"/>
                  </a:moveTo>
                  <a:lnTo>
                    <a:pt x="0" y="37957"/>
                  </a:lnTo>
                  <a:lnTo>
                    <a:pt x="12415" y="31611"/>
                  </a:lnTo>
                  <a:lnTo>
                    <a:pt x="25937" y="26095"/>
                  </a:lnTo>
                  <a:lnTo>
                    <a:pt x="39143" y="21766"/>
                  </a:lnTo>
                  <a:lnTo>
                    <a:pt x="50609" y="18978"/>
                  </a:lnTo>
                  <a:lnTo>
                    <a:pt x="39143" y="16191"/>
                  </a:lnTo>
                  <a:lnTo>
                    <a:pt x="25937" y="11861"/>
                  </a:lnTo>
                  <a:lnTo>
                    <a:pt x="12415" y="6345"/>
                  </a:lnTo>
                  <a:lnTo>
                    <a:pt x="0" y="0"/>
                  </a:lnTo>
                  <a:close/>
                </a:path>
              </a:pathLst>
            </a:custGeom>
            <a:solidFill>
              <a:srgbClr val="000000"/>
            </a:solidFill>
          </p:spPr>
          <p:txBody>
            <a:bodyPr wrap="square" lIns="0" tIns="0" rIns="0" bIns="0" rtlCol="0"/>
            <a:lstStyle/>
            <a:p>
              <a:endParaRPr/>
            </a:p>
          </p:txBody>
        </p:sp>
      </p:grpSp>
      <p:grpSp>
        <p:nvGrpSpPr>
          <p:cNvPr id="25" name="object 25"/>
          <p:cNvGrpSpPr/>
          <p:nvPr/>
        </p:nvGrpSpPr>
        <p:grpSpPr>
          <a:xfrm>
            <a:off x="1315945" y="1736315"/>
            <a:ext cx="360045" cy="38100"/>
            <a:chOff x="1315945" y="1736315"/>
            <a:chExt cx="360045" cy="38100"/>
          </a:xfrm>
        </p:grpSpPr>
        <p:sp>
          <p:nvSpPr>
            <p:cNvPr id="26" name="object 26"/>
            <p:cNvSpPr/>
            <p:nvPr/>
          </p:nvSpPr>
          <p:spPr>
            <a:xfrm>
              <a:off x="1361493" y="1755293"/>
              <a:ext cx="314960" cy="0"/>
            </a:xfrm>
            <a:custGeom>
              <a:avLst/>
              <a:gdLst/>
              <a:ahLst/>
              <a:cxnLst/>
              <a:rect l="l" t="t" r="r" b="b"/>
              <a:pathLst>
                <a:path w="314960">
                  <a:moveTo>
                    <a:pt x="314455" y="0"/>
                  </a:moveTo>
                  <a:lnTo>
                    <a:pt x="0" y="0"/>
                  </a:lnTo>
                </a:path>
              </a:pathLst>
            </a:custGeom>
            <a:ln w="5060">
              <a:solidFill>
                <a:srgbClr val="000000"/>
              </a:solidFill>
            </a:ln>
          </p:spPr>
          <p:txBody>
            <a:bodyPr wrap="square" lIns="0" tIns="0" rIns="0" bIns="0" rtlCol="0"/>
            <a:lstStyle/>
            <a:p>
              <a:endParaRPr/>
            </a:p>
          </p:txBody>
        </p:sp>
        <p:sp>
          <p:nvSpPr>
            <p:cNvPr id="27" name="object 27"/>
            <p:cNvSpPr/>
            <p:nvPr/>
          </p:nvSpPr>
          <p:spPr>
            <a:xfrm>
              <a:off x="1315945" y="1736315"/>
              <a:ext cx="50800" cy="38100"/>
            </a:xfrm>
            <a:custGeom>
              <a:avLst/>
              <a:gdLst/>
              <a:ahLst/>
              <a:cxnLst/>
              <a:rect l="l" t="t" r="r" b="b"/>
              <a:pathLst>
                <a:path w="50800" h="38100">
                  <a:moveTo>
                    <a:pt x="50609" y="37957"/>
                  </a:moveTo>
                  <a:lnTo>
                    <a:pt x="50609" y="0"/>
                  </a:lnTo>
                  <a:lnTo>
                    <a:pt x="38194" y="6345"/>
                  </a:lnTo>
                  <a:lnTo>
                    <a:pt x="24672" y="11861"/>
                  </a:lnTo>
                  <a:lnTo>
                    <a:pt x="11466" y="16191"/>
                  </a:lnTo>
                  <a:lnTo>
                    <a:pt x="0" y="18978"/>
                  </a:lnTo>
                  <a:lnTo>
                    <a:pt x="11466" y="21766"/>
                  </a:lnTo>
                  <a:lnTo>
                    <a:pt x="24672" y="26095"/>
                  </a:lnTo>
                  <a:lnTo>
                    <a:pt x="38194" y="31611"/>
                  </a:lnTo>
                  <a:lnTo>
                    <a:pt x="50609" y="37957"/>
                  </a:lnTo>
                  <a:close/>
                </a:path>
              </a:pathLst>
            </a:custGeom>
            <a:solidFill>
              <a:srgbClr val="000000"/>
            </a:solidFill>
          </p:spPr>
          <p:txBody>
            <a:bodyPr wrap="square" lIns="0" tIns="0" rIns="0" bIns="0" rtlCol="0"/>
            <a:lstStyle/>
            <a:p>
              <a:endParaRPr/>
            </a:p>
          </p:txBody>
        </p:sp>
        <p:sp>
          <p:nvSpPr>
            <p:cNvPr id="28" name="object 28"/>
            <p:cNvSpPr/>
            <p:nvPr/>
          </p:nvSpPr>
          <p:spPr>
            <a:xfrm>
              <a:off x="1361493" y="1755293"/>
              <a:ext cx="314960" cy="0"/>
            </a:xfrm>
            <a:custGeom>
              <a:avLst/>
              <a:gdLst/>
              <a:ahLst/>
              <a:cxnLst/>
              <a:rect l="l" t="t" r="r" b="b"/>
              <a:pathLst>
                <a:path w="314960">
                  <a:moveTo>
                    <a:pt x="314455" y="0"/>
                  </a:moveTo>
                  <a:lnTo>
                    <a:pt x="0" y="0"/>
                  </a:lnTo>
                </a:path>
              </a:pathLst>
            </a:custGeom>
            <a:ln w="5060">
              <a:solidFill>
                <a:srgbClr val="000000"/>
              </a:solidFill>
            </a:ln>
          </p:spPr>
          <p:txBody>
            <a:bodyPr wrap="square" lIns="0" tIns="0" rIns="0" bIns="0" rtlCol="0"/>
            <a:lstStyle/>
            <a:p>
              <a:endParaRPr/>
            </a:p>
          </p:txBody>
        </p:sp>
        <p:sp>
          <p:nvSpPr>
            <p:cNvPr id="29" name="object 29"/>
            <p:cNvSpPr/>
            <p:nvPr/>
          </p:nvSpPr>
          <p:spPr>
            <a:xfrm>
              <a:off x="1315945" y="1736315"/>
              <a:ext cx="50800" cy="38100"/>
            </a:xfrm>
            <a:custGeom>
              <a:avLst/>
              <a:gdLst/>
              <a:ahLst/>
              <a:cxnLst/>
              <a:rect l="l" t="t" r="r" b="b"/>
              <a:pathLst>
                <a:path w="50800" h="38100">
                  <a:moveTo>
                    <a:pt x="50609" y="37957"/>
                  </a:moveTo>
                  <a:lnTo>
                    <a:pt x="50609" y="0"/>
                  </a:lnTo>
                  <a:lnTo>
                    <a:pt x="38194" y="6345"/>
                  </a:lnTo>
                  <a:lnTo>
                    <a:pt x="24672" y="11861"/>
                  </a:lnTo>
                  <a:lnTo>
                    <a:pt x="11466" y="16191"/>
                  </a:lnTo>
                  <a:lnTo>
                    <a:pt x="0" y="18978"/>
                  </a:lnTo>
                  <a:lnTo>
                    <a:pt x="11466" y="21766"/>
                  </a:lnTo>
                  <a:lnTo>
                    <a:pt x="24672" y="26095"/>
                  </a:lnTo>
                  <a:lnTo>
                    <a:pt x="38194" y="31611"/>
                  </a:lnTo>
                  <a:lnTo>
                    <a:pt x="50609" y="37957"/>
                  </a:lnTo>
                  <a:close/>
                </a:path>
              </a:pathLst>
            </a:custGeom>
            <a:solidFill>
              <a:srgbClr val="000000"/>
            </a:solidFill>
          </p:spPr>
          <p:txBody>
            <a:bodyPr wrap="square" lIns="0" tIns="0" rIns="0" bIns="0" rtlCol="0"/>
            <a:lstStyle/>
            <a:p>
              <a:endParaRPr/>
            </a:p>
          </p:txBody>
        </p:sp>
      </p:grpSp>
      <p:grpSp>
        <p:nvGrpSpPr>
          <p:cNvPr id="30" name="object 30"/>
          <p:cNvGrpSpPr/>
          <p:nvPr/>
        </p:nvGrpSpPr>
        <p:grpSpPr>
          <a:xfrm>
            <a:off x="0" y="3346348"/>
            <a:ext cx="4608195" cy="109855"/>
            <a:chOff x="0" y="3346348"/>
            <a:chExt cx="4608195" cy="109855"/>
          </a:xfrm>
        </p:grpSpPr>
        <p:sp>
          <p:nvSpPr>
            <p:cNvPr id="31" name="object 31"/>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32" name="object 32"/>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33" name="object 33"/>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34" name="object 34"/>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10" dirty="0"/>
              <a:t>Garnelo</a:t>
            </a:r>
            <a:r>
              <a:rPr spc="10" dirty="0"/>
              <a:t> </a:t>
            </a:r>
            <a:r>
              <a:rPr spc="-5" dirty="0"/>
              <a:t>Perez</a:t>
            </a:r>
            <a:r>
              <a:rPr spc="10" dirty="0"/>
              <a:t> </a:t>
            </a:r>
            <a:r>
              <a:rPr spc="-10" dirty="0"/>
              <a:t>Imanol</a:t>
            </a:r>
            <a:r>
              <a:rPr spc="210" dirty="0"/>
              <a:t> </a:t>
            </a:r>
            <a:r>
              <a:rPr spc="40" dirty="0"/>
              <a:t>(UACM)</a:t>
            </a:r>
          </a:p>
        </p:txBody>
      </p:sp>
      <p:sp>
        <p:nvSpPr>
          <p:cNvPr id="35" name="object 35"/>
          <p:cNvSpPr txBox="1"/>
          <p:nvPr/>
        </p:nvSpPr>
        <p:spPr>
          <a:xfrm>
            <a:off x="1563103" y="3351784"/>
            <a:ext cx="1482090" cy="102235"/>
          </a:xfrm>
          <a:prstGeom prst="rect">
            <a:avLst/>
          </a:prstGeom>
        </p:spPr>
        <p:txBody>
          <a:bodyPr vert="horz" wrap="square" lIns="0" tIns="0" rIns="0" bIns="0" rtlCol="0">
            <a:spAutoFit/>
          </a:bodyPr>
          <a:lstStyle/>
          <a:p>
            <a:pPr marL="12700">
              <a:lnSpc>
                <a:spcPts val="675"/>
              </a:lnSpc>
            </a:pPr>
            <a:r>
              <a:rPr sz="600" dirty="0">
                <a:solidFill>
                  <a:srgbClr val="8E0000"/>
                </a:solidFill>
                <a:latin typeface="Tahoma"/>
                <a:cs typeface="Tahoma"/>
                <a:hlinkClick r:id="rId2" action="ppaction://hlinksldjump"/>
              </a:rPr>
              <a:t>Aplicaciones</a:t>
            </a:r>
            <a:r>
              <a:rPr sz="600" spc="20" dirty="0">
                <a:solidFill>
                  <a:srgbClr val="8E0000"/>
                </a:solidFill>
                <a:latin typeface="Tahoma"/>
                <a:cs typeface="Tahoma"/>
                <a:hlinkClick r:id="rId2" action="ppaction://hlinksldjump"/>
              </a:rPr>
              <a:t> </a:t>
            </a:r>
            <a:r>
              <a:rPr sz="600" spc="-20" dirty="0">
                <a:solidFill>
                  <a:srgbClr val="8E0000"/>
                </a:solidFill>
                <a:latin typeface="Tahoma"/>
                <a:cs typeface="Tahoma"/>
                <a:hlinkClick r:id="rId2" action="ppaction://hlinksldjump"/>
              </a:rPr>
              <a:t>de</a:t>
            </a:r>
            <a:r>
              <a:rPr sz="600" spc="20" dirty="0">
                <a:solidFill>
                  <a:srgbClr val="8E0000"/>
                </a:solidFill>
                <a:latin typeface="Tahoma"/>
                <a:cs typeface="Tahoma"/>
                <a:hlinkClick r:id="rId2" action="ppaction://hlinksldjump"/>
              </a:rPr>
              <a:t> </a:t>
            </a:r>
            <a:r>
              <a:rPr sz="600" dirty="0">
                <a:solidFill>
                  <a:srgbClr val="8E0000"/>
                </a:solidFill>
                <a:latin typeface="Tahoma"/>
                <a:cs typeface="Tahoma"/>
                <a:hlinkClick r:id="rId2" action="ppaction://hlinksldjump"/>
              </a:rPr>
              <a:t>la</a:t>
            </a:r>
            <a:r>
              <a:rPr sz="600" spc="30" dirty="0">
                <a:solidFill>
                  <a:srgbClr val="8E0000"/>
                </a:solidFill>
                <a:latin typeface="Tahoma"/>
                <a:cs typeface="Tahoma"/>
                <a:hlinkClick r:id="rId2" action="ppaction://hlinksldjump"/>
              </a:rPr>
              <a:t> </a:t>
            </a:r>
            <a:r>
              <a:rPr sz="600" spc="-35" dirty="0">
                <a:solidFill>
                  <a:srgbClr val="8E0000"/>
                </a:solidFill>
                <a:latin typeface="Tahoma"/>
                <a:cs typeface="Tahoma"/>
                <a:hlinkClick r:id="rId2" action="ppaction://hlinksldjump"/>
              </a:rPr>
              <a:t>modelaci´on</a:t>
            </a:r>
            <a:r>
              <a:rPr sz="600" spc="20" dirty="0">
                <a:solidFill>
                  <a:srgbClr val="8E0000"/>
                </a:solidFill>
                <a:latin typeface="Tahoma"/>
                <a:cs typeface="Tahoma"/>
                <a:hlinkClick r:id="rId2" action="ppaction://hlinksldjump"/>
              </a:rPr>
              <a:t> </a:t>
            </a:r>
            <a:r>
              <a:rPr sz="600" spc="-25" dirty="0">
                <a:solidFill>
                  <a:srgbClr val="8E0000"/>
                </a:solidFill>
                <a:latin typeface="Tahoma"/>
                <a:cs typeface="Tahoma"/>
                <a:hlinkClick r:id="rId2" action="ppaction://hlinksldjump"/>
              </a:rPr>
              <a:t>en</a:t>
            </a:r>
            <a:r>
              <a:rPr sz="600" spc="25" dirty="0">
                <a:solidFill>
                  <a:srgbClr val="8E0000"/>
                </a:solidFill>
                <a:latin typeface="Tahoma"/>
                <a:cs typeface="Tahoma"/>
                <a:hlinkClick r:id="rId2" action="ppaction://hlinksldjump"/>
              </a:rPr>
              <a:t> </a:t>
            </a:r>
            <a:r>
              <a:rPr sz="600" spc="-10" dirty="0">
                <a:solidFill>
                  <a:srgbClr val="8E0000"/>
                </a:solidFill>
                <a:latin typeface="Tahoma"/>
                <a:cs typeface="Tahoma"/>
                <a:hlinkClick r:id="rId2" action="ppaction://hlinksldjump"/>
              </a:rPr>
              <a:t>eduacion.</a:t>
            </a:r>
            <a:endParaRPr sz="600">
              <a:latin typeface="Tahoma"/>
              <a:cs typeface="Tahoma"/>
            </a:endParaRPr>
          </a:p>
        </p:txBody>
      </p:sp>
      <p:sp>
        <p:nvSpPr>
          <p:cNvPr id="36" name="object 3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5" dirty="0"/>
              <a:t>26</a:t>
            </a:r>
            <a:r>
              <a:rPr spc="5" dirty="0"/>
              <a:t> </a:t>
            </a:r>
            <a:r>
              <a:rPr spc="-20" dirty="0"/>
              <a:t>de</a:t>
            </a:r>
            <a:r>
              <a:rPr spc="10" dirty="0"/>
              <a:t> </a:t>
            </a:r>
            <a:r>
              <a:rPr dirty="0"/>
              <a:t>Octubre</a:t>
            </a:r>
            <a:r>
              <a:rPr spc="10" dirty="0"/>
              <a:t> </a:t>
            </a:r>
            <a:r>
              <a:rPr spc="-10" dirty="0"/>
              <a:t>del</a:t>
            </a:r>
            <a:r>
              <a:rPr spc="10" dirty="0"/>
              <a:t> </a:t>
            </a:r>
            <a:r>
              <a:rPr spc="-15" dirty="0"/>
              <a:t>2023</a:t>
            </a:r>
          </a:p>
        </p:txBody>
      </p:sp>
      <p:sp>
        <p:nvSpPr>
          <p:cNvPr id="37" name="object 37"/>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7</a:t>
            </a:fld>
            <a:r>
              <a:rPr spc="-85" dirty="0"/>
              <a:t> </a:t>
            </a:r>
            <a:r>
              <a:rPr spc="85" dirty="0"/>
              <a:t>/</a:t>
            </a:r>
            <a:r>
              <a:rPr spc="-85" dirty="0"/>
              <a:t> </a:t>
            </a:r>
            <a:r>
              <a:rPr spc="-15" dirty="0"/>
              <a:t>17</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40017"/>
            <a:ext cx="4608195" cy="350520"/>
          </a:xfrm>
          <a:prstGeom prst="rect">
            <a:avLst/>
          </a:prstGeom>
          <a:solidFill>
            <a:srgbClr val="F2F2F2"/>
          </a:solidFill>
        </p:spPr>
        <p:txBody>
          <a:bodyPr vert="horz" wrap="square" lIns="0" tIns="76835" rIns="0" bIns="0" rtlCol="0">
            <a:spAutoFit/>
          </a:bodyPr>
          <a:lstStyle/>
          <a:p>
            <a:pPr marL="107950">
              <a:lnSpc>
                <a:spcPct val="100000"/>
              </a:lnSpc>
              <a:spcBef>
                <a:spcPts val="605"/>
              </a:spcBef>
            </a:pPr>
            <a:r>
              <a:rPr spc="-40" dirty="0"/>
              <a:t>Diagrama</a:t>
            </a:r>
            <a:r>
              <a:rPr dirty="0"/>
              <a:t> </a:t>
            </a:r>
            <a:r>
              <a:rPr spc="-85" dirty="0"/>
              <a:t>de</a:t>
            </a:r>
            <a:r>
              <a:rPr spc="5" dirty="0"/>
              <a:t> </a:t>
            </a:r>
            <a:r>
              <a:rPr spc="-15" dirty="0"/>
              <a:t>Flujo</a:t>
            </a:r>
          </a:p>
        </p:txBody>
      </p:sp>
      <p:sp>
        <p:nvSpPr>
          <p:cNvPr id="3" name="object 3"/>
          <p:cNvSpPr txBox="1"/>
          <p:nvPr/>
        </p:nvSpPr>
        <p:spPr>
          <a:xfrm>
            <a:off x="125844" y="775435"/>
            <a:ext cx="1881505" cy="191770"/>
          </a:xfrm>
          <a:prstGeom prst="rect">
            <a:avLst/>
          </a:prstGeom>
        </p:spPr>
        <p:txBody>
          <a:bodyPr vert="horz" wrap="square" lIns="0" tIns="11430" rIns="0" bIns="0" rtlCol="0">
            <a:spAutoFit/>
          </a:bodyPr>
          <a:lstStyle/>
          <a:p>
            <a:pPr marL="12700">
              <a:lnSpc>
                <a:spcPct val="100000"/>
              </a:lnSpc>
              <a:spcBef>
                <a:spcPts val="90"/>
              </a:spcBef>
            </a:pPr>
            <a:r>
              <a:rPr sz="1100" spc="65" dirty="0">
                <a:latin typeface="Tahoma"/>
                <a:cs typeface="Tahoma"/>
              </a:rPr>
              <a:t>A</a:t>
            </a:r>
            <a:r>
              <a:rPr sz="1100" spc="-220" dirty="0">
                <a:latin typeface="Tahoma"/>
                <a:cs typeface="Tahoma"/>
              </a:rPr>
              <a:t>s</a:t>
            </a:r>
            <a:r>
              <a:rPr sz="1100" spc="-459" dirty="0">
                <a:latin typeface="Tahoma"/>
                <a:cs typeface="Tahoma"/>
              </a:rPr>
              <a:t>´</a:t>
            </a:r>
            <a:r>
              <a:rPr sz="1100" spc="5" dirty="0">
                <a:latin typeface="Tahoma"/>
                <a:cs typeface="Tahoma"/>
              </a:rPr>
              <a:t>ı</a:t>
            </a:r>
            <a:r>
              <a:rPr sz="1100" spc="20" dirty="0">
                <a:latin typeface="Tahoma"/>
                <a:cs typeface="Tahoma"/>
              </a:rPr>
              <a:t> </a:t>
            </a:r>
            <a:r>
              <a:rPr sz="1100" spc="-50" dirty="0">
                <a:latin typeface="Tahoma"/>
                <a:cs typeface="Tahoma"/>
              </a:rPr>
              <a:t>como</a:t>
            </a:r>
            <a:r>
              <a:rPr sz="1100" spc="20" dirty="0">
                <a:latin typeface="Tahoma"/>
                <a:cs typeface="Tahoma"/>
              </a:rPr>
              <a:t> </a:t>
            </a:r>
            <a:r>
              <a:rPr sz="1100" spc="-45" dirty="0">
                <a:latin typeface="Tahoma"/>
                <a:cs typeface="Tahoma"/>
              </a:rPr>
              <a:t>el</a:t>
            </a:r>
            <a:r>
              <a:rPr sz="1100" spc="20" dirty="0">
                <a:latin typeface="Tahoma"/>
                <a:cs typeface="Tahoma"/>
              </a:rPr>
              <a:t> </a:t>
            </a:r>
            <a:r>
              <a:rPr sz="1100" spc="-45" dirty="0">
                <a:latin typeface="Tahoma"/>
                <a:cs typeface="Tahoma"/>
              </a:rPr>
              <a:t>siguiente</a:t>
            </a:r>
            <a:r>
              <a:rPr sz="1100" spc="20" dirty="0">
                <a:latin typeface="Tahoma"/>
                <a:cs typeface="Tahoma"/>
              </a:rPr>
              <a:t> </a:t>
            </a:r>
            <a:r>
              <a:rPr sz="1100" spc="-60" dirty="0">
                <a:latin typeface="Tahoma"/>
                <a:cs typeface="Tahoma"/>
              </a:rPr>
              <a:t>a</a:t>
            </a:r>
            <a:r>
              <a:rPr sz="1100" spc="-35" dirty="0">
                <a:latin typeface="Tahoma"/>
                <a:cs typeface="Tahoma"/>
              </a:rPr>
              <a:t>lg</a:t>
            </a:r>
            <a:r>
              <a:rPr sz="1100" spc="-75" dirty="0">
                <a:latin typeface="Tahoma"/>
                <a:cs typeface="Tahoma"/>
              </a:rPr>
              <a:t>o</a:t>
            </a:r>
            <a:r>
              <a:rPr sz="1100" spc="-35" dirty="0">
                <a:latin typeface="Tahoma"/>
                <a:cs typeface="Tahoma"/>
              </a:rPr>
              <a:t>ritmo:</a:t>
            </a:r>
            <a:endParaRPr sz="1100">
              <a:latin typeface="Tahoma"/>
              <a:cs typeface="Tahoma"/>
            </a:endParaRPr>
          </a:p>
        </p:txBody>
      </p:sp>
      <p:grpSp>
        <p:nvGrpSpPr>
          <p:cNvPr id="27" name="object 27"/>
          <p:cNvGrpSpPr/>
          <p:nvPr/>
        </p:nvGrpSpPr>
        <p:grpSpPr>
          <a:xfrm>
            <a:off x="0" y="3346348"/>
            <a:ext cx="4608195" cy="109855"/>
            <a:chOff x="0" y="3346348"/>
            <a:chExt cx="4608195" cy="109855"/>
          </a:xfrm>
        </p:grpSpPr>
        <p:sp>
          <p:nvSpPr>
            <p:cNvPr id="28" name="object 28"/>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29" name="object 29"/>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30" name="object 30"/>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31" name="object 31"/>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10" dirty="0"/>
              <a:t>Garnelo</a:t>
            </a:r>
            <a:r>
              <a:rPr spc="10" dirty="0"/>
              <a:t> </a:t>
            </a:r>
            <a:r>
              <a:rPr spc="-5" dirty="0"/>
              <a:t>Perez</a:t>
            </a:r>
            <a:r>
              <a:rPr spc="10" dirty="0"/>
              <a:t> </a:t>
            </a:r>
            <a:r>
              <a:rPr spc="-10" dirty="0"/>
              <a:t>Imanol</a:t>
            </a:r>
            <a:r>
              <a:rPr spc="210" dirty="0"/>
              <a:t> </a:t>
            </a:r>
            <a:r>
              <a:rPr spc="40" dirty="0"/>
              <a:t>(UACM)</a:t>
            </a:r>
          </a:p>
        </p:txBody>
      </p:sp>
      <p:sp>
        <p:nvSpPr>
          <p:cNvPr id="32" name="object 32"/>
          <p:cNvSpPr txBox="1"/>
          <p:nvPr/>
        </p:nvSpPr>
        <p:spPr>
          <a:xfrm>
            <a:off x="1563103" y="3351784"/>
            <a:ext cx="1482090" cy="89768"/>
          </a:xfrm>
          <a:prstGeom prst="rect">
            <a:avLst/>
          </a:prstGeom>
        </p:spPr>
        <p:txBody>
          <a:bodyPr vert="horz" wrap="square" lIns="0" tIns="0" rIns="0" bIns="0" rtlCol="0">
            <a:spAutoFit/>
          </a:bodyPr>
          <a:lstStyle/>
          <a:p>
            <a:pPr marL="12700">
              <a:lnSpc>
                <a:spcPts val="675"/>
              </a:lnSpc>
            </a:pPr>
            <a:r>
              <a:rPr sz="600" dirty="0">
                <a:solidFill>
                  <a:srgbClr val="8E0000"/>
                </a:solidFill>
                <a:latin typeface="Tahoma"/>
                <a:cs typeface="Tahoma"/>
                <a:hlinkClick r:id="rId2" action="ppaction://hlinksldjump"/>
              </a:rPr>
              <a:t>Aplicaciones</a:t>
            </a:r>
            <a:r>
              <a:rPr sz="600" spc="20" dirty="0">
                <a:solidFill>
                  <a:srgbClr val="8E0000"/>
                </a:solidFill>
                <a:latin typeface="Tahoma"/>
                <a:cs typeface="Tahoma"/>
                <a:hlinkClick r:id="rId2" action="ppaction://hlinksldjump"/>
              </a:rPr>
              <a:t> </a:t>
            </a:r>
            <a:r>
              <a:rPr sz="600" spc="-20" dirty="0">
                <a:solidFill>
                  <a:srgbClr val="8E0000"/>
                </a:solidFill>
                <a:latin typeface="Tahoma"/>
                <a:cs typeface="Tahoma"/>
                <a:hlinkClick r:id="rId2" action="ppaction://hlinksldjump"/>
              </a:rPr>
              <a:t>de</a:t>
            </a:r>
            <a:r>
              <a:rPr sz="600" spc="20" dirty="0">
                <a:solidFill>
                  <a:srgbClr val="8E0000"/>
                </a:solidFill>
                <a:latin typeface="Tahoma"/>
                <a:cs typeface="Tahoma"/>
                <a:hlinkClick r:id="rId2" action="ppaction://hlinksldjump"/>
              </a:rPr>
              <a:t> </a:t>
            </a:r>
            <a:r>
              <a:rPr sz="600" dirty="0">
                <a:solidFill>
                  <a:srgbClr val="8E0000"/>
                </a:solidFill>
                <a:latin typeface="Tahoma"/>
                <a:cs typeface="Tahoma"/>
                <a:hlinkClick r:id="rId2" action="ppaction://hlinksldjump"/>
              </a:rPr>
              <a:t>la</a:t>
            </a:r>
            <a:r>
              <a:rPr sz="600" spc="30" dirty="0">
                <a:solidFill>
                  <a:srgbClr val="8E0000"/>
                </a:solidFill>
                <a:latin typeface="Tahoma"/>
                <a:cs typeface="Tahoma"/>
                <a:hlinkClick r:id="rId2" action="ppaction://hlinksldjump"/>
              </a:rPr>
              <a:t> </a:t>
            </a:r>
            <a:r>
              <a:rPr sz="600" spc="-35" dirty="0" err="1">
                <a:solidFill>
                  <a:srgbClr val="8E0000"/>
                </a:solidFill>
                <a:latin typeface="Tahoma"/>
                <a:cs typeface="Tahoma"/>
                <a:hlinkClick r:id="rId2" action="ppaction://hlinksldjump"/>
              </a:rPr>
              <a:t>modelacion</a:t>
            </a:r>
            <a:r>
              <a:rPr sz="600" spc="20" dirty="0">
                <a:solidFill>
                  <a:srgbClr val="8E0000"/>
                </a:solidFill>
                <a:latin typeface="Tahoma"/>
                <a:cs typeface="Tahoma"/>
                <a:hlinkClick r:id="rId2" action="ppaction://hlinksldjump"/>
              </a:rPr>
              <a:t> </a:t>
            </a:r>
            <a:r>
              <a:rPr sz="600" spc="-25" dirty="0">
                <a:solidFill>
                  <a:srgbClr val="8E0000"/>
                </a:solidFill>
                <a:latin typeface="Tahoma"/>
                <a:cs typeface="Tahoma"/>
                <a:hlinkClick r:id="rId2" action="ppaction://hlinksldjump"/>
              </a:rPr>
              <a:t>en</a:t>
            </a:r>
            <a:r>
              <a:rPr sz="600" spc="25" dirty="0">
                <a:solidFill>
                  <a:srgbClr val="8E0000"/>
                </a:solidFill>
                <a:latin typeface="Tahoma"/>
                <a:cs typeface="Tahoma"/>
                <a:hlinkClick r:id="rId2" action="ppaction://hlinksldjump"/>
              </a:rPr>
              <a:t> </a:t>
            </a:r>
            <a:r>
              <a:rPr sz="600" spc="-10" dirty="0">
                <a:solidFill>
                  <a:srgbClr val="8E0000"/>
                </a:solidFill>
                <a:latin typeface="Tahoma"/>
                <a:cs typeface="Tahoma"/>
                <a:hlinkClick r:id="rId2" action="ppaction://hlinksldjump"/>
              </a:rPr>
              <a:t>eduacion.</a:t>
            </a:r>
            <a:endParaRPr sz="600" dirty="0">
              <a:latin typeface="Tahoma"/>
              <a:cs typeface="Tahoma"/>
            </a:endParaRPr>
          </a:p>
        </p:txBody>
      </p:sp>
      <p:sp>
        <p:nvSpPr>
          <p:cNvPr id="33" name="object 3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5" dirty="0"/>
              <a:t>26</a:t>
            </a:r>
            <a:r>
              <a:rPr spc="5" dirty="0"/>
              <a:t> </a:t>
            </a:r>
            <a:r>
              <a:rPr spc="-20" dirty="0"/>
              <a:t>de</a:t>
            </a:r>
            <a:r>
              <a:rPr spc="10" dirty="0"/>
              <a:t> </a:t>
            </a:r>
            <a:r>
              <a:rPr dirty="0"/>
              <a:t>Octubre</a:t>
            </a:r>
            <a:r>
              <a:rPr spc="10" dirty="0"/>
              <a:t> </a:t>
            </a:r>
            <a:r>
              <a:rPr spc="-10" dirty="0"/>
              <a:t>del</a:t>
            </a:r>
            <a:r>
              <a:rPr spc="10" dirty="0"/>
              <a:t> </a:t>
            </a:r>
            <a:r>
              <a:rPr spc="-15" dirty="0"/>
              <a:t>2023</a:t>
            </a:r>
          </a:p>
        </p:txBody>
      </p:sp>
      <p:sp>
        <p:nvSpPr>
          <p:cNvPr id="34" name="object 34"/>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8</a:t>
            </a:fld>
            <a:r>
              <a:rPr spc="-85" dirty="0"/>
              <a:t> </a:t>
            </a:r>
            <a:r>
              <a:rPr spc="85" dirty="0"/>
              <a:t>/</a:t>
            </a:r>
            <a:r>
              <a:rPr spc="-85" dirty="0"/>
              <a:t> </a:t>
            </a:r>
            <a:r>
              <a:rPr spc="-15" dirty="0"/>
              <a:t>17</a:t>
            </a:r>
          </a:p>
        </p:txBody>
      </p:sp>
      <p:pic>
        <p:nvPicPr>
          <p:cNvPr id="5" name="Imagen 4">
            <a:extLst>
              <a:ext uri="{FF2B5EF4-FFF2-40B4-BE49-F238E27FC236}">
                <a16:creationId xmlns:a16="http://schemas.microsoft.com/office/drawing/2014/main" id="{6AD115FC-0AF2-3792-B290-34BEC4DF2C7E}"/>
              </a:ext>
            </a:extLst>
          </p:cNvPr>
          <p:cNvPicPr>
            <a:picLocks noChangeAspect="1"/>
          </p:cNvPicPr>
          <p:nvPr/>
        </p:nvPicPr>
        <p:blipFill>
          <a:blip r:embed="rId3"/>
          <a:stretch>
            <a:fillRect/>
          </a:stretch>
        </p:blipFill>
        <p:spPr>
          <a:xfrm>
            <a:off x="313283" y="1219440"/>
            <a:ext cx="3981450" cy="2035876"/>
          </a:xfrm>
          <a:prstGeom prst="rect">
            <a:avLst/>
          </a:prstGeom>
        </p:spPr>
      </p:pic>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40017"/>
            <a:ext cx="4608195" cy="350520"/>
          </a:xfrm>
          <a:prstGeom prst="rect">
            <a:avLst/>
          </a:prstGeom>
          <a:solidFill>
            <a:srgbClr val="F2F2F2"/>
          </a:solidFill>
        </p:spPr>
        <p:txBody>
          <a:bodyPr vert="horz" wrap="square" lIns="0" tIns="76835" rIns="0" bIns="0" rtlCol="0">
            <a:spAutoFit/>
          </a:bodyPr>
          <a:lstStyle/>
          <a:p>
            <a:pPr marL="107950">
              <a:lnSpc>
                <a:spcPct val="100000"/>
              </a:lnSpc>
              <a:spcBef>
                <a:spcPts val="605"/>
              </a:spcBef>
            </a:pPr>
            <a:r>
              <a:rPr spc="-45" dirty="0"/>
              <a:t>Ecuaciones</a:t>
            </a:r>
            <a:r>
              <a:rPr dirty="0"/>
              <a:t> </a:t>
            </a:r>
            <a:r>
              <a:rPr spc="-50" dirty="0"/>
              <a:t>diferenciales</a:t>
            </a:r>
            <a:r>
              <a:rPr dirty="0"/>
              <a:t> </a:t>
            </a:r>
            <a:r>
              <a:rPr spc="-25" dirty="0"/>
              <a:t>(Continuas)</a:t>
            </a:r>
          </a:p>
        </p:txBody>
      </p:sp>
      <p:sp>
        <p:nvSpPr>
          <p:cNvPr id="3" name="object 3"/>
          <p:cNvSpPr txBox="1"/>
          <p:nvPr/>
        </p:nvSpPr>
        <p:spPr>
          <a:xfrm>
            <a:off x="128857" y="779737"/>
            <a:ext cx="4266565" cy="363855"/>
          </a:xfrm>
          <a:prstGeom prst="rect">
            <a:avLst/>
          </a:prstGeom>
        </p:spPr>
        <p:txBody>
          <a:bodyPr vert="horz" wrap="square" lIns="0" tIns="6985" rIns="0" bIns="0" rtlCol="0">
            <a:spAutoFit/>
          </a:bodyPr>
          <a:lstStyle/>
          <a:p>
            <a:pPr marL="12700" marR="5080">
              <a:lnSpc>
                <a:spcPct val="102600"/>
              </a:lnSpc>
              <a:spcBef>
                <a:spcPts val="55"/>
              </a:spcBef>
            </a:pPr>
            <a:r>
              <a:rPr sz="1100" spc="-55" dirty="0">
                <a:latin typeface="Tahoma"/>
                <a:cs typeface="Tahoma"/>
              </a:rPr>
              <a:t>Se</a:t>
            </a:r>
            <a:r>
              <a:rPr sz="1100" spc="30" dirty="0">
                <a:latin typeface="Tahoma"/>
                <a:cs typeface="Tahoma"/>
              </a:rPr>
              <a:t> </a:t>
            </a:r>
            <a:r>
              <a:rPr sz="1100" spc="-45" dirty="0">
                <a:latin typeface="Tahoma"/>
                <a:cs typeface="Tahoma"/>
              </a:rPr>
              <a:t>plantearon</a:t>
            </a:r>
            <a:r>
              <a:rPr sz="1100" spc="30" dirty="0">
                <a:latin typeface="Tahoma"/>
                <a:cs typeface="Tahoma"/>
              </a:rPr>
              <a:t> </a:t>
            </a:r>
            <a:r>
              <a:rPr sz="1100" spc="-40" dirty="0">
                <a:latin typeface="Tahoma"/>
                <a:cs typeface="Tahoma"/>
              </a:rPr>
              <a:t>las</a:t>
            </a:r>
            <a:r>
              <a:rPr sz="1100" spc="30" dirty="0">
                <a:latin typeface="Tahoma"/>
                <a:cs typeface="Tahoma"/>
              </a:rPr>
              <a:t> </a:t>
            </a:r>
            <a:r>
              <a:rPr sz="1100" spc="-50" dirty="0">
                <a:latin typeface="Tahoma"/>
                <a:cs typeface="Tahoma"/>
              </a:rPr>
              <a:t>siguientes</a:t>
            </a:r>
            <a:r>
              <a:rPr sz="1100" spc="25" dirty="0">
                <a:latin typeface="Tahoma"/>
                <a:cs typeface="Tahoma"/>
              </a:rPr>
              <a:t> </a:t>
            </a:r>
            <a:r>
              <a:rPr sz="1100" spc="-55" dirty="0">
                <a:latin typeface="Tahoma"/>
                <a:cs typeface="Tahoma"/>
              </a:rPr>
              <a:t>ecuaciones</a:t>
            </a:r>
            <a:r>
              <a:rPr sz="1100" spc="30" dirty="0">
                <a:latin typeface="Tahoma"/>
                <a:cs typeface="Tahoma"/>
              </a:rPr>
              <a:t> </a:t>
            </a:r>
            <a:r>
              <a:rPr sz="1100" spc="-45" dirty="0">
                <a:latin typeface="Tahoma"/>
                <a:cs typeface="Tahoma"/>
              </a:rPr>
              <a:t>diferenciales</a:t>
            </a:r>
            <a:r>
              <a:rPr sz="1100" spc="30" dirty="0">
                <a:latin typeface="Tahoma"/>
                <a:cs typeface="Tahoma"/>
              </a:rPr>
              <a:t> </a:t>
            </a:r>
            <a:r>
              <a:rPr sz="1100" spc="-40" dirty="0">
                <a:latin typeface="Tahoma"/>
                <a:cs typeface="Tahoma"/>
              </a:rPr>
              <a:t>continuas</a:t>
            </a:r>
            <a:r>
              <a:rPr sz="1100" spc="30" dirty="0">
                <a:latin typeface="Tahoma"/>
                <a:cs typeface="Tahoma"/>
              </a:rPr>
              <a:t> </a:t>
            </a:r>
            <a:r>
              <a:rPr sz="1100" spc="-55" dirty="0">
                <a:latin typeface="Tahoma"/>
                <a:cs typeface="Tahoma"/>
              </a:rPr>
              <a:t>a</a:t>
            </a:r>
            <a:r>
              <a:rPr sz="1100" spc="30" dirty="0">
                <a:latin typeface="Tahoma"/>
                <a:cs typeface="Tahoma"/>
              </a:rPr>
              <a:t> </a:t>
            </a:r>
            <a:r>
              <a:rPr sz="1100" spc="-25" dirty="0">
                <a:latin typeface="Tahoma"/>
                <a:cs typeface="Tahoma"/>
              </a:rPr>
              <a:t>partir</a:t>
            </a:r>
            <a:r>
              <a:rPr sz="1100" spc="35" dirty="0">
                <a:latin typeface="Tahoma"/>
                <a:cs typeface="Tahoma"/>
              </a:rPr>
              <a:t> </a:t>
            </a:r>
            <a:r>
              <a:rPr sz="1100" spc="-70" dirty="0">
                <a:latin typeface="Tahoma"/>
                <a:cs typeface="Tahoma"/>
              </a:rPr>
              <a:t>de </a:t>
            </a:r>
            <a:r>
              <a:rPr sz="1100" spc="-330" dirty="0">
                <a:latin typeface="Tahoma"/>
                <a:cs typeface="Tahoma"/>
              </a:rPr>
              <a:t> </a:t>
            </a:r>
            <a:r>
              <a:rPr sz="1100" spc="-25" dirty="0">
                <a:latin typeface="Tahoma"/>
                <a:cs typeface="Tahoma"/>
              </a:rPr>
              <a:t>lo</a:t>
            </a:r>
            <a:r>
              <a:rPr sz="1100" spc="15" dirty="0">
                <a:latin typeface="Tahoma"/>
                <a:cs typeface="Tahoma"/>
              </a:rPr>
              <a:t> </a:t>
            </a:r>
            <a:r>
              <a:rPr sz="1100" spc="-45" dirty="0">
                <a:latin typeface="Tahoma"/>
                <a:cs typeface="Tahoma"/>
              </a:rPr>
              <a:t>dicho:</a:t>
            </a:r>
            <a:endParaRPr sz="1100" dirty="0">
              <a:latin typeface="Tahoma"/>
              <a:cs typeface="Tahoma"/>
            </a:endParaRPr>
          </a:p>
        </p:txBody>
      </p:sp>
      <p:grpSp>
        <p:nvGrpSpPr>
          <p:cNvPr id="10" name="object 10"/>
          <p:cNvGrpSpPr/>
          <p:nvPr/>
        </p:nvGrpSpPr>
        <p:grpSpPr>
          <a:xfrm>
            <a:off x="0" y="3346348"/>
            <a:ext cx="4608195" cy="109855"/>
            <a:chOff x="0" y="3346348"/>
            <a:chExt cx="4608195" cy="109855"/>
          </a:xfrm>
        </p:grpSpPr>
        <p:sp>
          <p:nvSpPr>
            <p:cNvPr id="11" name="object 11"/>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12" name="object 12"/>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13" name="object 13"/>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10" dirty="0"/>
              <a:t>Garnelo</a:t>
            </a:r>
            <a:r>
              <a:rPr spc="10" dirty="0"/>
              <a:t> </a:t>
            </a:r>
            <a:r>
              <a:rPr spc="-5" dirty="0"/>
              <a:t>Perez</a:t>
            </a:r>
            <a:r>
              <a:rPr spc="10" dirty="0"/>
              <a:t> </a:t>
            </a:r>
            <a:r>
              <a:rPr spc="-10" dirty="0"/>
              <a:t>Imanol</a:t>
            </a:r>
            <a:r>
              <a:rPr spc="210" dirty="0"/>
              <a:t> </a:t>
            </a:r>
            <a:r>
              <a:rPr spc="40" dirty="0"/>
              <a:t>(UACM)</a:t>
            </a:r>
          </a:p>
        </p:txBody>
      </p:sp>
      <p:sp>
        <p:nvSpPr>
          <p:cNvPr id="15" name="object 15"/>
          <p:cNvSpPr txBox="1"/>
          <p:nvPr/>
        </p:nvSpPr>
        <p:spPr>
          <a:xfrm>
            <a:off x="1563103" y="3351784"/>
            <a:ext cx="1482090" cy="89768"/>
          </a:xfrm>
          <a:prstGeom prst="rect">
            <a:avLst/>
          </a:prstGeom>
        </p:spPr>
        <p:txBody>
          <a:bodyPr vert="horz" wrap="square" lIns="0" tIns="0" rIns="0" bIns="0" rtlCol="0">
            <a:spAutoFit/>
          </a:bodyPr>
          <a:lstStyle/>
          <a:p>
            <a:pPr marL="12700">
              <a:lnSpc>
                <a:spcPts val="675"/>
              </a:lnSpc>
            </a:pPr>
            <a:r>
              <a:rPr sz="600" dirty="0">
                <a:solidFill>
                  <a:srgbClr val="8E0000"/>
                </a:solidFill>
                <a:latin typeface="Tahoma"/>
                <a:cs typeface="Tahoma"/>
                <a:hlinkClick r:id="rId2" action="ppaction://hlinksldjump"/>
              </a:rPr>
              <a:t>Aplicaciones</a:t>
            </a:r>
            <a:r>
              <a:rPr sz="600" spc="20" dirty="0">
                <a:solidFill>
                  <a:srgbClr val="8E0000"/>
                </a:solidFill>
                <a:latin typeface="Tahoma"/>
                <a:cs typeface="Tahoma"/>
                <a:hlinkClick r:id="rId2" action="ppaction://hlinksldjump"/>
              </a:rPr>
              <a:t> </a:t>
            </a:r>
            <a:r>
              <a:rPr sz="600" spc="-20" dirty="0">
                <a:solidFill>
                  <a:srgbClr val="8E0000"/>
                </a:solidFill>
                <a:latin typeface="Tahoma"/>
                <a:cs typeface="Tahoma"/>
                <a:hlinkClick r:id="rId2" action="ppaction://hlinksldjump"/>
              </a:rPr>
              <a:t>de</a:t>
            </a:r>
            <a:r>
              <a:rPr sz="600" spc="20" dirty="0">
                <a:solidFill>
                  <a:srgbClr val="8E0000"/>
                </a:solidFill>
                <a:latin typeface="Tahoma"/>
                <a:cs typeface="Tahoma"/>
                <a:hlinkClick r:id="rId2" action="ppaction://hlinksldjump"/>
              </a:rPr>
              <a:t> </a:t>
            </a:r>
            <a:r>
              <a:rPr sz="600" dirty="0">
                <a:solidFill>
                  <a:srgbClr val="8E0000"/>
                </a:solidFill>
                <a:latin typeface="Tahoma"/>
                <a:cs typeface="Tahoma"/>
                <a:hlinkClick r:id="rId2" action="ppaction://hlinksldjump"/>
              </a:rPr>
              <a:t>la</a:t>
            </a:r>
            <a:r>
              <a:rPr sz="600" spc="30" dirty="0">
                <a:solidFill>
                  <a:srgbClr val="8E0000"/>
                </a:solidFill>
                <a:latin typeface="Tahoma"/>
                <a:cs typeface="Tahoma"/>
                <a:hlinkClick r:id="rId2" action="ppaction://hlinksldjump"/>
              </a:rPr>
              <a:t> </a:t>
            </a:r>
            <a:r>
              <a:rPr sz="600" spc="-35" dirty="0" err="1">
                <a:solidFill>
                  <a:srgbClr val="8E0000"/>
                </a:solidFill>
                <a:latin typeface="Tahoma"/>
                <a:cs typeface="Tahoma"/>
                <a:hlinkClick r:id="rId2" action="ppaction://hlinksldjump"/>
              </a:rPr>
              <a:t>modelacion</a:t>
            </a:r>
            <a:r>
              <a:rPr sz="600" spc="20" dirty="0">
                <a:solidFill>
                  <a:srgbClr val="8E0000"/>
                </a:solidFill>
                <a:latin typeface="Tahoma"/>
                <a:cs typeface="Tahoma"/>
                <a:hlinkClick r:id="rId2" action="ppaction://hlinksldjump"/>
              </a:rPr>
              <a:t> </a:t>
            </a:r>
            <a:r>
              <a:rPr sz="600" spc="-25" dirty="0">
                <a:solidFill>
                  <a:srgbClr val="8E0000"/>
                </a:solidFill>
                <a:latin typeface="Tahoma"/>
                <a:cs typeface="Tahoma"/>
                <a:hlinkClick r:id="rId2" action="ppaction://hlinksldjump"/>
              </a:rPr>
              <a:t>en</a:t>
            </a:r>
            <a:r>
              <a:rPr sz="600" spc="25" dirty="0">
                <a:solidFill>
                  <a:srgbClr val="8E0000"/>
                </a:solidFill>
                <a:latin typeface="Tahoma"/>
                <a:cs typeface="Tahoma"/>
                <a:hlinkClick r:id="rId2" action="ppaction://hlinksldjump"/>
              </a:rPr>
              <a:t> </a:t>
            </a:r>
            <a:r>
              <a:rPr sz="600" spc="-10" dirty="0">
                <a:solidFill>
                  <a:srgbClr val="8E0000"/>
                </a:solidFill>
                <a:latin typeface="Tahoma"/>
                <a:cs typeface="Tahoma"/>
                <a:hlinkClick r:id="rId2" action="ppaction://hlinksldjump"/>
              </a:rPr>
              <a:t>eduacion.</a:t>
            </a:r>
            <a:endParaRPr sz="600" dirty="0">
              <a:latin typeface="Tahoma"/>
              <a:cs typeface="Tahoma"/>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5" dirty="0"/>
              <a:t>26</a:t>
            </a:r>
            <a:r>
              <a:rPr spc="5" dirty="0"/>
              <a:t> </a:t>
            </a:r>
            <a:r>
              <a:rPr spc="-20" dirty="0"/>
              <a:t>de</a:t>
            </a:r>
            <a:r>
              <a:rPr spc="10" dirty="0"/>
              <a:t> </a:t>
            </a:r>
            <a:r>
              <a:rPr dirty="0"/>
              <a:t>Octubre</a:t>
            </a:r>
            <a:r>
              <a:rPr spc="10" dirty="0"/>
              <a:t> </a:t>
            </a:r>
            <a:r>
              <a:rPr spc="-10" dirty="0"/>
              <a:t>del</a:t>
            </a:r>
            <a:r>
              <a:rPr spc="10" dirty="0"/>
              <a:t> </a:t>
            </a:r>
            <a:r>
              <a:rPr spc="-15" dirty="0"/>
              <a:t>2023</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9</a:t>
            </a:fld>
            <a:r>
              <a:rPr spc="-85" dirty="0"/>
              <a:t> </a:t>
            </a:r>
            <a:r>
              <a:rPr spc="85" dirty="0"/>
              <a:t>/</a:t>
            </a:r>
            <a:r>
              <a:rPr spc="-85" dirty="0"/>
              <a:t> </a:t>
            </a:r>
            <a:r>
              <a:rPr spc="-15" dirty="0"/>
              <a:t>17</a:t>
            </a:r>
          </a:p>
        </p:txBody>
      </p:sp>
      <p:pic>
        <p:nvPicPr>
          <p:cNvPr id="19" name="Imagen 18">
            <a:extLst>
              <a:ext uri="{FF2B5EF4-FFF2-40B4-BE49-F238E27FC236}">
                <a16:creationId xmlns:a16="http://schemas.microsoft.com/office/drawing/2014/main" id="{D48FD3D9-CD32-5721-EB0D-5140DB2ACCEB}"/>
              </a:ext>
            </a:extLst>
          </p:cNvPr>
          <p:cNvPicPr>
            <a:picLocks noChangeAspect="1"/>
          </p:cNvPicPr>
          <p:nvPr/>
        </p:nvPicPr>
        <p:blipFill>
          <a:blip r:embed="rId3"/>
          <a:stretch>
            <a:fillRect/>
          </a:stretch>
        </p:blipFill>
        <p:spPr>
          <a:xfrm>
            <a:off x="347045" y="1196975"/>
            <a:ext cx="3788048" cy="1829562"/>
          </a:xfrm>
          <a:prstGeom prst="rect">
            <a:avLst/>
          </a:prstGeom>
        </p:spPr>
      </p:pic>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E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TotalTime>
  <Words>1932</Words>
  <Application>Microsoft Office PowerPoint</Application>
  <PresentationFormat>Personalizado</PresentationFormat>
  <Paragraphs>146</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Tahoma</vt:lpstr>
      <vt:lpstr>Times New Roman</vt:lpstr>
      <vt:lpstr>Office Theme</vt:lpstr>
      <vt:lpstr>Presentación de PowerPoint</vt:lpstr>
      <vt:lpstr>Sistemas Complejos</vt:lpstr>
      <vt:lpstr>Introducción</vt:lpstr>
      <vt:lpstr>Problema de Investigación</vt:lpstr>
      <vt:lpstr>Objetivo</vt:lpstr>
      <vt:lpstr>Impacto de las Tecnologıas en la Educacion</vt:lpstr>
      <vt:lpstr>Brecha digital</vt:lpstr>
      <vt:lpstr>Diagrama de Flujo</vt:lpstr>
      <vt:lpstr>Ecuaciones diferenciales (Continuas)</vt:lpstr>
      <vt:lpstr>Coeficiente de agrupamiento</vt:lpstr>
      <vt:lpstr>Coeficiente de acercamiento y longitud media</vt:lpstr>
      <vt:lpstr>En Conclusión</vt:lpstr>
      <vt:lpstr>Planteamiento de la red</vt:lpstr>
      <vt:lpstr>Planteamiento de la red</vt:lpstr>
      <vt:lpstr>Presentación de PowerPoint</vt:lpstr>
      <vt:lpstr>Ejemplo de la red</vt:lpstr>
      <vt:lpstr>Referencia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de la modelación en eduacion.</dc:title>
  <dc:creator>Garnelo Perez Imanol</dc:creator>
  <cp:lastModifiedBy>imanol Garnelo</cp:lastModifiedBy>
  <cp:revision>18</cp:revision>
  <dcterms:created xsi:type="dcterms:W3CDTF">2023-10-20T17:41:55Z</dcterms:created>
  <dcterms:modified xsi:type="dcterms:W3CDTF">2023-10-24T00:26:30Z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2023-10-20T00:00:00Z</vt:filetime>
  </property>
  <property fmtid="{D5CDD505-2E9C-101B-9397-08002B2CF9AE}" pid="3" name="Creator">
    <vt:lpwstr>LaTeX with Beamer class</vt:lpwstr>
  </property>
  <property fmtid="{D5CDD505-2E9C-101B-9397-08002B2CF9AE}" pid="4" name="LastSaved">
    <vt:filetime>2023-10-20T00:00:00Z</vt:filetime>
  </property>
</Properties>
</file>