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xls" ContentType="application/vnd.ms-excel"/>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2"/>
  </p:notesMasterIdLst>
  <p:sldIdLst>
    <p:sldId id="301" r:id="rId2"/>
    <p:sldId id="260" r:id="rId3"/>
    <p:sldId id="261" r:id="rId4"/>
    <p:sldId id="262" r:id="rId5"/>
    <p:sldId id="302" r:id="rId6"/>
    <p:sldId id="263" r:id="rId7"/>
    <p:sldId id="307" r:id="rId8"/>
    <p:sldId id="303" r:id="rId9"/>
    <p:sldId id="308" r:id="rId10"/>
    <p:sldId id="305" r:id="rId11"/>
  </p:sldIdLst>
  <p:sldSz cx="9144000" cy="6858000" type="screen4x3"/>
  <p:notesSz cx="6858000" cy="9144000"/>
  <p:custDataLst>
    <p:tags r:id="rId13"/>
  </p:custDataLst>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362" y="24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52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53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53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53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8395A80-CE7A-4226-8A2A-E8A5AE9AF14D}" type="slidenum">
              <a:rPr lang="en-US"/>
              <a:pPr>
                <a:defRPr/>
              </a:pPr>
              <a:t>‹#›</a:t>
            </a:fld>
            <a:endParaRPr lang="en-US"/>
          </a:p>
        </p:txBody>
      </p:sp>
    </p:spTree>
    <p:extLst>
      <p:ext uri="{BB962C8B-B14F-4D97-AF65-F5344CB8AC3E}">
        <p14:creationId xmlns:p14="http://schemas.microsoft.com/office/powerpoint/2010/main" val="10019114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FFA1A55-5869-441F-ADC8-5170397DDA06}" type="slidenum">
              <a:rPr lang="en-US" smtClean="0"/>
              <a:pPr>
                <a:defRPr/>
              </a:pPr>
              <a:t>‹#›</a:t>
            </a:fld>
            <a:endParaRPr lang="en-US"/>
          </a:p>
        </p:txBody>
      </p:sp>
    </p:spTree>
    <p:extLst>
      <p:ext uri="{BB962C8B-B14F-4D97-AF65-F5344CB8AC3E}">
        <p14:creationId xmlns:p14="http://schemas.microsoft.com/office/powerpoint/2010/main" val="4163679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A90049D-3D24-40BE-86F1-691D55F3D3DF}" type="slidenum">
              <a:rPr lang="en-US" smtClean="0"/>
              <a:pPr>
                <a:defRPr/>
              </a:pPr>
              <a:t>‹#›</a:t>
            </a:fld>
            <a:endParaRPr lang="en-US"/>
          </a:p>
        </p:txBody>
      </p:sp>
    </p:spTree>
    <p:extLst>
      <p:ext uri="{BB962C8B-B14F-4D97-AF65-F5344CB8AC3E}">
        <p14:creationId xmlns:p14="http://schemas.microsoft.com/office/powerpoint/2010/main" val="389339723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A90049D-3D24-40BE-86F1-691D55F3D3DF}" type="slidenum">
              <a:rPr lang="en-US" smtClean="0"/>
              <a:pPr>
                <a:defRPr/>
              </a:pPr>
              <a:t>‹#›</a:t>
            </a:fld>
            <a:endParaRPr lang="en-US"/>
          </a:p>
        </p:txBody>
      </p:sp>
    </p:spTree>
    <p:extLst>
      <p:ext uri="{BB962C8B-B14F-4D97-AF65-F5344CB8AC3E}">
        <p14:creationId xmlns:p14="http://schemas.microsoft.com/office/powerpoint/2010/main" val="35207835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A90049D-3D24-40BE-86F1-691D55F3D3DF}" type="slidenum">
              <a:rPr lang="en-US" smtClean="0"/>
              <a:pPr>
                <a:defRPr/>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03339843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A90049D-3D24-40BE-86F1-691D55F3D3DF}" type="slidenum">
              <a:rPr lang="en-US" smtClean="0"/>
              <a:pPr>
                <a:defRPr/>
              </a:pPr>
              <a:t>‹#›</a:t>
            </a:fld>
            <a:endParaRPr lang="en-US"/>
          </a:p>
        </p:txBody>
      </p:sp>
    </p:spTree>
    <p:extLst>
      <p:ext uri="{BB962C8B-B14F-4D97-AF65-F5344CB8AC3E}">
        <p14:creationId xmlns:p14="http://schemas.microsoft.com/office/powerpoint/2010/main" val="413744739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endParaRPr lang="en-US"/>
          </a:p>
        </p:txBody>
      </p:sp>
      <p:sp>
        <p:nvSpPr>
          <p:cNvPr id="4"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A90049D-3D24-40BE-86F1-691D55F3D3DF}" type="slidenum">
              <a:rPr lang="en-US" smtClean="0"/>
              <a:pPr>
                <a:defRPr/>
              </a:pPr>
              <a:t>‹#›</a:t>
            </a:fld>
            <a:endParaRPr lang="en-US"/>
          </a:p>
        </p:txBody>
      </p:sp>
    </p:spTree>
    <p:extLst>
      <p:ext uri="{BB962C8B-B14F-4D97-AF65-F5344CB8AC3E}">
        <p14:creationId xmlns:p14="http://schemas.microsoft.com/office/powerpoint/2010/main" val="329261579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endParaRPr lang="en-US"/>
          </a:p>
        </p:txBody>
      </p:sp>
      <p:sp>
        <p:nvSpPr>
          <p:cNvPr id="4"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A90049D-3D24-40BE-86F1-691D55F3D3DF}" type="slidenum">
              <a:rPr lang="en-US" smtClean="0"/>
              <a:pPr>
                <a:defRPr/>
              </a:pPr>
              <a:t>‹#›</a:t>
            </a:fld>
            <a:endParaRPr lang="en-US"/>
          </a:p>
        </p:txBody>
      </p:sp>
    </p:spTree>
    <p:extLst>
      <p:ext uri="{BB962C8B-B14F-4D97-AF65-F5344CB8AC3E}">
        <p14:creationId xmlns:p14="http://schemas.microsoft.com/office/powerpoint/2010/main" val="344121481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BEB2BC8-59BE-46E4-BE3D-4EE9EC70B32D}" type="slidenum">
              <a:rPr lang="en-US" smtClean="0"/>
              <a:pPr>
                <a:defRPr/>
              </a:pPr>
              <a:t>‹#›</a:t>
            </a:fld>
            <a:endParaRPr lang="en-US"/>
          </a:p>
        </p:txBody>
      </p:sp>
    </p:spTree>
    <p:extLst>
      <p:ext uri="{BB962C8B-B14F-4D97-AF65-F5344CB8AC3E}">
        <p14:creationId xmlns:p14="http://schemas.microsoft.com/office/powerpoint/2010/main" val="3252779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9790F3C-E47D-4622-911A-F7958327076D}" type="slidenum">
              <a:rPr lang="en-US" smtClean="0"/>
              <a:pPr>
                <a:defRPr/>
              </a:pPr>
              <a:t>‹#›</a:t>
            </a:fld>
            <a:endParaRPr lang="en-US"/>
          </a:p>
        </p:txBody>
      </p:sp>
    </p:spTree>
    <p:extLst>
      <p:ext uri="{BB962C8B-B14F-4D97-AF65-F5344CB8AC3E}">
        <p14:creationId xmlns:p14="http://schemas.microsoft.com/office/powerpoint/2010/main" val="27641168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D59C0A6-6A09-4FE2-A602-C7F63C099733}" type="slidenum">
              <a:rPr lang="en-US"/>
              <a:pPr>
                <a:defRPr/>
              </a:pPr>
              <a:t>‹#›</a:t>
            </a:fld>
            <a:endParaRPr lang="en-US"/>
          </a:p>
        </p:txBody>
      </p:sp>
    </p:spTree>
    <p:extLst>
      <p:ext uri="{BB962C8B-B14F-4D97-AF65-F5344CB8AC3E}">
        <p14:creationId xmlns:p14="http://schemas.microsoft.com/office/powerpoint/2010/main" val="2476647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C8AC1D7-4DEA-457C-B15C-0CD048E176E1}" type="slidenum">
              <a:rPr lang="en-US" smtClean="0"/>
              <a:pPr>
                <a:defRPr/>
              </a:pPr>
              <a:t>‹#›</a:t>
            </a:fld>
            <a:endParaRPr lang="en-US"/>
          </a:p>
        </p:txBody>
      </p:sp>
    </p:spTree>
    <p:extLst>
      <p:ext uri="{BB962C8B-B14F-4D97-AF65-F5344CB8AC3E}">
        <p14:creationId xmlns:p14="http://schemas.microsoft.com/office/powerpoint/2010/main" val="3708390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A02E4C7-3EE5-46A2-B48B-2FAF52586991}" type="slidenum">
              <a:rPr lang="en-US" smtClean="0"/>
              <a:pPr>
                <a:defRPr/>
              </a:pPr>
              <a:t>‹#›</a:t>
            </a:fld>
            <a:endParaRPr lang="en-US"/>
          </a:p>
        </p:txBody>
      </p:sp>
    </p:spTree>
    <p:extLst>
      <p:ext uri="{BB962C8B-B14F-4D97-AF65-F5344CB8AC3E}">
        <p14:creationId xmlns:p14="http://schemas.microsoft.com/office/powerpoint/2010/main" val="1983326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43D906-DC45-4505-997E-C354E0B3A7B3}" type="slidenum">
              <a:rPr lang="en-US" smtClean="0"/>
              <a:pPr>
                <a:defRPr/>
              </a:pPr>
              <a:t>‹#›</a:t>
            </a:fld>
            <a:endParaRPr lang="en-US"/>
          </a:p>
        </p:txBody>
      </p:sp>
    </p:spTree>
    <p:extLst>
      <p:ext uri="{BB962C8B-B14F-4D97-AF65-F5344CB8AC3E}">
        <p14:creationId xmlns:p14="http://schemas.microsoft.com/office/powerpoint/2010/main" val="451824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497D9F3-42A3-4254-BEC3-4AAB8C1A7D62}" type="slidenum">
              <a:rPr lang="en-US" smtClean="0"/>
              <a:pPr>
                <a:defRPr/>
              </a:pPr>
              <a:t>‹#›</a:t>
            </a:fld>
            <a:endParaRPr lang="en-US"/>
          </a:p>
        </p:txBody>
      </p:sp>
    </p:spTree>
    <p:extLst>
      <p:ext uri="{BB962C8B-B14F-4D97-AF65-F5344CB8AC3E}">
        <p14:creationId xmlns:p14="http://schemas.microsoft.com/office/powerpoint/2010/main" val="565698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pPr>
              <a:defRPr/>
            </a:pPr>
            <a:endParaRPr lang="en-US"/>
          </a:p>
        </p:txBody>
      </p:sp>
      <p:sp>
        <p:nvSpPr>
          <p:cNvPr id="5" name="Footer Placeholder 3"/>
          <p:cNvSpPr>
            <a:spLocks noGrp="1"/>
          </p:cNvSpPr>
          <p:nvPr>
            <p:ph type="ftr" sz="quarter" idx="11"/>
          </p:nvPr>
        </p:nvSpPr>
        <p:spPr/>
        <p:txBody>
          <a:bodyPr/>
          <a:lstStyle/>
          <a:p>
            <a:pPr>
              <a:defRPr/>
            </a:pPr>
            <a:endParaRPr lang="en-US"/>
          </a:p>
        </p:txBody>
      </p:sp>
      <p:sp>
        <p:nvSpPr>
          <p:cNvPr id="6" name="Slide Number Placeholder 4"/>
          <p:cNvSpPr>
            <a:spLocks noGrp="1"/>
          </p:cNvSpPr>
          <p:nvPr>
            <p:ph type="sldNum" sz="quarter" idx="12"/>
          </p:nvPr>
        </p:nvSpPr>
        <p:spPr/>
        <p:txBody>
          <a:bodyPr/>
          <a:lstStyle/>
          <a:p>
            <a:pPr>
              <a:defRPr/>
            </a:pPr>
            <a:fld id="{241A24F3-A76B-4DBA-9F8C-8C069EF01A8C}" type="slidenum">
              <a:rPr lang="en-US" smtClean="0"/>
              <a:pPr>
                <a:defRPr/>
              </a:pPr>
              <a:t>‹#›</a:t>
            </a:fld>
            <a:endParaRPr lang="en-US"/>
          </a:p>
        </p:txBody>
      </p:sp>
    </p:spTree>
    <p:extLst>
      <p:ext uri="{BB962C8B-B14F-4D97-AF65-F5344CB8AC3E}">
        <p14:creationId xmlns:p14="http://schemas.microsoft.com/office/powerpoint/2010/main" val="779410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defRPr/>
            </a:pPr>
            <a:endParaRPr lang="en-US"/>
          </a:p>
        </p:txBody>
      </p:sp>
      <p:sp>
        <p:nvSpPr>
          <p:cNvPr id="5" name="Footer Placeholder 2"/>
          <p:cNvSpPr>
            <a:spLocks noGrp="1"/>
          </p:cNvSpPr>
          <p:nvPr>
            <p:ph type="ftr" sz="quarter" idx="11"/>
          </p:nvPr>
        </p:nvSpPr>
        <p:spPr/>
        <p:txBody>
          <a:bodyPr/>
          <a:lstStyle/>
          <a:p>
            <a:pPr>
              <a:defRPr/>
            </a:pPr>
            <a:endParaRPr lang="en-US"/>
          </a:p>
        </p:txBody>
      </p:sp>
      <p:sp>
        <p:nvSpPr>
          <p:cNvPr id="6" name="Slide Number Placeholder 3"/>
          <p:cNvSpPr>
            <a:spLocks noGrp="1"/>
          </p:cNvSpPr>
          <p:nvPr>
            <p:ph type="sldNum" sz="quarter" idx="12"/>
          </p:nvPr>
        </p:nvSpPr>
        <p:spPr/>
        <p:txBody>
          <a:bodyPr/>
          <a:lstStyle/>
          <a:p>
            <a:pPr>
              <a:defRPr/>
            </a:pPr>
            <a:fld id="{864F2DB9-B773-4BE5-A6BD-414F90476D05}" type="slidenum">
              <a:rPr lang="en-US" smtClean="0"/>
              <a:pPr>
                <a:defRPr/>
              </a:pPr>
              <a:t>‹#›</a:t>
            </a:fld>
            <a:endParaRPr lang="en-US"/>
          </a:p>
        </p:txBody>
      </p:sp>
    </p:spTree>
    <p:extLst>
      <p:ext uri="{BB962C8B-B14F-4D97-AF65-F5344CB8AC3E}">
        <p14:creationId xmlns:p14="http://schemas.microsoft.com/office/powerpoint/2010/main" val="3893081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pPr>
              <a:defRPr/>
            </a:pPr>
            <a:endParaRPr lang="en-US"/>
          </a:p>
        </p:txBody>
      </p:sp>
      <p:sp>
        <p:nvSpPr>
          <p:cNvPr id="5" name="Footer Placeholder 5"/>
          <p:cNvSpPr>
            <a:spLocks noGrp="1"/>
          </p:cNvSpPr>
          <p:nvPr>
            <p:ph type="ftr" sz="quarter" idx="11"/>
          </p:nvPr>
        </p:nvSpPr>
        <p:spPr/>
        <p:txBody>
          <a:bodyPr/>
          <a:lstStyle/>
          <a:p>
            <a:pPr>
              <a:defRPr/>
            </a:pPr>
            <a:endParaRPr lang="en-US"/>
          </a:p>
        </p:txBody>
      </p:sp>
      <p:sp>
        <p:nvSpPr>
          <p:cNvPr id="6" name="Slide Number Placeholder 6"/>
          <p:cNvSpPr>
            <a:spLocks noGrp="1"/>
          </p:cNvSpPr>
          <p:nvPr>
            <p:ph type="sldNum" sz="quarter" idx="12"/>
          </p:nvPr>
        </p:nvSpPr>
        <p:spPr/>
        <p:txBody>
          <a:bodyPr/>
          <a:lstStyle/>
          <a:p>
            <a:pPr>
              <a:defRPr/>
            </a:pPr>
            <a:fld id="{C17EAB41-1E73-4F33-8784-7A749768831C}" type="slidenum">
              <a:rPr lang="en-US" smtClean="0"/>
              <a:pPr>
                <a:defRPr/>
              </a:pPr>
              <a:t>‹#›</a:t>
            </a:fld>
            <a:endParaRPr lang="en-US"/>
          </a:p>
        </p:txBody>
      </p:sp>
    </p:spTree>
    <p:extLst>
      <p:ext uri="{BB962C8B-B14F-4D97-AF65-F5344CB8AC3E}">
        <p14:creationId xmlns:p14="http://schemas.microsoft.com/office/powerpoint/2010/main" val="1837513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07F6882-71EA-41B5-A0C2-2EA47E60A3F8}" type="slidenum">
              <a:rPr lang="en-US" smtClean="0"/>
              <a:pPr>
                <a:defRPr/>
              </a:pPr>
              <a:t>‹#›</a:t>
            </a:fld>
            <a:endParaRPr lang="en-US"/>
          </a:p>
        </p:txBody>
      </p:sp>
    </p:spTree>
    <p:extLst>
      <p:ext uri="{BB962C8B-B14F-4D97-AF65-F5344CB8AC3E}">
        <p14:creationId xmlns:p14="http://schemas.microsoft.com/office/powerpoint/2010/main" val="183789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defRPr/>
            </a:pPr>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a:defRPr/>
            </a:pPr>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pPr>
              <a:defRPr/>
            </a:pPr>
            <a:fld id="{0A90049D-3D24-40BE-86F1-691D55F3D3DF}" type="slidenum">
              <a:rPr lang="en-US" smtClean="0"/>
              <a:pPr>
                <a:defRPr/>
              </a:pPr>
              <a:t>‹#›</a:t>
            </a:fld>
            <a:endParaRPr lang="en-US"/>
          </a:p>
        </p:txBody>
      </p:sp>
    </p:spTree>
    <p:extLst>
      <p:ext uri="{BB962C8B-B14F-4D97-AF65-F5344CB8AC3E}">
        <p14:creationId xmlns:p14="http://schemas.microsoft.com/office/powerpoint/2010/main" val="1258039621"/>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hf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3" Type="http://schemas.openxmlformats.org/officeDocument/2006/relationships/oleObject" Target="../embeddings/Microsoft_Excel_97-2003_Worksheet2.xls"/><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oleObject" Target="../embeddings/Microsoft_Excel_97-2003_Worksheet3.xls"/><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Microsoft_Excel_97-2003_Worksheet4.xls"/><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9.wmf"/><Relationship Id="rId5" Type="http://schemas.openxmlformats.org/officeDocument/2006/relationships/oleObject" Target="../embeddings/oleObject4.bin"/><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noFill/>
        </p:spPr>
        <p:txBody>
          <a:bodyPr lIns="92075" tIns="46038" rIns="92075" bIns="46038"/>
          <a:lstStyle/>
          <a:p>
            <a:pPr eaLnBrk="1" hangingPunct="1"/>
            <a:r>
              <a:rPr lang="en-US" b="1" i="1" smtClean="0"/>
              <a:t>Why use logistic regression?</a:t>
            </a:r>
          </a:p>
        </p:txBody>
      </p:sp>
      <p:sp>
        <p:nvSpPr>
          <p:cNvPr id="49155" name="Rectangle 3"/>
          <p:cNvSpPr>
            <a:spLocks noGrp="1" noChangeArrowheads="1"/>
          </p:cNvSpPr>
          <p:nvPr>
            <p:ph type="body" sz="half" idx="1"/>
          </p:nvPr>
        </p:nvSpPr>
        <p:spPr>
          <a:xfrm>
            <a:off x="685800" y="1981200"/>
            <a:ext cx="7772400" cy="4419600"/>
          </a:xfrm>
          <a:noFill/>
        </p:spPr>
        <p:txBody>
          <a:bodyPr lIns="92075" tIns="46038" rIns="92075" bIns="46038">
            <a:normAutofit fontScale="92500" lnSpcReduction="20000"/>
          </a:bodyPr>
          <a:lstStyle/>
          <a:p>
            <a:pPr eaLnBrk="1" hangingPunct="1">
              <a:lnSpc>
                <a:spcPct val="90000"/>
              </a:lnSpc>
              <a:buClr>
                <a:schemeClr val="hlink"/>
              </a:buClr>
              <a:buFont typeface="Wingdings" pitchFamily="2" charset="2"/>
              <a:buChar char="§"/>
            </a:pPr>
            <a:r>
              <a:rPr lang="en-US" sz="2800" smtClean="0">
                <a:latin typeface="Benguiat Frisky" pitchFamily="66" charset="0"/>
              </a:rPr>
              <a:t>There are many important research topics for which the dependent variable is "limited." </a:t>
            </a:r>
          </a:p>
          <a:p>
            <a:pPr eaLnBrk="1" hangingPunct="1">
              <a:lnSpc>
                <a:spcPct val="90000"/>
              </a:lnSpc>
              <a:buClr>
                <a:schemeClr val="hlink"/>
              </a:buClr>
              <a:buFont typeface="Wingdings" pitchFamily="2" charset="2"/>
              <a:buChar char="§"/>
            </a:pPr>
            <a:r>
              <a:rPr lang="en-US" sz="2800" smtClean="0">
                <a:latin typeface="Benguiat Frisky" pitchFamily="66" charset="0"/>
              </a:rPr>
              <a:t>For example: whether or not a person smokes, or drinks, or skips class, or takes advanced mathematics.  For these the outcome is not continuous or distributed normally.</a:t>
            </a:r>
          </a:p>
          <a:p>
            <a:pPr lvl="1" eaLnBrk="1" hangingPunct="1">
              <a:lnSpc>
                <a:spcPct val="90000"/>
              </a:lnSpc>
              <a:buClr>
                <a:schemeClr val="hlink"/>
              </a:buClr>
              <a:buFont typeface="Wingdings" pitchFamily="2" charset="2"/>
              <a:buChar char="§"/>
            </a:pPr>
            <a:r>
              <a:rPr lang="en-US" sz="2400" smtClean="0">
                <a:latin typeface="Benguiat Frisky" pitchFamily="66" charset="0"/>
              </a:rPr>
              <a:t>Example: Are mother’s who have high school education less likely to have children with IEP’s (individualized plans, indicating cognitive or emotional disabilities</a:t>
            </a:r>
          </a:p>
          <a:p>
            <a:pPr eaLnBrk="1" hangingPunct="1">
              <a:lnSpc>
                <a:spcPct val="90000"/>
              </a:lnSpc>
              <a:buClr>
                <a:schemeClr val="hlink"/>
              </a:buClr>
              <a:buFont typeface="Wingdings" pitchFamily="2" charset="2"/>
              <a:buChar char="§"/>
            </a:pPr>
            <a:r>
              <a:rPr lang="en-US" sz="2800" smtClean="0">
                <a:latin typeface="Benguiat Frisky" pitchFamily="66" charset="0"/>
              </a:rPr>
              <a:t>Binary logistic regression is a type of regression analysis where the dependent variable is a dummy variable: coded 0 (did not smoke) or 1(did smoke)</a:t>
            </a:r>
          </a:p>
        </p:txBody>
      </p:sp>
      <p:sp>
        <p:nvSpPr>
          <p:cNvPr id="10242" name="Slide Number Placeholder 6"/>
          <p:cNvSpPr>
            <a:spLocks noGrp="1"/>
          </p:cNvSpPr>
          <p:nvPr>
            <p:ph type="sldNum" sz="quarter" idx="12"/>
          </p:nvPr>
        </p:nvSpPr>
        <p:spPr>
          <a:noFill/>
        </p:spPr>
        <p:txBody>
          <a:bodyPr/>
          <a:lstStyle/>
          <a:p>
            <a:fld id="{55D9D129-4183-4CD9-B413-27F29670FBFF}" type="slidenum">
              <a:rPr lang="en-US" smtClean="0"/>
              <a:pPr/>
              <a:t>1</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1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915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91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685800" y="457200"/>
            <a:ext cx="7772400" cy="1143000"/>
          </a:xfrm>
        </p:spPr>
        <p:txBody>
          <a:bodyPr/>
          <a:lstStyle/>
          <a:p>
            <a:pPr eaLnBrk="1" hangingPunct="1"/>
            <a:r>
              <a:rPr lang="en-US" smtClean="0"/>
              <a:t>Interpretation of Ogive</a:t>
            </a:r>
          </a:p>
        </p:txBody>
      </p:sp>
      <p:sp>
        <p:nvSpPr>
          <p:cNvPr id="13314" name="Slide Number Placeholder 4"/>
          <p:cNvSpPr>
            <a:spLocks noGrp="1"/>
          </p:cNvSpPr>
          <p:nvPr>
            <p:ph type="sldNum" sz="quarter" idx="12"/>
          </p:nvPr>
        </p:nvSpPr>
        <p:spPr>
          <a:noFill/>
        </p:spPr>
        <p:txBody>
          <a:bodyPr/>
          <a:lstStyle/>
          <a:p>
            <a:fld id="{F26E0431-9FF8-4F3E-AED0-48B891E18218}" type="slidenum">
              <a:rPr lang="en-US" smtClean="0"/>
              <a:pPr/>
              <a:t>10</a:t>
            </a:fld>
            <a:endParaRPr lang="en-US" smtClean="0"/>
          </a:p>
        </p:txBody>
      </p:sp>
      <p:sp>
        <p:nvSpPr>
          <p:cNvPr id="53251" name="Rectangle 3"/>
          <p:cNvSpPr>
            <a:spLocks noGrp="1" noChangeArrowheads="1"/>
          </p:cNvSpPr>
          <p:nvPr>
            <p:ph type="body" idx="4294967295"/>
          </p:nvPr>
        </p:nvSpPr>
        <p:spPr>
          <a:xfrm>
            <a:off x="1066800" y="1676400"/>
            <a:ext cx="8077200" cy="4724400"/>
          </a:xfrm>
          <a:noFill/>
        </p:spPr>
        <p:txBody>
          <a:bodyPr lIns="92075" tIns="46038" rIns="92075" bIns="46038">
            <a:normAutofit lnSpcReduction="10000"/>
          </a:bodyPr>
          <a:lstStyle/>
          <a:p>
            <a:pPr eaLnBrk="1" hangingPunct="1">
              <a:buClr>
                <a:schemeClr val="hlink"/>
              </a:buClr>
              <a:buFont typeface="Wingdings" pitchFamily="2" charset="2"/>
              <a:buChar char="§"/>
            </a:pPr>
            <a:r>
              <a:rPr lang="en-US" sz="2800" smtClean="0">
                <a:latin typeface="Benguiat Frisky" pitchFamily="66" charset="0"/>
              </a:rPr>
              <a:t>The logistic distribution constrains the estimated probabilities to lie between 0 and 1. </a:t>
            </a:r>
          </a:p>
          <a:p>
            <a:pPr eaLnBrk="1" hangingPunct="1">
              <a:buClr>
                <a:schemeClr val="hlink"/>
              </a:buClr>
              <a:buFont typeface="Wingdings" pitchFamily="2" charset="2"/>
              <a:buChar char="§"/>
            </a:pPr>
            <a:r>
              <a:rPr lang="en-US" sz="2800" smtClean="0">
                <a:latin typeface="Benguiat Frisky" pitchFamily="66" charset="0"/>
              </a:rPr>
              <a:t>The estimated probability is:</a:t>
            </a:r>
            <a:br>
              <a:rPr lang="en-US" sz="2800" smtClean="0">
                <a:latin typeface="Benguiat Frisky" pitchFamily="66" charset="0"/>
              </a:rPr>
            </a:br>
            <a:r>
              <a:rPr lang="en-US" sz="2800" smtClean="0">
                <a:latin typeface="Benguiat Frisky" pitchFamily="66" charset="0"/>
              </a:rPr>
              <a:t/>
            </a:r>
            <a:br>
              <a:rPr lang="en-US" sz="2800" smtClean="0">
                <a:latin typeface="Benguiat Frisky" pitchFamily="66" charset="0"/>
              </a:rPr>
            </a:br>
            <a:r>
              <a:rPr lang="en-US" sz="2800" smtClean="0">
                <a:latin typeface="Benguiat Frisky" pitchFamily="66" charset="0"/>
              </a:rPr>
              <a:t>	p = 1/[1 + e</a:t>
            </a:r>
            <a:r>
              <a:rPr lang="en-US" sz="2800" baseline="30000" smtClean="0">
                <a:latin typeface="Benguiat Frisky" pitchFamily="66" charset="0"/>
              </a:rPr>
              <a:t>(</a:t>
            </a:r>
            <a:r>
              <a:rPr lang="en-US" sz="2800" i="1" baseline="30000" smtClean="0">
                <a:latin typeface="Benguiat Frisky" pitchFamily="66" charset="0"/>
                <a:sym typeface="Symbol" pitchFamily="18" charset="2"/>
              </a:rPr>
              <a:t>0</a:t>
            </a:r>
            <a:r>
              <a:rPr lang="en-US" sz="2800" baseline="30000" smtClean="0">
                <a:latin typeface="Benguiat Frisky" pitchFamily="66" charset="0"/>
              </a:rPr>
              <a:t> + </a:t>
            </a:r>
            <a:r>
              <a:rPr lang="en-US" sz="2800" i="1" baseline="30000" smtClean="0">
                <a:latin typeface="Benguiat Frisky" pitchFamily="66" charset="0"/>
                <a:sym typeface="Symbol" pitchFamily="18" charset="2"/>
              </a:rPr>
              <a:t>1</a:t>
            </a:r>
            <a:r>
              <a:rPr lang="en-US" sz="2800" baseline="30000" smtClean="0">
                <a:latin typeface="Benguiat Frisky" pitchFamily="66" charset="0"/>
              </a:rPr>
              <a:t>X )</a:t>
            </a:r>
            <a:r>
              <a:rPr lang="en-US" sz="2800" smtClean="0">
                <a:latin typeface="Benguiat Frisky" pitchFamily="66" charset="0"/>
              </a:rPr>
              <a:t>] </a:t>
            </a:r>
            <a:br>
              <a:rPr lang="en-US" sz="2800" smtClean="0">
                <a:latin typeface="Benguiat Frisky" pitchFamily="66" charset="0"/>
              </a:rPr>
            </a:br>
            <a:endParaRPr lang="en-US" sz="2800" smtClean="0">
              <a:latin typeface="Benguiat Frisky" pitchFamily="66" charset="0"/>
            </a:endParaRPr>
          </a:p>
          <a:p>
            <a:pPr eaLnBrk="1" hangingPunct="1">
              <a:buClr>
                <a:schemeClr val="hlink"/>
              </a:buClr>
              <a:buFont typeface="Wingdings" pitchFamily="2" charset="2"/>
              <a:buChar char="§"/>
            </a:pPr>
            <a:r>
              <a:rPr lang="en-US" sz="2800" smtClean="0">
                <a:latin typeface="Benguiat Frisky" pitchFamily="66" charset="0"/>
              </a:rPr>
              <a:t>if you let </a:t>
            </a:r>
            <a:r>
              <a:rPr lang="en-US" sz="2800" i="1" smtClean="0">
                <a:latin typeface="Benguiat Frisky" pitchFamily="66" charset="0"/>
                <a:sym typeface="Symbol" pitchFamily="18" charset="2"/>
              </a:rPr>
              <a:t></a:t>
            </a:r>
            <a:r>
              <a:rPr lang="en-US" sz="2800" i="1" baseline="-25000" smtClean="0">
                <a:latin typeface="Benguiat Frisky" pitchFamily="66" charset="0"/>
                <a:sym typeface="Symbol" pitchFamily="18" charset="2"/>
              </a:rPr>
              <a:t>0</a:t>
            </a:r>
            <a:r>
              <a:rPr lang="en-US" sz="2800" smtClean="0">
                <a:latin typeface="Benguiat Frisky" pitchFamily="66" charset="0"/>
              </a:rPr>
              <a:t> + </a:t>
            </a:r>
            <a:r>
              <a:rPr lang="en-US" sz="2800" i="1" smtClean="0">
                <a:latin typeface="Benguiat Frisky" pitchFamily="66" charset="0"/>
                <a:sym typeface="Symbol" pitchFamily="18" charset="2"/>
              </a:rPr>
              <a:t></a:t>
            </a:r>
            <a:r>
              <a:rPr lang="en-US" sz="2800" i="1" baseline="-25000" smtClean="0">
                <a:latin typeface="Benguiat Frisky" pitchFamily="66" charset="0"/>
                <a:sym typeface="Symbol" pitchFamily="18" charset="2"/>
              </a:rPr>
              <a:t>1</a:t>
            </a:r>
            <a:r>
              <a:rPr lang="en-US" sz="2800" smtClean="0">
                <a:latin typeface="Benguiat Frisky" pitchFamily="66" charset="0"/>
              </a:rPr>
              <a:t>X =0, then p = .50 </a:t>
            </a:r>
          </a:p>
          <a:p>
            <a:pPr eaLnBrk="1" hangingPunct="1">
              <a:buClr>
                <a:schemeClr val="hlink"/>
              </a:buClr>
              <a:buFont typeface="Wingdings" pitchFamily="2" charset="2"/>
              <a:buChar char="§"/>
            </a:pPr>
            <a:r>
              <a:rPr lang="en-US" sz="2800" smtClean="0">
                <a:latin typeface="Benguiat Frisky" pitchFamily="66" charset="0"/>
              </a:rPr>
              <a:t>as </a:t>
            </a:r>
            <a:r>
              <a:rPr lang="en-US" sz="2800" i="1" smtClean="0">
                <a:latin typeface="Benguiat Frisky" pitchFamily="66" charset="0"/>
                <a:sym typeface="Symbol" pitchFamily="18" charset="2"/>
              </a:rPr>
              <a:t></a:t>
            </a:r>
            <a:r>
              <a:rPr lang="en-US" sz="2800" i="1" baseline="-25000" smtClean="0">
                <a:latin typeface="Benguiat Frisky" pitchFamily="66" charset="0"/>
                <a:sym typeface="Symbol" pitchFamily="18" charset="2"/>
              </a:rPr>
              <a:t>0</a:t>
            </a:r>
            <a:r>
              <a:rPr lang="en-US" sz="2800" smtClean="0">
                <a:latin typeface="Benguiat Frisky" pitchFamily="66" charset="0"/>
              </a:rPr>
              <a:t> + </a:t>
            </a:r>
            <a:r>
              <a:rPr lang="en-US" sz="2800" i="1" smtClean="0">
                <a:latin typeface="Benguiat Frisky" pitchFamily="66" charset="0"/>
                <a:sym typeface="Symbol" pitchFamily="18" charset="2"/>
              </a:rPr>
              <a:t></a:t>
            </a:r>
            <a:r>
              <a:rPr lang="en-US" sz="2800" i="1" baseline="-25000" smtClean="0">
                <a:latin typeface="Benguiat Frisky" pitchFamily="66" charset="0"/>
                <a:sym typeface="Symbol" pitchFamily="18" charset="2"/>
              </a:rPr>
              <a:t>1</a:t>
            </a:r>
            <a:r>
              <a:rPr lang="en-US" sz="2800" smtClean="0">
                <a:latin typeface="Benguiat Frisky" pitchFamily="66" charset="0"/>
              </a:rPr>
              <a:t>X gets really big, p approaches 1 </a:t>
            </a:r>
          </a:p>
          <a:p>
            <a:pPr eaLnBrk="1" hangingPunct="1">
              <a:buClr>
                <a:schemeClr val="hlink"/>
              </a:buClr>
              <a:buFont typeface="Wingdings" pitchFamily="2" charset="2"/>
              <a:buChar char="§"/>
            </a:pPr>
            <a:r>
              <a:rPr lang="en-US" sz="2800" smtClean="0">
                <a:latin typeface="Benguiat Frisky" pitchFamily="66" charset="0"/>
              </a:rPr>
              <a:t>as </a:t>
            </a:r>
            <a:r>
              <a:rPr lang="en-US" sz="2800" i="1" smtClean="0">
                <a:latin typeface="Benguiat Frisky" pitchFamily="66" charset="0"/>
                <a:sym typeface="Symbol" pitchFamily="18" charset="2"/>
              </a:rPr>
              <a:t></a:t>
            </a:r>
            <a:r>
              <a:rPr lang="en-US" sz="2800" i="1" baseline="-25000" smtClean="0">
                <a:latin typeface="Benguiat Frisky" pitchFamily="66" charset="0"/>
                <a:sym typeface="Symbol" pitchFamily="18" charset="2"/>
              </a:rPr>
              <a:t>0</a:t>
            </a:r>
            <a:r>
              <a:rPr lang="en-US" sz="2800" smtClean="0">
                <a:latin typeface="Benguiat Frisky" pitchFamily="66" charset="0"/>
              </a:rPr>
              <a:t> + </a:t>
            </a:r>
            <a:r>
              <a:rPr lang="en-US" sz="2800" i="1" smtClean="0">
                <a:latin typeface="Benguiat Frisky" pitchFamily="66" charset="0"/>
                <a:sym typeface="Symbol" pitchFamily="18" charset="2"/>
              </a:rPr>
              <a:t></a:t>
            </a:r>
            <a:r>
              <a:rPr lang="en-US" sz="2800" i="1" baseline="-25000" smtClean="0">
                <a:latin typeface="Benguiat Frisky" pitchFamily="66" charset="0"/>
                <a:sym typeface="Symbol" pitchFamily="18" charset="2"/>
              </a:rPr>
              <a:t>1</a:t>
            </a:r>
            <a:r>
              <a:rPr lang="en-US" sz="2800" smtClean="0">
                <a:latin typeface="Benguiat Frisky" pitchFamily="66" charset="0"/>
              </a:rPr>
              <a:t>X gets really small, p approaches 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32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32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32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32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3"/>
          <p:cNvSpPr>
            <a:spLocks noGrp="1"/>
          </p:cNvSpPr>
          <p:nvPr>
            <p:ph type="sldNum" sz="quarter" idx="12"/>
          </p:nvPr>
        </p:nvSpPr>
        <p:spPr>
          <a:noFill/>
        </p:spPr>
        <p:txBody>
          <a:bodyPr/>
          <a:lstStyle/>
          <a:p>
            <a:fld id="{98ABFF6F-EB0D-4FB6-8FB8-FA7613121E46}" type="slidenum">
              <a:rPr lang="en-US" smtClean="0"/>
              <a:pPr/>
              <a:t>2</a:t>
            </a:fld>
            <a:endParaRPr lang="en-US" smtClean="0"/>
          </a:p>
        </p:txBody>
      </p:sp>
      <p:grpSp>
        <p:nvGrpSpPr>
          <p:cNvPr id="1028" name="Group 2"/>
          <p:cNvGrpSpPr>
            <a:grpSpLocks/>
          </p:cNvGrpSpPr>
          <p:nvPr/>
        </p:nvGrpSpPr>
        <p:grpSpPr bwMode="auto">
          <a:xfrm>
            <a:off x="227013" y="227013"/>
            <a:ext cx="8683625" cy="914400"/>
            <a:chOff x="480" y="162"/>
            <a:chExt cx="5088" cy="1005"/>
          </a:xfrm>
        </p:grpSpPr>
        <p:sp>
          <p:nvSpPr>
            <p:cNvPr id="1030" name="Rectangle 3"/>
            <p:cNvSpPr>
              <a:spLocks noChangeArrowheads="1"/>
            </p:cNvSpPr>
            <p:nvPr/>
          </p:nvSpPr>
          <p:spPr bwMode="auto">
            <a:xfrm>
              <a:off x="480" y="162"/>
              <a:ext cx="5088" cy="720"/>
            </a:xfrm>
            <a:prstGeom prst="rect">
              <a:avLst/>
            </a:prstGeom>
            <a:noFill/>
            <a:ln w="9525">
              <a:noFill/>
              <a:miter lim="800000"/>
              <a:headEnd/>
              <a:tailEnd/>
            </a:ln>
          </p:spPr>
          <p:txBody>
            <a:bodyPr lIns="0" tIns="0" rIns="0" bIns="46038" anchor="ctr"/>
            <a:lstStyle/>
            <a:p>
              <a:pPr eaLnBrk="0" hangingPunct="0"/>
              <a:r>
                <a:rPr lang="en-US" altLang="en-US" sz="2400" b="1">
                  <a:solidFill>
                    <a:srgbClr val="003366"/>
                  </a:solidFill>
                </a:rPr>
                <a:t>A Problem with Linear </a:t>
              </a:r>
              <a:r>
                <a:rPr lang="en-US" altLang="en-US" sz="2400" b="1" smtClean="0">
                  <a:solidFill>
                    <a:srgbClr val="003366"/>
                  </a:solidFill>
                </a:rPr>
                <a:t>Regression</a:t>
              </a:r>
              <a:endParaRPr lang="en-US" altLang="en-US" sz="2400" b="1">
                <a:solidFill>
                  <a:srgbClr val="003366"/>
                </a:solidFill>
              </a:endParaRPr>
            </a:p>
          </p:txBody>
        </p:sp>
        <p:sp>
          <p:nvSpPr>
            <p:cNvPr id="1031" name="Rectangle 4"/>
            <p:cNvSpPr>
              <a:spLocks noChangeArrowheads="1"/>
            </p:cNvSpPr>
            <p:nvPr/>
          </p:nvSpPr>
          <p:spPr bwMode="auto">
            <a:xfrm>
              <a:off x="480" y="917"/>
              <a:ext cx="2552" cy="250"/>
            </a:xfrm>
            <a:prstGeom prst="rect">
              <a:avLst/>
            </a:prstGeom>
            <a:noFill/>
            <a:ln w="9525">
              <a:noFill/>
              <a:miter lim="800000"/>
              <a:headEnd/>
              <a:tailEnd/>
            </a:ln>
          </p:spPr>
          <p:txBody>
            <a:bodyPr wrap="none" lIns="0" tIns="0" rIns="0" anchor="ctr"/>
            <a:lstStyle/>
            <a:p>
              <a:endParaRPr lang="en-US"/>
            </a:p>
          </p:txBody>
        </p:sp>
      </p:grpSp>
      <p:sp>
        <p:nvSpPr>
          <p:cNvPr id="1029" name="Text Box 5"/>
          <p:cNvSpPr txBox="1">
            <a:spLocks noChangeArrowheads="1"/>
          </p:cNvSpPr>
          <p:nvPr/>
        </p:nvSpPr>
        <p:spPr bwMode="auto">
          <a:xfrm>
            <a:off x="304800" y="998538"/>
            <a:ext cx="8626475" cy="2563812"/>
          </a:xfrm>
          <a:prstGeom prst="rect">
            <a:avLst/>
          </a:prstGeom>
          <a:noFill/>
          <a:ln w="12700">
            <a:noFill/>
            <a:miter lim="800000"/>
            <a:headEnd type="none" w="sm" len="sm"/>
            <a:tailEnd type="none" w="sm" len="sm"/>
          </a:ln>
        </p:spPr>
        <p:txBody>
          <a:bodyPr>
            <a:spAutoFit/>
          </a:bodyPr>
          <a:lstStyle/>
          <a:p>
            <a:r>
              <a:rPr lang="en-US">
                <a:ea typeface="Arial Unicode MS" pitchFamily="34" charset="-128"/>
                <a:cs typeface="Arial Unicode MS" pitchFamily="34" charset="-128"/>
              </a:rPr>
              <a:t>However, transforming the independent variables does not remedy all of the potential problems. What if we have a non-normally distributed dependent variable? The following example depicts the problem of fitting a regular regression line to a non-normal dependent variable). </a:t>
            </a:r>
          </a:p>
          <a:p>
            <a:endParaRPr lang="en-US">
              <a:ea typeface="Arial Unicode MS" pitchFamily="34" charset="-128"/>
              <a:cs typeface="Arial Unicode MS" pitchFamily="34" charset="-128"/>
            </a:endParaRPr>
          </a:p>
          <a:p>
            <a:r>
              <a:rPr lang="en-US">
                <a:ea typeface="Arial Unicode MS" pitchFamily="34" charset="-128"/>
                <a:cs typeface="Arial Unicode MS" pitchFamily="34" charset="-128"/>
              </a:rPr>
              <a:t>Suppose you have a binary outcome variable. The problem of having a non-continuous dependent variable becomes apparent when you create a scatterplot of the relationship. Here, we see that it is very difficult to decipher a relationship among these variables.</a:t>
            </a:r>
          </a:p>
        </p:txBody>
      </p:sp>
      <p:graphicFrame>
        <p:nvGraphicFramePr>
          <p:cNvPr id="1026" name="Object 6"/>
          <p:cNvGraphicFramePr>
            <a:graphicFrameLocks noChangeAspect="1"/>
          </p:cNvGraphicFramePr>
          <p:nvPr/>
        </p:nvGraphicFramePr>
        <p:xfrm>
          <a:off x="2667000" y="3352800"/>
          <a:ext cx="3733800" cy="3222625"/>
        </p:xfrm>
        <a:graphic>
          <a:graphicData uri="http://schemas.openxmlformats.org/presentationml/2006/ole">
            <mc:AlternateContent xmlns:mc="http://schemas.openxmlformats.org/markup-compatibility/2006">
              <mc:Choice xmlns:v="urn:schemas-microsoft-com:vml" Requires="v">
                <p:oleObj spid="_x0000_s1028" name="Chart" r:id="rId3" imgW="6410261" imgH="7448684" progId="Excel.Chart.8">
                  <p:embed followColorScheme="full"/>
                </p:oleObj>
              </mc:Choice>
              <mc:Fallback>
                <p:oleObj name="Chart" r:id="rId3" imgW="6410261" imgH="7448684" progId="Excel.Chart.8">
                  <p:embed followColorScheme="full"/>
                  <p:pic>
                    <p:nvPicPr>
                      <p:cNvPr id="0" name="Object 6"/>
                      <p:cNvPicPr>
                        <a:picLocks noChangeAspect="1" noChangeArrowheads="1"/>
                      </p:cNvPicPr>
                      <p:nvPr/>
                    </p:nvPicPr>
                    <p:blipFill>
                      <a:blip r:embed="rId4"/>
                      <a:srcRect/>
                      <a:stretch>
                        <a:fillRect/>
                      </a:stretch>
                    </p:blipFill>
                    <p:spPr bwMode="auto">
                      <a:xfrm>
                        <a:off x="2667000" y="3352800"/>
                        <a:ext cx="3733800" cy="322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Slide Number Placeholder 3"/>
          <p:cNvSpPr>
            <a:spLocks noGrp="1"/>
          </p:cNvSpPr>
          <p:nvPr>
            <p:ph type="sldNum" sz="quarter" idx="12"/>
          </p:nvPr>
        </p:nvSpPr>
        <p:spPr>
          <a:noFill/>
        </p:spPr>
        <p:txBody>
          <a:bodyPr/>
          <a:lstStyle/>
          <a:p>
            <a:fld id="{D971D384-B8E5-47B3-8407-BC16FA9CD33A}" type="slidenum">
              <a:rPr lang="en-US" smtClean="0"/>
              <a:pPr/>
              <a:t>3</a:t>
            </a:fld>
            <a:endParaRPr lang="en-US" smtClean="0"/>
          </a:p>
        </p:txBody>
      </p:sp>
      <p:grpSp>
        <p:nvGrpSpPr>
          <p:cNvPr id="2052" name="Group 2"/>
          <p:cNvGrpSpPr>
            <a:grpSpLocks/>
          </p:cNvGrpSpPr>
          <p:nvPr/>
        </p:nvGrpSpPr>
        <p:grpSpPr bwMode="auto">
          <a:xfrm>
            <a:off x="227013" y="227013"/>
            <a:ext cx="8683625" cy="914400"/>
            <a:chOff x="480" y="162"/>
            <a:chExt cx="5088" cy="1005"/>
          </a:xfrm>
        </p:grpSpPr>
        <p:sp>
          <p:nvSpPr>
            <p:cNvPr id="2054" name="Rectangle 3"/>
            <p:cNvSpPr>
              <a:spLocks noChangeArrowheads="1"/>
            </p:cNvSpPr>
            <p:nvPr/>
          </p:nvSpPr>
          <p:spPr bwMode="auto">
            <a:xfrm>
              <a:off x="480" y="162"/>
              <a:ext cx="5088" cy="720"/>
            </a:xfrm>
            <a:prstGeom prst="rect">
              <a:avLst/>
            </a:prstGeom>
            <a:noFill/>
            <a:ln w="9525">
              <a:noFill/>
              <a:miter lim="800000"/>
              <a:headEnd/>
              <a:tailEnd/>
            </a:ln>
          </p:spPr>
          <p:txBody>
            <a:bodyPr lIns="0" tIns="0" rIns="0" bIns="46038" anchor="ctr"/>
            <a:lstStyle/>
            <a:p>
              <a:pPr eaLnBrk="0" hangingPunct="0"/>
              <a:r>
                <a:rPr lang="en-US" altLang="en-US" sz="2400" b="1">
                  <a:solidFill>
                    <a:srgbClr val="003366"/>
                  </a:solidFill>
                </a:rPr>
                <a:t>A Problem with Linear Regression</a:t>
              </a:r>
            </a:p>
          </p:txBody>
        </p:sp>
        <p:sp>
          <p:nvSpPr>
            <p:cNvPr id="2055" name="Rectangle 4"/>
            <p:cNvSpPr>
              <a:spLocks noChangeArrowheads="1"/>
            </p:cNvSpPr>
            <p:nvPr/>
          </p:nvSpPr>
          <p:spPr bwMode="auto">
            <a:xfrm>
              <a:off x="480" y="917"/>
              <a:ext cx="2552" cy="250"/>
            </a:xfrm>
            <a:prstGeom prst="rect">
              <a:avLst/>
            </a:prstGeom>
            <a:noFill/>
            <a:ln w="9525">
              <a:noFill/>
              <a:miter lim="800000"/>
              <a:headEnd/>
              <a:tailEnd/>
            </a:ln>
          </p:spPr>
          <p:txBody>
            <a:bodyPr wrap="none" lIns="0" tIns="0" rIns="0" anchor="ctr"/>
            <a:lstStyle/>
            <a:p>
              <a:endParaRPr lang="en-US"/>
            </a:p>
          </p:txBody>
        </p:sp>
      </p:grpSp>
      <p:sp>
        <p:nvSpPr>
          <p:cNvPr id="2053" name="Text Box 5"/>
          <p:cNvSpPr txBox="1">
            <a:spLocks noChangeArrowheads="1"/>
          </p:cNvSpPr>
          <p:nvPr/>
        </p:nvSpPr>
        <p:spPr bwMode="auto">
          <a:xfrm>
            <a:off x="304800" y="998538"/>
            <a:ext cx="8626475" cy="3937000"/>
          </a:xfrm>
          <a:prstGeom prst="rect">
            <a:avLst/>
          </a:prstGeom>
          <a:noFill/>
          <a:ln w="12700">
            <a:noFill/>
            <a:miter lim="800000"/>
            <a:headEnd type="none" w="sm" len="sm"/>
            <a:tailEnd type="none" w="sm" len="sm"/>
          </a:ln>
        </p:spPr>
        <p:txBody>
          <a:bodyPr>
            <a:spAutoFit/>
          </a:bodyPr>
          <a:lstStyle/>
          <a:p>
            <a:r>
              <a:rPr lang="en-US">
                <a:ea typeface="Arial Unicode MS" pitchFamily="34" charset="-128"/>
                <a:cs typeface="Arial Unicode MS" pitchFamily="34" charset="-128"/>
              </a:rPr>
              <a:t>We could  severely simplify the plot by drawing a line between the means for the two dependent variable levels, but this is problematic in two ways: (a) the line seems to oversimplify the relationship and (b) it gives predictions that cannot be observable values of Y for extreme values of X.</a:t>
            </a:r>
          </a:p>
          <a:p>
            <a:endParaRPr lang="en-US">
              <a:ea typeface="Arial Unicode MS" pitchFamily="34" charset="-128"/>
              <a:cs typeface="Arial Unicode MS" pitchFamily="34" charset="-128"/>
            </a:endParaRPr>
          </a:p>
          <a:p>
            <a:r>
              <a:rPr lang="en-US">
                <a:ea typeface="Arial Unicode MS" pitchFamily="34" charset="-128"/>
                <a:cs typeface="Arial Unicode MS" pitchFamily="34" charset="-128"/>
              </a:rPr>
              <a:t>					The reason this doesn’t work is </a:t>
            </a:r>
          </a:p>
          <a:p>
            <a:r>
              <a:rPr lang="en-US">
                <a:ea typeface="Arial Unicode MS" pitchFamily="34" charset="-128"/>
                <a:cs typeface="Arial Unicode MS" pitchFamily="34" charset="-128"/>
              </a:rPr>
              <a:t>					because the approach is analogous to</a:t>
            </a:r>
          </a:p>
          <a:p>
            <a:r>
              <a:rPr lang="en-US">
                <a:ea typeface="Arial Unicode MS" pitchFamily="34" charset="-128"/>
                <a:cs typeface="Arial Unicode MS" pitchFamily="34" charset="-128"/>
              </a:rPr>
              <a:t>					fitting a linear model to the probability</a:t>
            </a:r>
          </a:p>
          <a:p>
            <a:r>
              <a:rPr lang="en-US">
                <a:ea typeface="Arial Unicode MS" pitchFamily="34" charset="-128"/>
                <a:cs typeface="Arial Unicode MS" pitchFamily="34" charset="-128"/>
              </a:rPr>
              <a:t>					of the event. As you know,</a:t>
            </a:r>
          </a:p>
          <a:p>
            <a:r>
              <a:rPr lang="en-US">
                <a:ea typeface="Arial Unicode MS" pitchFamily="34" charset="-128"/>
                <a:cs typeface="Arial Unicode MS" pitchFamily="34" charset="-128"/>
              </a:rPr>
              <a:t>					probabilities can only take values</a:t>
            </a:r>
          </a:p>
          <a:p>
            <a:r>
              <a:rPr lang="en-US">
                <a:ea typeface="Arial Unicode MS" pitchFamily="34" charset="-128"/>
                <a:cs typeface="Arial Unicode MS" pitchFamily="34" charset="-128"/>
              </a:rPr>
              <a:t>					between 0 and 1. Hence, we need a</a:t>
            </a:r>
          </a:p>
          <a:p>
            <a:r>
              <a:rPr lang="en-US">
                <a:ea typeface="Arial Unicode MS" pitchFamily="34" charset="-128"/>
                <a:cs typeface="Arial Unicode MS" pitchFamily="34" charset="-128"/>
              </a:rPr>
              <a:t>					different approach to ensure that our</a:t>
            </a:r>
          </a:p>
          <a:p>
            <a:r>
              <a:rPr lang="en-US">
                <a:ea typeface="Arial Unicode MS" pitchFamily="34" charset="-128"/>
                <a:cs typeface="Arial Unicode MS" pitchFamily="34" charset="-128"/>
              </a:rPr>
              <a:t>					model is appropriate for the data.</a:t>
            </a:r>
          </a:p>
          <a:p>
            <a:endParaRPr lang="en-US">
              <a:ea typeface="Arial Unicode MS" pitchFamily="34" charset="-128"/>
              <a:cs typeface="Arial Unicode MS" pitchFamily="34" charset="-128"/>
            </a:endParaRPr>
          </a:p>
        </p:txBody>
      </p:sp>
      <p:graphicFrame>
        <p:nvGraphicFramePr>
          <p:cNvPr id="2050" name="Object 6"/>
          <p:cNvGraphicFramePr>
            <a:graphicFrameLocks noChangeAspect="1"/>
          </p:cNvGraphicFramePr>
          <p:nvPr/>
        </p:nvGraphicFramePr>
        <p:xfrm>
          <a:off x="533400" y="3124200"/>
          <a:ext cx="3733800" cy="3222625"/>
        </p:xfrm>
        <a:graphic>
          <a:graphicData uri="http://schemas.openxmlformats.org/presentationml/2006/ole">
            <mc:AlternateContent xmlns:mc="http://schemas.openxmlformats.org/markup-compatibility/2006">
              <mc:Choice xmlns:v="urn:schemas-microsoft-com:vml" Requires="v">
                <p:oleObj spid="_x0000_s2052" name="Chart" r:id="rId3" imgW="6372059" imgH="7486768" progId="Excel.Chart.8">
                  <p:embed followColorScheme="full"/>
                </p:oleObj>
              </mc:Choice>
              <mc:Fallback>
                <p:oleObj name="Chart" r:id="rId3" imgW="6372059" imgH="7486768" progId="Excel.Chart.8">
                  <p:embed followColorScheme="full"/>
                  <p:pic>
                    <p:nvPicPr>
                      <p:cNvPr id="0" name="Object 6"/>
                      <p:cNvPicPr>
                        <a:picLocks noChangeAspect="1" noChangeArrowheads="1"/>
                      </p:cNvPicPr>
                      <p:nvPr/>
                    </p:nvPicPr>
                    <p:blipFill>
                      <a:blip r:embed="rId4"/>
                      <a:srcRect/>
                      <a:stretch>
                        <a:fillRect/>
                      </a:stretch>
                    </p:blipFill>
                    <p:spPr bwMode="auto">
                      <a:xfrm>
                        <a:off x="533400" y="3124200"/>
                        <a:ext cx="3733800" cy="322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lide Number Placeholder 3"/>
          <p:cNvSpPr>
            <a:spLocks noGrp="1"/>
          </p:cNvSpPr>
          <p:nvPr>
            <p:ph type="sldNum" sz="quarter" idx="12"/>
          </p:nvPr>
        </p:nvSpPr>
        <p:spPr>
          <a:noFill/>
        </p:spPr>
        <p:txBody>
          <a:bodyPr/>
          <a:lstStyle/>
          <a:p>
            <a:fld id="{6E062089-CF6E-4372-A7E4-8BB2EB75AE30}" type="slidenum">
              <a:rPr lang="en-US" smtClean="0"/>
              <a:pPr/>
              <a:t>4</a:t>
            </a:fld>
            <a:endParaRPr lang="en-US" smtClean="0"/>
          </a:p>
        </p:txBody>
      </p:sp>
      <p:grpSp>
        <p:nvGrpSpPr>
          <p:cNvPr id="3076" name="Group 2"/>
          <p:cNvGrpSpPr>
            <a:grpSpLocks/>
          </p:cNvGrpSpPr>
          <p:nvPr/>
        </p:nvGrpSpPr>
        <p:grpSpPr bwMode="auto">
          <a:xfrm>
            <a:off x="227013" y="227013"/>
            <a:ext cx="8683625" cy="914400"/>
            <a:chOff x="480" y="162"/>
            <a:chExt cx="5088" cy="1005"/>
          </a:xfrm>
        </p:grpSpPr>
        <p:sp>
          <p:nvSpPr>
            <p:cNvPr id="3079" name="Rectangle 3"/>
            <p:cNvSpPr>
              <a:spLocks noChangeArrowheads="1"/>
            </p:cNvSpPr>
            <p:nvPr/>
          </p:nvSpPr>
          <p:spPr bwMode="auto">
            <a:xfrm>
              <a:off x="480" y="162"/>
              <a:ext cx="5088" cy="720"/>
            </a:xfrm>
            <a:prstGeom prst="rect">
              <a:avLst/>
            </a:prstGeom>
            <a:noFill/>
            <a:ln w="9525">
              <a:noFill/>
              <a:miter lim="800000"/>
              <a:headEnd/>
              <a:tailEnd/>
            </a:ln>
          </p:spPr>
          <p:txBody>
            <a:bodyPr lIns="0" tIns="0" rIns="0" bIns="46038" anchor="ctr"/>
            <a:lstStyle/>
            <a:p>
              <a:pPr eaLnBrk="0" hangingPunct="0"/>
              <a:r>
                <a:rPr lang="en-US" altLang="en-US" sz="2400" b="1">
                  <a:solidFill>
                    <a:srgbClr val="003366"/>
                  </a:solidFill>
                </a:rPr>
                <a:t>A Problem with Linear Regression</a:t>
              </a:r>
            </a:p>
          </p:txBody>
        </p:sp>
        <p:sp>
          <p:nvSpPr>
            <p:cNvPr id="3080" name="Rectangle 4"/>
            <p:cNvSpPr>
              <a:spLocks noChangeArrowheads="1"/>
            </p:cNvSpPr>
            <p:nvPr/>
          </p:nvSpPr>
          <p:spPr bwMode="auto">
            <a:xfrm>
              <a:off x="480" y="917"/>
              <a:ext cx="2552" cy="250"/>
            </a:xfrm>
            <a:prstGeom prst="rect">
              <a:avLst/>
            </a:prstGeom>
            <a:noFill/>
            <a:ln w="9525">
              <a:noFill/>
              <a:miter lim="800000"/>
              <a:headEnd/>
              <a:tailEnd/>
            </a:ln>
          </p:spPr>
          <p:txBody>
            <a:bodyPr wrap="none" lIns="0" tIns="0" rIns="0" anchor="ctr"/>
            <a:lstStyle/>
            <a:p>
              <a:endParaRPr lang="en-US"/>
            </a:p>
          </p:txBody>
        </p:sp>
      </p:grpSp>
      <p:sp>
        <p:nvSpPr>
          <p:cNvPr id="3077" name="Text Box 5"/>
          <p:cNvSpPr txBox="1">
            <a:spLocks noChangeArrowheads="1"/>
          </p:cNvSpPr>
          <p:nvPr/>
        </p:nvSpPr>
        <p:spPr bwMode="auto">
          <a:xfrm>
            <a:off x="304800" y="998538"/>
            <a:ext cx="8626475" cy="1739900"/>
          </a:xfrm>
          <a:prstGeom prst="rect">
            <a:avLst/>
          </a:prstGeom>
          <a:noFill/>
          <a:ln w="12700">
            <a:noFill/>
            <a:miter lim="800000"/>
            <a:headEnd type="none" w="sm" len="sm"/>
            <a:tailEnd type="none" w="sm" len="sm"/>
          </a:ln>
        </p:spPr>
        <p:txBody>
          <a:bodyPr>
            <a:spAutoFit/>
          </a:bodyPr>
          <a:lstStyle/>
          <a:p>
            <a:r>
              <a:rPr lang="en-US">
                <a:ea typeface="Arial Unicode MS" pitchFamily="34" charset="-128"/>
                <a:cs typeface="Arial Unicode MS" pitchFamily="34" charset="-128"/>
              </a:rPr>
              <a:t>The mean of a binomial variable coded as (1,0) is a proportion. We could plot conditional probabilities as Y for each level of X. Of course, we could fit a linear model to these conditional probabilities, but (as shown) the linear model does not predict the maximum likelihood estimates for each group (the mean—shown by the circles) and it still produces unobservable predictions for extreme values of the dependent variable.</a:t>
            </a:r>
          </a:p>
        </p:txBody>
      </p:sp>
      <p:graphicFrame>
        <p:nvGraphicFramePr>
          <p:cNvPr id="3074" name="Object 6"/>
          <p:cNvGraphicFramePr>
            <a:graphicFrameLocks noChangeAspect="1"/>
          </p:cNvGraphicFramePr>
          <p:nvPr/>
        </p:nvGraphicFramePr>
        <p:xfrm>
          <a:off x="5029200" y="2895600"/>
          <a:ext cx="3733800" cy="3222625"/>
        </p:xfrm>
        <a:graphic>
          <a:graphicData uri="http://schemas.openxmlformats.org/presentationml/2006/ole">
            <mc:AlternateContent xmlns:mc="http://schemas.openxmlformats.org/markup-compatibility/2006">
              <mc:Choice xmlns:v="urn:schemas-microsoft-com:vml" Requires="v">
                <p:oleObj spid="_x0000_s3076" name="Chart" r:id="rId3" imgW="6153064" imgH="7696043" progId="Excel.Chart.8">
                  <p:embed followColorScheme="full"/>
                </p:oleObj>
              </mc:Choice>
              <mc:Fallback>
                <p:oleObj name="Chart" r:id="rId3" imgW="6153064" imgH="7696043" progId="Excel.Chart.8">
                  <p:embed followColorScheme="full"/>
                  <p:pic>
                    <p:nvPicPr>
                      <p:cNvPr id="0" name="Object 6"/>
                      <p:cNvPicPr>
                        <a:picLocks noChangeAspect="1" noChangeArrowheads="1"/>
                      </p:cNvPicPr>
                      <p:nvPr/>
                    </p:nvPicPr>
                    <p:blipFill>
                      <a:blip r:embed="rId4"/>
                      <a:srcRect/>
                      <a:stretch>
                        <a:fillRect/>
                      </a:stretch>
                    </p:blipFill>
                    <p:spPr bwMode="auto">
                      <a:xfrm>
                        <a:off x="5029200" y="2895600"/>
                        <a:ext cx="3733800" cy="322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8" name="Rectangle 7"/>
          <p:cNvSpPr>
            <a:spLocks noChangeArrowheads="1"/>
          </p:cNvSpPr>
          <p:nvPr/>
        </p:nvSpPr>
        <p:spPr bwMode="auto">
          <a:xfrm>
            <a:off x="304800" y="3733800"/>
            <a:ext cx="4572000" cy="1465263"/>
          </a:xfrm>
          <a:prstGeom prst="rect">
            <a:avLst/>
          </a:prstGeom>
          <a:noFill/>
          <a:ln w="12700">
            <a:noFill/>
            <a:miter lim="800000"/>
            <a:headEnd type="none" w="sm" len="sm"/>
            <a:tailEnd type="none" w="sm" len="sm"/>
          </a:ln>
        </p:spPr>
        <p:txBody>
          <a:bodyPr>
            <a:spAutoFit/>
          </a:bodyPr>
          <a:lstStyle/>
          <a:p>
            <a:endParaRPr lang="en-US"/>
          </a:p>
          <a:p>
            <a:r>
              <a:rPr lang="en-US"/>
              <a:t>This plot gives us a better picture of the relationship between X and Y. It is clear that the relationship is non-linear. In fact, the shape of the curve is sigmoid.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noFill/>
        </p:spPr>
        <p:txBody>
          <a:bodyPr lIns="92075" tIns="46038" rIns="92075" bIns="46038"/>
          <a:lstStyle/>
          <a:p>
            <a:pPr eaLnBrk="1" hangingPunct="1"/>
            <a:r>
              <a:rPr lang="en-US" b="1" i="1" smtClean="0"/>
              <a:t>The Linear Probability Model</a:t>
            </a:r>
          </a:p>
        </p:txBody>
      </p:sp>
      <p:sp>
        <p:nvSpPr>
          <p:cNvPr id="50179" name="Rectangle 3"/>
          <p:cNvSpPr>
            <a:spLocks noGrp="1" noChangeArrowheads="1"/>
          </p:cNvSpPr>
          <p:nvPr>
            <p:ph idx="1"/>
          </p:nvPr>
        </p:nvSpPr>
        <p:spPr>
          <a:noFill/>
        </p:spPr>
        <p:txBody>
          <a:bodyPr lIns="92075" tIns="46038" rIns="92075" bIns="46038"/>
          <a:lstStyle/>
          <a:p>
            <a:pPr eaLnBrk="1" hangingPunct="1">
              <a:buFontTx/>
              <a:buNone/>
            </a:pPr>
            <a:r>
              <a:rPr lang="en-US" smtClean="0">
                <a:latin typeface="Benguiat Frisky" pitchFamily="66" charset="0"/>
              </a:rPr>
              <a:t>In the OLS regression: </a:t>
            </a:r>
          </a:p>
          <a:p>
            <a:pPr eaLnBrk="1" hangingPunct="1">
              <a:buFontTx/>
              <a:buNone/>
            </a:pPr>
            <a:r>
              <a:rPr lang="en-US" smtClean="0">
                <a:latin typeface="Benguiat Frisky" pitchFamily="66" charset="0"/>
              </a:rPr>
              <a:t>	Y = </a:t>
            </a:r>
            <a:r>
              <a:rPr lang="el-GR" smtClean="0">
                <a:latin typeface="Benguiat Frisky" pitchFamily="66" charset="0"/>
              </a:rPr>
              <a:t>β</a:t>
            </a:r>
            <a:r>
              <a:rPr lang="en-US" baseline="-25000" smtClean="0">
                <a:latin typeface="Benguiat Frisky" pitchFamily="66" charset="0"/>
              </a:rPr>
              <a:t>0</a:t>
            </a:r>
            <a:r>
              <a:rPr lang="en-US" smtClean="0">
                <a:latin typeface="Benguiat Frisky" pitchFamily="66" charset="0"/>
              </a:rPr>
              <a:t> + </a:t>
            </a:r>
            <a:r>
              <a:rPr lang="en-US" smtClean="0">
                <a:latin typeface="Benguiat Frisky" pitchFamily="66" charset="0"/>
                <a:sym typeface="Symbol" pitchFamily="18" charset="2"/>
              </a:rPr>
              <a:t></a:t>
            </a:r>
            <a:r>
              <a:rPr lang="el-GR" smtClean="0">
                <a:latin typeface="Benguiat Frisky" pitchFamily="66" charset="0"/>
              </a:rPr>
              <a:t>β</a:t>
            </a:r>
            <a:r>
              <a:rPr lang="en-US" baseline="-25000" smtClean="0">
                <a:latin typeface="Benguiat Frisky" pitchFamily="66" charset="0"/>
              </a:rPr>
              <a:t>1</a:t>
            </a:r>
            <a:r>
              <a:rPr lang="en-US" smtClean="0">
                <a:latin typeface="Benguiat Frisky" pitchFamily="66" charset="0"/>
              </a:rPr>
              <a:t>X + e ; where Y = (0, 1)</a:t>
            </a:r>
          </a:p>
          <a:p>
            <a:pPr eaLnBrk="1" hangingPunct="1">
              <a:buClr>
                <a:schemeClr val="hlink"/>
              </a:buClr>
              <a:buFont typeface="Wingdings" pitchFamily="2" charset="2"/>
              <a:buChar char="§"/>
            </a:pPr>
            <a:r>
              <a:rPr lang="en-US" smtClean="0">
                <a:latin typeface="Benguiat Frisky" pitchFamily="66" charset="0"/>
              </a:rPr>
              <a:t>The error terms are heteroskedastic</a:t>
            </a:r>
          </a:p>
          <a:p>
            <a:pPr eaLnBrk="1" hangingPunct="1">
              <a:buClr>
                <a:schemeClr val="hlink"/>
              </a:buClr>
              <a:buFont typeface="Wingdings" pitchFamily="2" charset="2"/>
              <a:buChar char="§"/>
            </a:pPr>
            <a:r>
              <a:rPr lang="en-US" smtClean="0">
                <a:latin typeface="Benguiat Frisky" pitchFamily="66" charset="0"/>
              </a:rPr>
              <a:t>e is not normally distributed because Y takes on only two values</a:t>
            </a:r>
          </a:p>
          <a:p>
            <a:pPr eaLnBrk="1" hangingPunct="1">
              <a:buClr>
                <a:schemeClr val="hlink"/>
              </a:buClr>
              <a:buFont typeface="Wingdings" pitchFamily="2" charset="2"/>
              <a:buChar char="§"/>
            </a:pPr>
            <a:r>
              <a:rPr lang="en-US" smtClean="0">
                <a:latin typeface="Benguiat Frisky" pitchFamily="66" charset="0"/>
              </a:rPr>
              <a:t>The predicted probabilities can be greater than 1 or less than 0</a:t>
            </a:r>
          </a:p>
        </p:txBody>
      </p:sp>
      <p:sp>
        <p:nvSpPr>
          <p:cNvPr id="11266" name="Slide Number Placeholder 5"/>
          <p:cNvSpPr>
            <a:spLocks noGrp="1"/>
          </p:cNvSpPr>
          <p:nvPr>
            <p:ph type="sldNum" sz="quarter" idx="12"/>
          </p:nvPr>
        </p:nvSpPr>
        <p:spPr>
          <a:noFill/>
        </p:spPr>
        <p:txBody>
          <a:bodyPr/>
          <a:lstStyle/>
          <a:p>
            <a:fld id="{BD8F1FFB-6D84-4215-9C7C-D09B8CD543A1}" type="slidenum">
              <a:rPr lang="en-US" smtClean="0"/>
              <a:pPr/>
              <a:t>5</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1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1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01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01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Number Placeholder 3"/>
          <p:cNvSpPr>
            <a:spLocks noGrp="1"/>
          </p:cNvSpPr>
          <p:nvPr>
            <p:ph type="sldNum" sz="quarter" idx="12"/>
          </p:nvPr>
        </p:nvSpPr>
        <p:spPr>
          <a:noFill/>
        </p:spPr>
        <p:txBody>
          <a:bodyPr/>
          <a:lstStyle/>
          <a:p>
            <a:fld id="{6324DB8E-EE31-40D7-8559-AFD5E5A3D8F5}" type="slidenum">
              <a:rPr lang="en-US" smtClean="0"/>
              <a:pPr/>
              <a:t>6</a:t>
            </a:fld>
            <a:endParaRPr lang="en-US" smtClean="0"/>
          </a:p>
        </p:txBody>
      </p:sp>
      <p:grpSp>
        <p:nvGrpSpPr>
          <p:cNvPr id="4100" name="Group 2"/>
          <p:cNvGrpSpPr>
            <a:grpSpLocks/>
          </p:cNvGrpSpPr>
          <p:nvPr/>
        </p:nvGrpSpPr>
        <p:grpSpPr bwMode="auto">
          <a:xfrm>
            <a:off x="227013" y="227013"/>
            <a:ext cx="8683625" cy="914400"/>
            <a:chOff x="480" y="162"/>
            <a:chExt cx="5088" cy="1005"/>
          </a:xfrm>
        </p:grpSpPr>
        <p:sp>
          <p:nvSpPr>
            <p:cNvPr id="4102" name="Rectangle 3"/>
            <p:cNvSpPr>
              <a:spLocks noChangeArrowheads="1"/>
            </p:cNvSpPr>
            <p:nvPr/>
          </p:nvSpPr>
          <p:spPr bwMode="auto">
            <a:xfrm>
              <a:off x="480" y="162"/>
              <a:ext cx="5088" cy="720"/>
            </a:xfrm>
            <a:prstGeom prst="rect">
              <a:avLst/>
            </a:prstGeom>
            <a:noFill/>
            <a:ln w="9525">
              <a:noFill/>
              <a:miter lim="800000"/>
              <a:headEnd/>
              <a:tailEnd/>
            </a:ln>
          </p:spPr>
          <p:txBody>
            <a:bodyPr lIns="0" tIns="0" rIns="0" bIns="46038" anchor="ctr"/>
            <a:lstStyle/>
            <a:p>
              <a:pPr eaLnBrk="0" hangingPunct="0"/>
              <a:r>
                <a:rPr lang="en-US" altLang="en-US" sz="2400" b="1">
                  <a:solidFill>
                    <a:srgbClr val="003366"/>
                  </a:solidFill>
                </a:rPr>
                <a:t>A Problem with Linear Regression</a:t>
              </a:r>
            </a:p>
          </p:txBody>
        </p:sp>
        <p:sp>
          <p:nvSpPr>
            <p:cNvPr id="4103" name="Rectangle 4"/>
            <p:cNvSpPr>
              <a:spLocks noChangeArrowheads="1"/>
            </p:cNvSpPr>
            <p:nvPr/>
          </p:nvSpPr>
          <p:spPr bwMode="auto">
            <a:xfrm>
              <a:off x="480" y="917"/>
              <a:ext cx="2552" cy="250"/>
            </a:xfrm>
            <a:prstGeom prst="rect">
              <a:avLst/>
            </a:prstGeom>
            <a:noFill/>
            <a:ln w="9525">
              <a:noFill/>
              <a:miter lim="800000"/>
              <a:headEnd/>
              <a:tailEnd/>
            </a:ln>
          </p:spPr>
          <p:txBody>
            <a:bodyPr wrap="none" lIns="0" tIns="0" rIns="0" anchor="ctr"/>
            <a:lstStyle/>
            <a:p>
              <a:endParaRPr lang="en-US"/>
            </a:p>
          </p:txBody>
        </p:sp>
      </p:grpSp>
      <p:sp>
        <p:nvSpPr>
          <p:cNvPr id="4101" name="Text Box 5"/>
          <p:cNvSpPr txBox="1">
            <a:spLocks noChangeArrowheads="1"/>
          </p:cNvSpPr>
          <p:nvPr/>
        </p:nvSpPr>
        <p:spPr bwMode="auto">
          <a:xfrm>
            <a:off x="304800" y="998538"/>
            <a:ext cx="4267200" cy="5310187"/>
          </a:xfrm>
          <a:prstGeom prst="rect">
            <a:avLst/>
          </a:prstGeom>
          <a:noFill/>
          <a:ln w="12700">
            <a:noFill/>
            <a:miter lim="800000"/>
            <a:headEnd type="none" w="sm" len="sm"/>
            <a:tailEnd type="none" w="sm" len="sm"/>
          </a:ln>
        </p:spPr>
        <p:txBody>
          <a:bodyPr>
            <a:spAutoFit/>
          </a:bodyPr>
          <a:lstStyle/>
          <a:p>
            <a:r>
              <a:rPr lang="en-US">
                <a:ea typeface="Arial Unicode MS" pitchFamily="34" charset="-128"/>
                <a:cs typeface="Arial Unicode MS" pitchFamily="34" charset="-128"/>
              </a:rPr>
              <a:t>If you think about the shape of this distribution, you may posit that the function is a cumulative probability distribution. As stated previously, we can model the nonlinear relationship </a:t>
            </a:r>
          </a:p>
          <a:p>
            <a:r>
              <a:rPr lang="en-US">
                <a:ea typeface="Arial Unicode MS" pitchFamily="34" charset="-128"/>
                <a:cs typeface="Arial Unicode MS" pitchFamily="34" charset="-128"/>
              </a:rPr>
              <a:t>between X and Y by transforming one of the variables. Two common transformations that result in sigmoid functions are </a:t>
            </a:r>
            <a:r>
              <a:rPr lang="en-US" b="1">
                <a:ea typeface="Arial Unicode MS" pitchFamily="34" charset="-128"/>
                <a:cs typeface="Arial Unicode MS" pitchFamily="34" charset="-128"/>
              </a:rPr>
              <a:t>probit</a:t>
            </a:r>
            <a:r>
              <a:rPr lang="en-US">
                <a:ea typeface="Arial Unicode MS" pitchFamily="34" charset="-128"/>
                <a:cs typeface="Arial Unicode MS" pitchFamily="34" charset="-128"/>
              </a:rPr>
              <a:t> and </a:t>
            </a:r>
            <a:r>
              <a:rPr lang="en-US" b="1">
                <a:ea typeface="Arial Unicode MS" pitchFamily="34" charset="-128"/>
                <a:cs typeface="Arial Unicode MS" pitchFamily="34" charset="-128"/>
              </a:rPr>
              <a:t>logit</a:t>
            </a:r>
            <a:r>
              <a:rPr lang="en-US">
                <a:ea typeface="Arial Unicode MS" pitchFamily="34" charset="-128"/>
                <a:cs typeface="Arial Unicode MS" pitchFamily="34" charset="-128"/>
              </a:rPr>
              <a:t> transformations. In short, a probit </a:t>
            </a:r>
          </a:p>
          <a:p>
            <a:r>
              <a:rPr lang="en-US">
                <a:ea typeface="Arial Unicode MS" pitchFamily="34" charset="-128"/>
                <a:cs typeface="Arial Unicode MS" pitchFamily="34" charset="-128"/>
              </a:rPr>
              <a:t>transformation imposes a cumulative normal function on the data. But, probit functions are difficult to work with because they require integration. Logit transformations, on the other hand, give nearly identical values as a probit function, but they are much easier to work with because the function can be simplified to a linear equation. </a:t>
            </a:r>
          </a:p>
        </p:txBody>
      </p:sp>
      <p:graphicFrame>
        <p:nvGraphicFramePr>
          <p:cNvPr id="4098" name="Object 6"/>
          <p:cNvGraphicFramePr>
            <a:graphicFrameLocks noChangeAspect="1"/>
          </p:cNvGraphicFramePr>
          <p:nvPr/>
        </p:nvGraphicFramePr>
        <p:xfrm>
          <a:off x="4584700" y="484188"/>
          <a:ext cx="4559300" cy="6373812"/>
        </p:xfrm>
        <a:graphic>
          <a:graphicData uri="http://schemas.openxmlformats.org/presentationml/2006/ole">
            <mc:AlternateContent xmlns:mc="http://schemas.openxmlformats.org/markup-compatibility/2006">
              <mc:Choice xmlns:v="urn:schemas-microsoft-com:vml" Requires="v">
                <p:oleObj spid="_x0000_s4100" name="Chart" r:id="rId3" imgW="6181809" imgH="8372510" progId="Excel.Chart.8">
                  <p:embed followColorScheme="full"/>
                </p:oleObj>
              </mc:Choice>
              <mc:Fallback>
                <p:oleObj name="Chart" r:id="rId3" imgW="6181809" imgH="8372510" progId="Excel.Chart.8">
                  <p:embed followColorScheme="full"/>
                  <p:pic>
                    <p:nvPicPr>
                      <p:cNvPr id="0" name="Object 6"/>
                      <p:cNvPicPr>
                        <a:picLocks noChangeAspect="1" noChangeArrowheads="1"/>
                      </p:cNvPicPr>
                      <p:nvPr/>
                    </p:nvPicPr>
                    <p:blipFill>
                      <a:blip r:embed="rId4"/>
                      <a:srcRect/>
                      <a:stretch>
                        <a:fillRect/>
                      </a:stretch>
                    </p:blipFill>
                    <p:spPr bwMode="auto">
                      <a:xfrm>
                        <a:off x="4584700" y="484188"/>
                        <a:ext cx="4559300" cy="6373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Slide Number Placeholder 3"/>
          <p:cNvSpPr>
            <a:spLocks noGrp="1"/>
          </p:cNvSpPr>
          <p:nvPr>
            <p:ph type="sldNum" sz="quarter" idx="12"/>
          </p:nvPr>
        </p:nvSpPr>
        <p:spPr>
          <a:noFill/>
        </p:spPr>
        <p:txBody>
          <a:bodyPr/>
          <a:lstStyle/>
          <a:p>
            <a:fld id="{A60FB105-2C7A-436F-9974-4EF3CB57A9CE}" type="slidenum">
              <a:rPr lang="en-US" smtClean="0"/>
              <a:pPr/>
              <a:t>7</a:t>
            </a:fld>
            <a:endParaRPr lang="en-US" smtClean="0"/>
          </a:p>
        </p:txBody>
      </p:sp>
      <p:graphicFrame>
        <p:nvGraphicFramePr>
          <p:cNvPr id="5122" name="Object 2"/>
          <p:cNvGraphicFramePr>
            <a:graphicFrameLocks/>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5126" name="Photo House" r:id="rId3" imgW="4631934" imgH="3492197" progId="Photohse.Document">
                  <p:embed/>
                </p:oleObj>
              </mc:Choice>
              <mc:Fallback>
                <p:oleObj name="Photo House" r:id="rId3" imgW="4631934" imgH="3492197" progId="Photohse.Document">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3" name="Object 3"/>
          <p:cNvGraphicFramePr>
            <a:graphicFrameLocks noChangeAspect="1"/>
          </p:cNvGraphicFramePr>
          <p:nvPr/>
        </p:nvGraphicFramePr>
        <p:xfrm>
          <a:off x="2362200" y="2209800"/>
          <a:ext cx="2438400" cy="914400"/>
        </p:xfrm>
        <a:graphic>
          <a:graphicData uri="http://schemas.openxmlformats.org/presentationml/2006/ole">
            <mc:AlternateContent xmlns:mc="http://schemas.openxmlformats.org/markup-compatibility/2006">
              <mc:Choice xmlns:v="urn:schemas-microsoft-com:vml" Requires="v">
                <p:oleObj spid="_x0000_s5127" name="Equation" r:id="rId5" imgW="1231366" imgH="418918" progId="Equation.3">
                  <p:embed/>
                </p:oleObj>
              </mc:Choice>
              <mc:Fallback>
                <p:oleObj name="Equation" r:id="rId5" imgW="1231366" imgH="418918"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2209800"/>
                        <a:ext cx="24384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1219200" y="6324600"/>
            <a:ext cx="184731" cy="369332"/>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noFill/>
        </p:spPr>
        <p:txBody>
          <a:bodyPr lIns="92075" tIns="46038" rIns="92075" bIns="46038"/>
          <a:lstStyle/>
          <a:p>
            <a:pPr eaLnBrk="1" hangingPunct="1"/>
            <a:r>
              <a:rPr lang="en-US" sz="4000" b="1" i="1" smtClean="0"/>
              <a:t>The Logistic Regression Model</a:t>
            </a:r>
          </a:p>
        </p:txBody>
      </p:sp>
      <p:sp>
        <p:nvSpPr>
          <p:cNvPr id="51203" name="Rectangle 3"/>
          <p:cNvSpPr>
            <a:spLocks noGrp="1" noChangeArrowheads="1"/>
          </p:cNvSpPr>
          <p:nvPr>
            <p:ph idx="1"/>
          </p:nvPr>
        </p:nvSpPr>
        <p:spPr>
          <a:noFill/>
        </p:spPr>
        <p:txBody>
          <a:bodyPr lIns="92075" tIns="46038" rIns="92075" bIns="46038">
            <a:normAutofit lnSpcReduction="10000"/>
          </a:bodyPr>
          <a:lstStyle/>
          <a:p>
            <a:pPr eaLnBrk="1" hangingPunct="1">
              <a:lnSpc>
                <a:spcPct val="90000"/>
              </a:lnSpc>
              <a:buFontTx/>
              <a:buNone/>
            </a:pPr>
            <a:r>
              <a:rPr lang="en-US" sz="2400" smtClean="0">
                <a:latin typeface="Benguiat Frisky" pitchFamily="66" charset="0"/>
              </a:rPr>
              <a:t>The "logit" model solves these problems:</a:t>
            </a:r>
            <a:br>
              <a:rPr lang="en-US" sz="2400" smtClean="0">
                <a:latin typeface="Benguiat Frisky" pitchFamily="66" charset="0"/>
              </a:rPr>
            </a:br>
            <a:r>
              <a:rPr lang="en-US" sz="2400" smtClean="0">
                <a:latin typeface="Benguiat Frisky" pitchFamily="66" charset="0"/>
              </a:rPr>
              <a:t/>
            </a:r>
            <a:br>
              <a:rPr lang="en-US" sz="2400" smtClean="0">
                <a:latin typeface="Benguiat Frisky" pitchFamily="66" charset="0"/>
              </a:rPr>
            </a:br>
            <a:r>
              <a:rPr lang="en-US" sz="2400" smtClean="0">
                <a:latin typeface="Benguiat Frisky" pitchFamily="66" charset="0"/>
              </a:rPr>
              <a:t>ln[p/(1-p)] = </a:t>
            </a:r>
            <a:r>
              <a:rPr lang="en-US" sz="2400" i="1" smtClean="0">
                <a:latin typeface="Benguiat Frisky" pitchFamily="66" charset="0"/>
                <a:sym typeface="Symbol" pitchFamily="18" charset="2"/>
              </a:rPr>
              <a:t></a:t>
            </a:r>
            <a:r>
              <a:rPr lang="en-US" sz="2400" i="1" baseline="-25000" smtClean="0">
                <a:latin typeface="Benguiat Frisky" pitchFamily="66" charset="0"/>
                <a:sym typeface="Symbol" pitchFamily="18" charset="2"/>
              </a:rPr>
              <a:t>0</a:t>
            </a:r>
            <a:r>
              <a:rPr lang="en-US" sz="2400" smtClean="0">
                <a:latin typeface="Benguiat Frisky" pitchFamily="66" charset="0"/>
              </a:rPr>
              <a:t> + </a:t>
            </a:r>
            <a:r>
              <a:rPr lang="en-US" sz="2400" i="1" smtClean="0">
                <a:latin typeface="Benguiat Frisky" pitchFamily="66" charset="0"/>
                <a:sym typeface="Symbol" pitchFamily="18" charset="2"/>
              </a:rPr>
              <a:t></a:t>
            </a:r>
            <a:r>
              <a:rPr lang="en-US" sz="2400" i="1" baseline="-25000" smtClean="0">
                <a:latin typeface="Benguiat Frisky" pitchFamily="66" charset="0"/>
                <a:sym typeface="Symbol" pitchFamily="18" charset="2"/>
              </a:rPr>
              <a:t>1</a:t>
            </a:r>
            <a:r>
              <a:rPr lang="en-US" sz="2400" smtClean="0">
                <a:latin typeface="Benguiat Frisky" pitchFamily="66" charset="0"/>
              </a:rPr>
              <a:t>X </a:t>
            </a:r>
            <a:br>
              <a:rPr lang="en-US" sz="2400" smtClean="0">
                <a:latin typeface="Benguiat Frisky" pitchFamily="66" charset="0"/>
              </a:rPr>
            </a:br>
            <a:endParaRPr lang="en-US" sz="2400" smtClean="0">
              <a:latin typeface="Benguiat Frisky" pitchFamily="66" charset="0"/>
            </a:endParaRPr>
          </a:p>
          <a:p>
            <a:pPr eaLnBrk="1" hangingPunct="1">
              <a:lnSpc>
                <a:spcPct val="90000"/>
              </a:lnSpc>
              <a:buClr>
                <a:schemeClr val="hlink"/>
              </a:buClr>
              <a:buFont typeface="Wingdings" pitchFamily="2" charset="2"/>
              <a:buChar char="§"/>
            </a:pPr>
            <a:r>
              <a:rPr lang="en-US" sz="2400" smtClean="0">
                <a:latin typeface="Benguiat Frisky" pitchFamily="66" charset="0"/>
              </a:rPr>
              <a:t>p is the probability that the event Y occurs, p(Y=1) </a:t>
            </a:r>
          </a:p>
          <a:p>
            <a:pPr lvl="1" eaLnBrk="1" hangingPunct="1">
              <a:lnSpc>
                <a:spcPct val="90000"/>
              </a:lnSpc>
              <a:buClr>
                <a:schemeClr val="hlink"/>
              </a:buClr>
              <a:buFont typeface="Wingdings" pitchFamily="2" charset="2"/>
              <a:buChar char="§"/>
            </a:pPr>
            <a:r>
              <a:rPr lang="en-US" sz="2000" smtClean="0">
                <a:latin typeface="Benguiat Frisky" pitchFamily="66" charset="0"/>
              </a:rPr>
              <a:t>[range=0 to 1]</a:t>
            </a:r>
          </a:p>
          <a:p>
            <a:pPr eaLnBrk="1" hangingPunct="1">
              <a:lnSpc>
                <a:spcPct val="90000"/>
              </a:lnSpc>
              <a:buClr>
                <a:schemeClr val="hlink"/>
              </a:buClr>
              <a:buFont typeface="Wingdings" pitchFamily="2" charset="2"/>
              <a:buChar char="§"/>
            </a:pPr>
            <a:r>
              <a:rPr lang="en-US" sz="2400" smtClean="0">
                <a:latin typeface="Benguiat Frisky" pitchFamily="66" charset="0"/>
              </a:rPr>
              <a:t>p/(1-p) is the "odds ratio" </a:t>
            </a:r>
          </a:p>
          <a:p>
            <a:pPr lvl="1" eaLnBrk="1" hangingPunct="1">
              <a:lnSpc>
                <a:spcPct val="90000"/>
              </a:lnSpc>
              <a:buClr>
                <a:schemeClr val="hlink"/>
              </a:buClr>
              <a:buFont typeface="Wingdings" pitchFamily="2" charset="2"/>
              <a:buChar char="§"/>
            </a:pPr>
            <a:r>
              <a:rPr lang="en-US" sz="2000" smtClean="0">
                <a:latin typeface="Benguiat Frisky" pitchFamily="66" charset="0"/>
              </a:rPr>
              <a:t>[range=0 to ∞]</a:t>
            </a:r>
          </a:p>
          <a:p>
            <a:pPr eaLnBrk="1" hangingPunct="1">
              <a:lnSpc>
                <a:spcPct val="90000"/>
              </a:lnSpc>
              <a:buClr>
                <a:schemeClr val="hlink"/>
              </a:buClr>
              <a:buFont typeface="Wingdings" pitchFamily="2" charset="2"/>
              <a:buChar char="§"/>
            </a:pPr>
            <a:r>
              <a:rPr lang="en-US" sz="2400" smtClean="0">
                <a:latin typeface="Benguiat Frisky" pitchFamily="66" charset="0"/>
              </a:rPr>
              <a:t>ln[p/(1-p)]: log odds ratio, or "logit“</a:t>
            </a:r>
          </a:p>
          <a:p>
            <a:pPr lvl="1" eaLnBrk="1" hangingPunct="1">
              <a:lnSpc>
                <a:spcPct val="90000"/>
              </a:lnSpc>
              <a:buClr>
                <a:schemeClr val="hlink"/>
              </a:buClr>
              <a:buFont typeface="Wingdings" pitchFamily="2" charset="2"/>
              <a:buChar char="§"/>
            </a:pPr>
            <a:r>
              <a:rPr lang="en-US" sz="2000" smtClean="0">
                <a:latin typeface="Benguiat Frisky" pitchFamily="66" charset="0"/>
              </a:rPr>
              <a:t>[range=-∞ to +∞]</a:t>
            </a:r>
            <a:r>
              <a:rPr lang="en-US" sz="2000" smtClean="0"/>
              <a:t> </a:t>
            </a:r>
          </a:p>
        </p:txBody>
      </p:sp>
      <p:sp>
        <p:nvSpPr>
          <p:cNvPr id="12290" name="Slide Number Placeholder 5"/>
          <p:cNvSpPr>
            <a:spLocks noGrp="1"/>
          </p:cNvSpPr>
          <p:nvPr>
            <p:ph type="sldNum" sz="quarter" idx="12"/>
          </p:nvPr>
        </p:nvSpPr>
        <p:spPr>
          <a:noFill/>
        </p:spPr>
        <p:txBody>
          <a:bodyPr/>
          <a:lstStyle/>
          <a:p>
            <a:fld id="{53248725-7ABD-4218-BFDE-8F9D3ED78F64}" type="slidenum">
              <a:rPr lang="en-US" smtClean="0"/>
              <a:pPr/>
              <a:t>8</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0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120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120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120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120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12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Slide Number Placeholder 3"/>
          <p:cNvSpPr>
            <a:spLocks noGrp="1"/>
          </p:cNvSpPr>
          <p:nvPr>
            <p:ph type="sldNum" sz="quarter" idx="12"/>
          </p:nvPr>
        </p:nvSpPr>
        <p:spPr>
          <a:noFill/>
        </p:spPr>
        <p:txBody>
          <a:bodyPr/>
          <a:lstStyle/>
          <a:p>
            <a:fld id="{86112356-BE7D-43D1-9A77-3A15DB8BFF39}" type="slidenum">
              <a:rPr lang="en-US" smtClean="0"/>
              <a:pPr/>
              <a:t>9</a:t>
            </a:fld>
            <a:endParaRPr lang="en-US" smtClean="0"/>
          </a:p>
        </p:txBody>
      </p:sp>
      <p:grpSp>
        <p:nvGrpSpPr>
          <p:cNvPr id="6149" name="Group 2"/>
          <p:cNvGrpSpPr>
            <a:grpSpLocks/>
          </p:cNvGrpSpPr>
          <p:nvPr/>
        </p:nvGrpSpPr>
        <p:grpSpPr bwMode="auto">
          <a:xfrm>
            <a:off x="227013" y="227013"/>
            <a:ext cx="8683625" cy="914400"/>
            <a:chOff x="480" y="162"/>
            <a:chExt cx="5088" cy="1005"/>
          </a:xfrm>
        </p:grpSpPr>
        <p:sp>
          <p:nvSpPr>
            <p:cNvPr id="6151" name="Rectangle 3"/>
            <p:cNvSpPr>
              <a:spLocks noChangeArrowheads="1"/>
            </p:cNvSpPr>
            <p:nvPr/>
          </p:nvSpPr>
          <p:spPr bwMode="auto">
            <a:xfrm>
              <a:off x="480" y="162"/>
              <a:ext cx="5088" cy="720"/>
            </a:xfrm>
            <a:prstGeom prst="rect">
              <a:avLst/>
            </a:prstGeom>
            <a:noFill/>
            <a:ln w="9525">
              <a:noFill/>
              <a:miter lim="800000"/>
              <a:headEnd/>
              <a:tailEnd/>
            </a:ln>
          </p:spPr>
          <p:txBody>
            <a:bodyPr lIns="0" tIns="0" rIns="0" bIns="46038" anchor="ctr"/>
            <a:lstStyle/>
            <a:p>
              <a:pPr eaLnBrk="0" hangingPunct="0"/>
              <a:r>
                <a:rPr lang="en-US" altLang="en-US" sz="2400" b="1">
                  <a:solidFill>
                    <a:srgbClr val="003366"/>
                  </a:solidFill>
                </a:rPr>
                <a:t>Odds &amp; Odds Ratios</a:t>
              </a:r>
            </a:p>
          </p:txBody>
        </p:sp>
        <p:sp>
          <p:nvSpPr>
            <p:cNvPr id="6152" name="Rectangle 4"/>
            <p:cNvSpPr>
              <a:spLocks noChangeArrowheads="1"/>
            </p:cNvSpPr>
            <p:nvPr/>
          </p:nvSpPr>
          <p:spPr bwMode="auto">
            <a:xfrm>
              <a:off x="480" y="917"/>
              <a:ext cx="2552" cy="250"/>
            </a:xfrm>
            <a:prstGeom prst="rect">
              <a:avLst/>
            </a:prstGeom>
            <a:noFill/>
            <a:ln w="9525">
              <a:noFill/>
              <a:miter lim="800000"/>
              <a:headEnd/>
              <a:tailEnd/>
            </a:ln>
          </p:spPr>
          <p:txBody>
            <a:bodyPr wrap="none" lIns="0" tIns="0" rIns="0" anchor="ctr"/>
            <a:lstStyle/>
            <a:p>
              <a:endParaRPr lang="en-US"/>
            </a:p>
          </p:txBody>
        </p:sp>
      </p:grpSp>
      <p:sp>
        <p:nvSpPr>
          <p:cNvPr id="6150" name="Text Box 5"/>
          <p:cNvSpPr txBox="1">
            <a:spLocks noChangeArrowheads="1"/>
          </p:cNvSpPr>
          <p:nvPr/>
        </p:nvSpPr>
        <p:spPr bwMode="auto">
          <a:xfrm>
            <a:off x="304800" y="998538"/>
            <a:ext cx="8626475" cy="5310187"/>
          </a:xfrm>
          <a:prstGeom prst="rect">
            <a:avLst/>
          </a:prstGeom>
          <a:noFill/>
          <a:ln w="12700">
            <a:noFill/>
            <a:miter lim="800000"/>
            <a:headEnd type="none" w="sm" len="sm"/>
            <a:tailEnd type="none" w="sm" len="sm"/>
          </a:ln>
        </p:spPr>
        <p:txBody>
          <a:bodyPr>
            <a:spAutoFit/>
          </a:bodyPr>
          <a:lstStyle/>
          <a:p>
            <a:r>
              <a:rPr lang="en-US">
                <a:ea typeface="Arial Unicode MS" pitchFamily="34" charset="-128"/>
                <a:cs typeface="Arial Unicode MS" pitchFamily="34" charset="-128"/>
              </a:rPr>
              <a:t>Recall the definitions of an </a:t>
            </a:r>
            <a:r>
              <a:rPr lang="en-US" b="1">
                <a:ea typeface="Arial Unicode MS" pitchFamily="34" charset="-128"/>
                <a:cs typeface="Arial Unicode MS" pitchFamily="34" charset="-128"/>
              </a:rPr>
              <a:t>odds</a:t>
            </a:r>
            <a:r>
              <a:rPr lang="en-US">
                <a:ea typeface="Arial Unicode MS" pitchFamily="34" charset="-128"/>
                <a:cs typeface="Arial Unicode MS" pitchFamily="34" charset="-128"/>
              </a:rPr>
              <a:t>:</a:t>
            </a:r>
            <a:endParaRPr lang="en-US" b="1">
              <a:ea typeface="Arial Unicode MS" pitchFamily="34" charset="-128"/>
              <a:cs typeface="Arial Unicode MS" pitchFamily="34" charset="-128"/>
            </a:endParaRPr>
          </a:p>
          <a:p>
            <a:endParaRPr lang="en-US">
              <a:ea typeface="Arial Unicode MS" pitchFamily="34" charset="-128"/>
              <a:cs typeface="Arial Unicode MS" pitchFamily="34" charset="-128"/>
            </a:endParaRPr>
          </a:p>
          <a:p>
            <a:r>
              <a:rPr lang="en-US">
                <a:ea typeface="Arial Unicode MS" pitchFamily="34" charset="-128"/>
                <a:cs typeface="Arial Unicode MS" pitchFamily="34" charset="-128"/>
              </a:rPr>
              <a:t>	The odds has a range of 0 to </a:t>
            </a:r>
            <a:r>
              <a:rPr lang="en-US">
                <a:ea typeface="Arial Unicode MS" pitchFamily="34" charset="-128"/>
                <a:cs typeface="Arial Unicode MS" pitchFamily="34" charset="-128"/>
                <a:sym typeface="Symbol" pitchFamily="18" charset="2"/>
              </a:rPr>
              <a:t> with values greater than 1 associated with an event being more likely to occur than to not occur and values less than 1 associated with an event that is less likely to occur than not occur.</a:t>
            </a:r>
            <a:endParaRPr lang="en-US">
              <a:ea typeface="Arial Unicode MS" pitchFamily="34" charset="-128"/>
              <a:cs typeface="Arial Unicode MS" pitchFamily="34" charset="-128"/>
            </a:endParaRPr>
          </a:p>
          <a:p>
            <a:endParaRPr lang="en-US">
              <a:ea typeface="Arial Unicode MS" pitchFamily="34" charset="-128"/>
              <a:cs typeface="Arial Unicode MS" pitchFamily="34" charset="-128"/>
            </a:endParaRPr>
          </a:p>
          <a:p>
            <a:r>
              <a:rPr lang="en-US">
                <a:ea typeface="Arial Unicode MS" pitchFamily="34" charset="-128"/>
                <a:cs typeface="Arial Unicode MS" pitchFamily="34" charset="-128"/>
              </a:rPr>
              <a:t>The </a:t>
            </a:r>
            <a:r>
              <a:rPr lang="en-US" b="1">
                <a:ea typeface="Arial Unicode MS" pitchFamily="34" charset="-128"/>
                <a:cs typeface="Arial Unicode MS" pitchFamily="34" charset="-128"/>
              </a:rPr>
              <a:t>logit</a:t>
            </a:r>
            <a:r>
              <a:rPr lang="en-US">
                <a:ea typeface="Arial Unicode MS" pitchFamily="34" charset="-128"/>
                <a:cs typeface="Arial Unicode MS" pitchFamily="34" charset="-128"/>
              </a:rPr>
              <a:t> is defined as the log of the odds: </a:t>
            </a:r>
          </a:p>
          <a:p>
            <a:endParaRPr lang="en-US">
              <a:ea typeface="Arial Unicode MS" pitchFamily="34" charset="-128"/>
              <a:cs typeface="Arial Unicode MS" pitchFamily="34" charset="-128"/>
            </a:endParaRPr>
          </a:p>
          <a:p>
            <a:endParaRPr lang="en-US">
              <a:ea typeface="Arial Unicode MS" pitchFamily="34" charset="-128"/>
              <a:cs typeface="Arial Unicode MS" pitchFamily="34" charset="-128"/>
            </a:endParaRPr>
          </a:p>
          <a:p>
            <a:endParaRPr lang="en-US">
              <a:ea typeface="Arial Unicode MS" pitchFamily="34" charset="-128"/>
              <a:cs typeface="Arial Unicode MS" pitchFamily="34" charset="-128"/>
            </a:endParaRPr>
          </a:p>
          <a:p>
            <a:endParaRPr lang="en-US">
              <a:ea typeface="Arial Unicode MS" pitchFamily="34" charset="-128"/>
              <a:cs typeface="Arial Unicode MS" pitchFamily="34" charset="-128"/>
            </a:endParaRPr>
          </a:p>
          <a:p>
            <a:r>
              <a:rPr lang="en-US">
                <a:ea typeface="Arial Unicode MS" pitchFamily="34" charset="-128"/>
                <a:cs typeface="Arial Unicode MS" pitchFamily="34" charset="-128"/>
              </a:rPr>
              <a:t>This transformation is useful because it creates a variable with a range from -</a:t>
            </a:r>
            <a:r>
              <a:rPr lang="en-US">
                <a:ea typeface="Arial Unicode MS" pitchFamily="34" charset="-128"/>
                <a:cs typeface="Arial Unicode MS" pitchFamily="34" charset="-128"/>
                <a:sym typeface="Symbol" pitchFamily="18" charset="2"/>
              </a:rPr>
              <a:t> to +. Hence, this transformation solves the problem we encountered in fitting a linear model to probabilities. Because probabilities (the dependent variable) only range from 0 to 1, we can get linear predictions that are outside of this range. If we transform our probabilities to logits, then we do not have this problem because the range of the logit is not restricted. In addition, the interpretation of logits is simple—take the exponential of the logit and you have the odds for the two groups in question.</a:t>
            </a:r>
          </a:p>
        </p:txBody>
      </p:sp>
      <p:graphicFrame>
        <p:nvGraphicFramePr>
          <p:cNvPr id="6146" name="Object 6"/>
          <p:cNvGraphicFramePr>
            <a:graphicFrameLocks noChangeAspect="1"/>
          </p:cNvGraphicFramePr>
          <p:nvPr/>
        </p:nvGraphicFramePr>
        <p:xfrm>
          <a:off x="4419600" y="762000"/>
          <a:ext cx="1536700" cy="787400"/>
        </p:xfrm>
        <a:graphic>
          <a:graphicData uri="http://schemas.openxmlformats.org/presentationml/2006/ole">
            <mc:AlternateContent xmlns:mc="http://schemas.openxmlformats.org/markup-compatibility/2006">
              <mc:Choice xmlns:v="urn:schemas-microsoft-com:vml" Requires="v">
                <p:oleObj spid="_x0000_s6150" name="Equation" r:id="rId3" imgW="1536480" imgH="787320" progId="Equation.DSMT4">
                  <p:embed/>
                </p:oleObj>
              </mc:Choice>
              <mc:Fallback>
                <p:oleObj name="Equation" r:id="rId3" imgW="1536480" imgH="78732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762000"/>
                        <a:ext cx="1536700"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7"/>
          <p:cNvGraphicFramePr>
            <a:graphicFrameLocks noChangeAspect="1"/>
          </p:cNvGraphicFramePr>
          <p:nvPr/>
        </p:nvGraphicFramePr>
        <p:xfrm>
          <a:off x="2057400" y="3048000"/>
          <a:ext cx="4965700" cy="863600"/>
        </p:xfrm>
        <a:graphic>
          <a:graphicData uri="http://schemas.openxmlformats.org/presentationml/2006/ole">
            <mc:AlternateContent xmlns:mc="http://schemas.openxmlformats.org/markup-compatibility/2006">
              <mc:Choice xmlns:v="urn:schemas-microsoft-com:vml" Requires="v">
                <p:oleObj spid="_x0000_s6151" name="Equation" r:id="rId5" imgW="4965480" imgH="863280" progId="Equation.DSMT4">
                  <p:embed/>
                </p:oleObj>
              </mc:Choice>
              <mc:Fallback>
                <p:oleObj name="Equation" r:id="rId5" imgW="4965480" imgH="86328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3048000"/>
                        <a:ext cx="496570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19&quot;&gt;&lt;/object&gt;&lt;object type=&quot;2&quot; unique_id=&quot;10020&quot;&gt;&lt;object type=&quot;3&quot; unique_id=&quot;10021&quot;&gt;&lt;property id=&quot;20148&quot; value=&quot;5&quot;/&gt;&lt;property id=&quot;20300&quot; value=&quot;Slide 1&quot;/&gt;&lt;property id=&quot;20307&quot; value=&quot;257&quot;/&gt;&lt;/object&gt;&lt;object type=&quot;3&quot; unique_id=&quot;10024&quot;&gt;&lt;property id=&quot;20148&quot; value=&quot;5&quot;/&gt;&lt;property id=&quot;20300&quot; value=&quot;Slide 3&quot;/&gt;&lt;property id=&quot;20307&quot; value=&quot;260&quot;/&gt;&lt;/object&gt;&lt;object type=&quot;3&quot; unique_id=&quot;10025&quot;&gt;&lt;property id=&quot;20148&quot; value=&quot;5&quot;/&gt;&lt;property id=&quot;20300&quot; value=&quot;Slide 4&quot;/&gt;&lt;property id=&quot;20307&quot; value=&quot;261&quot;/&gt;&lt;/object&gt;&lt;object type=&quot;3&quot; unique_id=&quot;10026&quot;&gt;&lt;property id=&quot;20148&quot; value=&quot;5&quot;/&gt;&lt;property id=&quot;20300&quot; value=&quot;Slide 5&quot;/&gt;&lt;property id=&quot;20307&quot; value=&quot;262&quot;/&gt;&lt;/object&gt;&lt;object type=&quot;3&quot; unique_id=&quot;10027&quot;&gt;&lt;property id=&quot;20148&quot; value=&quot;5&quot;/&gt;&lt;property id=&quot;20300&quot; value=&quot;Slide 7&quot;/&gt;&lt;property id=&quot;20307&quot; value=&quot;263&quot;/&gt;&lt;/object&gt;&lt;object type=&quot;3&quot; unique_id=&quot;10618&quot;&gt;&lt;property id=&quot;20148&quot; value=&quot;5&quot;/&gt;&lt;property id=&quot;20300&quot; value=&quot;Slide 2 - &amp;quot;Why use logistic regression?&amp;quot;&quot;/&gt;&lt;property id=&quot;20307&quot; value=&quot;301&quot;/&gt;&lt;/object&gt;&lt;object type=&quot;3&quot; unique_id=&quot;10619&quot;&gt;&lt;property id=&quot;20148&quot; value=&quot;5&quot;/&gt;&lt;property id=&quot;20300&quot; value=&quot;Slide 6 - &amp;quot;The Linear Probability Model&amp;quot;&quot;/&gt;&lt;property id=&quot;20307&quot; value=&quot;302&quot;/&gt;&lt;/object&gt;&lt;object type=&quot;3&quot; unique_id=&quot;10620&quot;&gt;&lt;property id=&quot;20148&quot; value=&quot;5&quot;/&gt;&lt;property id=&quot;20300&quot; value=&quot;Slide 8&quot;/&gt;&lt;property id=&quot;20307&quot; value=&quot;307&quot;/&gt;&lt;/object&gt;&lt;object type=&quot;3&quot; unique_id=&quot;10621&quot;&gt;&lt;property id=&quot;20148&quot; value=&quot;5&quot;/&gt;&lt;property id=&quot;20300&quot; value=&quot;Slide 9 - &amp;quot;The Logistic Regression Model&amp;quot;&quot;/&gt;&lt;property id=&quot;20307&quot; value=&quot;303&quot;/&gt;&lt;/object&gt;&lt;object type=&quot;3&quot; unique_id=&quot;10622&quot;&gt;&lt;property id=&quot;20148&quot; value=&quot;5&quot;/&gt;&lt;property id=&quot;20300&quot; value=&quot;Slide 10&quot;/&gt;&lt;property id=&quot;20307&quot; value=&quot;308&quot;/&gt;&lt;/object&gt;&lt;object type=&quot;3&quot; unique_id=&quot;10623&quot;&gt;&lt;property id=&quot;20148&quot; value=&quot;5&quot;/&gt;&lt;property id=&quot;20300&quot; value=&quot;Slide 11 - &amp;quot;Interpretation of Ogive&amp;quot;&quot;/&gt;&lt;property id=&quot;20307&quot; value=&quot;305&quot;/&gt;&lt;/object&gt;&lt;object type=&quot;3&quot; unique_id=&quot;11057&quot;&gt;&lt;property id=&quot;20148&quot; value=&quot;5&quot;/&gt;&lt;property id=&quot;20300&quot; value=&quot;Slide 12 - &amp;quot;Running logistic in spss&amp;quot;&quot;/&gt;&lt;property id=&quot;20307&quot; value=&quot;310&quot;/&gt;&lt;/object&gt;&lt;object type=&quot;3&quot; unique_id=&quot;11058&quot;&gt;&lt;property id=&quot;20148&quot; value=&quot;5&quot;/&gt;&lt;property id=&quot;20300&quot; value=&quot;Slide 13 - &amp;quot;Example Interpretation of coefficient b1&amp;quot;&quot;/&gt;&lt;property id=&quot;20307&quot; value=&quot;313&quot;/&gt;&lt;/object&gt;&lt;object type=&quot;3&quot; unique_id=&quot;11059&quot;&gt;&lt;property id=&quot;20148&quot; value=&quot;5&quot;/&gt;&lt;property id=&quot;20300&quot; value=&quot;Slide 14 - &amp;quot;Running logistic in SPSS for child has IEP or not in ECLS-K&amp;quot;&quot;/&gt;&lt;property id=&quot;20307&quot; value=&quot;311&quot;/&gt;&lt;/object&gt;&lt;object type=&quot;3&quot; unique_id=&quot;11060&quot;&gt;&lt;property id=&quot;20148&quot; value=&quot;5&quot;/&gt;&lt;property id=&quot;20300&quot; value=&quot;Slide 16 - &amp;quot;Running logistic in SPSS for child has IEP or not in ECLS-K&amp;quot;&quot;/&gt;&lt;property id=&quot;20307&quot; value=&quot;312&quot;/&gt;&lt;/object&gt;&lt;object type=&quot;3&quot; unique_id=&quot;11134&quot;&gt;&lt;property id=&quot;20148&quot; value=&quot;5&quot;/&gt;&lt;property id=&quot;20300&quot; value=&quot;Slide 15 - &amp;quot;Hypothesis Testing &amp;quot;&quot;/&gt;&lt;property id=&quot;20307&quot; value=&quot;314&quot;/&gt;&lt;/object&gt;&lt;object type=&quot;3&quot; unique_id=&quot;11297&quot;&gt;&lt;property id=&quot;20148&quot; value=&quot;5&quot;/&gt;&lt;property id=&quot;20300&quot; value=&quot;Slide 17 - &amp;quot;Logistic Regression Reflection&amp;quot;&quot;/&gt;&lt;property id=&quot;20307&quot; value=&quot;315&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4095</TotalTime>
  <Words>575</Words>
  <Application>Microsoft Office PowerPoint</Application>
  <PresentationFormat>On-screen Show (4:3)</PresentationFormat>
  <Paragraphs>69</Paragraphs>
  <Slides>10</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10</vt:i4>
      </vt:variant>
    </vt:vector>
  </HeadingPairs>
  <TitlesOfParts>
    <vt:vector size="21" baseType="lpstr">
      <vt:lpstr>Arial Unicode MS</vt:lpstr>
      <vt:lpstr>Arial</vt:lpstr>
      <vt:lpstr>Benguiat Frisky</vt:lpstr>
      <vt:lpstr>Century Gothic</vt:lpstr>
      <vt:lpstr>Symbol</vt:lpstr>
      <vt:lpstr>Wingdings</vt:lpstr>
      <vt:lpstr>Wingdings 3</vt:lpstr>
      <vt:lpstr>Ion</vt:lpstr>
      <vt:lpstr>Chart</vt:lpstr>
      <vt:lpstr>Photo House</vt:lpstr>
      <vt:lpstr>Equation</vt:lpstr>
      <vt:lpstr>Why use logistic regression?</vt:lpstr>
      <vt:lpstr>PowerPoint Presentation</vt:lpstr>
      <vt:lpstr>PowerPoint Presentation</vt:lpstr>
      <vt:lpstr>PowerPoint Presentation</vt:lpstr>
      <vt:lpstr>The Linear Probability Model</vt:lpstr>
      <vt:lpstr>PowerPoint Presentation</vt:lpstr>
      <vt:lpstr>PowerPoint Presentation</vt:lpstr>
      <vt:lpstr>The Logistic Regression Model</vt:lpstr>
      <vt:lpstr>PowerPoint Presentation</vt:lpstr>
      <vt:lpstr>Interpretation of Ogive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kenfrank</dc:creator>
  <cp:lastModifiedBy>kishan kanhaiya</cp:lastModifiedBy>
  <cp:revision>97</cp:revision>
  <dcterms:created xsi:type="dcterms:W3CDTF">2011-04-14T14:31:15Z</dcterms:created>
  <dcterms:modified xsi:type="dcterms:W3CDTF">2018-05-04T16:56:56Z</dcterms:modified>
</cp:coreProperties>
</file>