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225069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110636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8656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2344647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972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331417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131499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97518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392253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A6008-87E2-4675-A7AD-939F62CC851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151144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A6008-87E2-4675-A7AD-939F62CC8512}"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304663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A6008-87E2-4675-A7AD-939F62CC8512}"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109010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A6008-87E2-4675-A7AD-939F62CC8512}"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370202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A6008-87E2-4675-A7AD-939F62CC8512}"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249343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A6008-87E2-4675-A7AD-939F62CC8512}"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238894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A6008-87E2-4675-A7AD-939F62CC8512}"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2A766-D3EF-4A5E-ACA6-79DF75C34396}" type="slidenum">
              <a:rPr lang="en-IN" smtClean="0"/>
              <a:t>‹#›</a:t>
            </a:fld>
            <a:endParaRPr lang="en-IN"/>
          </a:p>
        </p:txBody>
      </p:sp>
    </p:spTree>
    <p:extLst>
      <p:ext uri="{BB962C8B-B14F-4D97-AF65-F5344CB8AC3E}">
        <p14:creationId xmlns:p14="http://schemas.microsoft.com/office/powerpoint/2010/main" val="363200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BA6008-87E2-4675-A7AD-939F62CC8512}" type="datetimeFigureOut">
              <a:rPr lang="en-IN" smtClean="0"/>
              <a:t>11-10-2023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D2A766-D3EF-4A5E-ACA6-79DF75C34396}" type="slidenum">
              <a:rPr lang="en-IN" smtClean="0"/>
              <a:t>‹#›</a:t>
            </a:fld>
            <a:endParaRPr lang="en-IN"/>
          </a:p>
        </p:txBody>
      </p:sp>
    </p:spTree>
    <p:extLst>
      <p:ext uri="{BB962C8B-B14F-4D97-AF65-F5344CB8AC3E}">
        <p14:creationId xmlns:p14="http://schemas.microsoft.com/office/powerpoint/2010/main" val="1266515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B1BE-3D64-FD45-8ACE-D0622CC62D03}"/>
              </a:ext>
            </a:extLst>
          </p:cNvPr>
          <p:cNvSpPr>
            <a:spLocks noGrp="1"/>
          </p:cNvSpPr>
          <p:nvPr>
            <p:ph type="ctrTitle"/>
          </p:nvPr>
        </p:nvSpPr>
        <p:spPr/>
        <p:txBody>
          <a:bodyPr>
            <a:normAutofit fontScale="90000"/>
          </a:bodyPr>
          <a:lstStyle/>
          <a:p>
            <a:r>
              <a:rPr lang="en-US" i="1" u="sng" dirty="0">
                <a:effectLst>
                  <a:outerShdw blurRad="38100" dist="38100" dir="2700000" algn="tl">
                    <a:srgbClr val="000000">
                      <a:alpha val="43137"/>
                    </a:srgbClr>
                  </a:outerShdw>
                </a:effectLst>
              </a:rPr>
              <a:t>Developing an Earth quake prediction model using with python</a:t>
            </a:r>
            <a:endParaRPr lang="en-IN" dirty="0"/>
          </a:p>
        </p:txBody>
      </p:sp>
      <p:sp>
        <p:nvSpPr>
          <p:cNvPr id="3" name="Subtitle 2">
            <a:extLst>
              <a:ext uri="{FF2B5EF4-FFF2-40B4-BE49-F238E27FC236}">
                <a16:creationId xmlns:a16="http://schemas.microsoft.com/office/drawing/2014/main" id="{320097E2-BB01-C223-C98A-94C6DF414B55}"/>
              </a:ext>
            </a:extLst>
          </p:cNvPr>
          <p:cNvSpPr>
            <a:spLocks noGrp="1"/>
          </p:cNvSpPr>
          <p:nvPr>
            <p:ph type="subTitle" idx="1"/>
          </p:nvPr>
        </p:nvSpPr>
        <p:spPr>
          <a:xfrm>
            <a:off x="1524000" y="5202238"/>
            <a:ext cx="9144000" cy="1655762"/>
          </a:xfrm>
        </p:spPr>
        <p:txBody>
          <a:bodyPr/>
          <a:lstStyle/>
          <a:p>
            <a:r>
              <a:rPr lang="en-US" sz="2400" i="1" u="sng" dirty="0">
                <a:effectLst>
                  <a:outerShdw blurRad="38100" dist="38100" dir="2700000" algn="tl">
                    <a:srgbClr val="000000">
                      <a:alpha val="43137"/>
                    </a:srgbClr>
                  </a:outerShdw>
                </a:effectLst>
              </a:rPr>
              <a:t>By : </a:t>
            </a:r>
            <a:r>
              <a:rPr lang="en-US" sz="2400" i="1" u="sng" dirty="0" err="1">
                <a:effectLst>
                  <a:outerShdw blurRad="38100" dist="38100" dir="2700000" algn="tl">
                    <a:srgbClr val="000000">
                      <a:alpha val="43137"/>
                    </a:srgbClr>
                  </a:outerShdw>
                </a:effectLst>
              </a:rPr>
              <a:t>R.Imayabharathi</a:t>
            </a:r>
            <a:br>
              <a:rPr lang="en-US" sz="2400" i="1" u="sng" dirty="0">
                <a:effectLst>
                  <a:outerShdw blurRad="38100" dist="38100" dir="2700000" algn="tl">
                    <a:srgbClr val="000000">
                      <a:alpha val="43137"/>
                    </a:srgbClr>
                  </a:outerShdw>
                </a:effectLst>
              </a:rPr>
            </a:br>
            <a:r>
              <a:rPr lang="en-US" sz="2400" i="1" u="sng" dirty="0">
                <a:effectLst>
                  <a:outerShdw blurRad="38100" dist="38100" dir="2700000" algn="tl">
                    <a:srgbClr val="000000">
                      <a:alpha val="43137"/>
                    </a:srgbClr>
                  </a:outerShdw>
                </a:effectLst>
              </a:rPr>
              <a:t>Dept : BE CSE</a:t>
            </a:r>
            <a:endParaRPr lang="en-IN" dirty="0"/>
          </a:p>
        </p:txBody>
      </p:sp>
    </p:spTree>
    <p:extLst>
      <p:ext uri="{BB962C8B-B14F-4D97-AF65-F5344CB8AC3E}">
        <p14:creationId xmlns:p14="http://schemas.microsoft.com/office/powerpoint/2010/main" val="10982046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942BB55-7711-8DB2-2866-84953F44039F}"/>
              </a:ext>
            </a:extLst>
          </p:cNvPr>
          <p:cNvSpPr>
            <a:spLocks noGrp="1" noChangeArrowheads="1"/>
          </p:cNvSpPr>
          <p:nvPr>
            <p:ph type="title"/>
          </p:nvPr>
        </p:nvSpPr>
        <p:spPr bwMode="auto">
          <a:xfrm>
            <a:off x="742950" y="-206090"/>
            <a:ext cx="10729913" cy="732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rgbClr val="000000"/>
                </a:solidFill>
                <a:effectLst/>
                <a:latin typeface="Söhne"/>
              </a:rPr>
              <a:t>Earthquake Early Warning Systems</a:t>
            </a:r>
            <a:r>
              <a:rPr kumimoji="0" lang="en-US" altLang="en-US" sz="1800" b="0" i="0" u="none" strike="noStrike" cap="none" normalizeH="0" baseline="0" dirty="0">
                <a:ln>
                  <a:noFill/>
                </a:ln>
                <a:solidFill>
                  <a:srgbClr val="000000"/>
                </a:solidFill>
                <a:effectLst/>
                <a:latin typeface="Söhne"/>
              </a:rPr>
              <a:t>:</a:t>
            </a:r>
            <a:br>
              <a:rPr kumimoji="0" lang="en-US" altLang="en-US" sz="1800" b="0" i="0" u="none" strike="noStrike" cap="none" normalizeH="0" baseline="0" dirty="0">
                <a:ln>
                  <a:noFill/>
                </a:ln>
                <a:solidFill>
                  <a:srgbClr val="000000"/>
                </a:solidFill>
                <a:effectLst/>
                <a:latin typeface="Söhne"/>
              </a:rPr>
            </a:br>
            <a:r>
              <a:rPr kumimoji="0" lang="en-US" altLang="en-US" sz="1800" b="0" i="0" u="none" strike="noStrike" cap="none" normalizeH="0" baseline="0" dirty="0">
                <a:ln>
                  <a:noFill/>
                </a:ln>
                <a:solidFill>
                  <a:srgbClr val="000000"/>
                </a:solidFill>
                <a:effectLst/>
                <a:latin typeface="Söhne"/>
              </a:rPr>
              <a:t>      Consider building or improving earthquake early warning systems that can provide alerts to communities in the event of an impending earthquake.</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rgbClr val="000000"/>
                </a:solidFill>
                <a:effectLst/>
                <a:latin typeface="Söhne"/>
              </a:rPr>
              <a:t>AI for Pattern Recognition</a:t>
            </a:r>
            <a:r>
              <a:rPr kumimoji="0" lang="en-US" altLang="en-US" sz="1800" b="0" i="0" u="none" strike="noStrike" cap="none" normalizeH="0" baseline="0" dirty="0">
                <a:ln>
                  <a:noFill/>
                </a:ln>
                <a:solidFill>
                  <a:srgbClr val="000000"/>
                </a:solidFill>
                <a:effectLst/>
                <a:latin typeface="Söhne"/>
              </a:rPr>
              <a:t>: </a:t>
            </a:r>
            <a:br>
              <a:rPr kumimoji="0" lang="en-US" altLang="en-US" sz="1800" b="0" i="0" u="none" strike="noStrike" cap="none" normalizeH="0" baseline="0" dirty="0">
                <a:ln>
                  <a:noFill/>
                </a:ln>
                <a:solidFill>
                  <a:srgbClr val="000000"/>
                </a:solidFill>
                <a:effectLst/>
                <a:latin typeface="Söhne"/>
              </a:rPr>
            </a:br>
            <a:r>
              <a:rPr kumimoji="0" lang="en-US" altLang="en-US" sz="1800" b="0" i="0" u="none" strike="noStrike" cap="none" normalizeH="0" baseline="0" dirty="0">
                <a:ln>
                  <a:noFill/>
                </a:ln>
                <a:solidFill>
                  <a:srgbClr val="000000"/>
                </a:solidFill>
                <a:effectLst/>
                <a:latin typeface="Söhne"/>
              </a:rPr>
              <a:t>      Leverage AI and machine learning to recognize patterns or precursors that may precede earthquakes, such as foreshocks, changes in soil composition, or even animal behavior.</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rgbClr val="000000"/>
                </a:solidFill>
                <a:effectLst/>
                <a:latin typeface="Söhne"/>
              </a:rPr>
              <a:t>Deep Learning for Seismic Images</a:t>
            </a:r>
            <a:r>
              <a:rPr kumimoji="0" lang="en-US" altLang="en-US" sz="1800" b="0" i="0" u="none" strike="noStrike" cap="none" normalizeH="0" baseline="0" dirty="0">
                <a:ln>
                  <a:noFill/>
                </a:ln>
                <a:solidFill>
                  <a:srgbClr val="000000"/>
                </a:solidFill>
                <a:effectLst/>
                <a:latin typeface="Söhne"/>
              </a:rPr>
              <a:t>:</a:t>
            </a:r>
            <a:br>
              <a:rPr kumimoji="0" lang="en-US" altLang="en-US" sz="1800" b="0" i="0" u="none" strike="noStrike" cap="none" normalizeH="0" baseline="0" dirty="0">
                <a:ln>
                  <a:noFill/>
                </a:ln>
                <a:solidFill>
                  <a:srgbClr val="000000"/>
                </a:solidFill>
                <a:effectLst/>
                <a:latin typeface="Söhne"/>
              </a:rPr>
            </a:br>
            <a:r>
              <a:rPr kumimoji="0" lang="en-US" altLang="en-US" sz="1800" b="0" i="0" u="none" strike="noStrike" cap="none" normalizeH="0" baseline="0" dirty="0">
                <a:ln>
                  <a:noFill/>
                </a:ln>
                <a:solidFill>
                  <a:srgbClr val="000000"/>
                </a:solidFill>
                <a:effectLst/>
                <a:latin typeface="Söhne"/>
              </a:rPr>
              <a:t>      If you have access to seismic images, deep learning techniques, such as convolutional neural networks (CNNs), can be applied to analyze these images for patterns or anomalies.</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rgbClr val="000000"/>
                </a:solidFill>
                <a:effectLst/>
                <a:latin typeface="Söhne"/>
              </a:rPr>
              <a:t>Continuous Learning</a:t>
            </a:r>
            <a:r>
              <a:rPr kumimoji="0" lang="en-US" altLang="en-US" sz="1800" b="0" i="0" u="none" strike="noStrike" cap="none" normalizeH="0" baseline="0" dirty="0">
                <a:ln>
                  <a:noFill/>
                </a:ln>
                <a:solidFill>
                  <a:srgbClr val="000000"/>
                </a:solidFill>
                <a:effectLst/>
                <a:latin typeface="Söhne"/>
              </a:rPr>
              <a:t>:</a:t>
            </a:r>
            <a:br>
              <a:rPr kumimoji="0" lang="en-US" altLang="en-US" sz="1800" b="0" i="0" u="none" strike="noStrike" cap="none" normalizeH="0" baseline="0" dirty="0">
                <a:ln>
                  <a:noFill/>
                </a:ln>
                <a:solidFill>
                  <a:srgbClr val="000000"/>
                </a:solidFill>
                <a:effectLst/>
                <a:latin typeface="Söhne"/>
              </a:rPr>
            </a:br>
            <a:r>
              <a:rPr kumimoji="0" lang="en-US" altLang="en-US" sz="1800" b="0" i="0" u="none" strike="noStrike" cap="none" normalizeH="0" baseline="0" dirty="0">
                <a:ln>
                  <a:noFill/>
                </a:ln>
                <a:solidFill>
                  <a:srgbClr val="000000"/>
                </a:solidFill>
                <a:effectLst/>
                <a:latin typeface="Söhne"/>
              </a:rPr>
              <a:t>      Keep up with the latest research in the field of earthquake prediction and adopt new technologies and techniques as they become available.</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rgbClr val="000000"/>
                </a:solidFill>
                <a:effectLst/>
                <a:latin typeface="Söhne"/>
              </a:rPr>
              <a:t>Ethical Considerations</a:t>
            </a:r>
            <a:r>
              <a:rPr kumimoji="0" lang="en-US" altLang="en-US" sz="1800" b="0" i="0" u="none" strike="noStrike" cap="none" normalizeH="0" baseline="0" dirty="0">
                <a:ln>
                  <a:noFill/>
                </a:ln>
                <a:solidFill>
                  <a:srgbClr val="000000"/>
                </a:solidFill>
                <a:effectLst/>
                <a:latin typeface="Söhne"/>
              </a:rPr>
              <a:t>: </a:t>
            </a:r>
            <a:br>
              <a:rPr kumimoji="0" lang="en-US" altLang="en-US" sz="1800" b="0" i="0" u="none" strike="noStrike" cap="none" normalizeH="0" baseline="0" dirty="0">
                <a:ln>
                  <a:noFill/>
                </a:ln>
                <a:solidFill>
                  <a:srgbClr val="000000"/>
                </a:solidFill>
                <a:effectLst/>
                <a:latin typeface="Söhne"/>
              </a:rPr>
            </a:br>
            <a:r>
              <a:rPr kumimoji="0" lang="en-US" altLang="en-US" sz="1800" b="0" i="0" u="none" strike="noStrike" cap="none" normalizeH="0" baseline="0" dirty="0">
                <a:ln>
                  <a:noFill/>
                </a:ln>
                <a:solidFill>
                  <a:srgbClr val="000000"/>
                </a:solidFill>
                <a:effectLst/>
                <a:latin typeface="Söhne"/>
              </a:rPr>
              <a:t>      Consider the ethical implications of your work, especially when disseminating information related to earthquake predictions. False alarms or inaccuracies can lead to panic and distrust.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Remember that earthquake prediction is a complex and evolving field. While significant progress has been made in understanding earthquake mechanisms and assessing risk, the ability to predict earthquakes with high accuracy is still a scientific challenge that requires continuous innovation, collaboration, and research.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3783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252D-2338-D52E-AD29-3C2F50647B85}"/>
              </a:ext>
            </a:extLst>
          </p:cNvPr>
          <p:cNvSpPr>
            <a:spLocks noGrp="1"/>
          </p:cNvSpPr>
          <p:nvPr>
            <p:ph type="title"/>
          </p:nvPr>
        </p:nvSpPr>
        <p:spPr>
          <a:xfrm>
            <a:off x="677334" y="609600"/>
            <a:ext cx="10824104" cy="5605464"/>
          </a:xfrm>
        </p:spPr>
        <p:txBody>
          <a:bodyPr>
            <a:noAutofit/>
          </a:bodyPr>
          <a:lstStyle/>
          <a:p>
            <a:r>
              <a:rPr lang="en-US" sz="1800" b="1" i="0" dirty="0">
                <a:solidFill>
                  <a:srgbClr val="374151"/>
                </a:solidFill>
                <a:effectLst/>
                <a:latin typeface="Söhne"/>
              </a:rPr>
              <a:t>11.Earthquake Early Warning Systems</a:t>
            </a:r>
            <a:r>
              <a:rPr lang="en-US" sz="1800" b="0" i="0" dirty="0">
                <a:solidFill>
                  <a:srgbClr val="374151"/>
                </a:solidFill>
                <a:effectLst/>
                <a:latin typeface="Söhne"/>
              </a:rPr>
              <a:t>:</a:t>
            </a:r>
            <a:br>
              <a:rPr lang="en-US" sz="1800" b="0" i="0" dirty="0">
                <a:solidFill>
                  <a:srgbClr val="374151"/>
                </a:solidFill>
                <a:effectLst/>
                <a:latin typeface="Söhne"/>
              </a:rPr>
            </a:br>
            <a:r>
              <a:rPr lang="en-US" sz="1800" b="0" i="0" dirty="0">
                <a:solidFill>
                  <a:srgbClr val="374151"/>
                </a:solidFill>
                <a:effectLst/>
                <a:latin typeface="Söhne"/>
              </a:rPr>
              <a:t>      Consider building or improving earthquake early warning systems that can provide alerts to communities in the event of an impending earthquake.</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12.</a:t>
            </a:r>
            <a:r>
              <a:rPr lang="en-US" sz="1800" b="1" i="0" dirty="0">
                <a:solidFill>
                  <a:srgbClr val="374151"/>
                </a:solidFill>
                <a:effectLst/>
                <a:latin typeface="Söhne"/>
              </a:rPr>
              <a:t>AI for Pattern Recognition</a:t>
            </a:r>
            <a:r>
              <a:rPr lang="en-US" sz="1800" b="0" i="0" dirty="0">
                <a:solidFill>
                  <a:srgbClr val="374151"/>
                </a:solidFill>
                <a:effectLst/>
                <a:latin typeface="Söhne"/>
              </a:rPr>
              <a:t>:</a:t>
            </a:r>
            <a:br>
              <a:rPr lang="en-US" sz="1800" b="0" i="0" dirty="0">
                <a:solidFill>
                  <a:srgbClr val="374151"/>
                </a:solidFill>
                <a:effectLst/>
                <a:latin typeface="Söhne"/>
              </a:rPr>
            </a:br>
            <a:r>
              <a:rPr lang="en-US" sz="1800" b="0" i="0" dirty="0">
                <a:solidFill>
                  <a:srgbClr val="374151"/>
                </a:solidFill>
                <a:effectLst/>
                <a:latin typeface="Söhne"/>
              </a:rPr>
              <a:t>      Leverage AI and machine learning to recognize patterns or precursors that may precede earthquakes, such as foreshocks, changes in soil composition, or even animal behavior.</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13.</a:t>
            </a:r>
            <a:r>
              <a:rPr lang="en-US" sz="1800" b="1" i="0" dirty="0">
                <a:solidFill>
                  <a:srgbClr val="374151"/>
                </a:solidFill>
                <a:effectLst/>
                <a:latin typeface="Söhne"/>
              </a:rPr>
              <a:t>Deep Learning for Seismic Images</a:t>
            </a:r>
            <a:r>
              <a:rPr lang="en-US" sz="1800" b="0" i="0" dirty="0">
                <a:solidFill>
                  <a:srgbClr val="374151"/>
                </a:solidFill>
                <a:effectLst/>
                <a:latin typeface="Söhne"/>
              </a:rPr>
              <a:t>:</a:t>
            </a:r>
            <a:br>
              <a:rPr lang="en-US" sz="1800" b="0" i="0" dirty="0">
                <a:solidFill>
                  <a:srgbClr val="374151"/>
                </a:solidFill>
                <a:effectLst/>
                <a:latin typeface="Söhne"/>
              </a:rPr>
            </a:br>
            <a:r>
              <a:rPr lang="en-US" sz="1800" b="0" i="0" dirty="0">
                <a:solidFill>
                  <a:srgbClr val="374151"/>
                </a:solidFill>
                <a:effectLst/>
                <a:latin typeface="Söhne"/>
              </a:rPr>
              <a:t>      If you have access to seismic images, deep learning techniques, such as convolutional neural networks (CNNs), can be applied to analyze these images for patterns or anomalies.</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14.</a:t>
            </a:r>
            <a:r>
              <a:rPr lang="en-US" sz="1800" b="1" i="0" dirty="0">
                <a:solidFill>
                  <a:srgbClr val="374151"/>
                </a:solidFill>
                <a:effectLst/>
                <a:latin typeface="Söhne"/>
              </a:rPr>
              <a:t>Continuous Learning</a:t>
            </a:r>
            <a:r>
              <a:rPr lang="en-US" sz="1800" b="0" i="0" dirty="0">
                <a:solidFill>
                  <a:srgbClr val="374151"/>
                </a:solidFill>
                <a:effectLst/>
                <a:latin typeface="Söhne"/>
              </a:rPr>
              <a:t>: </a:t>
            </a:r>
            <a:br>
              <a:rPr lang="en-US" sz="1800" b="0" i="0" dirty="0">
                <a:solidFill>
                  <a:srgbClr val="374151"/>
                </a:solidFill>
                <a:effectLst/>
                <a:latin typeface="Söhne"/>
              </a:rPr>
            </a:br>
            <a:r>
              <a:rPr lang="en-US" sz="1800" b="0" i="0" dirty="0">
                <a:solidFill>
                  <a:srgbClr val="374151"/>
                </a:solidFill>
                <a:effectLst/>
                <a:latin typeface="Söhne"/>
              </a:rPr>
              <a:t>     Keep up with the latest research in the field of earthquake prediction and adopt new technologies and techniques as they become available.</a:t>
            </a:r>
            <a:br>
              <a:rPr lang="en-US" sz="1800" b="0" i="0" dirty="0">
                <a:solidFill>
                  <a:srgbClr val="374151"/>
                </a:solidFill>
                <a:effectLst/>
                <a:latin typeface="Söhne"/>
              </a:rPr>
            </a:br>
            <a:br>
              <a:rPr lang="en-US" sz="1800" b="0" i="0" dirty="0">
                <a:solidFill>
                  <a:srgbClr val="374151"/>
                </a:solidFill>
                <a:effectLst/>
                <a:latin typeface="Söhne"/>
              </a:rPr>
            </a:br>
            <a:r>
              <a:rPr lang="en-US" sz="1800" b="0" i="0" dirty="0">
                <a:solidFill>
                  <a:srgbClr val="374151"/>
                </a:solidFill>
                <a:effectLst/>
                <a:latin typeface="Söhne"/>
              </a:rPr>
              <a:t>15.</a:t>
            </a:r>
            <a:r>
              <a:rPr lang="en-US" sz="1800" b="1" i="0" dirty="0">
                <a:solidFill>
                  <a:srgbClr val="374151"/>
                </a:solidFill>
                <a:effectLst/>
                <a:latin typeface="Söhne"/>
              </a:rPr>
              <a:t>Ethical Considerations</a:t>
            </a:r>
            <a:r>
              <a:rPr lang="en-US" sz="1800" b="0" i="0" dirty="0">
                <a:solidFill>
                  <a:srgbClr val="374151"/>
                </a:solidFill>
                <a:effectLst/>
                <a:latin typeface="Söhne"/>
              </a:rPr>
              <a:t>:</a:t>
            </a:r>
            <a:br>
              <a:rPr lang="en-US" sz="1800" b="0" i="0" dirty="0">
                <a:solidFill>
                  <a:srgbClr val="374151"/>
                </a:solidFill>
                <a:effectLst/>
                <a:latin typeface="Söhne"/>
              </a:rPr>
            </a:br>
            <a:r>
              <a:rPr lang="en-US" sz="1800" b="0" i="0" dirty="0">
                <a:solidFill>
                  <a:srgbClr val="374151"/>
                </a:solidFill>
                <a:effectLst/>
                <a:latin typeface="Söhne"/>
              </a:rPr>
              <a:t>     Consider the ethical implications of your work, especially when disseminating information related to earthquake predictions. False alarms or inaccuracies can lead to panic and distrust.</a:t>
            </a:r>
            <a:br>
              <a:rPr lang="en-US" sz="1800" b="0" i="0" dirty="0">
                <a:solidFill>
                  <a:srgbClr val="374151"/>
                </a:solidFill>
                <a:effectLst/>
                <a:latin typeface="Söhne"/>
              </a:rPr>
            </a:br>
            <a:endParaRPr lang="en-IN" sz="1800" dirty="0"/>
          </a:p>
        </p:txBody>
      </p:sp>
    </p:spTree>
    <p:extLst>
      <p:ext uri="{BB962C8B-B14F-4D97-AF65-F5344CB8AC3E}">
        <p14:creationId xmlns:p14="http://schemas.microsoft.com/office/powerpoint/2010/main" val="17412621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B3B6-25AA-3F88-816B-02CA5E74971D}"/>
              </a:ext>
            </a:extLst>
          </p:cNvPr>
          <p:cNvSpPr>
            <a:spLocks noGrp="1"/>
          </p:cNvSpPr>
          <p:nvPr>
            <p:ph type="title"/>
          </p:nvPr>
        </p:nvSpPr>
        <p:spPr>
          <a:xfrm>
            <a:off x="2191808" y="2566987"/>
            <a:ext cx="11195579" cy="6062663"/>
          </a:xfrm>
        </p:spPr>
        <p:txBody>
          <a:bodyPr>
            <a:normAutofit/>
          </a:bodyPr>
          <a:lstStyle/>
          <a:p>
            <a:r>
              <a:rPr lang="en-US" sz="9600" b="1" i="1" dirty="0">
                <a:solidFill>
                  <a:srgbClr val="C00000"/>
                </a:solidFill>
                <a:effectLst>
                  <a:outerShdw blurRad="38100" dist="38100" dir="2700000" algn="tl">
                    <a:srgbClr val="000000">
                      <a:alpha val="43137"/>
                    </a:srgbClr>
                  </a:outerShdw>
                </a:effectLst>
              </a:rPr>
              <a:t>Thank you</a:t>
            </a:r>
            <a:endParaRPr lang="en-IN" sz="9600" dirty="0"/>
          </a:p>
        </p:txBody>
      </p:sp>
    </p:spTree>
    <p:extLst>
      <p:ext uri="{BB962C8B-B14F-4D97-AF65-F5344CB8AC3E}">
        <p14:creationId xmlns:p14="http://schemas.microsoft.com/office/powerpoint/2010/main" val="323998825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E97B-92F5-4AEC-E95B-9A1CEA3C674A}"/>
              </a:ext>
            </a:extLst>
          </p:cNvPr>
          <p:cNvSpPr>
            <a:spLocks noGrp="1"/>
          </p:cNvSpPr>
          <p:nvPr>
            <p:ph type="title"/>
          </p:nvPr>
        </p:nvSpPr>
        <p:spPr>
          <a:xfrm>
            <a:off x="839788" y="-128588"/>
            <a:ext cx="3932237" cy="1600200"/>
          </a:xfrm>
        </p:spPr>
        <p:txBody>
          <a:bodyPr>
            <a:normAutofit/>
          </a:bodyPr>
          <a:lstStyle/>
          <a:p>
            <a:r>
              <a:rPr lang="en-US" sz="3600" b="1" dirty="0"/>
              <a:t>1.Data collection</a:t>
            </a:r>
            <a:endParaRPr lang="en-IN" sz="3600" b="1" dirty="0"/>
          </a:p>
        </p:txBody>
      </p:sp>
      <p:pic>
        <p:nvPicPr>
          <p:cNvPr id="6" name="Content Placeholder 5">
            <a:extLst>
              <a:ext uri="{FF2B5EF4-FFF2-40B4-BE49-F238E27FC236}">
                <a16:creationId xmlns:a16="http://schemas.microsoft.com/office/drawing/2014/main" id="{2DCA75C9-47D0-870D-F5CC-1823C48E0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2149872"/>
            <a:ext cx="4513262" cy="2256631"/>
          </a:xfrm>
        </p:spPr>
      </p:pic>
      <p:sp>
        <p:nvSpPr>
          <p:cNvPr id="4" name="Text Placeholder 3">
            <a:extLst>
              <a:ext uri="{FF2B5EF4-FFF2-40B4-BE49-F238E27FC236}">
                <a16:creationId xmlns:a16="http://schemas.microsoft.com/office/drawing/2014/main" id="{5F1E31D6-6525-6C78-84F1-186CF3171BAF}"/>
              </a:ext>
            </a:extLst>
          </p:cNvPr>
          <p:cNvSpPr>
            <a:spLocks noGrp="1"/>
          </p:cNvSpPr>
          <p:nvPr>
            <p:ph type="body" sz="half" idx="2"/>
          </p:nvPr>
        </p:nvSpPr>
        <p:spPr>
          <a:xfrm>
            <a:off x="839788" y="2900362"/>
            <a:ext cx="3932237" cy="3811588"/>
          </a:xfrm>
        </p:spPr>
        <p:txBody>
          <a:bodyPr/>
          <a:lstStyle/>
          <a:p>
            <a:r>
              <a:rPr lang="en-US" dirty="0"/>
              <a:t>     </a:t>
            </a:r>
            <a:r>
              <a:rPr lang="en-US" sz="2000" dirty="0"/>
              <a:t>Collect earthquake data from reliable sources, such as the united states Geological Survey (USGS) or the European-Mediterranean Seismological Centre (EMSC).</a:t>
            </a:r>
            <a:endParaRPr lang="en-IN" sz="2000" dirty="0"/>
          </a:p>
        </p:txBody>
      </p:sp>
    </p:spTree>
    <p:extLst>
      <p:ext uri="{BB962C8B-B14F-4D97-AF65-F5344CB8AC3E}">
        <p14:creationId xmlns:p14="http://schemas.microsoft.com/office/powerpoint/2010/main" val="189760403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8E53-B693-A585-10DC-CF5A259F4209}"/>
              </a:ext>
            </a:extLst>
          </p:cNvPr>
          <p:cNvSpPr>
            <a:spLocks noGrp="1"/>
          </p:cNvSpPr>
          <p:nvPr>
            <p:ph type="title"/>
          </p:nvPr>
        </p:nvSpPr>
        <p:spPr>
          <a:xfrm>
            <a:off x="717549" y="357187"/>
            <a:ext cx="5378451" cy="1600200"/>
          </a:xfrm>
        </p:spPr>
        <p:txBody>
          <a:bodyPr>
            <a:normAutofit/>
          </a:bodyPr>
          <a:lstStyle/>
          <a:p>
            <a:r>
              <a:rPr lang="en-US" sz="3600" b="1" dirty="0"/>
              <a:t>Step 2 : Data Preprocessing</a:t>
            </a:r>
            <a:endParaRPr lang="en-IN" sz="3600" b="1" dirty="0"/>
          </a:p>
        </p:txBody>
      </p:sp>
      <p:pic>
        <p:nvPicPr>
          <p:cNvPr id="6" name="Content Placeholder 5">
            <a:extLst>
              <a:ext uri="{FF2B5EF4-FFF2-40B4-BE49-F238E27FC236}">
                <a16:creationId xmlns:a16="http://schemas.microsoft.com/office/drawing/2014/main" id="{FEE26FCB-3138-1207-C253-06B6A2A67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772592"/>
            <a:ext cx="4513262" cy="3011191"/>
          </a:xfrm>
        </p:spPr>
      </p:pic>
      <p:sp>
        <p:nvSpPr>
          <p:cNvPr id="4" name="Text Placeholder 3">
            <a:extLst>
              <a:ext uri="{FF2B5EF4-FFF2-40B4-BE49-F238E27FC236}">
                <a16:creationId xmlns:a16="http://schemas.microsoft.com/office/drawing/2014/main" id="{CF1D8F57-396F-07EF-2CDF-8913F89DBB46}"/>
              </a:ext>
            </a:extLst>
          </p:cNvPr>
          <p:cNvSpPr>
            <a:spLocks noGrp="1"/>
          </p:cNvSpPr>
          <p:nvPr>
            <p:ph type="body" sz="half" idx="2"/>
          </p:nvPr>
        </p:nvSpPr>
        <p:spPr>
          <a:xfrm>
            <a:off x="836612" y="2814637"/>
            <a:ext cx="3932237" cy="3811588"/>
          </a:xfrm>
        </p:spPr>
        <p:txBody>
          <a:bodyPr/>
          <a:lstStyle/>
          <a:p>
            <a:r>
              <a:rPr lang="en-US" sz="1600" dirty="0"/>
              <a:t> </a:t>
            </a:r>
            <a:r>
              <a:rPr lang="en-US" sz="2000" dirty="0"/>
              <a:t>Clean and preprocess the data to remove any outliers or inconsistencies. This may involving using techniques such as data normalization, feature scaling, and outlier detection</a:t>
            </a:r>
            <a:endParaRPr lang="en-IN" sz="2000" dirty="0"/>
          </a:p>
        </p:txBody>
      </p:sp>
    </p:spTree>
    <p:extLst>
      <p:ext uri="{BB962C8B-B14F-4D97-AF65-F5344CB8AC3E}">
        <p14:creationId xmlns:p14="http://schemas.microsoft.com/office/powerpoint/2010/main" val="19393196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7E04-95D4-3394-D7C5-50AD864DAFA7}"/>
              </a:ext>
            </a:extLst>
          </p:cNvPr>
          <p:cNvSpPr>
            <a:spLocks noGrp="1"/>
          </p:cNvSpPr>
          <p:nvPr>
            <p:ph type="title"/>
          </p:nvPr>
        </p:nvSpPr>
        <p:spPr>
          <a:xfrm>
            <a:off x="836612" y="440134"/>
            <a:ext cx="5475287" cy="1600200"/>
          </a:xfrm>
        </p:spPr>
        <p:txBody>
          <a:bodyPr>
            <a:normAutofit/>
          </a:bodyPr>
          <a:lstStyle/>
          <a:p>
            <a:r>
              <a:rPr lang="en-US" sz="3600" b="1" dirty="0"/>
              <a:t>Step 3 : Feature Engineering</a:t>
            </a:r>
            <a:endParaRPr lang="en-IN" sz="3600" b="1" dirty="0"/>
          </a:p>
        </p:txBody>
      </p:sp>
      <p:pic>
        <p:nvPicPr>
          <p:cNvPr id="6" name="Content Placeholder 5">
            <a:extLst>
              <a:ext uri="{FF2B5EF4-FFF2-40B4-BE49-F238E27FC236}">
                <a16:creationId xmlns:a16="http://schemas.microsoft.com/office/drawing/2014/main" id="{D4CD048D-D46F-6722-896B-624DDB3B7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1523206"/>
            <a:ext cx="6583363" cy="3811588"/>
          </a:xfrm>
        </p:spPr>
      </p:pic>
      <p:sp>
        <p:nvSpPr>
          <p:cNvPr id="4" name="Text Placeholder 3">
            <a:extLst>
              <a:ext uri="{FF2B5EF4-FFF2-40B4-BE49-F238E27FC236}">
                <a16:creationId xmlns:a16="http://schemas.microsoft.com/office/drawing/2014/main" id="{0E09F629-B071-4300-9A30-3315C8E67794}"/>
              </a:ext>
            </a:extLst>
          </p:cNvPr>
          <p:cNvSpPr>
            <a:spLocks noGrp="1"/>
          </p:cNvSpPr>
          <p:nvPr>
            <p:ph type="body" sz="half" idx="2"/>
          </p:nvPr>
        </p:nvSpPr>
        <p:spPr>
          <a:xfrm>
            <a:off x="836612" y="2557462"/>
            <a:ext cx="3932237" cy="3811588"/>
          </a:xfrm>
        </p:spPr>
        <p:txBody>
          <a:bodyPr>
            <a:normAutofit/>
          </a:bodyPr>
          <a:lstStyle/>
          <a:p>
            <a:r>
              <a:rPr lang="en-US" sz="2000" dirty="0"/>
              <a:t>Identify and extract relevant features from the data, such as earth quake magnitude, location and depth. This may involve using techniques such as principles component analysis (PCA) or features selection algorithms.</a:t>
            </a:r>
            <a:endParaRPr lang="en-IN" sz="2000" dirty="0"/>
          </a:p>
        </p:txBody>
      </p:sp>
    </p:spTree>
    <p:extLst>
      <p:ext uri="{BB962C8B-B14F-4D97-AF65-F5344CB8AC3E}">
        <p14:creationId xmlns:p14="http://schemas.microsoft.com/office/powerpoint/2010/main" val="1603561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A704-9D8A-D339-9F33-FE2404948E37}"/>
              </a:ext>
            </a:extLst>
          </p:cNvPr>
          <p:cNvSpPr>
            <a:spLocks noGrp="1"/>
          </p:cNvSpPr>
          <p:nvPr>
            <p:ph type="title"/>
          </p:nvPr>
        </p:nvSpPr>
        <p:spPr>
          <a:xfrm>
            <a:off x="836612" y="-357187"/>
            <a:ext cx="5407026" cy="1600200"/>
          </a:xfrm>
        </p:spPr>
        <p:txBody>
          <a:bodyPr>
            <a:normAutofit/>
          </a:bodyPr>
          <a:lstStyle/>
          <a:p>
            <a:r>
              <a:rPr lang="en-US" sz="3200" b="1" dirty="0"/>
              <a:t>Step 4 : Model Selection</a:t>
            </a:r>
            <a:endParaRPr lang="en-IN" sz="3200" b="1" dirty="0"/>
          </a:p>
        </p:txBody>
      </p:sp>
      <p:pic>
        <p:nvPicPr>
          <p:cNvPr id="6" name="Content Placeholder 5">
            <a:extLst>
              <a:ext uri="{FF2B5EF4-FFF2-40B4-BE49-F238E27FC236}">
                <a16:creationId xmlns:a16="http://schemas.microsoft.com/office/drawing/2014/main" id="{7CD01AAB-F4C6-01F1-8850-3656E327C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2149872"/>
            <a:ext cx="4513262" cy="2256631"/>
          </a:xfrm>
        </p:spPr>
      </p:pic>
      <p:sp>
        <p:nvSpPr>
          <p:cNvPr id="4" name="Text Placeholder 3">
            <a:extLst>
              <a:ext uri="{FF2B5EF4-FFF2-40B4-BE49-F238E27FC236}">
                <a16:creationId xmlns:a16="http://schemas.microsoft.com/office/drawing/2014/main" id="{1FEB4CEA-DFDD-F223-880B-72F4F359E0C8}"/>
              </a:ext>
            </a:extLst>
          </p:cNvPr>
          <p:cNvSpPr>
            <a:spLocks noGrp="1"/>
          </p:cNvSpPr>
          <p:nvPr>
            <p:ph type="body" sz="half" idx="2"/>
          </p:nvPr>
        </p:nvSpPr>
        <p:spPr>
          <a:xfrm>
            <a:off x="836612" y="2928937"/>
            <a:ext cx="3932237" cy="3811588"/>
          </a:xfrm>
        </p:spPr>
        <p:txBody>
          <a:bodyPr>
            <a:normAutofit/>
          </a:bodyPr>
          <a:lstStyle/>
          <a:p>
            <a:r>
              <a:rPr lang="en-US" sz="2000" dirty="0"/>
              <a:t>Choose an appropriate machine learning models for earth quake prediction, Such as decision tree, Random forest, Support vector machine (SVM).</a:t>
            </a:r>
            <a:endParaRPr lang="en-IN" sz="2000" dirty="0"/>
          </a:p>
        </p:txBody>
      </p:sp>
    </p:spTree>
    <p:extLst>
      <p:ext uri="{BB962C8B-B14F-4D97-AF65-F5344CB8AC3E}">
        <p14:creationId xmlns:p14="http://schemas.microsoft.com/office/powerpoint/2010/main" val="1348375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242C-A90B-8B1B-1764-4457B3ADD2DD}"/>
              </a:ext>
            </a:extLst>
          </p:cNvPr>
          <p:cNvSpPr>
            <a:spLocks noGrp="1"/>
          </p:cNvSpPr>
          <p:nvPr>
            <p:ph type="title"/>
          </p:nvPr>
        </p:nvSpPr>
        <p:spPr>
          <a:xfrm>
            <a:off x="839788" y="-171450"/>
            <a:ext cx="5546725" cy="1600200"/>
          </a:xfrm>
        </p:spPr>
        <p:txBody>
          <a:bodyPr>
            <a:normAutofit/>
          </a:bodyPr>
          <a:lstStyle/>
          <a:p>
            <a:r>
              <a:rPr lang="en-US" sz="3200" b="1" dirty="0"/>
              <a:t>Step 5 : Model Training</a:t>
            </a:r>
            <a:endParaRPr lang="en-IN" sz="3200" b="1" dirty="0"/>
          </a:p>
        </p:txBody>
      </p:sp>
      <p:pic>
        <p:nvPicPr>
          <p:cNvPr id="6" name="Content Placeholder 5">
            <a:extLst>
              <a:ext uri="{FF2B5EF4-FFF2-40B4-BE49-F238E27FC236}">
                <a16:creationId xmlns:a16="http://schemas.microsoft.com/office/drawing/2014/main" id="{A2C3D191-0952-D624-B3DE-875197159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2097217"/>
            <a:ext cx="4513262" cy="2361940"/>
          </a:xfrm>
        </p:spPr>
      </p:pic>
      <p:sp>
        <p:nvSpPr>
          <p:cNvPr id="4" name="Text Placeholder 3">
            <a:extLst>
              <a:ext uri="{FF2B5EF4-FFF2-40B4-BE49-F238E27FC236}">
                <a16:creationId xmlns:a16="http://schemas.microsoft.com/office/drawing/2014/main" id="{78AB085D-BB84-53EA-5857-8CD8D4E677CB}"/>
              </a:ext>
            </a:extLst>
          </p:cNvPr>
          <p:cNvSpPr>
            <a:spLocks noGrp="1"/>
          </p:cNvSpPr>
          <p:nvPr>
            <p:ph type="body" sz="half" idx="2"/>
          </p:nvPr>
        </p:nvSpPr>
        <p:spPr>
          <a:xfrm>
            <a:off x="836612" y="2786063"/>
            <a:ext cx="3932237" cy="3811588"/>
          </a:xfrm>
        </p:spPr>
        <p:txBody>
          <a:bodyPr>
            <a:normAutofit/>
          </a:bodyPr>
          <a:lstStyle/>
          <a:p>
            <a:r>
              <a:rPr lang="en-US" sz="2000" dirty="0"/>
              <a:t>     Train the machine learning model on the pre processed and Engineered data using python libraries such as Scikit -Learn or TensorFlow.</a:t>
            </a:r>
            <a:endParaRPr lang="en-IN" sz="2000" dirty="0"/>
          </a:p>
        </p:txBody>
      </p:sp>
    </p:spTree>
    <p:extLst>
      <p:ext uri="{BB962C8B-B14F-4D97-AF65-F5344CB8AC3E}">
        <p14:creationId xmlns:p14="http://schemas.microsoft.com/office/powerpoint/2010/main" val="392591266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E80A-A3D5-1E81-A24F-8D43D1C3D989}"/>
              </a:ext>
            </a:extLst>
          </p:cNvPr>
          <p:cNvSpPr>
            <a:spLocks noGrp="1"/>
          </p:cNvSpPr>
          <p:nvPr>
            <p:ph type="title"/>
          </p:nvPr>
        </p:nvSpPr>
        <p:spPr>
          <a:xfrm>
            <a:off x="836611" y="-128588"/>
            <a:ext cx="5649913" cy="1600200"/>
          </a:xfrm>
        </p:spPr>
        <p:txBody>
          <a:bodyPr>
            <a:normAutofit/>
          </a:bodyPr>
          <a:lstStyle/>
          <a:p>
            <a:r>
              <a:rPr lang="en-US" sz="3200" b="1" dirty="0"/>
              <a:t>Step 6 : Model Evaluation</a:t>
            </a:r>
            <a:endParaRPr lang="en-IN" sz="3200" b="1" dirty="0"/>
          </a:p>
        </p:txBody>
      </p:sp>
      <p:pic>
        <p:nvPicPr>
          <p:cNvPr id="6" name="Content Placeholder 5">
            <a:extLst>
              <a:ext uri="{FF2B5EF4-FFF2-40B4-BE49-F238E27FC236}">
                <a16:creationId xmlns:a16="http://schemas.microsoft.com/office/drawing/2014/main" id="{ED777925-66BB-105F-767A-776FB4B53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775916"/>
            <a:ext cx="4513262" cy="3004542"/>
          </a:xfrm>
        </p:spPr>
      </p:pic>
      <p:sp>
        <p:nvSpPr>
          <p:cNvPr id="4" name="Text Placeholder 3">
            <a:extLst>
              <a:ext uri="{FF2B5EF4-FFF2-40B4-BE49-F238E27FC236}">
                <a16:creationId xmlns:a16="http://schemas.microsoft.com/office/drawing/2014/main" id="{C8A5ED9A-91F5-0146-A41F-FD6DCD904E26}"/>
              </a:ext>
            </a:extLst>
          </p:cNvPr>
          <p:cNvSpPr>
            <a:spLocks noGrp="1"/>
          </p:cNvSpPr>
          <p:nvPr>
            <p:ph type="body" sz="half" idx="2"/>
          </p:nvPr>
        </p:nvSpPr>
        <p:spPr>
          <a:xfrm>
            <a:off x="836612" y="3328987"/>
            <a:ext cx="3932237" cy="3811588"/>
          </a:xfrm>
        </p:spPr>
        <p:txBody>
          <a:bodyPr>
            <a:normAutofit/>
          </a:bodyPr>
          <a:lstStyle/>
          <a:p>
            <a:r>
              <a:rPr lang="en-US" sz="2000" dirty="0"/>
              <a:t>      Evaluate the performance of the model of the model using metrics such as accuracy, precision, recall, and F1 score. This will help you determine the effectiveness of the model in predicting earthquakes</a:t>
            </a:r>
            <a:endParaRPr lang="en-IN" sz="2000" dirty="0"/>
          </a:p>
        </p:txBody>
      </p:sp>
    </p:spTree>
    <p:extLst>
      <p:ext uri="{BB962C8B-B14F-4D97-AF65-F5344CB8AC3E}">
        <p14:creationId xmlns:p14="http://schemas.microsoft.com/office/powerpoint/2010/main" val="167987582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C7B6-C8E0-640E-B57F-BD1BEAF3E79D}"/>
              </a:ext>
            </a:extLst>
          </p:cNvPr>
          <p:cNvSpPr>
            <a:spLocks noGrp="1"/>
          </p:cNvSpPr>
          <p:nvPr>
            <p:ph type="title"/>
          </p:nvPr>
        </p:nvSpPr>
        <p:spPr>
          <a:xfrm>
            <a:off x="836612" y="-357188"/>
            <a:ext cx="6464301" cy="1600200"/>
          </a:xfrm>
        </p:spPr>
        <p:txBody>
          <a:bodyPr>
            <a:normAutofit/>
          </a:bodyPr>
          <a:lstStyle/>
          <a:p>
            <a:r>
              <a:rPr lang="en-US" sz="3200" b="1" dirty="0"/>
              <a:t>Step 7 : Model Deployment</a:t>
            </a:r>
            <a:endParaRPr lang="en-IN" sz="3200" b="1" dirty="0"/>
          </a:p>
        </p:txBody>
      </p:sp>
      <p:pic>
        <p:nvPicPr>
          <p:cNvPr id="5" name="Content Placeholder 4">
            <a:extLst>
              <a:ext uri="{FF2B5EF4-FFF2-40B4-BE49-F238E27FC236}">
                <a16:creationId xmlns:a16="http://schemas.microsoft.com/office/drawing/2014/main" id="{C8BF9D6B-8A4E-4D07-F7E2-CC0D5D6DAE79}"/>
              </a:ext>
            </a:extLst>
          </p:cNvPr>
          <p:cNvPicPr>
            <a:picLocks noGrp="1" noChangeAspect="1"/>
          </p:cNvPicPr>
          <p:nvPr>
            <p:ph idx="1"/>
          </p:nvPr>
        </p:nvPicPr>
        <p:blipFill>
          <a:blip r:embed="rId2"/>
          <a:stretch>
            <a:fillRect/>
          </a:stretch>
        </p:blipFill>
        <p:spPr>
          <a:xfrm>
            <a:off x="4760913" y="1585714"/>
            <a:ext cx="4513262" cy="3384946"/>
          </a:xfrm>
          <a:prstGeom prst="rect">
            <a:avLst/>
          </a:prstGeom>
        </p:spPr>
      </p:pic>
      <p:sp>
        <p:nvSpPr>
          <p:cNvPr id="4" name="Text Placeholder 3">
            <a:extLst>
              <a:ext uri="{FF2B5EF4-FFF2-40B4-BE49-F238E27FC236}">
                <a16:creationId xmlns:a16="http://schemas.microsoft.com/office/drawing/2014/main" id="{08518C3F-3730-71A5-8538-43D2AD226B10}"/>
              </a:ext>
            </a:extLst>
          </p:cNvPr>
          <p:cNvSpPr>
            <a:spLocks noGrp="1"/>
          </p:cNvSpPr>
          <p:nvPr>
            <p:ph type="body" sz="half" idx="2"/>
          </p:nvPr>
        </p:nvSpPr>
        <p:spPr>
          <a:xfrm>
            <a:off x="836612" y="3424237"/>
            <a:ext cx="3932237" cy="3811588"/>
          </a:xfrm>
        </p:spPr>
        <p:txBody>
          <a:bodyPr>
            <a:normAutofit/>
          </a:bodyPr>
          <a:lstStyle/>
          <a:p>
            <a:r>
              <a:rPr lang="en-US" sz="2000" dirty="0"/>
              <a:t>      Deploy the earthquake prediction model in a real-world setting , such as a mobile app or a web-based dashboard, to provide users with up-to-date earthquake information and alerts</a:t>
            </a:r>
            <a:endParaRPr lang="en-IN" sz="2000" dirty="0"/>
          </a:p>
        </p:txBody>
      </p:sp>
    </p:spTree>
    <p:extLst>
      <p:ext uri="{BB962C8B-B14F-4D97-AF65-F5344CB8AC3E}">
        <p14:creationId xmlns:p14="http://schemas.microsoft.com/office/powerpoint/2010/main" val="178151152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693122-F6F2-FF90-E8CF-1090FD9F5058}"/>
              </a:ext>
            </a:extLst>
          </p:cNvPr>
          <p:cNvSpPr>
            <a:spLocks noGrp="1" noChangeArrowheads="1"/>
          </p:cNvSpPr>
          <p:nvPr>
            <p:ph type="title"/>
          </p:nvPr>
        </p:nvSpPr>
        <p:spPr bwMode="auto">
          <a:xfrm flipH="1">
            <a:off x="1406590" y="0"/>
            <a:ext cx="9940860" cy="101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1" u="sng" strike="noStrike" cap="none" normalizeH="0" baseline="0" dirty="0">
                <a:ln>
                  <a:noFill/>
                </a:ln>
                <a:solidFill>
                  <a:srgbClr val="000000"/>
                </a:solidFill>
                <a:effectLst/>
                <a:latin typeface="Söhne"/>
              </a:rPr>
              <a:t>Problem solving and Innovation Points</a:t>
            </a:r>
          </a:p>
        </p:txBody>
      </p:sp>
      <p:sp>
        <p:nvSpPr>
          <p:cNvPr id="3" name="Text Placeholder 2">
            <a:extLst>
              <a:ext uri="{FF2B5EF4-FFF2-40B4-BE49-F238E27FC236}">
                <a16:creationId xmlns:a16="http://schemas.microsoft.com/office/drawing/2014/main" id="{2F39119A-6BCD-B9BF-C19D-918726280479}"/>
              </a:ext>
            </a:extLst>
          </p:cNvPr>
          <p:cNvSpPr>
            <a:spLocks noGrp="1"/>
          </p:cNvSpPr>
          <p:nvPr>
            <p:ph type="body" idx="1"/>
          </p:nvPr>
        </p:nvSpPr>
        <p:spPr>
          <a:xfrm>
            <a:off x="671513" y="1214438"/>
            <a:ext cx="11287125" cy="578643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Data Collection and Integration</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Söhne"/>
              </a:rPr>
              <a:t>     Acquiring and integrating various sources of seismic, geological, and environmental data is crucial. Consider collaborating with institutions and researchers to access comprehensive datasets.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Feature Engineering</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Söhne"/>
              </a:rPr>
              <a:t>     Explore innovative ways to engineer features from the data that can provide meaningful insights. This may involve advanced signal processing techniques, such as wavelet transforms, time-frequency analysis, or fractal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Machine Learning Models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Söhne"/>
              </a:rPr>
              <a:t>     Experiment with advanced machine learning and deep learning models. Convolutional Neural Networks (CNNs), Recurrent Neural Networks (RNNs), and hybrid models could be applied to gain a deeper understanding of seismic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Söhne"/>
              </a:rPr>
              <a:t>Ensemble Techniques</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Combine multiple models and predictions using ensemble methods to improve the model's performance. Techniques like stacking, boosting, or bagging can be beneficial.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0000"/>
                </a:solidFill>
                <a:effectLst/>
                <a:latin typeface="Söhne"/>
              </a:rPr>
              <a:t>Anomaly Detection</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 Develop innovative anomaly detection algorithms to identify unusual seismic activity patterns that could indicate impending earthquakes.</a:t>
            </a:r>
            <a:endParaRPr lang="en-IN" sz="1800" dirty="0"/>
          </a:p>
        </p:txBody>
      </p:sp>
    </p:spTree>
    <p:extLst>
      <p:ext uri="{BB962C8B-B14F-4D97-AF65-F5344CB8AC3E}">
        <p14:creationId xmlns:p14="http://schemas.microsoft.com/office/powerpoint/2010/main" val="2739152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837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Trebuchet MS</vt:lpstr>
      <vt:lpstr>Wingdings 3</vt:lpstr>
      <vt:lpstr>Facet</vt:lpstr>
      <vt:lpstr>Developing an Earth quake prediction model using with python</vt:lpstr>
      <vt:lpstr>1.Data collection</vt:lpstr>
      <vt:lpstr>Step 2 : Data Preprocessing</vt:lpstr>
      <vt:lpstr>Step 3 : Feature Engineering</vt:lpstr>
      <vt:lpstr>Step 4 : Model Selection</vt:lpstr>
      <vt:lpstr>Step 5 : Model Training</vt:lpstr>
      <vt:lpstr>Step 6 : Model Evaluation</vt:lpstr>
      <vt:lpstr>Step 7 : Model Deployment</vt:lpstr>
      <vt:lpstr>Problem solving and Innovation Points</vt:lpstr>
      <vt:lpstr> Earthquake Early Warning Systems:       Consider building or improving earthquake early warning systems that can provide alerts to communities in the event of an impending earthquake.  AI for Pattern Recognition:        Leverage AI and machine learning to recognize patterns or precursors that may precede earthquakes, such as foreshocks, changes in soil composition, or even animal behavior.  Deep Learning for Seismic Images:       If you have access to seismic images, deep learning techniques, such as convolutional neural networks (CNNs), can be applied to analyze these images for patterns or anomalies.  Continuous Learning:       Keep up with the latest research in the field of earthquake prediction and adopt new technologies and techniques as they become available.  Ethical Considerations:        Consider the ethical implications of your work, especially when disseminating information related to earthquake predictions. False alarms or inaccuracies can lead to panic and distrust. Remember that earthquake prediction is a complex and evolving field. While significant progress has been made in understanding earthquake mechanisms and assessing risk, the ability to predict earthquakes with high accuracy is still a scientific challenge that requires continuous innovation, collaboration, and research.  </vt:lpstr>
      <vt:lpstr>11.Earthquake Early Warning Systems:       Consider building or improving earthquake early warning systems that can provide alerts to communities in the event of an impending earthquake.  12.AI for Pattern Recognition:       Leverage AI and machine learning to recognize patterns or precursors that may precede earthquakes, such as foreshocks, changes in soil composition, or even animal behavior.  13.Deep Learning for Seismic Images:       If you have access to seismic images, deep learning techniques, such as convolutional neural networks (CNNs), can be applied to analyze these images for patterns or anomalies.  14.Continuous Learning:       Keep up with the latest research in the field of earthquake prediction and adopt new technologies and techniques as they become available.  15.Ethical Considerations:      Consider the ethical implications of your work, especially when disseminating information related to earthquake predictions. False alarms or inaccuracies can lead to panic and distrust.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Earth quake prediction model using with python</dc:title>
  <dc:creator>CSE</dc:creator>
  <cp:lastModifiedBy>CSE</cp:lastModifiedBy>
  <cp:revision>1</cp:revision>
  <dcterms:created xsi:type="dcterms:W3CDTF">2023-10-11T05:48:10Z</dcterms:created>
  <dcterms:modified xsi:type="dcterms:W3CDTF">2023-10-11T06:20:32Z</dcterms:modified>
</cp:coreProperties>
</file>