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1" r:id="rId2"/>
    <p:sldMasterId id="2147483672" r:id="rId3"/>
    <p:sldMasterId id="2147483677" r:id="rId4"/>
    <p:sldMasterId id="2147483680" r:id="rId5"/>
    <p:sldMasterId id="2147483695" r:id="rId6"/>
  </p:sldMasterIdLst>
  <p:notesMasterIdLst>
    <p:notesMasterId r:id="rId34"/>
  </p:notesMasterIdLst>
  <p:handoutMasterIdLst>
    <p:handoutMasterId r:id="rId35"/>
  </p:handoutMasterIdLst>
  <p:sldIdLst>
    <p:sldId id="258" r:id="rId7"/>
    <p:sldId id="2258" r:id="rId8"/>
    <p:sldId id="2259" r:id="rId9"/>
    <p:sldId id="2544" r:id="rId10"/>
    <p:sldId id="2545" r:id="rId11"/>
    <p:sldId id="2546" r:id="rId12"/>
    <p:sldId id="2547" r:id="rId13"/>
    <p:sldId id="2549" r:id="rId14"/>
    <p:sldId id="2550" r:id="rId15"/>
    <p:sldId id="2548" r:id="rId16"/>
    <p:sldId id="2552" r:id="rId17"/>
    <p:sldId id="2553" r:id="rId18"/>
    <p:sldId id="2554" r:id="rId19"/>
    <p:sldId id="2540" r:id="rId20"/>
    <p:sldId id="2555" r:id="rId21"/>
    <p:sldId id="2565" r:id="rId22"/>
    <p:sldId id="2564" r:id="rId23"/>
    <p:sldId id="2556" r:id="rId24"/>
    <p:sldId id="2557" r:id="rId25"/>
    <p:sldId id="2558" r:id="rId26"/>
    <p:sldId id="2559" r:id="rId27"/>
    <p:sldId id="2541" r:id="rId28"/>
    <p:sldId id="2566" r:id="rId29"/>
    <p:sldId id="2567" r:id="rId30"/>
    <p:sldId id="2574" r:id="rId31"/>
    <p:sldId id="2575" r:id="rId32"/>
    <p:sldId id="253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页" id="{90A3E9DD-9659-40D0-9E8A-A0130A85A9E8}">
          <p14:sldIdLst>
            <p14:sldId id="258"/>
          </p14:sldIdLst>
        </p14:section>
        <p14:section name="引言" id="{0C8ABCF6-1DA3-47E3-BDEE-D9333A1B7567}">
          <p14:sldIdLst>
            <p14:sldId id="2258"/>
          </p14:sldIdLst>
        </p14:section>
        <p14:section name="9.1" id="{E61FFE9A-477B-46FB-9FFD-2712FC2CEFD8}">
          <p14:sldIdLst>
            <p14:sldId id="2259"/>
            <p14:sldId id="2544"/>
            <p14:sldId id="2545"/>
            <p14:sldId id="2546"/>
            <p14:sldId id="2547"/>
            <p14:sldId id="2549"/>
            <p14:sldId id="2550"/>
            <p14:sldId id="2548"/>
            <p14:sldId id="2552"/>
            <p14:sldId id="2553"/>
            <p14:sldId id="2554"/>
          </p14:sldIdLst>
        </p14:section>
        <p14:section name="9.2" id="{934C1D0B-3062-4767-99EF-3004F5B655F0}">
          <p14:sldIdLst>
            <p14:sldId id="2540"/>
            <p14:sldId id="2555"/>
            <p14:sldId id="2565"/>
            <p14:sldId id="2564"/>
            <p14:sldId id="2556"/>
            <p14:sldId id="2557"/>
            <p14:sldId id="2558"/>
            <p14:sldId id="2559"/>
          </p14:sldIdLst>
        </p14:section>
        <p14:section name="9.3" id="{607F84F1-EBFB-46D2-9C89-FAA776E06942}">
          <p14:sldIdLst>
            <p14:sldId id="2541"/>
            <p14:sldId id="2566"/>
            <p14:sldId id="2567"/>
            <p14:sldId id="2574"/>
            <p14:sldId id="2575"/>
          </p14:sldIdLst>
        </p14:section>
        <p14:section name="小结" id="{21C71F35-6E8C-4C83-B4F0-13E150AA2CC9}">
          <p14:sldIdLst>
            <p14:sldId id="25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149C"/>
    <a:srgbClr val="EAEFF7"/>
    <a:srgbClr val="FF8F8F"/>
    <a:srgbClr val="D2DEEF"/>
    <a:srgbClr val="A379C2"/>
    <a:srgbClr val="60A6D8"/>
    <a:srgbClr val="2E4E7E"/>
    <a:srgbClr val="FCEF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79" autoAdjust="0"/>
    <p:restoredTop sz="80729" autoAdjust="0"/>
  </p:normalViewPr>
  <p:slideViewPr>
    <p:cSldViewPr snapToGrid="0">
      <p:cViewPr varScale="1">
        <p:scale>
          <a:sx n="62" d="100"/>
          <a:sy n="62" d="100"/>
        </p:scale>
        <p:origin x="5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51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DE4D-D86C-4C52-8DAB-5E486795A431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B4-57FE-4153-AB8E-57A8A4542D33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520-5A7D-49CB-987B-DBAB929B773B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">
            <a:extLst>
              <a:ext uri="{FF2B5EF4-FFF2-40B4-BE49-F238E27FC236}">
                <a16:creationId xmlns:a16="http://schemas.microsoft.com/office/drawing/2014/main" id="{BA02DC91-FA2B-1343-9109-95CEE3ED239D}"/>
              </a:ext>
            </a:extLst>
          </p:cNvPr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0F7B-95BE-1C47-B045-4D1BBA040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34" y="1"/>
            <a:ext cx="10515600" cy="107712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latin typeface="FZZhunYuan-M02" panose="03000509000000000000" pitchFamily="66" charset="-122"/>
                <a:ea typeface="FZZhunYuan-M02" panose="03000509000000000000" pitchFamily="66" charset="-122"/>
              </a:defRPr>
            </a:lvl1pPr>
          </a:lstStyle>
          <a:p>
            <a:r>
              <a:rPr lang="en-US" dirty="0" err="1"/>
              <a:t>页标题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C926-866F-6346-B679-B93B861852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4" y="1351725"/>
            <a:ext cx="10983132" cy="48252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Hei" panose="02010609060101010101" pitchFamily="49" charset="-122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4pPr>
            <a:lvl5pPr marL="2057400" indent="-228600"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err="1"/>
              <a:t>一级子标题</a:t>
            </a:r>
            <a:endParaRPr lang="en-US" dirty="0"/>
          </a:p>
          <a:p>
            <a:pPr lvl="1"/>
            <a:r>
              <a:rPr lang="en-US" dirty="0" err="1"/>
              <a:t>二级子标题</a:t>
            </a:r>
            <a:endParaRPr lang="en-US" dirty="0"/>
          </a:p>
          <a:p>
            <a:pPr lvl="2"/>
            <a:r>
              <a:rPr lang="en-US" dirty="0" err="1"/>
              <a:t>三级子标题</a:t>
            </a:r>
            <a:endParaRPr lang="en-US" dirty="0"/>
          </a:p>
          <a:p>
            <a:pPr lvl="3"/>
            <a:r>
              <a:rPr lang="en-US" dirty="0" err="1"/>
              <a:t>四级子标题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BA83-E4B1-E443-8B3C-3D1547FD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fld id="{31DE7620-B10D-480B-AC35-20A1BB7879B4}" type="datetime1">
              <a:rPr lang="zh-CN" altLang="en-US" smtClean="0"/>
              <a:t>2023/5/22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CDAE-18AA-8E4A-AE66-5A838387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40144"/>
            <a:ext cx="6184900" cy="201946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585B-95AA-B247-A257-904D433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636669"/>
            <a:ext cx="2882900" cy="201946"/>
          </a:xfrm>
        </p:spPr>
        <p:txBody>
          <a:bodyPr/>
          <a:lstStyle/>
          <a:p>
            <a:fld id="{08A53482-69AC-C044-9115-D1F88F3EDDF4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9BA7F044-7F3E-D645-A959-9DF72A5846E6}"/>
              </a:ext>
            </a:extLst>
          </p:cNvPr>
          <p:cNvCxnSpPr/>
          <p:nvPr userDrawn="1"/>
        </p:nvCxnSpPr>
        <p:spPr>
          <a:xfrm>
            <a:off x="604434" y="107712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511702C7-8249-244F-BFC8-64CC202A8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4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748790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637024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907285A6-C3C5-4B0D-B6BC-146B6CE9E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81" y="84409"/>
            <a:ext cx="1323996" cy="1005857"/>
          </a:xfrm>
          <a:prstGeom prst="rect">
            <a:avLst/>
          </a:prstGeom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445D2E9D-A468-4DCC-A3E0-F8276AEC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9536" y="648873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3C069B-F285-4B6A-82DC-B1B091F96B7F}" type="datetime1">
              <a:rPr lang="zh-CN" altLang="en-US" smtClean="0"/>
              <a:t>2023/5/22</a:t>
            </a:fld>
            <a:endParaRPr lang="en-US" dirty="0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97805172-4C1A-4C10-8D6D-04DB5595B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4887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64F9B465-1FF2-4436-BE63-D71F65C0A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5" y="6488734"/>
            <a:ext cx="3558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A857A3-1012-4184-86F6-41658C62E6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170750-1480-4816-9F7C-95F7D04A5E41}" type="datetime1">
              <a:rPr lang="zh-CN" altLang="en-US" smtClean="0"/>
              <a:t>2023/5/22</a:t>
            </a:fld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1200" y="6153150"/>
            <a:ext cx="3657600" cy="4762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计算机组成原理  </a:t>
            </a:r>
            <a:r>
              <a:rPr lang="en-US" altLang="zh-CN"/>
              <a:t>Slide</a:t>
            </a:r>
            <a:r>
              <a:rPr lang="en-US" altLang="zh-CN" sz="1200"/>
              <a:t> </a:t>
            </a:r>
            <a:fld id="{FD3FAE62-0744-4188-868F-C5ADF094D286}" type="slidenum">
              <a:rPr lang="en-US" altLang="zh-CN" sz="1200">
                <a:solidFill>
                  <a:schemeClr val="accent2"/>
                </a:solidFill>
              </a:rPr>
              <a:t>‹#›</a:t>
            </a:fld>
            <a:r>
              <a:rPr lang="en-US" altLang="zh-CN" sz="1200"/>
              <a:t>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6D18DE-2186-4C3D-8691-8DF8B33B7AA4}" type="datetime1">
              <a:rPr lang="zh-CN" altLang="en-US" smtClean="0"/>
              <a:t>2023/5/22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D427C4-2E33-47DF-84DE-9E91146776FC}" type="datetime1">
              <a:rPr lang="zh-CN" altLang="en-US" smtClean="0"/>
              <a:t>2023/5/22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6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A427A4B-B44E-49CC-8966-EE328DAF0A40}" type="datetime1">
              <a:rPr lang="zh-CN" altLang="en-US" smtClean="0"/>
              <a:t>2023/5/22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 rotWithShape="1">
          <a:blip r:embed="rId2"/>
          <a:srcRect l="2404" t="-5367" r="14962" b="24558"/>
          <a:stretch>
            <a:fillRect/>
          </a:stretch>
        </p:blipFill>
        <p:spPr>
          <a:xfrm rot="16200000" flipH="1">
            <a:off x="7369494" y="2035492"/>
            <a:ext cx="6857998" cy="2787017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/>
          <a:srcRect l="2404" r="33315" b="46267"/>
          <a:stretch>
            <a:fillRect/>
          </a:stretch>
        </p:blipFill>
        <p:spPr>
          <a:xfrm rot="5400000" flipH="1">
            <a:off x="-1108285" y="1108283"/>
            <a:ext cx="3396401" cy="1179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"/>
            <a:ext cx="12192000" cy="6857841"/>
          </a:xfrm>
          <a:prstGeom prst="rect">
            <a:avLst/>
          </a:prstGeom>
        </p:spPr>
      </p:pic>
      <p:pic>
        <p:nvPicPr>
          <p:cNvPr id="10" name="图片 9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6"/>
          <a:stretch>
            <a:fillRect/>
          </a:stretch>
        </p:blipFill>
        <p:spPr>
          <a:xfrm rot="5400000" flipH="1">
            <a:off x="6586760" y="1273196"/>
            <a:ext cx="6857999" cy="4352484"/>
          </a:xfrm>
          <a:prstGeom prst="rect">
            <a:avLst/>
          </a:prstGeom>
        </p:spPr>
      </p:pic>
      <p:pic>
        <p:nvPicPr>
          <p:cNvPr id="11" name="图片 10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" r="26146" b="66609"/>
          <a:stretch>
            <a:fillRect/>
          </a:stretch>
        </p:blipFill>
        <p:spPr>
          <a:xfrm rot="16200000" flipH="1">
            <a:off x="-2770703" y="2770706"/>
            <a:ext cx="6857999" cy="131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367-6449-4735-A653-5BD85BD140C5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47" y="6774"/>
            <a:ext cx="12203853" cy="6852073"/>
          </a:xfrm>
          <a:prstGeom prst="rect">
            <a:avLst/>
          </a:prstGeom>
          <a:gradFill>
            <a:gsLst>
              <a:gs pos="0">
                <a:srgbClr val="2E4E7E"/>
              </a:gs>
              <a:gs pos="100000">
                <a:srgbClr val="1387B7"/>
              </a:gs>
            </a:gsLst>
            <a:lin ang="19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693" y="-7620"/>
            <a:ext cx="12187767" cy="686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C5FB-BFDB-4DCF-94C4-E544AB5EF91E}" type="datetime1">
              <a:rPr lang="zh-CN" altLang="en-US" smtClean="0"/>
              <a:t>2023/5/22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038"/>
            <a:ext cx="10515600" cy="28532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90266"/>
            <a:ext cx="10515600" cy="15004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E3A8-E1FC-41A7-8845-8678D31D0E47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A0-17F0-4055-AD7B-2724700C9EE2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89"/>
            <a:ext cx="105156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5267"/>
            <a:ext cx="5157787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067"/>
            <a:ext cx="5157787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5267"/>
            <a:ext cx="5183188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6067"/>
            <a:ext cx="5183188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1FF-EF4F-4965-B46B-BE60C2C2ECAC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B8F-CE14-4C8C-963C-D93CD50B7946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1E19-B0D0-4B48-B9D3-F40C2F4780B7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20C7-63E2-450D-B86B-436B87040283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797"/>
            <a:ext cx="4681655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798"/>
            <a:ext cx="5711883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4278"/>
            <a:ext cx="4681655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2C5-1B9C-4FB4-ACBD-32E800690656}" type="datetime1">
              <a:rPr lang="zh-CN" altLang="en-US" smtClean="0"/>
              <a:t>2023/5/22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90"/>
            <a:ext cx="908901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90"/>
            <a:ext cx="9446443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B4AB-A060-4B0A-9DE5-D0A99BE42BFB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F0C5-5E28-4851-A7BC-E36C90FA7143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640"/>
            <a:ext cx="105156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332486-88F3-4A48-9EC2-66646CFA1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492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3571F94-E5E5-4A54-8A06-F30584666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756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5C251E5-7CCA-4DA3-AA80-A42DA2762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222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7633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133" y="1052513"/>
            <a:ext cx="5378451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4039E46-F4C7-49A4-9367-76E34A81F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164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B85E15E-130D-48C6-81EB-CEA992FB9F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7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BD5A7A5-A845-4344-86D1-29C7FA977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637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1B44A1-4939-4887-84BB-7FB130EEC1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6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F62-72CB-4525-B88D-ABC2A35C0DA6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9373BB8-A121-4608-AD20-8BEECCC37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920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FB61761-3FF1-4F59-B9D7-6E756298F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382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96BC17B-A293-4B9D-B715-8101B30D63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0099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4313"/>
            <a:ext cx="27432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4313"/>
            <a:ext cx="80264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860031F-1906-46A1-B9A0-5E9CA84BE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0759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A14CFCF-D29E-4EF7-BE8F-F195BB74B9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8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9B9E-7CCF-4364-9161-C6255F4EAD32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8AAC-4253-487D-9FA3-DC89FAC9692B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FA7B-D60F-46A1-84DB-C575D7C2AB69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8FD80D-DC81-4089-B799-25356381E336}" type="datetime1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  <p:sldLayoutId id="214748370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3320" name="Picture 8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89"/>
            <a:ext cx="10515600" cy="132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825944"/>
            <a:ext cx="10515600" cy="435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F5637E17-0378-40FB-80B9-C19721A27AC5}" type="datetime1">
              <a:rPr lang="zh-CN" altLang="en-US" smtClean="0"/>
              <a:t>2023/5/22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7462"/>
            <a:ext cx="41148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679" name="矩形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524625"/>
            <a:ext cx="1919816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E5DDCFB-3ACE-4311-B546-53507CE1A8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6FE84327-5913-4FEC-9F9D-C23CD94B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7557"/>
            <a:ext cx="12192000" cy="2933700"/>
          </a:xfrm>
          <a:prstGeom prst="rect">
            <a:avLst/>
          </a:prstGeom>
        </p:spPr>
      </p:pic>
      <p:pic>
        <p:nvPicPr>
          <p:cNvPr id="12" name="图片 11" descr="徽标&#10;&#10;描述已自动生成">
            <a:extLst>
              <a:ext uri="{FF2B5EF4-FFF2-40B4-BE49-F238E27FC236}">
                <a16:creationId xmlns:a16="http://schemas.microsoft.com/office/drawing/2014/main" id="{A160F0C9-4020-426A-BD06-EA15AAFF5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213" y="84409"/>
            <a:ext cx="1323996" cy="10058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99CB3A-B35E-4265-9482-46FFD1B57B69}"/>
              </a:ext>
            </a:extLst>
          </p:cNvPr>
          <p:cNvSpPr txBox="1"/>
          <p:nvPr/>
        </p:nvSpPr>
        <p:spPr>
          <a:xfrm>
            <a:off x="964276" y="5092019"/>
            <a:ext cx="7438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主讲人：杨茂林   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kylin@hust.edu.cn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2D59439-70B4-4444-82E3-BF8C5ABD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93" y="83802"/>
            <a:ext cx="11343616" cy="42288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N" altLang="zh-CN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CN" altLang="zh-CN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br>
              <a:rPr lang="en-CN" altLang="zh-CN" b="1" dirty="0">
                <a:latin typeface="Centaur" panose="02030504050205020304" pitchFamily="18" charset="77"/>
              </a:rPr>
            </a:br>
            <a:r>
              <a:rPr lang="zh-CN" altLang="en-US" sz="6000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运行时存储管理</a:t>
            </a:r>
            <a:br>
              <a:rPr lang="en-US" altLang="zh-CN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9  Run-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</a:t>
            </a:r>
            <a:r>
              <a:rPr lang="zh-CN" altLang="en-US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Storage Management</a:t>
            </a:r>
            <a:b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</a:t>
            </a:r>
            <a:endParaRPr lang="zh-CN" altLang="en-US" sz="3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4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动态存储分配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递归、可变数组、运行期间自由申请与释放空间</a:t>
            </a:r>
            <a:endParaRPr lang="en-US" altLang="zh-CN" dirty="0"/>
          </a:p>
          <a:p>
            <a:r>
              <a:rPr lang="zh-CN" altLang="en-US" dirty="0"/>
              <a:t>栈式和堆式两种： 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栈式动态存储分配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堆式存储分配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堆式动态存储分配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6278BA-58CA-8102-1E52-1E0B533A87F6}"/>
              </a:ext>
            </a:extLst>
          </p:cNvPr>
          <p:cNvSpPr txBox="1"/>
          <p:nvPr/>
        </p:nvSpPr>
        <p:spPr>
          <a:xfrm>
            <a:off x="859604" y="1696835"/>
            <a:ext cx="3962400" cy="39703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iostream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using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namespace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main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       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*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pvalue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NULL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   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pvalue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new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  <a:r>
              <a:rPr lang="en-US" altLang="zh-CN" b="0" i="0" dirty="0">
                <a:effectLst/>
                <a:latin typeface="Menlo"/>
              </a:rPr>
              <a:t>// </a:t>
            </a:r>
            <a:r>
              <a:rPr lang="zh-CN" altLang="en-US" dirty="0">
                <a:latin typeface="Menlo"/>
              </a:rPr>
              <a:t>申请</a:t>
            </a:r>
            <a:r>
              <a:rPr lang="zh-CN" altLang="en-US" b="0" i="0" dirty="0">
                <a:effectLst/>
                <a:latin typeface="Menlo"/>
              </a:rPr>
              <a:t>内存 </a:t>
            </a:r>
            <a:endParaRPr lang="en-US" altLang="zh-CN" b="0" i="0" dirty="0">
              <a:effectLst/>
              <a:latin typeface="Menlo"/>
            </a:endParaRPr>
          </a:p>
          <a:p>
            <a:pPr algn="l"/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     *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pvalue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29494.99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   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Value of 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pvalue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 :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        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&lt;&lt; *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pvalue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       delete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pvalue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  <a:r>
              <a:rPr lang="en-US" altLang="zh-CN" b="0" i="0" dirty="0">
                <a:effectLst/>
                <a:latin typeface="Menlo"/>
              </a:rPr>
              <a:t>// </a:t>
            </a:r>
            <a:r>
              <a:rPr lang="zh-CN" altLang="en-US" b="0" i="0" dirty="0">
                <a:effectLst/>
                <a:latin typeface="Menlo"/>
              </a:rPr>
              <a:t>释放内存 </a:t>
            </a:r>
            <a:endParaRPr lang="en-US" altLang="zh-CN" b="0" i="0" dirty="0">
              <a:effectLst/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       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897991-BBC2-CC28-7884-5FF55EA523D1}"/>
              </a:ext>
            </a:extLst>
          </p:cNvPr>
          <p:cNvSpPr txBox="1"/>
          <p:nvPr/>
        </p:nvSpPr>
        <p:spPr>
          <a:xfrm>
            <a:off x="4974404" y="1696834"/>
            <a:ext cx="4267200" cy="39703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stdio.h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string.h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</a:p>
          <a:p>
            <a:pPr algn="l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stdlib.h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</a:p>
          <a:p>
            <a:pPr algn="l"/>
            <a:r>
              <a:rPr lang="en-US" altLang="zh-CN" dirty="0">
                <a:solidFill>
                  <a:srgbClr val="808000"/>
                </a:solidFill>
                <a:latin typeface="Menlo"/>
              </a:rPr>
              <a:t>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char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*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str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, </a:t>
            </a:r>
            <a:r>
              <a:rPr lang="zh-CN" altLang="en-US" dirty="0">
                <a:solidFill>
                  <a:srgbClr val="0055AA"/>
                </a:solidFill>
                <a:latin typeface="Menlo"/>
              </a:rPr>
              <a:t>*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str1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    str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char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*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malloc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15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/*</a:t>
            </a:r>
            <a:r>
              <a:rPr lang="zh-CN" altLang="en-US" dirty="0">
                <a:solidFill>
                  <a:srgbClr val="000000"/>
                </a:solidFill>
                <a:latin typeface="Menlo"/>
              </a:rPr>
              <a:t>内存分配 *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/</a:t>
            </a:r>
            <a:r>
              <a:rPr lang="zh-CN" altLang="en-US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>
              <a:solidFill>
                <a:srgbClr val="808080"/>
              </a:solidFill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Menlo"/>
              </a:rPr>
              <a:t>str1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Menlo"/>
              </a:rPr>
              <a:t>str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strcpy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str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“</a:t>
            </a:r>
            <a:r>
              <a:rPr lang="en-US" altLang="zh-CN" b="0" i="0" dirty="0" err="1">
                <a:solidFill>
                  <a:srgbClr val="8B0000"/>
                </a:solidFill>
                <a:effectLst/>
                <a:latin typeface="Menlo"/>
              </a:rPr>
              <a:t>Hello</a:t>
            </a:r>
            <a:r>
              <a:rPr lang="en-US" altLang="zh-CN" dirty="0" err="1">
                <a:solidFill>
                  <a:srgbClr val="8B0000"/>
                </a:solidFill>
                <a:latin typeface="Menlo"/>
              </a:rPr>
              <a:t>,world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!”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String = %s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Menlo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str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    free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str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/*</a:t>
            </a:r>
            <a:r>
              <a:rPr lang="zh-CN" altLang="en-US" dirty="0">
                <a:solidFill>
                  <a:srgbClr val="000000"/>
                </a:solidFill>
                <a:latin typeface="Menlo"/>
              </a:rPr>
              <a:t>释放分配 *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/</a:t>
            </a:r>
            <a:r>
              <a:rPr lang="zh-CN" altLang="en-US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>
              <a:solidFill>
                <a:srgbClr val="808080"/>
              </a:solidFill>
              <a:latin typeface="Menlo"/>
            </a:endParaRPr>
          </a:p>
          <a:p>
            <a:pPr algn="l"/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    return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1FE398-6127-C04F-9F14-5DA7F72B1093}"/>
              </a:ext>
            </a:extLst>
          </p:cNvPr>
          <p:cNvCxnSpPr/>
          <p:nvPr/>
        </p:nvCxnSpPr>
        <p:spPr bwMode="auto">
          <a:xfrm>
            <a:off x="6955604" y="2763635"/>
            <a:ext cx="0" cy="381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8316B8-8640-CA10-66C0-492418828CB5}"/>
              </a:ext>
            </a:extLst>
          </p:cNvPr>
          <p:cNvCxnSpPr/>
          <p:nvPr/>
        </p:nvCxnSpPr>
        <p:spPr bwMode="auto">
          <a:xfrm>
            <a:off x="5126804" y="4287635"/>
            <a:ext cx="38100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26BA6D-C9B5-4C55-CA62-B1B24D6F0059}"/>
              </a:ext>
            </a:extLst>
          </p:cNvPr>
          <p:cNvCxnSpPr/>
          <p:nvPr/>
        </p:nvCxnSpPr>
        <p:spPr bwMode="auto">
          <a:xfrm>
            <a:off x="1926404" y="3144635"/>
            <a:ext cx="381000" cy="304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DA7122-4C95-C71B-2282-AEA8916BA5A4}"/>
              </a:ext>
            </a:extLst>
          </p:cNvPr>
          <p:cNvCxnSpPr/>
          <p:nvPr/>
        </p:nvCxnSpPr>
        <p:spPr bwMode="auto">
          <a:xfrm>
            <a:off x="1164404" y="4493044"/>
            <a:ext cx="381000" cy="304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FA8A1D7-9FFD-A560-0503-F9A1ACBC9CFC}"/>
              </a:ext>
            </a:extLst>
          </p:cNvPr>
          <p:cNvSpPr txBox="1"/>
          <p:nvPr/>
        </p:nvSpPr>
        <p:spPr>
          <a:xfrm>
            <a:off x="642990" y="5983830"/>
            <a:ext cx="988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显式释放   </a:t>
            </a:r>
            <a:r>
              <a:rPr lang="en-US" altLang="zh-CN" sz="2400" dirty="0"/>
              <a:t>VS  </a:t>
            </a:r>
            <a:r>
              <a:rPr lang="zh-CN" altLang="en-US" sz="2400" dirty="0"/>
              <a:t>隐式释放   垃圾回收    存储分配算法  碎片整理算法 </a:t>
            </a:r>
          </a:p>
        </p:txBody>
      </p:sp>
    </p:spTree>
    <p:extLst>
      <p:ext uri="{BB962C8B-B14F-4D97-AF65-F5344CB8AC3E}">
        <p14:creationId xmlns:p14="http://schemas.microsoft.com/office/powerpoint/2010/main" val="20468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FA6A-2E74-EA50-9D20-45CDAC4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0CEA1-9EF0-9F8D-D622-8BE62B08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栈式动态存储分配</a:t>
            </a:r>
            <a:endParaRPr lang="en-US" altLang="zh-CN" sz="2800" dirty="0"/>
          </a:p>
          <a:p>
            <a:r>
              <a:rPr lang="zh-CN" altLang="en-US" dirty="0">
                <a:solidFill>
                  <a:srgbClr val="C00000"/>
                </a:solidFill>
              </a:rPr>
              <a:t>调用函数</a:t>
            </a:r>
            <a:r>
              <a:rPr lang="zh-CN" altLang="en-US" dirty="0"/>
              <a:t>时，在</a:t>
            </a:r>
            <a:r>
              <a:rPr lang="zh-CN" altLang="en-US" dirty="0">
                <a:solidFill>
                  <a:srgbClr val="C00000"/>
                </a:solidFill>
              </a:rPr>
              <a:t>栈顶</a:t>
            </a:r>
            <a:r>
              <a:rPr lang="zh-CN" altLang="en-US" dirty="0"/>
              <a:t>为函数分配</a:t>
            </a:r>
            <a:r>
              <a:rPr lang="zh-CN" altLang="en-US" dirty="0">
                <a:solidFill>
                  <a:srgbClr val="0000FF"/>
                </a:solidFill>
              </a:rPr>
              <a:t>数据区</a:t>
            </a:r>
          </a:p>
          <a:p>
            <a:r>
              <a:rPr lang="zh-CN" altLang="en-US" dirty="0"/>
              <a:t>返回时，从栈顶收回数据区。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活动记录</a:t>
            </a:r>
            <a:r>
              <a:rPr lang="en-US" altLang="zh-CN" dirty="0">
                <a:solidFill>
                  <a:srgbClr val="0000FF"/>
                </a:solidFill>
              </a:rPr>
              <a:t>(Active Record - AR)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栈帧</a:t>
            </a:r>
            <a:r>
              <a:rPr lang="en-US" altLang="zh-CN" dirty="0">
                <a:solidFill>
                  <a:srgbClr val="0000FF"/>
                </a:solidFill>
              </a:rPr>
              <a:t>(Stack Frame)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6A19B-138D-1074-4E89-C546E7F3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9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83BF-CDC9-1F4E-F2EE-76A26BFF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54794-B1E2-AE1D-D440-C5EFFDA0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函数调用与参数传递</a:t>
            </a:r>
            <a:endParaRPr lang="en-US" altLang="zh-CN" sz="2800" dirty="0"/>
          </a:p>
          <a:p>
            <a:pPr lvl="1"/>
            <a:r>
              <a:rPr lang="zh-CN" altLang="en-US" sz="2400" dirty="0"/>
              <a:t>管理运行栈，分配</a:t>
            </a:r>
            <a:r>
              <a:rPr lang="en-US" altLang="zh-CN" sz="2400" dirty="0"/>
              <a:t>/</a:t>
            </a:r>
            <a:r>
              <a:rPr lang="zh-CN" altLang="en-US" sz="2400" dirty="0"/>
              <a:t>回收</a:t>
            </a:r>
            <a:r>
              <a:rPr lang="en-US" altLang="zh-CN" sz="2400" dirty="0"/>
              <a:t>AR</a:t>
            </a:r>
            <a:r>
              <a:rPr lang="zh-CN" altLang="en-US" sz="2400" dirty="0"/>
              <a:t>，保存</a:t>
            </a:r>
            <a:r>
              <a:rPr lang="en-US" altLang="zh-CN" sz="2400" dirty="0"/>
              <a:t>/</a:t>
            </a:r>
            <a:r>
              <a:rPr lang="zh-CN" altLang="en-US" sz="2400" dirty="0"/>
              <a:t>恢复机器状态，信息传递</a:t>
            </a:r>
            <a:endParaRPr lang="en-US" altLang="zh-CN" sz="2400" dirty="0"/>
          </a:p>
          <a:p>
            <a:pPr lvl="1"/>
            <a:r>
              <a:rPr lang="zh-CN" altLang="en-US" sz="2400" dirty="0"/>
              <a:t>调用序列，返回序列、</a:t>
            </a:r>
            <a:endParaRPr lang="en-US" altLang="zh-CN" sz="2400" dirty="0"/>
          </a:p>
          <a:p>
            <a:pPr lvl="1"/>
            <a:r>
              <a:rPr lang="en-US" altLang="zh-CN" sz="2400" dirty="0"/>
              <a:t>Caller</a:t>
            </a:r>
            <a:r>
              <a:rPr lang="zh-CN" altLang="en-US" sz="2400" dirty="0"/>
              <a:t>的责任，</a:t>
            </a:r>
            <a:r>
              <a:rPr lang="en-US" altLang="zh-CN" sz="2400" dirty="0"/>
              <a:t>Callee</a:t>
            </a:r>
            <a:r>
              <a:rPr lang="zh-CN" altLang="en-US" sz="2400" dirty="0"/>
              <a:t>的责任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49176-C9AD-34B4-9C2A-9B707F51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6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/>
              <a:t>9.1</a:t>
            </a:r>
            <a:r>
              <a:rPr lang="zh-CN" altLang="en-US" sz="3200" b="1" dirty="0"/>
              <a:t>　运行时存储组织概述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1" u="sng" dirty="0">
                <a:solidFill>
                  <a:srgbClr val="C00000"/>
                </a:solidFill>
              </a:rPr>
              <a:t>9.2</a:t>
            </a:r>
            <a:r>
              <a:rPr lang="zh-CN" altLang="en-US" sz="3200" b="1" u="sng" dirty="0">
                <a:solidFill>
                  <a:srgbClr val="C00000"/>
                </a:solidFill>
              </a:rPr>
              <a:t>　活动记录</a:t>
            </a:r>
            <a:r>
              <a:rPr lang="en-US" altLang="zh-CN" sz="3200" b="1" u="sng" dirty="0">
                <a:solidFill>
                  <a:srgbClr val="C00000"/>
                </a:solidFill>
              </a:rPr>
              <a:t>(</a:t>
            </a:r>
            <a:r>
              <a:rPr lang="zh-CN" altLang="en-US" sz="3200" b="1" u="sng" dirty="0">
                <a:solidFill>
                  <a:srgbClr val="C00000"/>
                </a:solidFill>
              </a:rPr>
              <a:t>栈帧</a:t>
            </a:r>
            <a:r>
              <a:rPr lang="en-US" altLang="zh-CN" sz="3200" b="1" u="sng" dirty="0">
                <a:solidFill>
                  <a:srgbClr val="C00000"/>
                </a:solidFill>
              </a:rPr>
              <a:t>)</a:t>
            </a:r>
            <a:endParaRPr lang="zh-CN" altLang="en-US" sz="3200" b="1" u="sng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/>
              <a:t>9.3</a:t>
            </a:r>
            <a:r>
              <a:rPr lang="zh-CN" altLang="en-US" sz="3200" b="1" dirty="0"/>
              <a:t>　函数调用与参数传递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3" y="942764"/>
            <a:ext cx="10953328" cy="711375"/>
          </a:xfrm>
        </p:spPr>
        <p:txBody>
          <a:bodyPr/>
          <a:lstStyle/>
          <a:p>
            <a:r>
              <a:rPr lang="zh-CN" altLang="en-US" dirty="0"/>
              <a:t>活动记录：</a:t>
            </a:r>
            <a:r>
              <a:rPr lang="zh-CN" altLang="en-US" dirty="0">
                <a:solidFill>
                  <a:srgbClr val="FF0000"/>
                </a:solidFill>
              </a:rPr>
              <a:t>存放函数一次执行所需要的信息的一段连续的存储区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82119F-DD85-C7C1-D54B-BF4813A3B69F}"/>
              </a:ext>
            </a:extLst>
          </p:cNvPr>
          <p:cNvCxnSpPr/>
          <p:nvPr/>
        </p:nvCxnSpPr>
        <p:spPr bwMode="auto">
          <a:xfrm>
            <a:off x="3700014" y="5809745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21">
            <a:extLst>
              <a:ext uri="{FF2B5EF4-FFF2-40B4-BE49-F238E27FC236}">
                <a16:creationId xmlns:a16="http://schemas.microsoft.com/office/drawing/2014/main" id="{EF2648D5-1BEF-CEC6-F9A3-13041A5D249C}"/>
              </a:ext>
            </a:extLst>
          </p:cNvPr>
          <p:cNvSpPr txBox="1"/>
          <p:nvPr/>
        </p:nvSpPr>
        <p:spPr>
          <a:xfrm>
            <a:off x="3154905" y="5625079"/>
            <a:ext cx="6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FP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6245D9-AF3D-F79B-50B1-C2E24219CB01}"/>
              </a:ext>
            </a:extLst>
          </p:cNvPr>
          <p:cNvCxnSpPr/>
          <p:nvPr/>
        </p:nvCxnSpPr>
        <p:spPr bwMode="auto">
          <a:xfrm>
            <a:off x="3789444" y="2159407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23">
            <a:extLst>
              <a:ext uri="{FF2B5EF4-FFF2-40B4-BE49-F238E27FC236}">
                <a16:creationId xmlns:a16="http://schemas.microsoft.com/office/drawing/2014/main" id="{EBB0904B-9E58-5132-7384-D4852DC2BD58}"/>
              </a:ext>
            </a:extLst>
          </p:cNvPr>
          <p:cNvSpPr txBox="1"/>
          <p:nvPr/>
        </p:nvSpPr>
        <p:spPr>
          <a:xfrm>
            <a:off x="3064288" y="2009382"/>
            <a:ext cx="8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SP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BBA6B3-416A-FBD4-ABFD-958F049D1002}"/>
              </a:ext>
            </a:extLst>
          </p:cNvPr>
          <p:cNvSpPr txBox="1"/>
          <p:nvPr/>
        </p:nvSpPr>
        <p:spPr>
          <a:xfrm>
            <a:off x="4427026" y="2581555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动态数据区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551B70-35D2-3D4E-BC17-A7567AA2A8A0}"/>
              </a:ext>
            </a:extLst>
          </p:cNvPr>
          <p:cNvSpPr txBox="1"/>
          <p:nvPr/>
        </p:nvSpPr>
        <p:spPr>
          <a:xfrm>
            <a:off x="4427026" y="3513261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保存的机器状态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0FF926-D397-5BC9-8AC4-4898CE742785}"/>
              </a:ext>
            </a:extLst>
          </p:cNvPr>
          <p:cNvSpPr txBox="1"/>
          <p:nvPr/>
        </p:nvSpPr>
        <p:spPr>
          <a:xfrm>
            <a:off x="4427028" y="3048421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局部变量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8D9E5C-2AEB-7ED9-25ED-8E67BDFE6173}"/>
              </a:ext>
            </a:extLst>
          </p:cNvPr>
          <p:cNvSpPr txBox="1"/>
          <p:nvPr/>
        </p:nvSpPr>
        <p:spPr>
          <a:xfrm>
            <a:off x="4427026" y="2123134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临时变量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CD1DB3-FCEF-899C-2552-3A54C352D5A1}"/>
              </a:ext>
            </a:extLst>
          </p:cNvPr>
          <p:cNvSpPr txBox="1"/>
          <p:nvPr/>
        </p:nvSpPr>
        <p:spPr>
          <a:xfrm>
            <a:off x="4427026" y="3971382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访问链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B52579-AB5E-E66C-7DB1-4D4034ABD31B}"/>
              </a:ext>
            </a:extLst>
          </p:cNvPr>
          <p:cNvSpPr txBox="1"/>
          <p:nvPr/>
        </p:nvSpPr>
        <p:spPr>
          <a:xfrm>
            <a:off x="4427026" y="4442462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控制链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85A86-28FE-D9E8-7B9D-162D6CA44E2A}"/>
              </a:ext>
            </a:extLst>
          </p:cNvPr>
          <p:cNvSpPr txBox="1"/>
          <p:nvPr/>
        </p:nvSpPr>
        <p:spPr>
          <a:xfrm>
            <a:off x="4427026" y="4903559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返回地址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C4838A-3BD1-D4D0-4ABE-9A181A508AEF}"/>
              </a:ext>
            </a:extLst>
          </p:cNvPr>
          <p:cNvSpPr txBox="1"/>
          <p:nvPr/>
        </p:nvSpPr>
        <p:spPr>
          <a:xfrm>
            <a:off x="4427026" y="5364362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实参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CFA261-6989-77D5-AFE1-FF72E90EBC32}"/>
              </a:ext>
            </a:extLst>
          </p:cNvPr>
          <p:cNvSpPr txBox="1"/>
          <p:nvPr/>
        </p:nvSpPr>
        <p:spPr>
          <a:xfrm>
            <a:off x="7263929" y="20602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低地址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8250BD-D042-67B2-B831-5AE35A3702D0}"/>
              </a:ext>
            </a:extLst>
          </p:cNvPr>
          <p:cNvSpPr txBox="1"/>
          <p:nvPr/>
        </p:nvSpPr>
        <p:spPr>
          <a:xfrm>
            <a:off x="7263929" y="54965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高地址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B13C101-1B62-89A3-6DD3-26807BB78A6D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7817927" y="2521921"/>
            <a:ext cx="0" cy="29746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2F58-D264-1267-0D87-DC8ECBC8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ADEEC-52FD-E121-9F87-CC3E0F94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栈式存储分配策略</a:t>
            </a:r>
            <a:endParaRPr lang="en-US" altLang="zh-CN" dirty="0"/>
          </a:p>
          <a:p>
            <a:pPr lvl="1"/>
            <a:r>
              <a:rPr lang="zh-CN" altLang="en-US" dirty="0"/>
              <a:t>当调用子程序时，在数据空间栈顶，给子程序分配所需的子程序过程活动记录；</a:t>
            </a:r>
          </a:p>
          <a:p>
            <a:pPr lvl="1"/>
            <a:r>
              <a:rPr lang="zh-CN" altLang="en-US" dirty="0"/>
              <a:t>当子程序返回时，从数据空间栈顶，收回分配给子程序所占用过程活动记录。</a:t>
            </a:r>
          </a:p>
          <a:p>
            <a:pPr lvl="1"/>
            <a:r>
              <a:rPr lang="zh-CN" altLang="en-US" dirty="0"/>
              <a:t>在允许递归调用时，一个子程序可能在数据空间中同时拥有多个过程活动记录。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3EDEA-499B-468A-6505-94A0BCE2C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77B4D4-B5C3-A103-70DB-0F2FBBABB64A}"/>
              </a:ext>
            </a:extLst>
          </p:cNvPr>
          <p:cNvSpPr txBox="1"/>
          <p:nvPr/>
        </p:nvSpPr>
        <p:spPr>
          <a:xfrm>
            <a:off x="1072656" y="2997579"/>
            <a:ext cx="2657056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void p(){</a:t>
            </a:r>
          </a:p>
          <a:p>
            <a:pPr algn="l"/>
            <a:r>
              <a:rPr lang="en-US" altLang="zh-CN" dirty="0"/>
              <a:t>   q();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void q(){</a:t>
            </a:r>
          </a:p>
          <a:p>
            <a:pPr algn="l"/>
            <a:r>
              <a:rPr lang="en-US" altLang="zh-CN" dirty="0"/>
              <a:t>    …</a:t>
            </a:r>
          </a:p>
          <a:p>
            <a:pPr algn="l"/>
            <a:r>
              <a:rPr lang="en-US" altLang="zh-CN" dirty="0"/>
              <a:t>    q();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void main() {</a:t>
            </a:r>
          </a:p>
          <a:p>
            <a:pPr algn="l"/>
            <a:r>
              <a:rPr lang="en-US" altLang="zh-CN" dirty="0"/>
              <a:t>  p();</a:t>
            </a:r>
          </a:p>
          <a:p>
            <a:pPr algn="l"/>
            <a:r>
              <a:rPr lang="en-US" altLang="zh-CN" dirty="0"/>
              <a:t>}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F7648EE-B0A9-6F8A-F267-BFF3EB72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71157"/>
              </p:ext>
            </p:extLst>
          </p:nvPr>
        </p:nvGraphicFramePr>
        <p:xfrm>
          <a:off x="6742771" y="3506657"/>
          <a:ext cx="2209800" cy="19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439332706"/>
                    </a:ext>
                  </a:extLst>
                </a:gridCol>
              </a:tblGrid>
              <a:tr h="29167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496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的活动记录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43307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的活动记录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96499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的活动记录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57043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的活动记录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0017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91D6D9-CA12-348F-E8D3-EE2D2738B780}"/>
              </a:ext>
            </a:extLst>
          </p:cNvPr>
          <p:cNvCxnSpPr/>
          <p:nvPr/>
        </p:nvCxnSpPr>
        <p:spPr bwMode="auto">
          <a:xfrm flipV="1">
            <a:off x="9257371" y="3747153"/>
            <a:ext cx="0" cy="1699145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4AC1B1E-E8E6-BF3D-744F-80582979B5C8}"/>
              </a:ext>
            </a:extLst>
          </p:cNvPr>
          <p:cNvSpPr txBox="1"/>
          <p:nvPr/>
        </p:nvSpPr>
        <p:spPr>
          <a:xfrm>
            <a:off x="5704019" y="5154691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B14E17-0EC0-C65B-EC75-D667138BCC45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6132342" y="5331645"/>
            <a:ext cx="525477" cy="77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CA7E29-90CC-FF08-E403-AF0000BD07E6}"/>
              </a:ext>
            </a:extLst>
          </p:cNvPr>
          <p:cNvSpPr txBox="1"/>
          <p:nvPr/>
        </p:nvSpPr>
        <p:spPr>
          <a:xfrm>
            <a:off x="4993575" y="43364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第一次被调用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6244C-6BD9-CBC6-377B-42F559324BCA}"/>
              </a:ext>
            </a:extLst>
          </p:cNvPr>
          <p:cNvSpPr txBox="1"/>
          <p:nvPr/>
        </p:nvSpPr>
        <p:spPr>
          <a:xfrm>
            <a:off x="5009282" y="3923470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第二次被调用</a:t>
            </a:r>
          </a:p>
        </p:txBody>
      </p:sp>
    </p:spTree>
    <p:extLst>
      <p:ext uri="{BB962C8B-B14F-4D97-AF65-F5344CB8AC3E}">
        <p14:creationId xmlns:p14="http://schemas.microsoft.com/office/powerpoint/2010/main" val="308354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3" y="942764"/>
            <a:ext cx="3850002" cy="71137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82119F-DD85-C7C1-D54B-BF4813A3B69F}"/>
              </a:ext>
            </a:extLst>
          </p:cNvPr>
          <p:cNvCxnSpPr/>
          <p:nvPr/>
        </p:nvCxnSpPr>
        <p:spPr bwMode="auto">
          <a:xfrm>
            <a:off x="6411644" y="5898954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21">
            <a:extLst>
              <a:ext uri="{FF2B5EF4-FFF2-40B4-BE49-F238E27FC236}">
                <a16:creationId xmlns:a16="http://schemas.microsoft.com/office/drawing/2014/main" id="{EF2648D5-1BEF-CEC6-F9A3-13041A5D249C}"/>
              </a:ext>
            </a:extLst>
          </p:cNvPr>
          <p:cNvSpPr txBox="1"/>
          <p:nvPr/>
        </p:nvSpPr>
        <p:spPr>
          <a:xfrm>
            <a:off x="5866535" y="5714288"/>
            <a:ext cx="6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FP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6245D9-AF3D-F79B-50B1-C2E24219CB01}"/>
              </a:ext>
            </a:extLst>
          </p:cNvPr>
          <p:cNvCxnSpPr/>
          <p:nvPr/>
        </p:nvCxnSpPr>
        <p:spPr bwMode="auto">
          <a:xfrm>
            <a:off x="6501074" y="2248616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23">
            <a:extLst>
              <a:ext uri="{FF2B5EF4-FFF2-40B4-BE49-F238E27FC236}">
                <a16:creationId xmlns:a16="http://schemas.microsoft.com/office/drawing/2014/main" id="{EBB0904B-9E58-5132-7384-D4852DC2BD58}"/>
              </a:ext>
            </a:extLst>
          </p:cNvPr>
          <p:cNvSpPr txBox="1"/>
          <p:nvPr/>
        </p:nvSpPr>
        <p:spPr>
          <a:xfrm>
            <a:off x="5775918" y="2098591"/>
            <a:ext cx="8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SP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BBA6B3-416A-FBD4-ABFD-958F049D1002}"/>
              </a:ext>
            </a:extLst>
          </p:cNvPr>
          <p:cNvSpPr txBox="1"/>
          <p:nvPr/>
        </p:nvSpPr>
        <p:spPr>
          <a:xfrm>
            <a:off x="7138656" y="2670764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动态数据区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551B70-35D2-3D4E-BC17-A7567AA2A8A0}"/>
              </a:ext>
            </a:extLst>
          </p:cNvPr>
          <p:cNvSpPr txBox="1"/>
          <p:nvPr/>
        </p:nvSpPr>
        <p:spPr>
          <a:xfrm>
            <a:off x="7138656" y="3602470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保存的机器状态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0FF926-D397-5BC9-8AC4-4898CE742785}"/>
              </a:ext>
            </a:extLst>
          </p:cNvPr>
          <p:cNvSpPr txBox="1"/>
          <p:nvPr/>
        </p:nvSpPr>
        <p:spPr>
          <a:xfrm>
            <a:off x="7138658" y="3137630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局部变量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8D9E5C-2AEB-7ED9-25ED-8E67BDFE6173}"/>
              </a:ext>
            </a:extLst>
          </p:cNvPr>
          <p:cNvSpPr txBox="1"/>
          <p:nvPr/>
        </p:nvSpPr>
        <p:spPr>
          <a:xfrm>
            <a:off x="7138656" y="2212343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临时变量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CD1DB3-FCEF-899C-2552-3A54C352D5A1}"/>
              </a:ext>
            </a:extLst>
          </p:cNvPr>
          <p:cNvSpPr txBox="1"/>
          <p:nvPr/>
        </p:nvSpPr>
        <p:spPr>
          <a:xfrm>
            <a:off x="7138656" y="4060591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访问链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B52579-AB5E-E66C-7DB1-4D4034ABD31B}"/>
              </a:ext>
            </a:extLst>
          </p:cNvPr>
          <p:cNvSpPr txBox="1"/>
          <p:nvPr/>
        </p:nvSpPr>
        <p:spPr>
          <a:xfrm>
            <a:off x="7138656" y="4531671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控制链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85A86-28FE-D9E8-7B9D-162D6CA44E2A}"/>
              </a:ext>
            </a:extLst>
          </p:cNvPr>
          <p:cNvSpPr txBox="1"/>
          <p:nvPr/>
        </p:nvSpPr>
        <p:spPr>
          <a:xfrm>
            <a:off x="7138656" y="4992768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返回地址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C4838A-3BD1-D4D0-4ABE-9A181A508AEF}"/>
              </a:ext>
            </a:extLst>
          </p:cNvPr>
          <p:cNvSpPr txBox="1"/>
          <p:nvPr/>
        </p:nvSpPr>
        <p:spPr>
          <a:xfrm>
            <a:off x="7138656" y="5453571"/>
            <a:ext cx="2373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实参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CFA261-6989-77D5-AFE1-FF72E90EBC32}"/>
              </a:ext>
            </a:extLst>
          </p:cNvPr>
          <p:cNvSpPr txBox="1"/>
          <p:nvPr/>
        </p:nvSpPr>
        <p:spPr>
          <a:xfrm>
            <a:off x="9975559" y="21494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低地址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8250BD-D042-67B2-B831-5AE35A3702D0}"/>
              </a:ext>
            </a:extLst>
          </p:cNvPr>
          <p:cNvSpPr txBox="1"/>
          <p:nvPr/>
        </p:nvSpPr>
        <p:spPr>
          <a:xfrm>
            <a:off x="9975559" y="55857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高地址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B13C101-1B62-89A3-6DD3-26807BB78A6D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0529557" y="2611130"/>
            <a:ext cx="0" cy="29746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C6357F9-21C4-09F1-51E0-5D92AA4EAB34}"/>
              </a:ext>
            </a:extLst>
          </p:cNvPr>
          <p:cNvSpPr txBox="1"/>
          <p:nvPr/>
        </p:nvSpPr>
        <p:spPr>
          <a:xfrm>
            <a:off x="890256" y="5801163"/>
            <a:ext cx="25889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main</a:t>
            </a:r>
            <a:r>
              <a:rPr lang="zh-CN" altLang="en-US" sz="2400" dirty="0"/>
              <a:t>的活动记录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3CAE12-1ED7-1F63-3C4B-2AE3FA7F6FA4}"/>
              </a:ext>
            </a:extLst>
          </p:cNvPr>
          <p:cNvSpPr txBox="1"/>
          <p:nvPr/>
        </p:nvSpPr>
        <p:spPr>
          <a:xfrm>
            <a:off x="890256" y="5332623"/>
            <a:ext cx="25889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func</a:t>
            </a:r>
            <a:r>
              <a:rPr lang="zh-CN" altLang="en-US" sz="2400" dirty="0"/>
              <a:t>的活动记录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C5A1F42-D3E3-B5A5-1D61-65368D79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" y="1594141"/>
            <a:ext cx="4305300" cy="3076575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DA1FC39-C68C-F5C4-0AAF-9995BB6F0DA4}"/>
              </a:ext>
            </a:extLst>
          </p:cNvPr>
          <p:cNvCxnSpPr>
            <a:cxnSpLocks/>
          </p:cNvCxnSpPr>
          <p:nvPr/>
        </p:nvCxnSpPr>
        <p:spPr>
          <a:xfrm flipV="1">
            <a:off x="3857410" y="5332623"/>
            <a:ext cx="0" cy="930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4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39DCACC-F723-8550-8540-A55EBD5BB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595332"/>
              </p:ext>
            </p:extLst>
          </p:nvPr>
        </p:nvGraphicFramePr>
        <p:xfrm>
          <a:off x="7181637" y="1802662"/>
          <a:ext cx="4130210" cy="242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84">
                  <a:extLst>
                    <a:ext uri="{9D8B030D-6E8A-4147-A177-3AD203B41FA5}">
                      <a16:colId xmlns:a16="http://schemas.microsoft.com/office/drawing/2014/main" val="1459157444"/>
                    </a:ext>
                  </a:extLst>
                </a:gridCol>
                <a:gridCol w="1489753">
                  <a:extLst>
                    <a:ext uri="{9D8B030D-6E8A-4147-A177-3AD203B41FA5}">
                      <a16:colId xmlns:a16="http://schemas.microsoft.com/office/drawing/2014/main" val="19227201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326964399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7487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045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实参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实参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0x080491f1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5284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7517DB-A467-B6F2-3125-0F6ABC46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1" y="4944620"/>
            <a:ext cx="11142327" cy="15441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14EB9B-ABFC-1999-2DEF-5078F73E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1" y="1809978"/>
            <a:ext cx="6537127" cy="2989676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E44E17B-6A09-32C1-403D-111A2D115CEC}"/>
              </a:ext>
            </a:extLst>
          </p:cNvPr>
          <p:cNvSpPr/>
          <p:nvPr/>
        </p:nvSpPr>
        <p:spPr>
          <a:xfrm>
            <a:off x="11288986" y="2006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00EE194-60EC-C59E-8F5F-CEC5A73CCFB5}"/>
              </a:ext>
            </a:extLst>
          </p:cNvPr>
          <p:cNvSpPr/>
          <p:nvPr/>
        </p:nvSpPr>
        <p:spPr>
          <a:xfrm>
            <a:off x="11288986" y="3978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E9F83A3-BA15-DEA8-27A2-8AC362BF11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22379" y="3012193"/>
            <a:ext cx="1972239" cy="6695"/>
          </a:xfrm>
          <a:prstGeom prst="curvedConnector5">
            <a:avLst>
              <a:gd name="adj1" fmla="val -1311"/>
              <a:gd name="adj2" fmla="val -5716385"/>
              <a:gd name="adj3" fmla="val 1006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079CA616-B754-2862-DAC7-0BB41390E179}"/>
              </a:ext>
            </a:extLst>
          </p:cNvPr>
          <p:cNvSpPr txBox="1">
            <a:spLocks/>
          </p:cNvSpPr>
          <p:nvPr/>
        </p:nvSpPr>
        <p:spPr>
          <a:xfrm>
            <a:off x="487822" y="942764"/>
            <a:ext cx="10515599" cy="61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2B4CFEC-44A5-2A57-4E0B-C52AD6C7F344}"/>
              </a:ext>
            </a:extLst>
          </p:cNvPr>
          <p:cNvCxnSpPr/>
          <p:nvPr/>
        </p:nvCxnSpPr>
        <p:spPr>
          <a:xfrm>
            <a:off x="7103327" y="1809978"/>
            <a:ext cx="0" cy="24184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51E8275-BDFC-72DD-BDCD-52F324265DB8}"/>
              </a:ext>
            </a:extLst>
          </p:cNvPr>
          <p:cNvCxnSpPr>
            <a:cxnSpLocks/>
          </p:cNvCxnSpPr>
          <p:nvPr/>
        </p:nvCxnSpPr>
        <p:spPr>
          <a:xfrm>
            <a:off x="7181637" y="3836019"/>
            <a:ext cx="41530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7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348113-90A7-C43B-542F-09BAFBBC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" y="1627845"/>
            <a:ext cx="4981575" cy="3067050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FE9306-B774-892E-B28F-43A0A994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57206"/>
              </p:ext>
            </p:extLst>
          </p:nvPr>
        </p:nvGraphicFramePr>
        <p:xfrm>
          <a:off x="6020783" y="278212"/>
          <a:ext cx="4130210" cy="443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84">
                  <a:extLst>
                    <a:ext uri="{9D8B030D-6E8A-4147-A177-3AD203B41FA5}">
                      <a16:colId xmlns:a16="http://schemas.microsoft.com/office/drawing/2014/main" val="1459157444"/>
                    </a:ext>
                  </a:extLst>
                </a:gridCol>
                <a:gridCol w="1489753">
                  <a:extLst>
                    <a:ext uri="{9D8B030D-6E8A-4147-A177-3AD203B41FA5}">
                      <a16:colId xmlns:a16="http://schemas.microsoft.com/office/drawing/2014/main" val="19227201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326964399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0xffffd228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15086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49317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0xffffd220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7487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045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实参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0x80491e0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0xffffd228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c[9]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4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9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0xffffd1dc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c[0]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0928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499DA495-DC1F-2888-F5A5-08667390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1" y="4873983"/>
            <a:ext cx="10121863" cy="1705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825174-384A-B79B-033C-2B0E66119473}"/>
                  </a:ext>
                </a:extLst>
              </p:cNvPr>
              <p:cNvSpPr txBox="1"/>
              <p:nvPr/>
            </p:nvSpPr>
            <p:spPr>
              <a:xfrm rot="10800000">
                <a:off x="9439965" y="2039136"/>
                <a:ext cx="1422056" cy="2745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5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5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825174-384A-B79B-033C-2B0E6611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439965" y="2039136"/>
                <a:ext cx="1422056" cy="2745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6EF909C-A650-B7F5-8124-3C18BA87750B}"/>
              </a:ext>
            </a:extLst>
          </p:cNvPr>
          <p:cNvSpPr txBox="1"/>
          <p:nvPr/>
        </p:nvSpPr>
        <p:spPr>
          <a:xfrm>
            <a:off x="10827900" y="2579550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</a:p>
          <a:p>
            <a:r>
              <a:rPr lang="zh-CN" altLang="en-US" sz="2400" dirty="0"/>
              <a:t>的</a:t>
            </a:r>
            <a:endParaRPr lang="en-US" altLang="zh-CN" sz="2400" dirty="0"/>
          </a:p>
          <a:p>
            <a:r>
              <a:rPr lang="zh-CN" altLang="en-US" sz="2400" dirty="0"/>
              <a:t>栈</a:t>
            </a:r>
            <a:endParaRPr lang="en-US" altLang="zh-CN" sz="2400" dirty="0"/>
          </a:p>
          <a:p>
            <a:r>
              <a:rPr lang="zh-CN" altLang="en-US" sz="2400" dirty="0"/>
              <a:t>帧</a:t>
            </a:r>
          </a:p>
        </p:txBody>
      </p:sp>
    </p:spTree>
    <p:extLst>
      <p:ext uri="{BB962C8B-B14F-4D97-AF65-F5344CB8AC3E}">
        <p14:creationId xmlns:p14="http://schemas.microsoft.com/office/powerpoint/2010/main" val="38363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655459" cy="56370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dirty="0"/>
              <a:t>运行时的存储组织问题</a:t>
            </a:r>
            <a:r>
              <a:rPr lang="en-US" altLang="zh-CN" sz="3200" dirty="0"/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数据表示与存储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动态存储分配和静态存储分配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zh-CN" altLang="en-US" sz="3200" dirty="0">
                <a:solidFill>
                  <a:srgbClr val="C00000"/>
                </a:solidFill>
              </a:rPr>
              <a:t>堆、栈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函数调用和参数传递 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6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3" y="942764"/>
            <a:ext cx="3806386" cy="527221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 </a:t>
            </a:r>
            <a:r>
              <a:rPr lang="zh-CN" altLang="en-US" dirty="0"/>
              <a:t>动态数组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34E7148-28FB-0247-6592-E01309C58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688371"/>
              </p:ext>
            </p:extLst>
          </p:nvPr>
        </p:nvGraphicFramePr>
        <p:xfrm>
          <a:off x="6156132" y="1994608"/>
          <a:ext cx="4918967" cy="320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27">
                  <a:extLst>
                    <a:ext uri="{9D8B030D-6E8A-4147-A177-3AD203B41FA5}">
                      <a16:colId xmlns:a16="http://schemas.microsoft.com/office/drawing/2014/main" val="1459157444"/>
                    </a:ext>
                  </a:extLst>
                </a:gridCol>
                <a:gridCol w="1536208">
                  <a:extLst>
                    <a:ext uri="{9D8B030D-6E8A-4147-A177-3AD203B41FA5}">
                      <a16:colId xmlns:a16="http://schemas.microsoft.com/office/drawing/2014/main" val="19227201"/>
                    </a:ext>
                  </a:extLst>
                </a:gridCol>
                <a:gridCol w="1718632">
                  <a:extLst>
                    <a:ext uri="{9D8B030D-6E8A-4147-A177-3AD203B41FA5}">
                      <a16:colId xmlns:a16="http://schemas.microsoft.com/office/drawing/2014/main" val="2326964399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045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的首地址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4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9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0xffffd1f0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0928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48A6B26F-9300-CD18-A3E2-01A07D177D1F}"/>
              </a:ext>
            </a:extLst>
          </p:cNvPr>
          <p:cNvSpPr/>
          <p:nvPr/>
        </p:nvSpPr>
        <p:spPr>
          <a:xfrm>
            <a:off x="11075099" y="3000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BF14AEC-23F3-5059-05B1-D62A67B441C8}"/>
              </a:ext>
            </a:extLst>
          </p:cNvPr>
          <p:cNvSpPr/>
          <p:nvPr/>
        </p:nvSpPr>
        <p:spPr>
          <a:xfrm>
            <a:off x="11059329" y="49709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D3BB971-FB42-D25A-D8D4-E7A646B17407}"/>
              </a:ext>
            </a:extLst>
          </p:cNvPr>
          <p:cNvCxnSpPr>
            <a:stCxn id="11" idx="6"/>
          </p:cNvCxnSpPr>
          <p:nvPr/>
        </p:nvCxnSpPr>
        <p:spPr>
          <a:xfrm flipH="1">
            <a:off x="11105048" y="3022914"/>
            <a:ext cx="15770" cy="1948066"/>
          </a:xfrm>
          <a:prstGeom prst="curvedConnector4">
            <a:avLst>
              <a:gd name="adj1" fmla="val -1449588"/>
              <a:gd name="adj2" fmla="val 985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685C91BF-95BC-90CB-D5FD-1E1D2333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" y="1617507"/>
            <a:ext cx="5143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7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　活动记录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3" y="942764"/>
            <a:ext cx="10237908" cy="696465"/>
          </a:xfrm>
        </p:spPr>
        <p:txBody>
          <a:bodyPr/>
          <a:lstStyle/>
          <a:p>
            <a:pPr algn="r"/>
            <a:r>
              <a:rPr lang="zh-CN" altLang="en-US" dirty="0"/>
              <a:t>例</a:t>
            </a:r>
            <a:r>
              <a:rPr lang="en-US" altLang="zh-CN" dirty="0"/>
              <a:t>4 </a:t>
            </a:r>
            <a:r>
              <a:rPr lang="zh-CN" altLang="en-US" dirty="0"/>
              <a:t>静态数据与传址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DBCC38-2FB7-E58C-4FE4-E5E82064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90" y="1585410"/>
            <a:ext cx="3644340" cy="4957143"/>
          </a:xfrm>
          <a:prstGeom prst="rect">
            <a:avLst/>
          </a:prstGeom>
        </p:spPr>
      </p:pic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56D8C5B4-208A-7884-0A31-6D53E9B9A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06935"/>
              </p:ext>
            </p:extLst>
          </p:nvPr>
        </p:nvGraphicFramePr>
        <p:xfrm>
          <a:off x="100359" y="852953"/>
          <a:ext cx="6265935" cy="597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47">
                  <a:extLst>
                    <a:ext uri="{9D8B030D-6E8A-4147-A177-3AD203B41FA5}">
                      <a16:colId xmlns:a16="http://schemas.microsoft.com/office/drawing/2014/main" val="1459157444"/>
                    </a:ext>
                  </a:extLst>
                </a:gridCol>
                <a:gridCol w="1450190">
                  <a:extLst>
                    <a:ext uri="{9D8B030D-6E8A-4147-A177-3AD203B41FA5}">
                      <a16:colId xmlns:a16="http://schemas.microsoft.com/office/drawing/2014/main" val="19227201"/>
                    </a:ext>
                  </a:extLst>
                </a:gridCol>
                <a:gridCol w="1622399">
                  <a:extLst>
                    <a:ext uri="{9D8B030D-6E8A-4147-A177-3AD203B41FA5}">
                      <a16:colId xmlns:a16="http://schemas.microsoft.com/office/drawing/2014/main" val="2326964399"/>
                    </a:ext>
                  </a:extLst>
                </a:gridCol>
                <a:gridCol w="1622399">
                  <a:extLst>
                    <a:ext uri="{9D8B030D-6E8A-4147-A177-3AD203B41FA5}">
                      <a16:colId xmlns:a16="http://schemas.microsoft.com/office/drawing/2014/main" val="3841124368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045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0x0804c024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swap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0x0804c01c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0x080491e5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4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0xffffd228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9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静态数据区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6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35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4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0x804c01c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8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代码区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71184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8C0A67-1937-CB04-9DF3-D56E636532E8}"/>
              </a:ext>
            </a:extLst>
          </p:cNvPr>
          <p:cNvCxnSpPr>
            <a:cxnSpLocks/>
          </p:cNvCxnSpPr>
          <p:nvPr/>
        </p:nvCxnSpPr>
        <p:spPr>
          <a:xfrm>
            <a:off x="6590371" y="942764"/>
            <a:ext cx="0" cy="23346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85EF1E-71B1-06D4-598C-624D843A224E}"/>
              </a:ext>
            </a:extLst>
          </p:cNvPr>
          <p:cNvCxnSpPr>
            <a:cxnSpLocks/>
          </p:cNvCxnSpPr>
          <p:nvPr/>
        </p:nvCxnSpPr>
        <p:spPr>
          <a:xfrm flipV="1">
            <a:off x="6603569" y="4107093"/>
            <a:ext cx="0" cy="3210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9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/>
              <a:t>9.1</a:t>
            </a:r>
            <a:r>
              <a:rPr lang="zh-CN" altLang="en-US" sz="3200" b="1" dirty="0"/>
              <a:t>　运行时存储组织概述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/>
              <a:t>9.2</a:t>
            </a:r>
            <a:r>
              <a:rPr lang="zh-CN" altLang="en-US" sz="3200" b="1" dirty="0"/>
              <a:t>　活动记录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栈帧</a:t>
            </a:r>
            <a:r>
              <a:rPr lang="en-US" altLang="zh-CN" sz="3200" b="1" dirty="0"/>
              <a:t>)</a:t>
            </a:r>
            <a:endParaRPr lang="zh-CN" altLang="en-US" sz="32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b="1" u="sng" dirty="0">
                <a:solidFill>
                  <a:srgbClr val="C00000"/>
                </a:solidFill>
              </a:rPr>
              <a:t>9.3</a:t>
            </a:r>
            <a:r>
              <a:rPr lang="zh-CN" altLang="en-US" sz="3200" b="1" u="sng" dirty="0">
                <a:solidFill>
                  <a:srgbClr val="C00000"/>
                </a:solidFill>
              </a:rPr>
              <a:t>　函数调用与参数传递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1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3E3F-1304-DF5C-1F1C-6EA07D78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</a:t>
            </a:r>
            <a:r>
              <a:rPr lang="zh-CN" altLang="en-US" dirty="0"/>
              <a:t>　函数调用与参数传递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72BFB-9D66-B640-2AA9-AB7ECD9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1254026"/>
          </a:xfrm>
        </p:spPr>
        <p:txBody>
          <a:bodyPr/>
          <a:lstStyle/>
          <a:p>
            <a:r>
              <a:rPr lang="zh-CN" altLang="en-US" dirty="0"/>
              <a:t>调用序列：分配</a:t>
            </a:r>
            <a:r>
              <a:rPr lang="en-US" altLang="zh-CN" dirty="0"/>
              <a:t>AR</a:t>
            </a:r>
            <a:r>
              <a:rPr lang="zh-CN" altLang="en-US" dirty="0"/>
              <a:t>，填入信息</a:t>
            </a:r>
            <a:endParaRPr lang="en-US" altLang="zh-CN" dirty="0"/>
          </a:p>
          <a:p>
            <a:r>
              <a:rPr lang="zh-CN" altLang="en-US" dirty="0"/>
              <a:t>返回序列：回收</a:t>
            </a:r>
            <a:r>
              <a:rPr lang="en-US" altLang="zh-CN" dirty="0"/>
              <a:t>AR</a:t>
            </a:r>
            <a:r>
              <a:rPr lang="zh-CN" altLang="en-US" dirty="0"/>
              <a:t>，恢复机器状态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04646-1A76-DD95-A00C-F962011F8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64D9683F-3BBF-E174-7033-9DB612A7F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464961"/>
              </p:ext>
            </p:extLst>
          </p:nvPr>
        </p:nvGraphicFramePr>
        <p:xfrm>
          <a:off x="836340" y="2447579"/>
          <a:ext cx="6265935" cy="320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47">
                  <a:extLst>
                    <a:ext uri="{9D8B030D-6E8A-4147-A177-3AD203B41FA5}">
                      <a16:colId xmlns:a16="http://schemas.microsoft.com/office/drawing/2014/main" val="1459157444"/>
                    </a:ext>
                  </a:extLst>
                </a:gridCol>
                <a:gridCol w="1450190">
                  <a:extLst>
                    <a:ext uri="{9D8B030D-6E8A-4147-A177-3AD203B41FA5}">
                      <a16:colId xmlns:a16="http://schemas.microsoft.com/office/drawing/2014/main" val="19227201"/>
                    </a:ext>
                  </a:extLst>
                </a:gridCol>
                <a:gridCol w="1622399">
                  <a:extLst>
                    <a:ext uri="{9D8B030D-6E8A-4147-A177-3AD203B41FA5}">
                      <a16:colId xmlns:a16="http://schemas.microsoft.com/office/drawing/2014/main" val="2326964399"/>
                    </a:ext>
                  </a:extLst>
                </a:gridCol>
                <a:gridCol w="1622399">
                  <a:extLst>
                    <a:ext uri="{9D8B030D-6E8A-4147-A177-3AD203B41FA5}">
                      <a16:colId xmlns:a16="http://schemas.microsoft.com/office/drawing/2014/main" val="3841124368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045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0x0804c024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swap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0x0804c01c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0x080491e5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4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0xffffd228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9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092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11FB3AF-34F3-3039-0F91-EACCFFC209C2}"/>
              </a:ext>
            </a:extLst>
          </p:cNvPr>
          <p:cNvSpPr txBox="1"/>
          <p:nvPr/>
        </p:nvSpPr>
        <p:spPr>
          <a:xfrm>
            <a:off x="7647207" y="3635541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Caller</a:t>
            </a:r>
            <a:r>
              <a:rPr lang="zh-CN" altLang="en-US" sz="2400" dirty="0"/>
              <a:t>的责任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3366D-0023-73B9-7DB9-E7585809CA2F}"/>
              </a:ext>
            </a:extLst>
          </p:cNvPr>
          <p:cNvSpPr txBox="1"/>
          <p:nvPr/>
        </p:nvSpPr>
        <p:spPr>
          <a:xfrm>
            <a:off x="7680139" y="5273494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Callee</a:t>
            </a:r>
            <a:r>
              <a:rPr lang="zh-CN" altLang="en-US" sz="2400" dirty="0"/>
              <a:t>的责任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C400BE-8A7A-20FC-262F-673326263613}"/>
              </a:ext>
            </a:extLst>
          </p:cNvPr>
          <p:cNvCxnSpPr>
            <a:cxnSpLocks/>
          </p:cNvCxnSpPr>
          <p:nvPr/>
        </p:nvCxnSpPr>
        <p:spPr>
          <a:xfrm>
            <a:off x="4799548" y="4850781"/>
            <a:ext cx="4605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5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3E3F-1304-DF5C-1F1C-6EA07D78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</a:t>
            </a:r>
            <a:r>
              <a:rPr lang="zh-CN" altLang="en-US" dirty="0"/>
              <a:t>　函数调用与参数传递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72BFB-9D66-B640-2AA9-AB7ECD99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04646-1A76-DD95-A00C-F962011F8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F2B8E4-15E9-2C26-D107-EBF0E3BA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79" y="905457"/>
            <a:ext cx="7631330" cy="58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1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3E3F-1304-DF5C-1F1C-6EA07D78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</a:t>
            </a:r>
            <a:r>
              <a:rPr lang="zh-CN" altLang="en-US" dirty="0"/>
              <a:t>　函数调用与参数传递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B7A2288-CF4A-B355-5880-0365FEBA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992" y="1200150"/>
            <a:ext cx="7996772" cy="500332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04646-1A76-DD95-A00C-F962011F8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294C-3716-668C-863D-1E39722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</a:t>
            </a:r>
            <a:r>
              <a:rPr lang="zh-CN" altLang="en-US" dirty="0"/>
              <a:t>　函数调用与参数传递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4A313-E475-9458-B12D-0020B65C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参数传递： </a:t>
            </a:r>
            <a:r>
              <a:rPr lang="en-US" altLang="zh-CN" dirty="0"/>
              <a:t>k&lt;=4</a:t>
            </a:r>
            <a:r>
              <a:rPr lang="zh-CN" altLang="en-US" dirty="0"/>
              <a:t>个参数用寄存器</a:t>
            </a:r>
            <a:r>
              <a:rPr lang="en-US" altLang="zh-CN" dirty="0"/>
              <a:t>,</a:t>
            </a:r>
            <a:r>
              <a:rPr lang="zh-CN" altLang="en-US" dirty="0"/>
              <a:t>余下放栈上</a:t>
            </a:r>
            <a:endParaRPr lang="en-US" altLang="zh-CN" dirty="0"/>
          </a:p>
          <a:p>
            <a:r>
              <a:rPr lang="zh-CN" altLang="en-US" dirty="0"/>
              <a:t>返回值：寄存器</a:t>
            </a:r>
            <a:endParaRPr lang="en-US" altLang="zh-CN" dirty="0"/>
          </a:p>
          <a:p>
            <a:r>
              <a:rPr lang="zh-CN" altLang="en-US" dirty="0"/>
              <a:t>返回地址：</a:t>
            </a:r>
            <a:r>
              <a:rPr lang="en-US" altLang="zh-CN" dirty="0"/>
              <a:t>call</a:t>
            </a:r>
            <a:r>
              <a:rPr lang="zh-CN" altLang="en-US" dirty="0"/>
              <a:t>指令压入栈</a:t>
            </a:r>
            <a:r>
              <a:rPr lang="en-US" altLang="zh-CN" dirty="0"/>
              <a:t>/</a:t>
            </a:r>
            <a:r>
              <a:rPr lang="zh-CN" altLang="en-US" dirty="0"/>
              <a:t>通过寄存器传递更高效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56971-41CF-D0A4-C700-89C941F7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0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17FC5-34FA-4C7A-B454-E5FAD2C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90283-E6C7-4030-8FA0-2B53C8BC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657622"/>
          </a:xfrm>
        </p:spPr>
        <p:txBody>
          <a:bodyPr>
            <a:normAutofit/>
          </a:bodyPr>
          <a:lstStyle/>
          <a:p>
            <a:r>
              <a:rPr lang="zh-CN" altLang="en-US" dirty="0"/>
              <a:t>活动记录</a:t>
            </a:r>
            <a:endParaRPr lang="en-US" altLang="zh-CN" dirty="0"/>
          </a:p>
          <a:p>
            <a:r>
              <a:rPr lang="zh-CN" altLang="en-US" dirty="0"/>
              <a:t>函数调用与传值</a:t>
            </a:r>
            <a:r>
              <a:rPr lang="en-US" altLang="zh-CN" dirty="0"/>
              <a:t>/</a:t>
            </a:r>
            <a:r>
              <a:rPr lang="zh-CN" altLang="en-US" dirty="0"/>
              <a:t>传址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9DB42-E600-40FD-A381-A082753F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5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u="sng" dirty="0">
                <a:solidFill>
                  <a:srgbClr val="C00000"/>
                </a:solidFill>
              </a:rPr>
              <a:t>9.1</a:t>
            </a:r>
            <a:r>
              <a:rPr lang="zh-CN" altLang="en-US" sz="3200" b="1" u="sng" dirty="0">
                <a:solidFill>
                  <a:srgbClr val="C00000"/>
                </a:solidFill>
              </a:rPr>
              <a:t>　运行时存储组织概述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/>
              <a:t>9.2</a:t>
            </a:r>
            <a:r>
              <a:rPr lang="zh-CN" altLang="en-US" sz="3200" b="1" dirty="0"/>
              <a:t>　活动记录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栈帧</a:t>
            </a:r>
            <a:r>
              <a:rPr lang="en-US" altLang="zh-CN" sz="3200" b="1" dirty="0"/>
              <a:t>)</a:t>
            </a:r>
            <a:endParaRPr lang="zh-CN" altLang="en-US" sz="32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/>
              <a:t>9.3</a:t>
            </a:r>
            <a:r>
              <a:rPr lang="zh-CN" altLang="en-US" sz="3200" b="1" dirty="0"/>
              <a:t>　函数调用与参数传递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737A-767E-F4B3-9F10-0E5994B6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14590-6978-9C5D-36B1-69003C4C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任务：编译程序在生成代码时，负责明确各类对象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00FF"/>
                </a:solidFill>
              </a:rPr>
              <a:t>数据</a:t>
            </a:r>
            <a:r>
              <a:rPr lang="en-US" altLang="zh-CN" dirty="0"/>
              <a:t>)</a:t>
            </a:r>
            <a:r>
              <a:rPr lang="zh-CN" altLang="en-US" dirty="0"/>
              <a:t> 在逻辑地址空间是</a:t>
            </a:r>
            <a:r>
              <a:rPr lang="zh-CN" altLang="en-US" dirty="0">
                <a:solidFill>
                  <a:srgbClr val="0000FF"/>
                </a:solidFill>
              </a:rPr>
              <a:t>如何存放</a:t>
            </a:r>
            <a:r>
              <a:rPr lang="zh-CN" altLang="en-US" dirty="0"/>
              <a:t>的，以及目标代码</a:t>
            </a:r>
            <a:r>
              <a:rPr lang="zh-CN" altLang="en-US" dirty="0">
                <a:solidFill>
                  <a:srgbClr val="0000FF"/>
                </a:solidFill>
              </a:rPr>
              <a:t>运行时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如何使用逻辑地址空间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marL="792163" marR="0" lvl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数据对象的表示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明确各种数据对象在目标机的表现形式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表达式计算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明确如何正确有效的组织表达式的计算过程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存储分配策略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如何存储不同作用域、不同生命期的数据对象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过程实现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如何实现过程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函数调用及参数传递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14D27F-9230-1E5F-D498-DC3D22411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9263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数据对象的表示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明确各种数据对象在目标机的表现形式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char,boolean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byte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int: 4 bytes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float: 4 bytes (IEEE 754: 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指数位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+23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尾数位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 </a:t>
            </a:r>
          </a:p>
          <a:p>
            <a:pPr marL="1262063" lvl="1" indent="-342900" algn="l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.word 1056964608</a:t>
            </a:r>
          </a:p>
          <a:p>
            <a:pPr marL="1262063" lvl="1" indent="-342900" algn="l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.float 0.5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数组：一块连续的存储区（按行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列存放）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结构：所有域（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存放在一块连续的存储区</a:t>
            </a: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对象：实例对象参照结构，方法和成员函数放在其所属的代码区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pointer: 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个字长。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bytes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8 bytes</a:t>
            </a: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大端         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0x0102  = 258</a:t>
            </a: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小端         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0x0201  = 513</a:t>
            </a: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(align)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D4681591-2B37-2799-BF98-BBD1ACA2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88782"/>
              </p:ext>
            </p:extLst>
          </p:nvPr>
        </p:nvGraphicFramePr>
        <p:xfrm>
          <a:off x="2441820" y="4933107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800143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644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67779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1855D89-143F-62E6-18D7-4F6A3EC60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1892"/>
              </p:ext>
            </p:extLst>
          </p:nvPr>
        </p:nvGraphicFramePr>
        <p:xfrm>
          <a:off x="2441820" y="5401635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800143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644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6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4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表达式计算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明确如何正确有效的组织表达式的计算过程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 3  +  5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在栈区计算</a:t>
            </a:r>
          </a:p>
          <a:p>
            <a:pPr marL="449263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运算数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中间结果存放于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当前活动记录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栈区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或通用寄存器中</a:t>
            </a: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在运算数栈计算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协处理器</a:t>
            </a:r>
          </a:p>
          <a:p>
            <a:pPr marL="449263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某些目标机采用专门的运算数栈用于表达式计算</a:t>
            </a:r>
          </a:p>
          <a:p>
            <a:pPr marL="792163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使用了递归函数的表达式的计算通常在栈区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5"/>
            <a:ext cx="10515599" cy="60939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典型的运行时存储空间布局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12DDD0-1EE4-1E88-9353-6C53F999F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75273"/>
              </p:ext>
            </p:extLst>
          </p:nvPr>
        </p:nvGraphicFramePr>
        <p:xfrm>
          <a:off x="5696175" y="1837150"/>
          <a:ext cx="291101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保留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C00000"/>
                          </a:solidFill>
                        </a:rPr>
                        <a:t>栈空间</a:t>
                      </a:r>
                      <a:endParaRPr lang="en-US" altLang="zh-CN" sz="2400" b="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400" b="0" dirty="0">
                          <a:solidFill>
                            <a:srgbClr val="C00000"/>
                          </a:solidFill>
                        </a:rPr>
                        <a:t>堆空间</a:t>
                      </a:r>
                      <a:endParaRPr lang="en-US" altLang="zh-CN" sz="2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库和分别编译模块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C00000"/>
                          </a:solidFill>
                        </a:rPr>
                        <a:t>静态数据区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C00000"/>
                          </a:solidFill>
                        </a:rPr>
                        <a:t>代码区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保留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A27FDC99-FF7B-DF1F-ECB2-31B8E812F72D}"/>
              </a:ext>
            </a:extLst>
          </p:cNvPr>
          <p:cNvSpPr txBox="1"/>
          <p:nvPr/>
        </p:nvSpPr>
        <p:spPr>
          <a:xfrm>
            <a:off x="2842308" y="1666929"/>
            <a:ext cx="182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最高地址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C8C97B7-F36E-1F7F-4010-C3FE3A58E977}"/>
              </a:ext>
            </a:extLst>
          </p:cNvPr>
          <p:cNvSpPr txBox="1"/>
          <p:nvPr/>
        </p:nvSpPr>
        <p:spPr>
          <a:xfrm>
            <a:off x="2889195" y="6115377"/>
            <a:ext cx="182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最低地址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905BAD-BF94-78C8-0098-B6651CF02E33}"/>
              </a:ext>
            </a:extLst>
          </p:cNvPr>
          <p:cNvCxnSpPr>
            <a:cxnSpLocks/>
          </p:cNvCxnSpPr>
          <p:nvPr/>
        </p:nvCxnSpPr>
        <p:spPr bwMode="auto">
          <a:xfrm>
            <a:off x="4421312" y="1897762"/>
            <a:ext cx="1209355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B44737-8FE1-3A5A-E795-564B56094B84}"/>
              </a:ext>
            </a:extLst>
          </p:cNvPr>
          <p:cNvCxnSpPr>
            <a:cxnSpLocks/>
          </p:cNvCxnSpPr>
          <p:nvPr/>
        </p:nvCxnSpPr>
        <p:spPr bwMode="auto">
          <a:xfrm>
            <a:off x="4421313" y="6346210"/>
            <a:ext cx="1209355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985DBF5-0CFC-9CD2-CE85-B18AC3673188}"/>
              </a:ext>
            </a:extLst>
          </p:cNvPr>
          <p:cNvCxnSpPr>
            <a:cxnSpLocks/>
          </p:cNvCxnSpPr>
          <p:nvPr/>
        </p:nvCxnSpPr>
        <p:spPr bwMode="auto">
          <a:xfrm>
            <a:off x="7166216" y="2744863"/>
            <a:ext cx="0" cy="40091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B4BC6E4-AC5D-AC52-1DBE-F1FF634AB9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6216" y="3695687"/>
            <a:ext cx="0" cy="427463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71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存储分配：数据对象名→存储地址 </a:t>
            </a:r>
            <a:endParaRPr lang="en-US" altLang="zh-CN" dirty="0"/>
          </a:p>
          <a:p>
            <a:r>
              <a:rPr lang="zh-CN" altLang="en-US" dirty="0"/>
              <a:t>存储分配策略：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静态存储分配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堆式存储分配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栈式动态存储分配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A17E-8CCB-6B04-0216-7C1A25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　运行时存储组织概述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7518-85D3-7BFC-49A2-9875125B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静态存储分配</a:t>
            </a:r>
            <a:r>
              <a:rPr lang="en-US" altLang="zh-CN" dirty="0"/>
              <a:t>: </a:t>
            </a:r>
            <a:r>
              <a:rPr lang="zh-CN" altLang="en-US" dirty="0"/>
              <a:t>全局变量和</a:t>
            </a:r>
            <a:r>
              <a:rPr lang="en-US" altLang="zh-CN" dirty="0"/>
              <a:t>static</a:t>
            </a:r>
            <a:r>
              <a:rPr lang="zh-CN" altLang="en-US" dirty="0"/>
              <a:t>修饰的变量被分配在静态数据区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948BE-4294-B2E9-BBA9-CD12169E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33BE07-28E2-9D36-F395-1412E822BA98}"/>
              </a:ext>
            </a:extLst>
          </p:cNvPr>
          <p:cNvSpPr txBox="1"/>
          <p:nvPr/>
        </p:nvSpPr>
        <p:spPr>
          <a:xfrm>
            <a:off x="869850" y="1799072"/>
            <a:ext cx="3773214" cy="48013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iostream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func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void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static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10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/*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enlo"/>
              </a:rPr>
              <a:t>全局变量 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/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while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--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</a:p>
          <a:p>
            <a:pPr algn="l"/>
            <a:r>
              <a:rPr lang="en-US" altLang="zh-CN" dirty="0">
                <a:solidFill>
                  <a:srgbClr val="808000"/>
                </a:solidFill>
                <a:latin typeface="Menlo"/>
              </a:rPr>
              <a:t>      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func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</a:p>
          <a:p>
            <a:pPr algn="l"/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func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static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i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5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  <a:endParaRPr lang="en-US" altLang="zh-CN" b="0" i="0" dirty="0">
              <a:solidFill>
                <a:srgbClr val="AA5500"/>
              </a:solidFill>
              <a:effectLst/>
              <a:latin typeface="Menlo"/>
            </a:endParaRPr>
          </a:p>
          <a:p>
            <a:pPr algn="l"/>
            <a:r>
              <a:rPr lang="en-US" altLang="zh-CN" dirty="0">
                <a:solidFill>
                  <a:srgbClr val="AA5500"/>
                </a:solidFill>
                <a:latin typeface="Menlo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i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++;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i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 =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i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            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 , count =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Menlo"/>
            </a:endParaRP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            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&lt;&lt;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&lt;&lt;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0ADFD-B1C4-F1E0-5717-1BD4FD042850}"/>
              </a:ext>
            </a:extLst>
          </p:cNvPr>
          <p:cNvSpPr txBox="1"/>
          <p:nvPr/>
        </p:nvSpPr>
        <p:spPr>
          <a:xfrm>
            <a:off x="5459004" y="1799072"/>
            <a:ext cx="4114798" cy="20313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iostream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;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extern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write_extern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Menlo"/>
              </a:rPr>
              <a:t>5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write_extern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AC3C05-0185-3EC3-E8EF-D23BADD82777}"/>
              </a:ext>
            </a:extLst>
          </p:cNvPr>
          <p:cNvSpPr txBox="1"/>
          <p:nvPr/>
        </p:nvSpPr>
        <p:spPr>
          <a:xfrm>
            <a:off x="5459004" y="3960035"/>
            <a:ext cx="4124737" cy="17543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&lt;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iostream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extern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write_extern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void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0055AA"/>
                </a:solidFill>
                <a:latin typeface="Menlo"/>
              </a:rPr>
              <a:t>     s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Count =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&lt;&lt;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count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/>
            <a:r>
              <a:rPr lang="en-US" altLang="zh-CN" dirty="0">
                <a:solidFill>
                  <a:srgbClr val="808080"/>
                </a:solidFill>
                <a:latin typeface="Menlo"/>
              </a:rPr>
              <a:t>                 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&lt;&lt;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std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Menlo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; </a:t>
            </a:r>
          </a:p>
          <a:p>
            <a:pPr algn="l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F97729-56BA-80D8-02DF-78E8B034EB87}"/>
              </a:ext>
            </a:extLst>
          </p:cNvPr>
          <p:cNvSpPr/>
          <p:nvPr/>
        </p:nvSpPr>
        <p:spPr bwMode="auto">
          <a:xfrm>
            <a:off x="909264" y="2382168"/>
            <a:ext cx="3544614" cy="304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F02A5C-A891-F34D-5004-A1E7E3AD2D64}"/>
              </a:ext>
            </a:extLst>
          </p:cNvPr>
          <p:cNvSpPr/>
          <p:nvPr/>
        </p:nvSpPr>
        <p:spPr bwMode="auto">
          <a:xfrm>
            <a:off x="1061664" y="4850450"/>
            <a:ext cx="1600200" cy="304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6D4A0D-9E14-D070-8E8B-EE9FCB1D7610}"/>
              </a:ext>
            </a:extLst>
          </p:cNvPr>
          <p:cNvSpPr/>
          <p:nvPr/>
        </p:nvSpPr>
        <p:spPr bwMode="auto">
          <a:xfrm>
            <a:off x="5485164" y="2120502"/>
            <a:ext cx="1600200" cy="304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9D51C3-F4D6-E6FB-4929-C28C2E6C4BD0}"/>
              </a:ext>
            </a:extLst>
          </p:cNvPr>
          <p:cNvSpPr/>
          <p:nvPr/>
        </p:nvSpPr>
        <p:spPr bwMode="auto">
          <a:xfrm>
            <a:off x="5485164" y="4273052"/>
            <a:ext cx="1726438" cy="26922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BE"/>
      </a:accent1>
      <a:accent2>
        <a:srgbClr val="ABA7A7"/>
      </a:accent2>
      <a:accent3>
        <a:srgbClr val="0066BE"/>
      </a:accent3>
      <a:accent4>
        <a:srgbClr val="ABA7A7"/>
      </a:accent4>
      <a:accent5>
        <a:srgbClr val="0237D8"/>
      </a:accent5>
      <a:accent6>
        <a:srgbClr val="ABA7A7"/>
      </a:accent6>
      <a:hlink>
        <a:srgbClr val="0066BE"/>
      </a:hlink>
      <a:folHlink>
        <a:srgbClr val="ABA7A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57150">
          <a:solidFill>
            <a:srgbClr val="FF6600"/>
          </a:solidFill>
          <a:round/>
          <a:tailEnd type="triangle" w="med" len="med"/>
        </a:ln>
      </a:spPr>
      <a:bodyPr vert="horz" wrap="square" lIns="91440" tIns="45720" rIns="91440" bIns="45720" numCol="1" anchor="t" anchorCtr="0" compatLnSpc="1"/>
      <a:lstStyle>
        <a:defPPr>
          <a:defRPr sz="4000">
            <a:solidFill>
              <a:schemeClr val="bg2">
                <a:lumMod val="75000"/>
              </a:schemeClr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31022</TotalTime>
  <Words>1535</Words>
  <Application>Microsoft Office PowerPoint</Application>
  <PresentationFormat>宽屏</PresentationFormat>
  <Paragraphs>374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FZZhunYuan-M02</vt:lpstr>
      <vt:lpstr>Linux Biolinum O</vt:lpstr>
      <vt:lpstr>Menlo</vt:lpstr>
      <vt:lpstr>等线</vt:lpstr>
      <vt:lpstr>黑体</vt:lpstr>
      <vt:lpstr>微软雅黑</vt:lpstr>
      <vt:lpstr>微软雅黑</vt:lpstr>
      <vt:lpstr>Arial</vt:lpstr>
      <vt:lpstr>Cambria Math</vt:lpstr>
      <vt:lpstr>Centaur</vt:lpstr>
      <vt:lpstr>Impact</vt:lpstr>
      <vt:lpstr>Segoe UI</vt:lpstr>
      <vt:lpstr>Times New Roman</vt:lpstr>
      <vt:lpstr>Wingdings</vt:lpstr>
      <vt:lpstr>Office 主题​​</vt:lpstr>
      <vt:lpstr>1_nordridesign</vt:lpstr>
      <vt:lpstr>2_nordridesign</vt:lpstr>
      <vt:lpstr>自定义设计方案</vt:lpstr>
      <vt:lpstr>Office 主题</vt:lpstr>
      <vt:lpstr>3_nordridesign</vt:lpstr>
      <vt:lpstr>第9章 运行时存储管理  Chapter 9  Run-time Storage Management    </vt:lpstr>
      <vt:lpstr>内容提要</vt:lpstr>
      <vt:lpstr>本章主要内容</vt:lpstr>
      <vt:lpstr>9.1　运行时存储组织概述 </vt:lpstr>
      <vt:lpstr>9.1　运行时存储组织概述 </vt:lpstr>
      <vt:lpstr>9.1　运行时存储组织概述 </vt:lpstr>
      <vt:lpstr>9.1　运行时存储组织概述 </vt:lpstr>
      <vt:lpstr>9.1　运行时存储组织概述 </vt:lpstr>
      <vt:lpstr>9.1　运行时存储组织概述 </vt:lpstr>
      <vt:lpstr>9.1　运行时存储组织概述 </vt:lpstr>
      <vt:lpstr>9.1　运行时存储组织概述 </vt:lpstr>
      <vt:lpstr>9.1　运行时存储组织概述 </vt:lpstr>
      <vt:lpstr>9.1　运行时存储组织概述 </vt:lpstr>
      <vt:lpstr>本章主要内容</vt:lpstr>
      <vt:lpstr>9.2　活动记录(栈帧)</vt:lpstr>
      <vt:lpstr>9.2　活动记录(栈帧)</vt:lpstr>
      <vt:lpstr>9.2　活动记录(栈帧)</vt:lpstr>
      <vt:lpstr>9.2　活动记录(栈帧)</vt:lpstr>
      <vt:lpstr>9.2　活动记录(栈帧)</vt:lpstr>
      <vt:lpstr>9.2　活动记录(栈帧)</vt:lpstr>
      <vt:lpstr>9.2　活动记录(栈帧)</vt:lpstr>
      <vt:lpstr>本章主要内容</vt:lpstr>
      <vt:lpstr>9.3　函数调用与参数传递</vt:lpstr>
      <vt:lpstr>9.3　函数调用与参数传递</vt:lpstr>
      <vt:lpstr>9.3　函数调用与参数传递</vt:lpstr>
      <vt:lpstr>9.3　函数调用与参数传递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杨 茂林</cp:lastModifiedBy>
  <cp:revision>2645</cp:revision>
  <cp:lastPrinted>2022-03-27T06:05:01Z</cp:lastPrinted>
  <dcterms:created xsi:type="dcterms:W3CDTF">2018-05-09T10:41:00Z</dcterms:created>
  <dcterms:modified xsi:type="dcterms:W3CDTF">2023-05-23T20:16:14Z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