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8" d="100"/>
          <a:sy n="68" d="100"/>
        </p:scale>
        <p:origin x="792"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23-04-2024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4/23/2024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4/23/2024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4/23/2024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4/23/2024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4/23/2024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4/23/2024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4/23/2024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4/23/2024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4/23/2024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4/23/2024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4/23/2024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4/23/2024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63338" y="1563749"/>
            <a:ext cx="9465323" cy="1223723"/>
          </a:xfrm>
        </p:spPr>
        <p:txBody>
          <a:bodyPr>
            <a:normAutofit/>
          </a:bodyPr>
          <a:p>
            <a:pPr algn="ctr"/>
            <a:r>
              <a:rPr b="1" dirty="0" sz="2400" lang="en-US">
                <a:solidFill>
                  <a:schemeClr val="accent1"/>
                </a:solidFill>
                <a:latin typeface="Arial" panose="020B0604020202020204" pitchFamily="34" charset="0"/>
                <a:cs typeface="Arial" panose="020B0604020202020204" pitchFamily="34" charset="0"/>
              </a:rPr>
              <a:t>Fandango Movie Rating Discrepancy Analysis using</a:t>
            </a:r>
            <a:br>
              <a:rPr b="1" dirty="0" sz="2400" lang="en-US">
                <a:solidFill>
                  <a:schemeClr val="accent1"/>
                </a:solidFill>
                <a:latin typeface="Arial" panose="020B0604020202020204" pitchFamily="34" charset="0"/>
                <a:cs typeface="Arial" panose="020B0604020202020204" pitchFamily="34" charset="0"/>
              </a:rPr>
            </a:br>
            <a:r>
              <a:rPr b="1" dirty="0" sz="2400" lang="en-US">
                <a:solidFill>
                  <a:schemeClr val="accent1"/>
                </a:solidFill>
                <a:latin typeface="Arial" panose="020B0604020202020204" pitchFamily="34" charset="0"/>
                <a:cs typeface="Arial" panose="020B0604020202020204" pitchFamily="34" charset="0"/>
              </a:rPr>
              <a:t>Python</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ea typeface="+mn-lt"/>
                <a:cs typeface="Arial"/>
              </a:rPr>
              <a:t>CAPSTONE</a:t>
            </a:r>
            <a:r>
              <a:rPr b="1" sz="3200" lang="en-US">
                <a:solidFill>
                  <a:schemeClr val="accent1">
                    <a:lumMod val="75000"/>
                  </a:schemeClr>
                </a:solidFill>
                <a:latin typeface="Arial"/>
                <a:cs typeface="Arial"/>
              </a:rPr>
              <a:t> PROJECT</a:t>
            </a:r>
            <a:endParaRPr lang="en-US">
              <a:solidFill>
                <a:schemeClr val="accent1">
                  <a:lumMod val="75000"/>
                </a:schemeClr>
              </a:solidFill>
            </a:endParaRPr>
          </a:p>
        </p:txBody>
      </p:sp>
      <p:sp>
        <p:nvSpPr>
          <p:cNvPr id="1048591" name="TextBox 3"/>
          <p:cNvSpPr txBox="1"/>
          <p:nvPr/>
        </p:nvSpPr>
        <p:spPr>
          <a:xfrm>
            <a:off x="2409959" y="4270679"/>
            <a:ext cx="7784239" cy="1015663"/>
          </a:xfrm>
          <a:prstGeom prst="rect"/>
          <a:noFill/>
        </p:spPr>
        <p:txBody>
          <a:bodyPr anchor="t" bIns="45720" lIns="91440" rIns="91440" rtlCol="0" tIns="45720" wrap="square">
            <a:spAutoFit/>
          </a:bodyPr>
          <a:p>
            <a:r>
              <a:rPr b="1" dirty="0" sz="2000" lang="en-US">
                <a:solidFill>
                  <a:schemeClr val="accent1">
                    <a:lumMod val="75000"/>
                  </a:schemeClr>
                </a:solidFill>
                <a:latin typeface="Arial"/>
                <a:cs typeface="Arial"/>
              </a:rPr>
              <a:t>Presented By:</a:t>
            </a:r>
          </a:p>
          <a:p>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l</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p</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III-EEE</a:t>
            </a:r>
            <a:endParaRPr altLang="en-US" lang="zh-CN"/>
          </a:p>
          <a:p>
            <a:r>
              <a:rPr b="1" dirty="0" sz="2000" lang="en-US">
                <a:solidFill>
                  <a:schemeClr val="accent1">
                    <a:lumMod val="75000"/>
                  </a:schemeClr>
                </a:solidFill>
                <a:latin typeface="Arial"/>
                <a:cs typeface="Arial"/>
              </a:rPr>
              <a:t>SREE SOWDAMBIKA COLLGE  OF ENGINEERING</a:t>
            </a:r>
            <a:endParaRPr dirty="0" lang="en-US">
              <a:solidFill>
                <a:schemeClr val="accent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5" name="Content Placeholder 1"/>
          <p:cNvSpPr>
            <a:spLocks noGrp="1"/>
          </p:cNvSpPr>
          <p:nvPr>
            <p:ph idx="1"/>
          </p:nvPr>
        </p:nvSpPr>
        <p:spPr/>
        <p:txBody>
          <a:bodyPr>
            <a:normAutofit/>
          </a:bodyPr>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1"/>
              </a:rPr>
              <a:t>https://www.kaggle.com/datasets</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2"/>
              </a:rPr>
              <a:t>https://pandas.pydata.org/pandas-docs/stable/user guide/index.html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3"/>
              </a:rPr>
              <a:t>https://seaborn.pydata.org/</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4"/>
              </a:rPr>
              <a:t>https://matplotlib.org/stable/contents.html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5"/>
              </a:rPr>
              <a:t>https://chat.openal.com</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0"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39677" y="558468"/>
            <a:ext cx="10525496" cy="880239"/>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buFont typeface="Arial" panose="05020102010507070707" pitchFamily="18" charset="2"/>
              <a:buChar char="•"/>
            </a:pPr>
            <a:r>
              <a:rPr b="1" dirty="0" sz="2000" lang="en-US">
                <a:latin typeface="Arial"/>
                <a:ea typeface="+mn-lt"/>
                <a:cs typeface="Arial"/>
              </a:rPr>
              <a:t>Problem Statement </a:t>
            </a:r>
          </a:p>
          <a:p>
            <a:pPr indent="-305435" marL="305435">
              <a:buFont typeface="Arial" panose="05020102010507070707" pitchFamily="18" charset="2"/>
              <a:buChar char="•"/>
            </a:pPr>
            <a:r>
              <a:rPr b="1" dirty="0" sz="2000" lang="en-US">
                <a:latin typeface="Arial"/>
                <a:ea typeface="+mn-lt"/>
                <a:cs typeface="Arial"/>
              </a:rPr>
              <a:t>Proposed System/Solution</a:t>
            </a:r>
            <a:endParaRPr dirty="0" lang="en-US">
              <a:latin typeface="Arial"/>
              <a:cs typeface="Arial"/>
            </a:endParaRPr>
          </a:p>
          <a:p>
            <a:pPr indent="-305435" marL="305435">
              <a:buFont typeface="Arial" panose="05020102010507070707" pitchFamily="18" charset="2"/>
              <a:buChar char="•"/>
            </a:pPr>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buFont typeface="Arial" panose="05020102010507070707" pitchFamily="18" charset="2"/>
              <a:buChar char="•"/>
            </a:pPr>
            <a:r>
              <a:rPr b="1" dirty="0" sz="2000" lang="en-US">
                <a:latin typeface="Arial"/>
                <a:ea typeface="+mn-lt"/>
                <a:cs typeface="+mn-lt"/>
              </a:rPr>
              <a:t>Algorithm &amp; Deployment  </a:t>
            </a:r>
            <a:endParaRPr dirty="0" lang="en-US">
              <a:latin typeface="Arial"/>
              <a:cs typeface="Calibri"/>
            </a:endParaRPr>
          </a:p>
          <a:p>
            <a:pPr indent="-305435" marL="305435">
              <a:buFont typeface="Arial" panose="05020102010507070707" pitchFamily="18" charset="2"/>
              <a:buChar char="•"/>
            </a:pPr>
            <a:r>
              <a:rPr b="1" dirty="0" sz="2000" lang="en-US">
                <a:latin typeface="Arial"/>
                <a:ea typeface="+mn-lt"/>
                <a:cs typeface="Arial"/>
              </a:rPr>
              <a:t>Result </a:t>
            </a:r>
          </a:p>
          <a:p>
            <a:pPr indent="-305435" marL="305435">
              <a:buFont typeface="Arial" panose="05020102010507070707" pitchFamily="18" charset="2"/>
              <a:buChar char="•"/>
            </a:pPr>
            <a:r>
              <a:rPr b="1" dirty="0" sz="2000" lang="en-US">
                <a:latin typeface="Arial"/>
                <a:ea typeface="+mn-lt"/>
                <a:cs typeface="Arial"/>
              </a:rPr>
              <a:t>Conclusion</a:t>
            </a:r>
            <a:endParaRPr dirty="0" lang="en-US">
              <a:latin typeface="Arial"/>
              <a:cs typeface="Arial"/>
            </a:endParaRPr>
          </a:p>
          <a:p>
            <a:pPr indent="-305435" marL="305435">
              <a:buFont typeface="Arial" panose="05020102010507070707" pitchFamily="18" charset="2"/>
              <a:buChar char="•"/>
            </a:pPr>
            <a:r>
              <a:rPr b="1" dirty="0" sz="2000" lang="en-US">
                <a:latin typeface="Arial"/>
                <a:ea typeface="+mn-lt"/>
                <a:cs typeface="Arial"/>
              </a:rPr>
              <a:t>Future Scope</a:t>
            </a:r>
          </a:p>
          <a:p>
            <a:pPr indent="-305435" marL="305435">
              <a:buFont typeface="Arial" panose="05020102010507070707" pitchFamily="18" charset="2"/>
              <a:buChar char="•"/>
            </a:pPr>
            <a:r>
              <a:rPr b="1" dirty="0" sz="2000" lang="en-US">
                <a:latin typeface="Arial"/>
                <a:ea typeface="+mn-lt"/>
                <a:cs typeface="Arial"/>
              </a:rPr>
              <a:t>References</a:t>
            </a:r>
            <a:endParaRPr dirty="0" lang="en-US">
              <a:latin typeface="Arial"/>
              <a:cs typeface="Arial"/>
            </a:endParaRPr>
          </a:p>
          <a:p>
            <a:pPr indent="-305435" marL="305435">
              <a:buFont typeface="Arial" panose="05020102010507070707" pitchFamily="18" charset="2"/>
              <a:buChar char="•"/>
            </a:pPr>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2400" lang="en-GB">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sz="2400" lang="en-IN">
              <a:solidFill>
                <a:srgbClr val="404040"/>
              </a:solidFill>
              <a:latin typeface="Times New Roman"/>
              <a:ea typeface="+mn-lt"/>
              <a:cs typeface="Times New Roman"/>
            </a:endParaRPr>
          </a:p>
          <a:p>
            <a:pPr indent="-305435" marL="305435"/>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2579914" y="1087379"/>
            <a:ext cx="9475242" cy="4627622"/>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1" name="Rectangle 3"/>
          <p:cNvSpPr/>
          <p:nvPr/>
        </p:nvSpPr>
        <p:spPr>
          <a:xfrm>
            <a:off x="650465" y="1957703"/>
            <a:ext cx="11241973" cy="2987040"/>
          </a:xfrm>
          <a:prstGeom prst="rect"/>
        </p:spPr>
        <p:txBody>
          <a:bodyPr anchor="t" bIns="45720" lIns="91440" rIns="91440" tIns="45720" wrap="square">
            <a:spAutoFit/>
          </a:bodyPr>
          <a:p>
            <a:r>
              <a:rPr b="1" dirty="0" sz="2400" lang="en-GB">
                <a:latin typeface="Times New Roman"/>
                <a:cs typeface="Times New Roman"/>
              </a:rPr>
              <a:t>Data Collection: </a:t>
            </a:r>
            <a:endParaRPr b="1" sz="2400" lang="en-GB">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Ø"/>
            </a:pPr>
            <a:r>
              <a:rPr dirty="0" sz="2000" lang="en-GB">
                <a:latin typeface="Times New Roman"/>
                <a:cs typeface="Times New Roman"/>
              </a:rPr>
              <a:t>Obtain movie ratings data from Fandango and another reliable source (e.g., IMDb).</a:t>
            </a:r>
          </a:p>
          <a:p>
            <a:r>
              <a:rPr b="1" dirty="0" sz="2400" lang="en-GB">
                <a:latin typeface="Times New Roman"/>
                <a:cs typeface="Times New Roman"/>
              </a:rPr>
              <a:t>Data Cleaning: </a:t>
            </a:r>
            <a:endParaRPr b="1" sz="2400" lang="en-GB">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dirty="0" sz="2000" lang="en-GB">
                <a:latin typeface="Times New Roman"/>
                <a:cs typeface="Times New Roman"/>
              </a:rPr>
              <a:t>Clean the data to ensure accuracy and consistency.</a:t>
            </a:r>
          </a:p>
          <a:p>
            <a:r>
              <a:rPr b="1" dirty="0" sz="2400" lang="en-GB">
                <a:latin typeface="Times New Roman"/>
                <a:cs typeface="Times New Roman"/>
              </a:rPr>
              <a:t>Data Analysis:</a:t>
            </a:r>
          </a:p>
          <a:p>
            <a:pPr>
              <a:buFont typeface="Wingdings" panose="05000000000000000000" pitchFamily="2" charset="2"/>
              <a:buChar char="Ø"/>
            </a:pPr>
            <a:r>
              <a:rPr dirty="0" sz="2000" lang="en-GB">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dirty="0" sz="2000" lang="en-GB">
                <a:latin typeface="Times New Roman"/>
                <a:cs typeface="Times New Roman"/>
              </a:rPr>
              <a:t>Visualize the distribution of ratings from both sources using histograms or boxplots.</a:t>
            </a:r>
          </a:p>
          <a:p>
            <a:pPr>
              <a:buFont typeface="Wingdings" panose="05000000000000000000" pitchFamily="2" charset="2"/>
              <a:buChar char="Ø"/>
            </a:pPr>
            <a:r>
              <a:rPr dirty="0" sz="2000" lang="en-GB">
                <a:latin typeface="Times New Roman"/>
                <a:cs typeface="Times New Roman"/>
              </a:rPr>
              <a:t>Perform hypothesis testing to determine if there's a significant difference between the ratings.</a:t>
            </a:r>
            <a:endParaRPr dirty="0" sz="2000" lang="en-IN">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4"/>
          <p:cNvSpPr>
            <a:spLocks noGrp="1"/>
          </p:cNvSpPr>
          <p:nvPr>
            <p:ph type="title"/>
          </p:nvPr>
        </p:nvSpPr>
        <p:spPr>
          <a:xfrm>
            <a:off x="521816" y="662572"/>
            <a:ext cx="11148368"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a:xfrm>
            <a:off x="521816" y="1341611"/>
            <a:ext cx="11148368" cy="4950414"/>
          </a:xfrm>
        </p:spPr>
        <p:txBody>
          <a:bodyPr>
            <a:normAutofit/>
          </a:bodyPr>
          <a:p>
            <a:pPr indent="0" marL="0">
              <a:buNone/>
            </a:pPr>
            <a:r>
              <a:rPr b="1" dirty="0" sz="2000" lang="en-GB">
                <a:latin typeface="Times New Roman" panose="02020603050405020304" pitchFamily="18" charset="0"/>
                <a:cs typeface="Times New Roman" panose="02020603050405020304" pitchFamily="18" charset="0"/>
              </a:rPr>
              <a:t>Problem Definition</a:t>
            </a:r>
            <a:r>
              <a:rPr dirty="0" sz="1800" lang="en-GB">
                <a:latin typeface="Times New Roman" panose="02020603050405020304" pitchFamily="18" charset="0"/>
                <a:cs typeface="Times New Roman" panose="02020603050405020304" pitchFamily="18" charset="0"/>
              </a:rPr>
              <a:t>:</a:t>
            </a:r>
            <a:endParaRPr lang="en-US"/>
          </a:p>
          <a:p>
            <a:pPr indent="-305435" lvl="1" marL="629920">
              <a:buFont typeface="Courier New" panose="05000000000000000000" pitchFamily="2" charset="2"/>
              <a:buChar char="o"/>
            </a:pPr>
            <a:r>
              <a:rPr dirty="0" lang="en-GB">
                <a:latin typeface="Times New Roman"/>
                <a:cs typeface="Times New Roman"/>
              </a:rPr>
              <a:t> Clearly define the objective of the analysis, such as understanding the extent of rating inflation on Fandango compared to other platforms.</a:t>
            </a:r>
          </a:p>
          <a:p>
            <a:pPr indent="0" marL="0">
              <a:buNone/>
            </a:pPr>
            <a:r>
              <a:rPr b="1" dirty="0" sz="2000" lang="en-GB">
                <a:latin typeface="Times New Roman" panose="02020603050405020304" pitchFamily="18" charset="0"/>
                <a:cs typeface="Times New Roman" panose="02020603050405020304" pitchFamily="18" charset="0"/>
              </a:rPr>
              <a:t>Scope Definition:</a:t>
            </a:r>
          </a:p>
          <a:p>
            <a:pPr indent="-305435" lvl="1" marL="629920">
              <a:lnSpc>
                <a:spcPct val="110000"/>
              </a:lnSpc>
              <a:buFont typeface="Courier New" panose="05000000000000000000" pitchFamily="2" charset="2"/>
              <a:buChar char="o"/>
            </a:pPr>
            <a:r>
              <a:rPr dirty="0" sz="1500" lang="en-GB">
                <a:latin typeface="Times New Roman"/>
                <a:cs typeface="Times New Roman"/>
              </a:rPr>
              <a:t>  Determine the scope of the analysis, including which movies, time period, and comparison platforms will be included.</a:t>
            </a:r>
          </a:p>
          <a:p>
            <a:pPr indent="0" marL="0">
              <a:buNone/>
            </a:pPr>
            <a:r>
              <a:rPr b="1" dirty="0" sz="2000" lang="en-GB">
                <a:latin typeface="Times New Roman" panose="02020603050405020304" pitchFamily="18" charset="0"/>
                <a:cs typeface="Times New Roman" panose="02020603050405020304" pitchFamily="18" charset="0"/>
              </a:rPr>
              <a:t>Data Collection: </a:t>
            </a:r>
          </a:p>
          <a:p>
            <a:pPr indent="-305435" lvl="1" marL="629920">
              <a:lnSpc>
                <a:spcPct val="110000"/>
              </a:lnSpc>
              <a:buFont typeface="Courier New" panose="05000000000000000000" pitchFamily="2" charset="2"/>
              <a:buChar char="o"/>
            </a:pPr>
            <a:r>
              <a:rPr dirty="0" sz="1500" lang="en-GB">
                <a:latin typeface="Times New Roman"/>
                <a:cs typeface="Times New Roman"/>
              </a:rPr>
              <a:t>Gather Fandango ratings data using web scraping or an API.</a:t>
            </a:r>
          </a:p>
          <a:p>
            <a:pPr indent="-305435" lvl="1" marL="629920">
              <a:lnSpc>
                <a:spcPct val="110000"/>
              </a:lnSpc>
              <a:buFont typeface="Courier New" panose="05000000000000000000" pitchFamily="2" charset="2"/>
              <a:buChar char="o"/>
            </a:pPr>
            <a:r>
              <a:rPr dirty="0" sz="1500" lang="en-GB">
                <a:latin typeface="Times New Roman"/>
                <a:cs typeface="Times New Roman"/>
              </a:rPr>
              <a:t>Collect ratings data from alternative sources like IMDb or Rotten Tomatoes.</a:t>
            </a:r>
          </a:p>
          <a:p>
            <a:pPr indent="-305435" lvl="1" marL="629920">
              <a:lnSpc>
                <a:spcPct val="110000"/>
              </a:lnSpc>
              <a:buFont typeface="Courier New" panose="05000000000000000000" pitchFamily="2" charset="2"/>
              <a:buChar char="o"/>
            </a:pPr>
            <a:r>
              <a:rPr dirty="0" sz="1500" lang="en-GB">
                <a:latin typeface="Times New Roman"/>
                <a:cs typeface="Times New Roman"/>
              </a:rPr>
              <a:t>Ensure data integrity and completeness.</a:t>
            </a:r>
          </a:p>
          <a:p>
            <a:pPr indent="0" marL="0">
              <a:buNone/>
            </a:pPr>
            <a:r>
              <a:rPr b="1" dirty="0" sz="2400" lang="en-GB">
                <a:latin typeface="Times New Roman"/>
                <a:cs typeface="Times New Roman"/>
              </a:rPr>
              <a:t>Data Preprocessing:</a:t>
            </a:r>
          </a:p>
          <a:p>
            <a:pPr indent="-305435" lvl="1" marL="629920">
              <a:lnSpc>
                <a:spcPct val="110000"/>
              </a:lnSpc>
              <a:buFont typeface="Courier New" panose="05000000000000000000" pitchFamily="2" charset="2"/>
              <a:buChar char="o"/>
            </a:pPr>
            <a:r>
              <a:rPr dirty="0" lang="en-GB">
                <a:latin typeface="Times New Roman"/>
                <a:cs typeface="Times New Roman"/>
              </a:rPr>
              <a:t>Clean the data by handling missing values, inconsistencies, and outliers.</a:t>
            </a:r>
          </a:p>
          <a:p>
            <a:pPr indent="-305435" lvl="1" marL="629920">
              <a:buFont typeface="Courier New" panose="05000000000000000000" pitchFamily="2" charset="2"/>
              <a:buChar char="o"/>
            </a:pPr>
            <a:r>
              <a:rPr dirty="0" lang="en-GB">
                <a:latin typeface="Times New Roman"/>
                <a:cs typeface="Times New Roman"/>
              </a:rPr>
              <a:t>Normalize ratings to a common scale if necessary.</a:t>
            </a:r>
          </a:p>
          <a:p>
            <a:pPr indent="-305435" lvl="1" marL="629920">
              <a:lnSpc>
                <a:spcPct val="110000"/>
              </a:lnSpc>
              <a:buFont typeface="Courier New" panose="05000000000000000000" pitchFamily="2" charset="2"/>
              <a:buChar char="o"/>
            </a:pPr>
            <a:r>
              <a:rPr dirty="0" lang="en-GB">
                <a:latin typeface="Times New Roman"/>
                <a:cs typeface="Times New Roman"/>
              </a:rPr>
              <a:t>Explore the data to understand its distribution and characteristics.</a:t>
            </a:r>
            <a:endParaRPr lang="en-IN">
              <a:latin typeface="Times New Roman"/>
              <a:cs typeface="Times New Roman"/>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591088" y="1232754"/>
            <a:ext cx="11296809" cy="5395738"/>
          </a:xfrm>
        </p:spPr>
        <p:txBody>
          <a:bodyPr>
            <a:normAutofit/>
          </a:bodyPr>
          <a:p>
            <a:pPr indent="0" marL="0">
              <a:buNone/>
            </a:pPr>
            <a:r>
              <a:rPr b="1" dirty="0" sz="2400" lang="en-GB">
                <a:latin typeface="Times New Roman" panose="02020603050405020304" pitchFamily="18" charset="0"/>
                <a:cs typeface="Times New Roman" panose="02020603050405020304" pitchFamily="18" charset="0"/>
              </a:rPr>
              <a:t>Algorithm Development:</a:t>
            </a:r>
            <a:endParaRPr lang="en-US"/>
          </a:p>
          <a:p>
            <a:pPr indent="0" marL="0">
              <a:buNone/>
            </a:pPr>
            <a:r>
              <a:rPr b="1" dirty="0" sz="2000" lang="en-GB">
                <a:latin typeface="Times New Roman"/>
                <a:cs typeface="Times New Roman"/>
              </a:rPr>
              <a:t>Data Collection: </a:t>
            </a:r>
            <a:endParaRPr b="1" dirty="0" sz="2400" lang="en-GB">
              <a:latin typeface="Times New Roman" panose="02020603050405020304" pitchFamily="18" charset="0"/>
              <a:cs typeface="Times New Roman" panose="02020603050405020304" pitchFamily="18" charset="0"/>
            </a:endParaRPr>
          </a:p>
          <a:p>
            <a:pPr indent="0" marL="0">
              <a:buNone/>
            </a:pPr>
            <a:r>
              <a:rPr dirty="0" sz="1800" lang="en-GB">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indent="0" marL="0">
              <a:buNone/>
            </a:pPr>
            <a:r>
              <a:rPr b="1" dirty="0" sz="1800" lang="en-GB">
                <a:latin typeface="Times New Roman"/>
                <a:cs typeface="Times New Roman"/>
              </a:rPr>
              <a:t>Data Preprocessing</a:t>
            </a:r>
            <a:r>
              <a:rPr dirty="0" sz="1800" lang="en-GB">
                <a:latin typeface="Times New Roman"/>
                <a:cs typeface="Times New Roman"/>
              </a:rPr>
              <a:t>: </a:t>
            </a:r>
          </a:p>
          <a:p>
            <a:pPr indent="0" lvl="1" marL="324485">
              <a:lnSpc>
                <a:spcPct val="110000"/>
              </a:lnSpc>
              <a:buNone/>
            </a:pPr>
            <a:r>
              <a:rPr dirty="0" sz="1800" lang="en-GB">
                <a:latin typeface="Times New Roman"/>
                <a:cs typeface="Times New Roman"/>
              </a:rPr>
              <a:t> Clean the collected data, handle missing values, and normalize ratings if needed.</a:t>
            </a:r>
            <a:endParaRPr sz="1800" lang="en-GB"/>
          </a:p>
          <a:p>
            <a:pPr indent="0" marL="0">
              <a:buNone/>
            </a:pPr>
            <a:r>
              <a:rPr b="1" dirty="0" sz="2000" lang="en-GB">
                <a:latin typeface="Times New Roman"/>
                <a:cs typeface="Times New Roman"/>
              </a:rPr>
              <a:t>Analysis</a:t>
            </a:r>
            <a:r>
              <a:rPr dirty="0" sz="1800" lang="en-GB">
                <a:latin typeface="Times New Roman"/>
                <a:cs typeface="Times New Roman"/>
              </a:rPr>
              <a:t>: </a:t>
            </a:r>
          </a:p>
          <a:p>
            <a:pPr indent="0" marL="0">
              <a:buNone/>
            </a:pPr>
            <a:r>
              <a:rPr dirty="0" sz="1800" lang="en-GB">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indent="0" marL="0">
              <a:buNone/>
            </a:pPr>
            <a:r>
              <a:rPr b="1" dirty="0" sz="2000" lang="en-GB">
                <a:latin typeface="Times New Roman"/>
                <a:cs typeface="Times New Roman"/>
              </a:rPr>
              <a:t>Insights Generation: </a:t>
            </a:r>
            <a:endParaRPr dirty="0" sz="1800" lang="en-IN">
              <a:latin typeface="Times New Roman" panose="02020603050405020304" pitchFamily="18" charset="0"/>
              <a:cs typeface="Times New Roman" panose="02020603050405020304" pitchFamily="18" charset="0"/>
            </a:endParaRPr>
          </a:p>
          <a:p>
            <a:pPr indent="0" marL="0">
              <a:buNone/>
            </a:pPr>
            <a:r>
              <a:rPr dirty="0" sz="1800" lang="en-GB">
                <a:latin typeface="Times New Roman"/>
                <a:cs typeface="Times New Roman"/>
              </a:rPr>
              <a:t> Interpret the analysis results to understand the reasons behind rating differences and provide actionable insights.</a:t>
            </a:r>
            <a:endParaRPr sz="1800" lang="en-IN">
              <a:latin typeface="Times New Roman" panose="02020603050405020304" pitchFamily="18" charset="0"/>
              <a:cs typeface="Times New Roman" panose="02020603050405020304" pitchFamily="18" charset="0"/>
            </a:endParaRPr>
          </a:p>
          <a:p>
            <a:pPr indent="-305435" marL="305435">
              <a:buFont typeface="Arial" panose="05020102010507070707" pitchFamily="18" charset="2"/>
              <a:buChar char="•"/>
            </a:pP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7" name="Content Placeholder 1"/>
          <p:cNvSpPr>
            <a:spLocks noGrp="1"/>
          </p:cNvSpPr>
          <p:nvPr>
            <p:ph idx="1"/>
          </p:nvPr>
        </p:nvSpPr>
        <p:spPr/>
        <p:txBody>
          <a:bodyPr>
            <a:normAutofit/>
          </a:bodyPr>
          <a:p>
            <a:pPr indent="0" marL="0">
              <a:buNone/>
            </a:pPr>
            <a:endParaRPr dirty="0" sz="2400" lang="en-IN"/>
          </a:p>
        </p:txBody>
      </p:sp>
      <p:pic>
        <p:nvPicPr>
          <p:cNvPr id="2097153" name="Picture 5"/>
          <p:cNvPicPr>
            <a:picLocks noChangeAspect="1"/>
          </p:cNvPicPr>
          <p:nvPr/>
        </p:nvPicPr>
        <p:blipFill>
          <a:blip xmlns:r="http://schemas.openxmlformats.org/officeDocument/2006/relationships" r:embed="rId1"/>
          <a:stretch>
            <a:fillRect/>
          </a:stretch>
        </p:blipFill>
        <p:spPr>
          <a:xfrm>
            <a:off x="4495018" y="2020665"/>
            <a:ext cx="2346960" cy="2375082"/>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678323" y="2056985"/>
            <a:ext cx="2366882" cy="2341732"/>
          </a:xfrm>
          <a:prstGeom prst="rect"/>
        </p:spPr>
      </p:pic>
      <p:pic>
        <p:nvPicPr>
          <p:cNvPr id="2097155" name="Picture 7"/>
          <p:cNvPicPr>
            <a:picLocks noChangeAspect="1"/>
          </p:cNvPicPr>
          <p:nvPr/>
        </p:nvPicPr>
        <p:blipFill>
          <a:blip xmlns:r="http://schemas.openxmlformats.org/officeDocument/2006/relationships" r:embed="rId3"/>
          <a:stretch>
            <a:fillRect/>
          </a:stretch>
        </p:blipFill>
        <p:spPr>
          <a:xfrm>
            <a:off x="7513923" y="2133285"/>
            <a:ext cx="3771302" cy="2259484"/>
          </a:xfrm>
          <a:prstGeom prst="rect"/>
        </p:spPr>
      </p:pic>
      <p:sp>
        <p:nvSpPr>
          <p:cNvPr id="1048608" name="Title 5"/>
          <p:cNvSpPr txBox="1"/>
          <p:nvPr/>
        </p:nvSpPr>
        <p:spPr>
          <a:xfrm>
            <a:off x="677334" y="179832"/>
            <a:ext cx="8596668" cy="669254"/>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a:xfrm>
            <a:off x="581192" y="771429"/>
            <a:ext cx="11029616" cy="530296"/>
          </a:xfrm>
        </p:spPr>
        <p:txBody>
          <a:bodyPr>
            <a:normAutofit fontScale="90000"/>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a:xfrm>
            <a:off x="581192" y="1836416"/>
            <a:ext cx="11029615" cy="4673324"/>
          </a:xfrm>
        </p:spPr>
        <p:txBody>
          <a:bodyPr>
            <a:normAutofit/>
          </a:bodyPr>
          <a:p>
            <a:pPr indent="0" marL="0">
              <a:lnSpc>
                <a:spcPct val="100000"/>
              </a:lnSpc>
              <a:buNone/>
            </a:pPr>
            <a:r>
              <a:rPr dirty="0" sz="2800" lang="en-GB">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dirty="0" lang="en-US"/>
          </a:p>
          <a:p>
            <a:pPr indent="0" marL="0">
              <a:buNone/>
            </a:pPr>
            <a:br>
              <a:rPr dirty="0" lang="en-US"/>
            </a:br>
            <a:endParaRPr dirty="0" lang="en-US"/>
          </a:p>
          <a:p>
            <a:pPr indent="-305435" marL="305435"/>
            <a:endParaRPr dirty="0" sz="2800" lang="en-GB"/>
          </a:p>
          <a:p>
            <a:pPr indent="-305435" marL="305435"/>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13" name="Rectangle 1"/>
          <p:cNvSpPr/>
          <p:nvPr/>
        </p:nvSpPr>
        <p:spPr>
          <a:xfrm>
            <a:off x="531712" y="1710761"/>
            <a:ext cx="11076417" cy="3447098"/>
          </a:xfrm>
          <a:prstGeom prst="rect"/>
        </p:spPr>
        <p:txBody>
          <a:bodyPr anchor="t" bIns="45720" lIns="91440" rIns="91440" tIns="45720" wrap="square">
            <a:spAutoFit/>
          </a:bodyPr>
          <a:p>
            <a:br>
              <a:rPr dirty="0" lang="en-US"/>
            </a:br>
            <a:r>
              <a:rPr dirty="0" sz="2800" lang="en-GB">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dirty="0" sz="2800" lang="en-US"/>
          </a:p>
          <a:p>
            <a:br>
              <a:rPr dirty="0" lang="en-US"/>
            </a:br>
            <a:endParaRPr dirty="0" lang="en-US"/>
          </a:p>
          <a:p>
            <a:endParaRPr dirty="0" sz="2400" lang="en-GB">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s8187715@gmail.com</cp:lastModifiedBy>
  <dcterms:created xsi:type="dcterms:W3CDTF">2021-05-26T05:50:10Z</dcterms:created>
  <dcterms:modified xsi:type="dcterms:W3CDTF">2024-04-25T08:01:19Z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bb67138c5b694ac0aec53ae2849dd521</vt:lpwstr>
  </property>
</Properties>
</file>