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60" r:id="rId7"/>
    <p:sldId id="262" r:id="rId8"/>
    <p:sldId id="257" r:id="rId9"/>
    <p:sldId id="263" r:id="rId10"/>
    <p:sldId id="25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EDFF8-9794-4236-9DAC-DD687CF331B1}" v="254" dt="2022-12-06T22:24:01.545"/>
    <p1510:client id="{B44A3A92-8C78-4AB1-8330-E58C9DEE62B5}" v="208" dt="2022-12-06T14:18:0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0888-DC53-406A-BB0E-9BD87D83282A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8CFCA-7487-4189-BA6C-04B25171D7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5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3AAAF-AF73-F802-1254-3AFFFDC2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B519D3-D0EB-C1B2-F8DE-09A0C23B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EFACC-33C2-4AFF-D78A-4411A86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08328A-5A06-77B5-D39B-307B906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BDA9E8-2B18-1216-44B7-0B0FBF13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3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2AA6C-88A3-6A07-E515-CC0BD8C3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C8E4F6-66FC-5434-2435-CA67FF784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778A75-0137-F9E8-C561-E0B174D0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DBAB7-56D6-BA68-9E21-4F85C48F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8E761-688A-D2FE-8012-80EF28C2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7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2C1DEB-D9F0-CFD1-9C12-DB475516B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C886B2-5256-CC32-2D5A-F79B301C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D248C-1EC1-052B-4584-4B1D042A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5020FA-FE04-82B5-7051-AD784194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75864-8408-C5CD-AFB1-E57F797B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95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A3BA6-D864-C838-40F9-D1554B34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2E7F3-C874-99E8-500D-01D4ABC8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1E930-F8BE-616F-A98E-DE1349A0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71A6C-BC1B-03F6-DA72-4F08C77C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F46916-3AC8-BE8E-C7BF-28CE903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2A8C1-3E41-D10B-258F-9DDB1D14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83DB25-38B4-24AF-6916-17DAAB39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986D3B-7C59-C7D4-70D4-5D9CB741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62B5D5-D3ED-3A10-7290-E1502621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2A743-D2F1-D78E-AE1E-38A66D79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92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E6FAB-C860-D6B6-4CB6-CC572585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84E67-CE2C-E9F8-390E-A1367B75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256A88-9366-FED8-3E2F-C110EB9C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758C4-7992-94B3-D3EB-93EDF4F9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3E9643-26E2-A24B-3373-0A13C18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F59DAD-BC60-C210-3DC2-C8BB9990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4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98955-00E6-0EB4-1040-98994ADB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00371A-15F0-9A17-37CA-92F5815E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2E10BD-0489-2BB9-C55E-EF8A2B9C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46E0D0-FED3-524F-0E8D-22A83FA7E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67E939-0AFD-870D-DA2C-647E85FB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417E6F-47BA-6597-3DD7-3388699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555DE8-F077-3F62-41DC-78286E52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EA3991-AC3E-A582-00DD-C89B8CCA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9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F6CC0-9C60-C147-F7CF-51CC0499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4A46AD-E982-065F-B1F6-2F60A6D9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85551-3A51-98DD-3777-EFFC2B55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9A84A4-150A-A8E7-E438-96FDEF1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5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389E01-5C8B-07B1-2485-227D0D3B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763BE2-A7FF-23A6-8B9E-08516EE8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C3D5FA-2A1B-6257-C52A-6FEC5BD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4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891CC-BBAC-B2B8-4DB0-AC7054D2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B0E5F-0D56-D234-A99B-17A96FEF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1E370-86BA-DFB8-839D-ACF84454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AA6B3E-C66E-E142-0D9D-AC27387F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FA9FF5-029F-032B-2934-CBECBF7E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CA3A76-FC9E-77C4-A6AA-9DA4AB30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E6E22-ECD9-D285-0A0B-F4ABF43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81B852-7F75-0010-1B9F-F74014A3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0F367F-D1DE-6089-6DDE-5549EE8C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7D32A4-44CB-41D7-985C-1366E112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4C1764-405E-DCE9-A35B-703B6D84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A92C8D-C367-6C1F-254F-F7C01773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99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1EEF78-5AEC-36F8-EB31-00DEBA09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01EE91-23A2-5B0B-B568-9C25698D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21819-C20F-036F-7B6B-EDAE6A286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59DC-8027-4C11-AD84-84ADA2ECA400}" type="datetimeFigureOut">
              <a:rPr lang="it-IT" smtClean="0"/>
              <a:t>29/11/2022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6709A-6689-6A28-0F50-313BBE3FF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47A97-8430-D190-9A2C-227E527B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2E7-4C9D-45EF-8919-2BF14C5EA0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3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4D15F0-EB8E-E5E8-B43C-967854B46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" y="747163"/>
            <a:ext cx="5238466" cy="2991416"/>
          </a:xfrm>
        </p:spPr>
        <p:txBody>
          <a:bodyPr anchor="b">
            <a:normAutofit/>
          </a:bodyPr>
          <a:lstStyle/>
          <a:p>
            <a:r>
              <a:rPr lang="it-IT" dirty="0"/>
              <a:t>Smart Gym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BBB57B-2CE4-0DA9-BC61-A9AB080B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75" y="3737973"/>
            <a:ext cx="5160764" cy="2163551"/>
          </a:xfrm>
        </p:spPr>
        <p:txBody>
          <a:bodyPr anchor="t">
            <a:normAutofit/>
          </a:bodyPr>
          <a:lstStyle/>
          <a:p>
            <a:r>
              <a:rPr lang="it-IT" dirty="0"/>
              <a:t>Training in an </a:t>
            </a:r>
            <a:r>
              <a:rPr lang="it-IT" dirty="0" err="1"/>
              <a:t>intelligent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Elemento grafico 31" descr="Culturista con riempimento a tinta unita">
            <a:extLst>
              <a:ext uri="{FF2B5EF4-FFF2-40B4-BE49-F238E27FC236}">
                <a16:creationId xmlns:a16="http://schemas.microsoft.com/office/drawing/2014/main" id="{5EBA2BF3-19C0-D358-3B8D-E3B4BD18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pavimento, interni, parete, sport&#10;&#10;Descrizione generata automaticamente">
            <a:extLst>
              <a:ext uri="{FF2B5EF4-FFF2-40B4-BE49-F238E27FC236}">
                <a16:creationId xmlns:a16="http://schemas.microsoft.com/office/drawing/2014/main" id="{4266EFC4-3232-C75B-5E7E-5E51AC96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61D605D-6EF2-B609-323B-F9EC567F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The idea</a:t>
            </a:r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B104E-2647-CED9-F8C9-65772501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it-IT" sz="1900">
                <a:solidFill>
                  <a:srgbClr val="FFFFFF"/>
                </a:solidFill>
              </a:rPr>
              <a:t>The awareness of the users inside the gym and in the single rooms is taken through sensors.</a:t>
            </a:r>
          </a:p>
          <a:p>
            <a:r>
              <a:rPr lang="it-IT" sz="1900">
                <a:solidFill>
                  <a:srgbClr val="FFFFFF"/>
                </a:solidFill>
              </a:rPr>
              <a:t>The training machines are active, they use actuators to guide in the training and adapt themselves actively depending user</a:t>
            </a:r>
          </a:p>
          <a:p>
            <a:r>
              <a:rPr lang="it-IT" sz="1900">
                <a:solidFill>
                  <a:srgbClr val="FFFFFF"/>
                </a:solidFill>
              </a:rPr>
              <a:t>Information regarding the training (for every user) is provided by trainers, stored in the system and used by the intelligence as input</a:t>
            </a:r>
          </a:p>
          <a:p>
            <a:r>
              <a:rPr lang="it-IT" sz="1900">
                <a:solidFill>
                  <a:srgbClr val="FFFFFF"/>
                </a:solidFill>
              </a:rPr>
              <a:t>Information about body movements and executions are acquired in real-time and stored in the system </a:t>
            </a:r>
          </a:p>
          <a:p>
            <a:r>
              <a:rPr lang="it-IT" sz="1900">
                <a:solidFill>
                  <a:srgbClr val="FFFFFF"/>
                </a:solidFill>
              </a:rPr>
              <a:t>An alert is sent to both user and the most appropriate trainer that is present on a specific day, in case of a critical situation</a:t>
            </a:r>
          </a:p>
          <a:p>
            <a:r>
              <a:rPr lang="it-IT" sz="1900">
                <a:solidFill>
                  <a:srgbClr val="FFFFFF"/>
                </a:solidFill>
              </a:rPr>
              <a:t>Data are stored to obtain a single history of the improvements</a:t>
            </a:r>
          </a:p>
          <a:p>
            <a:endParaRPr lang="it-IT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7E417C-089F-80A3-29DA-A985EAD9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it-IT"/>
              <a:t>Why ambient intelligence?</a:t>
            </a:r>
          </a:p>
        </p:txBody>
      </p:sp>
      <p:sp>
        <p:nvSpPr>
          <p:cNvPr id="92" name="Segnaposto contenuto 2">
            <a:extLst>
              <a:ext uri="{FF2B5EF4-FFF2-40B4-BE49-F238E27FC236}">
                <a16:creationId xmlns:a16="http://schemas.microsoft.com/office/drawing/2014/main" id="{27635BAD-98FD-4B03-3447-FA603B6E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composed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of </a:t>
            </a:r>
            <a:r>
              <a:rPr lang="it-IT" sz="2000" dirty="0" err="1"/>
              <a:t>sensors</a:t>
            </a:r>
            <a:endParaRPr lang="it-IT" sz="2000" dirty="0"/>
          </a:p>
          <a:p>
            <a:r>
              <a:rPr lang="it-IT" sz="2000" dirty="0" err="1"/>
              <a:t>Ubiquity</a:t>
            </a:r>
            <a:r>
              <a:rPr lang="it-IT" sz="2000" dirty="0"/>
              <a:t> computing </a:t>
            </a:r>
            <a:r>
              <a:rPr lang="it-IT" sz="2000" dirty="0" err="1"/>
              <a:t>uses</a:t>
            </a:r>
            <a:r>
              <a:rPr lang="it-IT" sz="2000" dirty="0"/>
              <a:t> </a:t>
            </a:r>
            <a:r>
              <a:rPr lang="it-IT" sz="2000" dirty="0" err="1"/>
              <a:t>sensors</a:t>
            </a:r>
            <a:r>
              <a:rPr lang="it-IT" sz="2000" dirty="0"/>
              <a:t>, a </a:t>
            </a:r>
            <a:r>
              <a:rPr lang="it-IT" sz="2000" dirty="0" err="1"/>
              <a:t>calculus</a:t>
            </a:r>
            <a:r>
              <a:rPr lang="it-IT" sz="2000" dirty="0"/>
              <a:t> system, and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</a:p>
          <a:p>
            <a:r>
              <a:rPr lang="it-IT" sz="2000" dirty="0" err="1"/>
              <a:t>They</a:t>
            </a:r>
            <a:r>
              <a:rPr lang="it-IT" sz="2000" dirty="0"/>
              <a:t> are embedded in the </a:t>
            </a:r>
            <a:r>
              <a:rPr lang="it-IT" sz="2000" dirty="0" err="1"/>
              <a:t>environment</a:t>
            </a:r>
            <a:r>
              <a:rPr lang="it-IT" sz="2000" dirty="0"/>
              <a:t> (in a </a:t>
            </a:r>
            <a:r>
              <a:rPr lang="it-IT" sz="2000" dirty="0" err="1"/>
              <a:t>unobtrusive</a:t>
            </a:r>
            <a:r>
              <a:rPr lang="it-IT" sz="2000" dirty="0"/>
              <a:t> way)</a:t>
            </a:r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context</a:t>
            </a:r>
            <a:r>
              <a:rPr lang="it-IT" sz="2000" dirty="0"/>
              <a:t> </a:t>
            </a:r>
            <a:r>
              <a:rPr lang="it-IT" sz="2000" dirty="0" err="1"/>
              <a:t>awareness</a:t>
            </a:r>
            <a:r>
              <a:rPr lang="it-IT" sz="2000" dirty="0"/>
              <a:t> and  makes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personalization</a:t>
            </a:r>
            <a:endParaRPr lang="it-IT" sz="2000" dirty="0"/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smart in the </a:t>
            </a:r>
            <a:r>
              <a:rPr lang="it-IT" sz="2000" dirty="0" err="1"/>
              <a:t>pre</a:t>
            </a:r>
            <a:r>
              <a:rPr lang="it-IT" sz="2000" dirty="0"/>
              <a:t>-responsive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5BAE5E-A6A1-B1AA-F13E-D2D13744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828445"/>
            <a:ext cx="4935970" cy="27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41BFDE-54EE-B1B9-04E3-E8779B0C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it-IT" sz="4000"/>
              <a:t>Interactions</a:t>
            </a:r>
            <a:endParaRPr lang="it-IT" sz="4000" dirty="0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911DB077-0C6C-FA61-F296-3F3BD840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 err="1"/>
              <a:t>Sensors</a:t>
            </a:r>
            <a:r>
              <a:rPr lang="it-IT" sz="2000" dirty="0"/>
              <a:t> are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automatic</a:t>
            </a:r>
            <a:r>
              <a:rPr lang="it-IT" sz="2000" dirty="0"/>
              <a:t> sensing</a:t>
            </a:r>
          </a:p>
          <a:p>
            <a:r>
              <a:rPr lang="it-IT" sz="2000" dirty="0"/>
              <a:t>Smartphones and displays are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provide</a:t>
            </a:r>
            <a:r>
              <a:rPr lang="it-IT" sz="2000" dirty="0"/>
              <a:t> </a:t>
            </a:r>
            <a:r>
              <a:rPr lang="it-IT" sz="2000" dirty="0" err="1"/>
              <a:t>intelligent</a:t>
            </a:r>
            <a:r>
              <a:rPr lang="it-IT" sz="2000" dirty="0"/>
              <a:t> interaction</a:t>
            </a:r>
          </a:p>
          <a:p>
            <a:r>
              <a:rPr lang="it-IT" sz="2000" dirty="0"/>
              <a:t>The ambient intelligence system acts 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active</a:t>
            </a:r>
            <a:r>
              <a:rPr lang="it-IT" sz="2000" dirty="0"/>
              <a:t> machines inside the gym </a:t>
            </a:r>
            <a:endParaRPr lang="it-IT" sz="2000" dirty="0">
              <a:cs typeface="Calibri"/>
            </a:endParaRPr>
          </a:p>
          <a:p>
            <a:r>
              <a:rPr lang="it-IT" sz="2000" dirty="0" err="1"/>
              <a:t>Intelligent</a:t>
            </a:r>
            <a:r>
              <a:rPr lang="it-IT" sz="2000" dirty="0"/>
              <a:t> interaction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natural</a:t>
            </a:r>
            <a:r>
              <a:rPr lang="it-IT" sz="2000" dirty="0"/>
              <a:t> and </a:t>
            </a:r>
            <a:r>
              <a:rPr lang="it-IT" sz="2000" dirty="0" err="1"/>
              <a:t>noninvasive</a:t>
            </a:r>
            <a:r>
              <a:rPr lang="it-IT" sz="2000" dirty="0"/>
              <a:t> (</a:t>
            </a:r>
            <a:r>
              <a:rPr lang="it-IT" sz="2000" dirty="0" err="1"/>
              <a:t>eg</a:t>
            </a:r>
            <a:r>
              <a:rPr lang="it-IT" sz="2000" dirty="0"/>
              <a:t>. Smartwatch and beacons )</a:t>
            </a:r>
            <a:endParaRPr lang="it-IT" sz="2000" dirty="0">
              <a:cs typeface="Calibri"/>
            </a:endParaRPr>
          </a:p>
          <a:p>
            <a:r>
              <a:rPr lang="it-IT" sz="2000" dirty="0"/>
              <a:t>Interaction with the </a:t>
            </a:r>
            <a:r>
              <a:rPr lang="it-IT" sz="2000" dirty="0" err="1"/>
              <a:t>environment</a:t>
            </a:r>
            <a:r>
              <a:rPr lang="it-IT" sz="2000" dirty="0"/>
              <a:t> must be </a:t>
            </a:r>
            <a:r>
              <a:rPr lang="it-IT" sz="2000" dirty="0" err="1"/>
              <a:t>reliable</a:t>
            </a:r>
            <a:r>
              <a:rPr lang="it-IT" sz="2000" dirty="0"/>
              <a:t> and safe</a:t>
            </a:r>
          </a:p>
        </p:txBody>
      </p:sp>
      <p:pic>
        <p:nvPicPr>
          <p:cNvPr id="27" name="Immagine 26" descr="Immagine che contiene elettrodomestico&#10;&#10;Descrizione generata automaticamente">
            <a:extLst>
              <a:ext uri="{FF2B5EF4-FFF2-40B4-BE49-F238E27FC236}">
                <a16:creationId xmlns:a16="http://schemas.microsoft.com/office/drawing/2014/main" id="{D1C11355-4D8F-0490-FFAD-F27C04149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50" y="3638618"/>
            <a:ext cx="3295146" cy="30892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876FDEB-4742-8DA3-00DD-7239BB43A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58" y="514350"/>
            <a:ext cx="5223530" cy="24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B17D2-EC9D-5D65-DE35-6CC8408C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it-IT" err="1"/>
              <a:t>Sensors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5E32C5-764D-7225-BC06-B7C43B98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1500" dirty="0" err="1"/>
              <a:t>They</a:t>
            </a:r>
            <a:r>
              <a:rPr lang="it-IT" sz="1500" dirty="0"/>
              <a:t> catch </a:t>
            </a:r>
            <a:r>
              <a:rPr lang="it-IT" sz="1500" dirty="0" err="1"/>
              <a:t>different</a:t>
            </a:r>
            <a:r>
              <a:rPr lang="it-IT" sz="1500" dirty="0"/>
              <a:t> nature of information like position in the </a:t>
            </a:r>
            <a:r>
              <a:rPr lang="it-IT" sz="1500" dirty="0" err="1"/>
              <a:t>environment</a:t>
            </a:r>
            <a:r>
              <a:rPr lang="it-IT" sz="1500" dirty="0"/>
              <a:t>, health status, and position of the </a:t>
            </a:r>
            <a:r>
              <a:rPr lang="it-IT" sz="1500" dirty="0" err="1"/>
              <a:t>body’s</a:t>
            </a:r>
            <a:r>
              <a:rPr lang="it-IT" sz="1500" dirty="0"/>
              <a:t> part</a:t>
            </a:r>
          </a:p>
          <a:p>
            <a:r>
              <a:rPr lang="it-IT" sz="1500" dirty="0" err="1"/>
              <a:t>Inertial</a:t>
            </a:r>
            <a:r>
              <a:rPr lang="it-IT" sz="1500" dirty="0"/>
              <a:t> </a:t>
            </a:r>
            <a:r>
              <a:rPr lang="it-IT" sz="1500" dirty="0" err="1"/>
              <a:t>measurement</a:t>
            </a:r>
            <a:r>
              <a:rPr lang="it-IT" sz="1500" dirty="0"/>
              <a:t> </a:t>
            </a:r>
            <a:r>
              <a:rPr lang="it-IT" sz="1500" dirty="0" err="1"/>
              <a:t>units</a:t>
            </a:r>
            <a:r>
              <a:rPr lang="it-IT" sz="1500" dirty="0"/>
              <a:t> (in some </a:t>
            </a:r>
            <a:r>
              <a:rPr lang="it-IT" sz="1500" dirty="0" err="1"/>
              <a:t>specific</a:t>
            </a:r>
            <a:r>
              <a:rPr lang="it-IT" sz="1500" dirty="0"/>
              <a:t> </a:t>
            </a:r>
            <a:r>
              <a:rPr lang="it-IT" sz="1500" dirty="0" err="1"/>
              <a:t>cases</a:t>
            </a:r>
            <a:r>
              <a:rPr lang="it-IT" sz="1500" dirty="0"/>
              <a:t>) for the body </a:t>
            </a:r>
            <a:r>
              <a:rPr lang="it-IT" sz="1500" dirty="0" err="1"/>
              <a:t>movements</a:t>
            </a:r>
            <a:r>
              <a:rPr lang="it-IT" sz="1500" dirty="0"/>
              <a:t> tracking</a:t>
            </a:r>
            <a:endParaRPr lang="it-IT" sz="1500" dirty="0">
              <a:cs typeface="Calibri"/>
            </a:endParaRPr>
          </a:p>
          <a:p>
            <a:r>
              <a:rPr lang="it-IT" sz="1500" dirty="0"/>
              <a:t>Fitness tracker for </a:t>
            </a:r>
            <a:r>
              <a:rPr lang="it-IT" sz="1500" dirty="0" err="1"/>
              <a:t>measuring</a:t>
            </a:r>
            <a:r>
              <a:rPr lang="it-IT" sz="1500" dirty="0"/>
              <a:t> body </a:t>
            </a:r>
            <a:r>
              <a:rPr lang="it-IT" sz="1500" dirty="0" err="1"/>
              <a:t>parameters</a:t>
            </a:r>
            <a:r>
              <a:rPr lang="it-IT" sz="1500" dirty="0"/>
              <a:t> (</a:t>
            </a:r>
            <a:r>
              <a:rPr lang="it-IT" sz="1500" dirty="0" err="1"/>
              <a:t>eg</a:t>
            </a:r>
            <a:r>
              <a:rPr lang="it-IT" sz="1500" dirty="0"/>
              <a:t>. </a:t>
            </a:r>
            <a:r>
              <a:rPr lang="it-IT" sz="1500" dirty="0" err="1"/>
              <a:t>heart</a:t>
            </a:r>
            <a:r>
              <a:rPr lang="it-IT" sz="1500" dirty="0"/>
              <a:t> rate and spo2)</a:t>
            </a:r>
            <a:endParaRPr lang="it-IT" sz="1500" dirty="0">
              <a:cs typeface="Calibri"/>
            </a:endParaRPr>
          </a:p>
          <a:p>
            <a:r>
              <a:rPr lang="it-IT" sz="1500" dirty="0"/>
              <a:t>RFID for </a:t>
            </a:r>
            <a:r>
              <a:rPr lang="it-IT" sz="1500" dirty="0" err="1"/>
              <a:t>bound</a:t>
            </a:r>
            <a:r>
              <a:rPr lang="it-IT" sz="1500" dirty="0"/>
              <a:t> the user with a </a:t>
            </a:r>
            <a:r>
              <a:rPr lang="it-IT" sz="1500" dirty="0" err="1"/>
              <a:t>specific</a:t>
            </a:r>
            <a:r>
              <a:rPr lang="it-IT" sz="1500" dirty="0"/>
              <a:t> machine (es. NFC).</a:t>
            </a:r>
            <a:endParaRPr lang="it-IT" sz="1500" dirty="0">
              <a:cs typeface="Calibri"/>
            </a:endParaRPr>
          </a:p>
          <a:p>
            <a:r>
              <a:rPr lang="it-IT" sz="1500" dirty="0" err="1"/>
              <a:t>Localization</a:t>
            </a:r>
            <a:r>
              <a:rPr lang="it-IT" sz="1500" dirty="0"/>
              <a:t> in the rooms </a:t>
            </a:r>
            <a:r>
              <a:rPr lang="it-IT" sz="1500" dirty="0" err="1"/>
              <a:t>using</a:t>
            </a:r>
            <a:r>
              <a:rPr lang="it-IT" sz="1500" dirty="0"/>
              <a:t> </a:t>
            </a:r>
            <a:r>
              <a:rPr lang="it-IT" sz="1500" dirty="0" err="1"/>
              <a:t>BlueTooth</a:t>
            </a:r>
            <a:r>
              <a:rPr lang="it-IT" sz="1500" dirty="0"/>
              <a:t> beacons</a:t>
            </a:r>
            <a:endParaRPr lang="it-IT" sz="1500" dirty="0">
              <a:cs typeface="Calibri"/>
            </a:endParaRPr>
          </a:p>
          <a:p>
            <a:r>
              <a:rPr lang="it-IT" sz="1500" dirty="0" err="1"/>
              <a:t>They</a:t>
            </a:r>
            <a:r>
              <a:rPr lang="it-IT" sz="1500" dirty="0"/>
              <a:t> </a:t>
            </a:r>
            <a:r>
              <a:rPr lang="it-IT" sz="1500" dirty="0" err="1"/>
              <a:t>have</a:t>
            </a:r>
            <a:r>
              <a:rPr lang="it-IT" sz="1500" dirty="0"/>
              <a:t> </a:t>
            </a:r>
            <a:r>
              <a:rPr lang="it-IT" sz="1500" dirty="0" err="1"/>
              <a:t>different</a:t>
            </a:r>
            <a:r>
              <a:rPr lang="it-IT" sz="1500" dirty="0"/>
              <a:t> </a:t>
            </a:r>
            <a:r>
              <a:rPr lang="it-IT" sz="1500" dirty="0" err="1"/>
              <a:t>resolutions</a:t>
            </a:r>
            <a:r>
              <a:rPr lang="it-IT" sz="1500" dirty="0"/>
              <a:t> and </a:t>
            </a:r>
            <a:r>
              <a:rPr lang="it-IT" sz="1500" dirty="0" err="1"/>
              <a:t>invasiveness</a:t>
            </a:r>
            <a:endParaRPr lang="it-IT" sz="1500" dirty="0">
              <a:cs typeface="Calibri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3EF2620-467A-7FE1-4F54-A988ECD6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1092953"/>
            <a:ext cx="3775899" cy="2123942"/>
          </a:xfrm>
          <a:prstGeom prst="rect">
            <a:avLst/>
          </a:prstGeom>
        </p:spPr>
      </p:pic>
      <p:sp>
        <p:nvSpPr>
          <p:cNvPr id="37" name="Rectangle 21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32E9DE-83A1-A147-7745-0B48C726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546224"/>
            <a:ext cx="2438503" cy="2573617"/>
          </a:xfrm>
          <a:prstGeom prst="rect">
            <a:avLst/>
          </a:prstGeom>
        </p:spPr>
      </p:pic>
      <p:sp>
        <p:nvSpPr>
          <p:cNvPr id="39" name="Rectangle 23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 descr="1&#10;">
            <a:extLst>
              <a:ext uri="{FF2B5EF4-FFF2-40B4-BE49-F238E27FC236}">
                <a16:creationId xmlns:a16="http://schemas.microsoft.com/office/drawing/2014/main" id="{2C3DA4EB-9004-75CC-EE81-5839B3ED3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4425993"/>
            <a:ext cx="3775899" cy="1850192"/>
          </a:xfrm>
          <a:prstGeom prst="rect">
            <a:avLst/>
          </a:prstGeom>
        </p:spPr>
      </p:pic>
      <p:sp>
        <p:nvSpPr>
          <p:cNvPr id="41" name="Rectangle 25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6EE30DF-6943-2CC7-1495-9B4B3C613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7"/>
          <a:stretch/>
        </p:blipFill>
        <p:spPr>
          <a:xfrm>
            <a:off x="9279639" y="4008517"/>
            <a:ext cx="2438503" cy="20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9729C-A2AD-2120-405E-6BEC34D3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800"/>
              <a:t>The benefits</a:t>
            </a:r>
          </a:p>
        </p:txBody>
      </p:sp>
      <p:sp>
        <p:nvSpPr>
          <p:cNvPr id="45" name="Freeform: Shape 4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egnaposto contenuto 2">
            <a:extLst>
              <a:ext uri="{FF2B5EF4-FFF2-40B4-BE49-F238E27FC236}">
                <a16:creationId xmlns:a16="http://schemas.microsoft.com/office/drawing/2014/main" id="{6C4A29A5-DF2F-76C2-4F8F-3D305A0F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it-IT" sz="2200" dirty="0">
                <a:solidFill>
                  <a:schemeClr val="bg1"/>
                </a:solidFill>
              </a:rPr>
              <a:t>Smart management of the people inside the gym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Reducing</a:t>
            </a:r>
            <a:r>
              <a:rPr lang="it-IT" sz="2200" dirty="0">
                <a:solidFill>
                  <a:schemeClr val="bg1"/>
                </a:solidFill>
              </a:rPr>
              <a:t> the </a:t>
            </a:r>
            <a:r>
              <a:rPr lang="it-IT" sz="2200" dirty="0" err="1">
                <a:solidFill>
                  <a:schemeClr val="bg1"/>
                </a:solidFill>
              </a:rPr>
              <a:t>number</a:t>
            </a:r>
            <a:r>
              <a:rPr lang="it-IT" sz="2200" dirty="0">
                <a:solidFill>
                  <a:schemeClr val="bg1"/>
                </a:solidFill>
              </a:rPr>
              <a:t> of the trainers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Reducing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injuries</a:t>
            </a:r>
            <a:endParaRPr lang="it-IT" sz="2200" dirty="0">
              <a:solidFill>
                <a:schemeClr val="bg1"/>
              </a:solidFill>
            </a:endParaRPr>
          </a:p>
          <a:p>
            <a:r>
              <a:rPr lang="it-IT" sz="2200" dirty="0" err="1">
                <a:solidFill>
                  <a:schemeClr val="bg1"/>
                </a:solidFill>
              </a:rPr>
              <a:t>Improving</a:t>
            </a:r>
            <a:r>
              <a:rPr lang="it-IT" sz="2200" dirty="0">
                <a:solidFill>
                  <a:schemeClr val="bg1"/>
                </a:solidFill>
              </a:rPr>
              <a:t> the </a:t>
            </a:r>
            <a:r>
              <a:rPr lang="it-IT" sz="2200" dirty="0" err="1">
                <a:solidFill>
                  <a:schemeClr val="bg1"/>
                </a:solidFill>
              </a:rPr>
              <a:t>results</a:t>
            </a:r>
            <a:r>
              <a:rPr lang="it-IT" sz="2200" dirty="0">
                <a:solidFill>
                  <a:schemeClr val="bg1"/>
                </a:solidFill>
              </a:rPr>
              <a:t> of the training</a:t>
            </a:r>
          </a:p>
          <a:p>
            <a:r>
              <a:rPr lang="it-IT" sz="2200" dirty="0">
                <a:solidFill>
                  <a:schemeClr val="bg1"/>
                </a:solidFill>
              </a:rPr>
              <a:t>Granular tracking of the </a:t>
            </a:r>
            <a:r>
              <a:rPr lang="it-IT" sz="2200" dirty="0" err="1">
                <a:solidFill>
                  <a:schemeClr val="bg1"/>
                </a:solidFill>
              </a:rPr>
              <a:t>results</a:t>
            </a:r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348CFD-06B0-968E-8947-C0CFC3D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2246"/>
            <a:ext cx="7529703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6526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72775489E9164B81439ACAF564CE63" ma:contentTypeVersion="10" ma:contentTypeDescription="Creare un nuovo documento." ma:contentTypeScope="" ma:versionID="e80b4045f9053c9acdcc23ff4aef5aeb">
  <xsd:schema xmlns:xsd="http://www.w3.org/2001/XMLSchema" xmlns:xs="http://www.w3.org/2001/XMLSchema" xmlns:p="http://schemas.microsoft.com/office/2006/metadata/properties" xmlns:ns3="8d607472-a1fb-43a0-a893-5cf19805165f" xmlns:ns4="612642b2-4cac-4d8e-a08a-0d85a88a47d5" targetNamespace="http://schemas.microsoft.com/office/2006/metadata/properties" ma:root="true" ma:fieldsID="f676ef93bafd3f88077cfa17c792932a" ns3:_="" ns4:_="">
    <xsd:import namespace="8d607472-a1fb-43a0-a893-5cf19805165f"/>
    <xsd:import namespace="612642b2-4cac-4d8e-a08a-0d85a88a47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07472-a1fb-43a0-a893-5cf1980516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42b2-4cac-4d8e-a08a-0d85a88a47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7C5EE-3BC1-43A6-9E65-E804EF99E1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46036D-7211-48A0-908B-7EF9660630F2}">
  <ds:schemaRefs>
    <ds:schemaRef ds:uri="612642b2-4cac-4d8e-a08a-0d85a88a47d5"/>
    <ds:schemaRef ds:uri="8d607472-a1fb-43a0-a893-5cf1980516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A2CCBE-062B-485E-BCC7-DA3C9A9E0C85}">
  <ds:schemaRefs>
    <ds:schemaRef ds:uri="612642b2-4cac-4d8e-a08a-0d85a88a47d5"/>
    <ds:schemaRef ds:uri="8d607472-a1fb-43a0-a893-5cf1980516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10159</TotalTime>
  <Words>331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Smart Gym</vt:lpstr>
      <vt:lpstr>The idea</vt:lpstr>
      <vt:lpstr>Why ambient intelligence?</vt:lpstr>
      <vt:lpstr>Interactions</vt:lpstr>
      <vt:lpstr>Sensors</vt:lpstr>
      <vt:lpstr>The benefits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Gym</dc:title>
  <dc:creator>Giovanni Di Marco</dc:creator>
  <cp:lastModifiedBy>Giovanni Di Marco</cp:lastModifiedBy>
  <cp:revision>4</cp:revision>
  <dcterms:created xsi:type="dcterms:W3CDTF">2022-11-20T23:09:22Z</dcterms:created>
  <dcterms:modified xsi:type="dcterms:W3CDTF">2022-12-06T22:27:14Z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0x010100DF72775489E9164B81439ACAF564CE63</vt:lpwstr>
  </property>
</Properties>
</file>