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61" r:id="rId4"/>
    <p:sldId id="258" r:id="rId5"/>
    <p:sldId id="259" r:id="rId6"/>
    <p:sldId id="260" r:id="rId7"/>
  </p:sldIdLst>
  <p:sldSz cx="9144000" cy="5143500" type="screen16x9"/>
  <p:notesSz cx="6858000" cy="9144000"/>
  <p:embeddedFontLst>
    <p:embeddedFont>
      <p:font typeface="Economica" panose="020B0604020202020204" charset="0"/>
      <p:regular r:id="rId9"/>
      <p:bold r:id="rId10"/>
      <p:italic r:id="rId11"/>
      <p:boldItalic r:id="rId12"/>
    </p:embeddedFont>
    <p:embeddedFont>
      <p:font typeface="Open Sans" panose="020B0604020202020204" charset="0"/>
      <p:regular r:id="rId13"/>
      <p:bold r:id="rId14"/>
      <p:italic r:id="rId15"/>
      <p:boldItalic r:id="rId16"/>
    </p:embeddedFont>
    <p:embeddedFont>
      <p:font typeface="Roboto" panose="02000000000000000000" pitchFamily="2" charset="0"/>
      <p:bold r:id="rId17"/>
    </p:embeddedFont>
    <p:embeddedFont>
      <p:font typeface="Cinzel Black" panose="00000A00000000000000" pitchFamily="2" charset="0"/>
      <p:bold r:id="rId18"/>
    </p:embeddedFont>
    <p:embeddedFont>
      <p:font typeface="Lobster"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58B4188-14FC-49B6-A93B-AA8CC80CC71F}">
  <a:tblStyle styleId="{558B4188-14FC-49B6-A93B-AA8CC80CC7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10" autoAdjust="0"/>
  </p:normalViewPr>
  <p:slideViewPr>
    <p:cSldViewPr snapToGrid="0">
      <p:cViewPr>
        <p:scale>
          <a:sx n="107" d="100"/>
          <a:sy n="107" d="100"/>
        </p:scale>
        <p:origin x="-84" y="-6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799647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954b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954b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8954b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8954b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a73589cc1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a73589cc1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73589cc1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a73589cc1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73589cc1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73589cc1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ionos.fr/digitalguide/serveur/know-how/linux-une-alternative-a-window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2900">
                <a:solidFill>
                  <a:srgbClr val="E69138"/>
                </a:solidFill>
                <a:highlight>
                  <a:srgbClr val="FFFFFF"/>
                </a:highlight>
                <a:latin typeface="Lobster"/>
                <a:ea typeface="Lobster"/>
                <a:cs typeface="Lobster"/>
                <a:sym typeface="Lobster"/>
              </a:rPr>
              <a:t>MongoDB VS SQL</a:t>
            </a:r>
            <a:endParaRPr sz="6200">
              <a:solidFill>
                <a:srgbClr val="E69138"/>
              </a:solidFill>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grpSp>
        <p:nvGrpSpPr>
          <p:cNvPr id="67" name="Google Shape;67;p14"/>
          <p:cNvGrpSpPr/>
          <p:nvPr/>
        </p:nvGrpSpPr>
        <p:grpSpPr>
          <a:xfrm>
            <a:off x="369350" y="3516733"/>
            <a:ext cx="129000" cy="770742"/>
            <a:chOff x="369350" y="2864883"/>
            <a:chExt cx="129000" cy="770742"/>
          </a:xfrm>
        </p:grpSpPr>
        <p:sp>
          <p:nvSpPr>
            <p:cNvPr id="68" name="Google Shape;68;p14"/>
            <p:cNvSpPr/>
            <p:nvPr/>
          </p:nvSpPr>
          <p:spPr>
            <a:xfrm>
              <a:off x="369350" y="286488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 name="Google Shape;69;p14"/>
            <p:cNvCxnSpPr/>
            <p:nvPr/>
          </p:nvCxnSpPr>
          <p:spPr>
            <a:xfrm>
              <a:off x="433850" y="2991525"/>
              <a:ext cx="0" cy="644100"/>
            </a:xfrm>
            <a:prstGeom prst="straightConnector1">
              <a:avLst/>
            </a:prstGeom>
            <a:noFill/>
            <a:ln w="9525" cap="flat" cmpd="sng">
              <a:solidFill>
                <a:schemeClr val="accent1"/>
              </a:solidFill>
              <a:prstDash val="solid"/>
              <a:round/>
              <a:headEnd type="none" w="sm" len="sm"/>
              <a:tailEnd type="oval" w="med" len="med"/>
            </a:ln>
          </p:spPr>
        </p:cxnSp>
      </p:grpSp>
      <p:grpSp>
        <p:nvGrpSpPr>
          <p:cNvPr id="70" name="Google Shape;70;p14"/>
          <p:cNvGrpSpPr/>
          <p:nvPr/>
        </p:nvGrpSpPr>
        <p:grpSpPr>
          <a:xfrm>
            <a:off x="1516850" y="3274612"/>
            <a:ext cx="129000" cy="1254971"/>
            <a:chOff x="1553050" y="1736575"/>
            <a:chExt cx="129000" cy="1254971"/>
          </a:xfrm>
        </p:grpSpPr>
        <p:sp>
          <p:nvSpPr>
            <p:cNvPr id="71" name="Google Shape;71;p14"/>
            <p:cNvSpPr/>
            <p:nvPr/>
          </p:nvSpPr>
          <p:spPr>
            <a:xfrm>
              <a:off x="1553050" y="2862546"/>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14"/>
            <p:cNvCxnSpPr/>
            <p:nvPr/>
          </p:nvCxnSpPr>
          <p:spPr>
            <a:xfrm rot="10800000">
              <a:off x="1614125" y="1736575"/>
              <a:ext cx="0" cy="1128300"/>
            </a:xfrm>
            <a:prstGeom prst="straightConnector1">
              <a:avLst/>
            </a:prstGeom>
            <a:noFill/>
            <a:ln w="9525" cap="flat" cmpd="sng">
              <a:solidFill>
                <a:schemeClr val="accent1"/>
              </a:solidFill>
              <a:prstDash val="solid"/>
              <a:round/>
              <a:headEnd type="none" w="sm" len="sm"/>
              <a:tailEnd type="oval" w="med" len="med"/>
            </a:ln>
          </p:spPr>
        </p:cxnSp>
      </p:grpSp>
      <p:grpSp>
        <p:nvGrpSpPr>
          <p:cNvPr id="73" name="Google Shape;73;p14"/>
          <p:cNvGrpSpPr/>
          <p:nvPr/>
        </p:nvGrpSpPr>
        <p:grpSpPr>
          <a:xfrm>
            <a:off x="2418150" y="3328933"/>
            <a:ext cx="129000" cy="773079"/>
            <a:chOff x="3484800" y="2862533"/>
            <a:chExt cx="129000" cy="773079"/>
          </a:xfrm>
        </p:grpSpPr>
        <p:sp>
          <p:nvSpPr>
            <p:cNvPr id="74" name="Google Shape;74;p14"/>
            <p:cNvSpPr/>
            <p:nvPr/>
          </p:nvSpPr>
          <p:spPr>
            <a:xfrm>
              <a:off x="3484800" y="286253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14"/>
            <p:cNvCxnSpPr/>
            <p:nvPr/>
          </p:nvCxnSpPr>
          <p:spPr>
            <a:xfrm>
              <a:off x="35462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76" name="Google Shape;76;p14"/>
          <p:cNvSpPr txBox="1"/>
          <p:nvPr/>
        </p:nvSpPr>
        <p:spPr>
          <a:xfrm>
            <a:off x="108650" y="307825"/>
            <a:ext cx="8718300" cy="3152400"/>
          </a:xfrm>
          <a:prstGeom prst="rect">
            <a:avLst/>
          </a:prstGeom>
          <a:noFill/>
          <a:ln>
            <a:noFill/>
          </a:ln>
        </p:spPr>
        <p:txBody>
          <a:bodyPr spcFirstLastPara="1" wrap="square" lIns="91425" tIns="91425" rIns="91425" bIns="91425" anchor="t" anchorCtr="0">
            <a:spAutoFit/>
          </a:bodyPr>
          <a:lstStyle/>
          <a:p>
            <a:pPr marL="0" lvl="0" indent="0" algn="l" rtl="0">
              <a:lnSpc>
                <a:spcPct val="123529"/>
              </a:lnSpc>
              <a:spcBef>
                <a:spcPts val="800"/>
              </a:spcBef>
              <a:spcAft>
                <a:spcPts val="0"/>
              </a:spcAft>
              <a:buClr>
                <a:schemeClr val="dk1"/>
              </a:buClr>
              <a:buSzPts val="1100"/>
              <a:buFont typeface="Arial"/>
              <a:buNone/>
            </a:pPr>
            <a:r>
              <a:rPr lang="fr" sz="1800" b="1" i="1">
                <a:solidFill>
                  <a:schemeClr val="accent1"/>
                </a:solidFill>
                <a:highlight>
                  <a:srgbClr val="FFFFFF"/>
                </a:highlight>
              </a:rPr>
              <a:t>MySQL</a:t>
            </a:r>
            <a:endParaRPr sz="1800" b="1" i="1">
              <a:solidFill>
                <a:schemeClr val="accent1"/>
              </a:solidFill>
              <a:highlight>
                <a:srgbClr val="FFFFFF"/>
              </a:highlight>
            </a:endParaRPr>
          </a:p>
          <a:p>
            <a:pPr marL="0" lvl="0" indent="0" algn="l" rtl="0">
              <a:lnSpc>
                <a:spcPct val="180000"/>
              </a:lnSpc>
              <a:spcBef>
                <a:spcPts val="1700"/>
              </a:spcBef>
              <a:spcAft>
                <a:spcPts val="0"/>
              </a:spcAft>
              <a:buClr>
                <a:schemeClr val="dk1"/>
              </a:buClr>
              <a:buSzPts val="1100"/>
              <a:buFont typeface="Arial"/>
              <a:buNone/>
            </a:pPr>
            <a:r>
              <a:rPr lang="fr" sz="1050" b="1">
                <a:solidFill>
                  <a:srgbClr val="E69138"/>
                </a:solidFill>
                <a:highlight>
                  <a:srgbClr val="FFFFFF"/>
                </a:highlight>
              </a:rPr>
              <a:t>MySQL</a:t>
            </a:r>
            <a:r>
              <a:rPr lang="fr" sz="1050">
                <a:solidFill>
                  <a:srgbClr val="333333"/>
                </a:solidFill>
                <a:highlight>
                  <a:srgbClr val="FFFFFF"/>
                </a:highlight>
              </a:rPr>
              <a:t> est le « vétéran » parmi les systèmes actuels de gestion de base de données. L’existence du logiciel remonte à 1995, quand il fut développé pour la première fois par MySQL AB ; il est maintenant distribué par Oracle Corporation. MySQL est open source et s’utilise comme </a:t>
            </a:r>
            <a:r>
              <a:rPr lang="fr" sz="1050" b="1">
                <a:solidFill>
                  <a:srgbClr val="B45F06"/>
                </a:solidFill>
                <a:highlight>
                  <a:srgbClr val="FFFFFF"/>
                </a:highlight>
              </a:rPr>
              <a:t>un système de gestion de base de données relationnel</a:t>
            </a:r>
            <a:r>
              <a:rPr lang="fr" sz="1050">
                <a:solidFill>
                  <a:srgbClr val="B45F06"/>
                </a:solidFill>
                <a:highlight>
                  <a:srgbClr val="FFFFFF"/>
                </a:highlight>
              </a:rPr>
              <a:t> </a:t>
            </a:r>
            <a:r>
              <a:rPr lang="fr" sz="1050">
                <a:solidFill>
                  <a:srgbClr val="333333"/>
                </a:solidFill>
                <a:highlight>
                  <a:srgbClr val="FFFFFF"/>
                </a:highlight>
              </a:rPr>
              <a:t>(SGBDR) principalement pour le stockage des services Web. Des géants du Web comme Meta, Twitter ou YouTube se reposent totalement ou partiellement sur MySQL, qui est également intégré à de nombreux produits. Le logiciel fonctionne entre autres sous </a:t>
            </a:r>
            <a:r>
              <a:rPr lang="fr" sz="1050">
                <a:solidFill>
                  <a:srgbClr val="337AB7"/>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Linux</a:t>
            </a:r>
            <a:r>
              <a:rPr lang="fr" sz="1050">
                <a:solidFill>
                  <a:srgbClr val="333333"/>
                </a:solidFill>
                <a:highlight>
                  <a:srgbClr val="FFFFFF"/>
                </a:highlight>
              </a:rPr>
              <a:t>, macOS et Windows et s’est imposé comme la solution par défaut pour les bases de données. Le nom se compose de « My » et de « Structured Query Language ».</a:t>
            </a:r>
            <a:endParaRPr sz="1050">
              <a:solidFill>
                <a:srgbClr val="333333"/>
              </a:solidFill>
              <a:highlight>
                <a:srgbClr val="FFFFFF"/>
              </a:highlight>
            </a:endParaRPr>
          </a:p>
          <a:p>
            <a:pPr marL="0" lvl="0" indent="0" algn="l" rtl="0">
              <a:spcBef>
                <a:spcPts val="3000"/>
              </a:spcBef>
              <a:spcAft>
                <a:spcPts val="0"/>
              </a:spcAft>
              <a:buNone/>
            </a:pPr>
            <a:endParaRPr sz="1800">
              <a:solidFill>
                <a:schemeClr val="dk1"/>
              </a:solidFill>
              <a:latin typeface="Open Sans"/>
              <a:ea typeface="Open Sans"/>
              <a:cs typeface="Open Sans"/>
              <a:sym typeface="Open Sans"/>
            </a:endParaRPr>
          </a:p>
        </p:txBody>
      </p:sp>
      <p:pic>
        <p:nvPicPr>
          <p:cNvPr id="77" name="Google Shape;77;p14"/>
          <p:cNvPicPr preferRelativeResize="0"/>
          <p:nvPr/>
        </p:nvPicPr>
        <p:blipFill>
          <a:blip r:embed="rId4">
            <a:alphaModFix/>
          </a:blip>
          <a:stretch>
            <a:fillRect/>
          </a:stretch>
        </p:blipFill>
        <p:spPr>
          <a:xfrm>
            <a:off x="5102975" y="2631813"/>
            <a:ext cx="2971800" cy="1533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1800" b="1" dirty="0" smtClean="0">
                <a:solidFill>
                  <a:schemeClr val="tx2"/>
                </a:solidFill>
                <a:latin typeface="Cinzel Black" panose="00000A00000000000000" pitchFamily="2" charset="0"/>
              </a:rPr>
              <a:t>Types DE SQL</a:t>
            </a:r>
            <a:endParaRPr lang="fr-FR" sz="1800" b="1" dirty="0">
              <a:solidFill>
                <a:schemeClr val="tx2"/>
              </a:solidFill>
              <a:latin typeface="Cinzel Black" panose="00000A00000000000000" pitchFamily="2" charset="0"/>
            </a:endParaRPr>
          </a:p>
        </p:txBody>
      </p:sp>
      <p:sp>
        <p:nvSpPr>
          <p:cNvPr id="3" name="ZoneTexte 2"/>
          <p:cNvSpPr txBox="1"/>
          <p:nvPr/>
        </p:nvSpPr>
        <p:spPr>
          <a:xfrm>
            <a:off x="133165" y="1349406"/>
            <a:ext cx="8836073" cy="3724096"/>
          </a:xfrm>
          <a:prstGeom prst="rect">
            <a:avLst/>
          </a:prstGeom>
          <a:noFill/>
        </p:spPr>
        <p:txBody>
          <a:bodyPr wrap="none" rtlCol="0">
            <a:spAutoFit/>
          </a:bodyPr>
          <a:lstStyle/>
          <a:p>
            <a:r>
              <a:rPr lang="fr-FR" dirty="0"/>
              <a:t>Il existe plusieurs types de bases de données SQL, et elles peuvent être globalement classées dans les </a:t>
            </a:r>
            <a:endParaRPr lang="fr-FR" dirty="0" smtClean="0"/>
          </a:p>
          <a:p>
            <a:r>
              <a:rPr lang="fr-FR" dirty="0" smtClean="0"/>
              <a:t>catégories </a:t>
            </a:r>
            <a:r>
              <a:rPr lang="fr-FR" dirty="0"/>
              <a:t>suivantes </a:t>
            </a:r>
            <a:r>
              <a:rPr lang="fr-FR" dirty="0" smtClean="0"/>
              <a:t>:</a:t>
            </a:r>
          </a:p>
          <a:p>
            <a:r>
              <a:rPr lang="fr-FR" dirty="0" smtClean="0"/>
              <a:t> </a:t>
            </a:r>
            <a:r>
              <a:rPr lang="fr-FR" dirty="0">
                <a:solidFill>
                  <a:schemeClr val="tx2">
                    <a:lumMod val="50000"/>
                  </a:schemeClr>
                </a:solidFill>
              </a:rPr>
              <a:t>MySQL</a:t>
            </a:r>
            <a:r>
              <a:rPr lang="fr-FR" dirty="0"/>
              <a:t> : Un système de gestion de bases de données relationnelles open source. </a:t>
            </a:r>
            <a:endParaRPr lang="fr-FR" dirty="0" smtClean="0"/>
          </a:p>
          <a:p>
            <a:r>
              <a:rPr lang="fr-FR" dirty="0" smtClean="0"/>
              <a:t>Il </a:t>
            </a:r>
            <a:r>
              <a:rPr lang="fr-FR" dirty="0"/>
              <a:t>est connu pour sa rapidité et sa fiabilité et est couramment utilisé dans les applications Web</a:t>
            </a:r>
            <a:r>
              <a:rPr lang="fr-FR" dirty="0" smtClean="0"/>
              <a:t>.</a:t>
            </a:r>
          </a:p>
          <a:p>
            <a:r>
              <a:rPr lang="fr-FR" dirty="0" smtClean="0"/>
              <a:t> </a:t>
            </a:r>
            <a:r>
              <a:rPr lang="fr-FR" dirty="0">
                <a:solidFill>
                  <a:schemeClr val="tx2">
                    <a:lumMod val="50000"/>
                  </a:schemeClr>
                </a:solidFill>
              </a:rPr>
              <a:t>PostgreSQL</a:t>
            </a:r>
            <a:r>
              <a:rPr lang="fr-FR" dirty="0"/>
              <a:t> : Un autre système de base de données relationnelle open source puissant. Il est connu </a:t>
            </a:r>
            <a:r>
              <a:rPr lang="fr-FR" dirty="0" smtClean="0"/>
              <a:t>pour</a:t>
            </a:r>
          </a:p>
          <a:p>
            <a:r>
              <a:rPr lang="fr-FR" dirty="0" smtClean="0"/>
              <a:t> </a:t>
            </a:r>
            <a:r>
              <a:rPr lang="fr-FR" dirty="0"/>
              <a:t>son extensibilité et sa prise en charge des types de données avancés. </a:t>
            </a:r>
            <a:endParaRPr lang="fr-FR" dirty="0" smtClean="0"/>
          </a:p>
          <a:p>
            <a:r>
              <a:rPr lang="fr-FR" dirty="0" smtClean="0">
                <a:solidFill>
                  <a:schemeClr val="tx2">
                    <a:lumMod val="50000"/>
                  </a:schemeClr>
                </a:solidFill>
              </a:rPr>
              <a:t>Microsoft </a:t>
            </a:r>
            <a:r>
              <a:rPr lang="fr-FR" dirty="0">
                <a:solidFill>
                  <a:schemeClr val="tx2">
                    <a:lumMod val="50000"/>
                  </a:schemeClr>
                </a:solidFill>
              </a:rPr>
              <a:t>SQL Server </a:t>
            </a:r>
            <a:r>
              <a:rPr lang="fr-FR" dirty="0"/>
              <a:t>: Développé par Microsoft, c'est un système de gestion de bases de </a:t>
            </a:r>
            <a:r>
              <a:rPr lang="fr-FR" dirty="0" smtClean="0"/>
              <a:t>données</a:t>
            </a:r>
          </a:p>
          <a:p>
            <a:r>
              <a:rPr lang="fr-FR" dirty="0" smtClean="0"/>
              <a:t> </a:t>
            </a:r>
            <a:r>
              <a:rPr lang="fr-FR" dirty="0"/>
              <a:t>relationnelles avec une forte intégration avec le </a:t>
            </a:r>
            <a:r>
              <a:rPr lang="fr-FR" dirty="0" err="1"/>
              <a:t>framework</a:t>
            </a:r>
            <a:r>
              <a:rPr lang="fr-FR" dirty="0"/>
              <a:t> </a:t>
            </a:r>
            <a:r>
              <a:rPr lang="fr-FR" dirty="0" smtClean="0"/>
              <a:t>. </a:t>
            </a:r>
          </a:p>
          <a:p>
            <a:r>
              <a:rPr lang="fr-FR" dirty="0" smtClean="0">
                <a:solidFill>
                  <a:schemeClr val="tx2">
                    <a:lumMod val="50000"/>
                  </a:schemeClr>
                </a:solidFill>
              </a:rPr>
              <a:t>Oracle </a:t>
            </a:r>
            <a:r>
              <a:rPr lang="fr-FR" dirty="0" err="1">
                <a:solidFill>
                  <a:schemeClr val="tx2">
                    <a:lumMod val="50000"/>
                  </a:schemeClr>
                </a:solidFill>
              </a:rPr>
              <a:t>Database</a:t>
            </a:r>
            <a:r>
              <a:rPr lang="fr-FR" dirty="0"/>
              <a:t> : un système de gestion de base de données relationnelle propriétaire largement </a:t>
            </a:r>
            <a:endParaRPr lang="fr-FR" dirty="0" smtClean="0"/>
          </a:p>
          <a:p>
            <a:r>
              <a:rPr lang="fr-FR" dirty="0" smtClean="0"/>
              <a:t>utilisé </a:t>
            </a:r>
            <a:r>
              <a:rPr lang="fr-FR" dirty="0"/>
              <a:t>développé par Oracle Corporation. Il est connu pour son évolutivité et son ensemble complet </a:t>
            </a:r>
            <a:endParaRPr lang="fr-FR" dirty="0" smtClean="0"/>
          </a:p>
          <a:p>
            <a:r>
              <a:rPr lang="fr-FR" dirty="0" smtClean="0"/>
              <a:t>de </a:t>
            </a:r>
            <a:r>
              <a:rPr lang="fr-FR" dirty="0"/>
              <a:t>fonctionnalités. </a:t>
            </a:r>
            <a:endParaRPr lang="fr-FR" dirty="0" smtClean="0"/>
          </a:p>
          <a:p>
            <a:r>
              <a:rPr lang="fr-FR" dirty="0" err="1" smtClean="0">
                <a:solidFill>
                  <a:schemeClr val="tx2">
                    <a:lumMod val="50000"/>
                  </a:schemeClr>
                </a:solidFill>
              </a:rPr>
              <a:t>SQLite</a:t>
            </a:r>
            <a:r>
              <a:rPr lang="fr-FR" dirty="0"/>
              <a:t> : un moteur de base de données autonome, sans serveur et sans configuration. </a:t>
            </a:r>
            <a:endParaRPr lang="fr-FR" dirty="0" smtClean="0"/>
          </a:p>
          <a:p>
            <a:r>
              <a:rPr lang="fr-FR" dirty="0" smtClean="0"/>
              <a:t>Il </a:t>
            </a:r>
            <a:r>
              <a:rPr lang="fr-FR" dirty="0"/>
              <a:t>est souvent utilisé dans les systèmes embarqués et les applications mobiles. </a:t>
            </a:r>
            <a:endParaRPr lang="fr-FR" dirty="0" smtClean="0"/>
          </a:p>
          <a:p>
            <a:r>
              <a:rPr lang="fr-FR" dirty="0" smtClean="0">
                <a:solidFill>
                  <a:schemeClr val="tx2">
                    <a:lumMod val="50000"/>
                  </a:schemeClr>
                </a:solidFill>
              </a:rPr>
              <a:t>DB2 </a:t>
            </a:r>
            <a:r>
              <a:rPr lang="fr-FR" dirty="0">
                <a:solidFill>
                  <a:schemeClr val="tx2">
                    <a:lumMod val="50000"/>
                  </a:schemeClr>
                </a:solidFill>
              </a:rPr>
              <a:t>(IBM Db2</a:t>
            </a:r>
            <a:r>
              <a:rPr lang="fr-FR" dirty="0"/>
              <a:t>) : Développé par IBM, c'est une famille de produits de gestion de données, y compris </a:t>
            </a:r>
            <a:r>
              <a:rPr lang="fr-FR" dirty="0" smtClean="0"/>
              <a:t>des</a:t>
            </a:r>
          </a:p>
          <a:p>
            <a:r>
              <a:rPr lang="fr-FR" dirty="0" smtClean="0"/>
              <a:t> </a:t>
            </a:r>
            <a:r>
              <a:rPr lang="fr-FR" dirty="0"/>
              <a:t>serveurs de bases de données, développés pour fonctionner avec une variété de plates-formes de </a:t>
            </a:r>
            <a:r>
              <a:rPr lang="fr-FR" dirty="0" smtClean="0"/>
              <a:t>systèmes</a:t>
            </a:r>
          </a:p>
          <a:p>
            <a:r>
              <a:rPr lang="fr-FR" dirty="0" smtClean="0"/>
              <a:t> </a:t>
            </a:r>
            <a:r>
              <a:rPr lang="fr-FR" dirty="0"/>
              <a:t>d'exploitation.</a:t>
            </a:r>
            <a:endParaRPr lang="en-US" dirty="0"/>
          </a:p>
          <a:p>
            <a:endParaRPr lang="fr-FR" sz="1200" dirty="0"/>
          </a:p>
        </p:txBody>
      </p:sp>
    </p:spTree>
    <p:extLst>
      <p:ext uri="{BB962C8B-B14F-4D97-AF65-F5344CB8AC3E}">
        <p14:creationId xmlns:p14="http://schemas.microsoft.com/office/powerpoint/2010/main" val="269635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1258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1800" b="1" i="1">
                <a:solidFill>
                  <a:schemeClr val="accent1"/>
                </a:solidFill>
              </a:rPr>
              <a:t>MongoDB</a:t>
            </a:r>
            <a:endParaRPr sz="1800" b="1" i="1">
              <a:solidFill>
                <a:schemeClr val="accent1"/>
              </a:solidFill>
            </a:endParaRPr>
          </a:p>
        </p:txBody>
      </p:sp>
      <p:sp>
        <p:nvSpPr>
          <p:cNvPr id="83" name="Google Shape;83;p15"/>
          <p:cNvSpPr txBox="1"/>
          <p:nvPr/>
        </p:nvSpPr>
        <p:spPr>
          <a:xfrm>
            <a:off x="181075" y="1095475"/>
            <a:ext cx="87186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 sz="1050">
                <a:solidFill>
                  <a:schemeClr val="dk1"/>
                </a:solidFill>
                <a:highlight>
                  <a:srgbClr val="FFFFFF"/>
                </a:highlight>
                <a:latin typeface="Roboto"/>
                <a:ea typeface="Roboto"/>
                <a:cs typeface="Roboto"/>
                <a:sym typeface="Roboto"/>
              </a:rPr>
              <a:t>MongoDB est une base de données NoSQL orientée objet, simple, dynamique et évolutive. Il est basé sur le modèle de stockage de documents NoSQL dans lequel les objets de données sont stockés sous forme de documents de type JSON distincts et flexibles. Les objets de données sont stockés dans une collection au lieu de colonnes et de lignes comme une base de données relationnelle traditionnelle. Cela signifie que les champs peuvent différer d'un document à l'autre et que la structure des données peut être modifiée au fil du temps.</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fr" sz="1050">
                <a:solidFill>
                  <a:schemeClr val="dk1"/>
                </a:solidFill>
                <a:highlight>
                  <a:srgbClr val="FFFFFF"/>
                </a:highlight>
                <a:latin typeface="Roboto"/>
                <a:ea typeface="Roboto"/>
                <a:cs typeface="Roboto"/>
                <a:sym typeface="Roboto"/>
              </a:rPr>
              <a:t>L'objectif et le but de MongoDB est d'offrir un magasin de données offrant des performances élevées, une haute disponibilité et une mise à l'échelle horizontale. MongoDB est facile à installer et gratuit à utiliser.</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fr" sz="1050">
                <a:solidFill>
                  <a:schemeClr val="dk1"/>
                </a:solidFill>
                <a:highlight>
                  <a:srgbClr val="FFFFFF"/>
                </a:highlight>
                <a:latin typeface="Roboto"/>
                <a:ea typeface="Roboto"/>
                <a:cs typeface="Roboto"/>
                <a:sym typeface="Roboto"/>
              </a:rPr>
              <a:t>Les versions publiées avant le 16 octobre 2018 sont publiées sous AGPL et ses distributions générales prennent en charge Windows, Linux, Mac OS X et Solaris</a:t>
            </a:r>
            <a:endParaRPr sz="1800">
              <a:solidFill>
                <a:schemeClr val="dk1"/>
              </a:solidFill>
              <a:latin typeface="Open Sans"/>
              <a:ea typeface="Open Sans"/>
              <a:cs typeface="Open Sans"/>
              <a:sym typeface="Open Sans"/>
            </a:endParaRPr>
          </a:p>
        </p:txBody>
      </p:sp>
      <p:pic>
        <p:nvPicPr>
          <p:cNvPr id="84" name="Google Shape;84;p15"/>
          <p:cNvPicPr preferRelativeResize="0"/>
          <p:nvPr/>
        </p:nvPicPr>
        <p:blipFill>
          <a:blip r:embed="rId3">
            <a:alphaModFix/>
          </a:blip>
          <a:stretch>
            <a:fillRect/>
          </a:stretch>
        </p:blipFill>
        <p:spPr>
          <a:xfrm>
            <a:off x="2750775" y="2711350"/>
            <a:ext cx="2752725" cy="165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6"/>
          <p:cNvPicPr preferRelativeResize="0"/>
          <p:nvPr/>
        </p:nvPicPr>
        <p:blipFill>
          <a:blip r:embed="rId3">
            <a:alphaModFix/>
          </a:blip>
          <a:stretch>
            <a:fillRect/>
          </a:stretch>
        </p:blipFill>
        <p:spPr>
          <a:xfrm>
            <a:off x="2616450" y="407400"/>
            <a:ext cx="3191825" cy="351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aphicFrame>
        <p:nvGraphicFramePr>
          <p:cNvPr id="94" name="Google Shape;94;p17"/>
          <p:cNvGraphicFramePr/>
          <p:nvPr/>
        </p:nvGraphicFramePr>
        <p:xfrm>
          <a:off x="952500" y="857250"/>
          <a:ext cx="7239000" cy="3334482"/>
        </p:xfrm>
        <a:graphic>
          <a:graphicData uri="http://schemas.openxmlformats.org/drawingml/2006/table">
            <a:tbl>
              <a:tblPr>
                <a:noFill/>
                <a:tableStyleId>{558B4188-14FC-49B6-A93B-AA8CC80CC71F}</a:tableStyleId>
              </a:tblPr>
              <a:tblGrid>
                <a:gridCol w="2413000"/>
                <a:gridCol w="2413000"/>
                <a:gridCol w="2413000"/>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fr" sz="1050" b="1">
                          <a:solidFill>
                            <a:schemeClr val="accent1"/>
                          </a:solidFill>
                          <a:highlight>
                            <a:srgbClr val="FFFFFF"/>
                          </a:highlight>
                        </a:rPr>
                        <a:t>MySQL</a:t>
                      </a:r>
                      <a:endParaRPr>
                        <a:solidFill>
                          <a:schemeClr val="accent1"/>
                        </a:solidFill>
                      </a:endParaRPr>
                    </a:p>
                  </a:txBody>
                  <a:tcPr marL="91425" marR="91425" marT="91425" marB="91425"/>
                </a:tc>
                <a:tc>
                  <a:txBody>
                    <a:bodyPr/>
                    <a:lstStyle/>
                    <a:p>
                      <a:pPr marL="0" lvl="0" indent="0" algn="l" rtl="0">
                        <a:spcBef>
                          <a:spcPts val="0"/>
                        </a:spcBef>
                        <a:spcAft>
                          <a:spcPts val="0"/>
                        </a:spcAft>
                        <a:buNone/>
                      </a:pPr>
                      <a:r>
                        <a:rPr lang="fr" sz="1050" b="1">
                          <a:solidFill>
                            <a:schemeClr val="accent1"/>
                          </a:solidFill>
                          <a:highlight>
                            <a:srgbClr val="FFFFFF"/>
                          </a:highlight>
                        </a:rPr>
                        <a:t>MongoDB</a:t>
                      </a:r>
                      <a:endParaRPr>
                        <a:solidFill>
                          <a:schemeClr val="accent1"/>
                        </a:solidFill>
                      </a:endParaRPr>
                    </a:p>
                  </a:txBody>
                  <a:tcPr marL="91425" marR="91425" marT="91425" marB="91425"/>
                </a:tc>
              </a:tr>
              <a:tr h="381000">
                <a:tc>
                  <a:txBody>
                    <a:bodyPr/>
                    <a:lstStyle/>
                    <a:p>
                      <a:pPr marL="0" lvl="0" indent="0" algn="l" rtl="0">
                        <a:spcBef>
                          <a:spcPts val="0"/>
                        </a:spcBef>
                        <a:spcAft>
                          <a:spcPts val="0"/>
                        </a:spcAft>
                        <a:buNone/>
                      </a:pPr>
                      <a:r>
                        <a:rPr lang="fr" sz="1050" b="1">
                          <a:solidFill>
                            <a:srgbClr val="B45F06"/>
                          </a:solidFill>
                          <a:highlight>
                            <a:srgbClr val="F5F5F5"/>
                          </a:highlight>
                        </a:rPr>
                        <a:t>Fonctionnement</a:t>
                      </a:r>
                      <a:endParaRPr>
                        <a:solidFill>
                          <a:srgbClr val="B45F06"/>
                        </a:solidFill>
                      </a:endParaRPr>
                    </a:p>
                  </a:txBody>
                  <a:tcPr marL="91425" marR="91425" marT="91425" marB="91425"/>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Système de base de données relationnelle</a:t>
                      </a:r>
                      <a:endParaRPr sz="1050">
                        <a:solidFill>
                          <a:srgbClr val="333333"/>
                        </a:solidFill>
                        <a:highlight>
                          <a:srgbClr val="FFFFFF"/>
                        </a:highlight>
                      </a:endParaRPr>
                    </a:p>
                  </a:txBody>
                  <a:tcPr marL="38100" marR="38100" marT="38100" marB="38100">
                    <a:lnR w="9525" cap="flat" cmpd="sng">
                      <a:solidFill>
                        <a:srgbClr val="000000"/>
                      </a:solidFill>
                      <a:prstDash val="solid"/>
                      <a:round/>
                      <a:headEnd type="none" w="sm" len="sm"/>
                      <a:tailEnd type="none" w="sm" len="sm"/>
                    </a:lnR>
                  </a:tcPr>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Système de base de données NoSQL</a:t>
                      </a:r>
                      <a:endParaRPr sz="1050">
                        <a:solidFill>
                          <a:srgbClr val="333333"/>
                        </a:solidFill>
                        <a:highlight>
                          <a:srgbClr val="FFFFFF"/>
                        </a:highlight>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r>
              <a:tr h="381000">
                <a:tc>
                  <a:txBody>
                    <a:bodyPr/>
                    <a:lstStyle/>
                    <a:p>
                      <a:pPr marL="0" lvl="0" indent="0" algn="l" rtl="0">
                        <a:spcBef>
                          <a:spcPts val="0"/>
                        </a:spcBef>
                        <a:spcAft>
                          <a:spcPts val="0"/>
                        </a:spcAft>
                        <a:buNone/>
                      </a:pPr>
                      <a:r>
                        <a:rPr lang="fr" sz="1050" b="1">
                          <a:solidFill>
                            <a:srgbClr val="B45F06"/>
                          </a:solidFill>
                          <a:highlight>
                            <a:srgbClr val="FFFFFF"/>
                          </a:highlight>
                        </a:rPr>
                        <a:t>Open source</a:t>
                      </a:r>
                      <a:endParaRPr>
                        <a:solidFill>
                          <a:srgbClr val="B45F06"/>
                        </a:solidFill>
                      </a:endParaRPr>
                    </a:p>
                  </a:txBody>
                  <a:tcPr marL="91425" marR="91425" marT="91425" marB="91425"/>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Oui</a:t>
                      </a:r>
                      <a:endParaRPr sz="1050">
                        <a:solidFill>
                          <a:srgbClr val="333333"/>
                        </a:solidFill>
                        <a:highlight>
                          <a:srgbClr val="FFFFFF"/>
                        </a:highlight>
                      </a:endParaRPr>
                    </a:p>
                  </a:txBody>
                  <a:tcPr marL="38100" marR="38100" marT="38100" marB="38100">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Oui</a:t>
                      </a:r>
                      <a:endParaRPr sz="1050">
                        <a:solidFill>
                          <a:srgbClr val="333333"/>
                        </a:solidFill>
                        <a:highlight>
                          <a:srgbClr val="FFFFFF"/>
                        </a:highlight>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r>
              <a:tr h="381000">
                <a:tc>
                  <a:txBody>
                    <a:bodyPr/>
                    <a:lstStyle/>
                    <a:p>
                      <a:pPr marL="0" lvl="0" indent="0" algn="l" rtl="0">
                        <a:spcBef>
                          <a:spcPts val="0"/>
                        </a:spcBef>
                        <a:spcAft>
                          <a:spcPts val="0"/>
                        </a:spcAft>
                        <a:buNone/>
                      </a:pPr>
                      <a:r>
                        <a:rPr lang="fr" sz="1050" b="1">
                          <a:solidFill>
                            <a:srgbClr val="B45F06"/>
                          </a:solidFill>
                          <a:highlight>
                            <a:srgbClr val="F5F5F5"/>
                          </a:highlight>
                        </a:rPr>
                        <a:t>Systèmes d’exploitation</a:t>
                      </a:r>
                      <a:endParaRPr>
                        <a:solidFill>
                          <a:srgbClr val="B45F06"/>
                        </a:solidFill>
                      </a:endParaRPr>
                    </a:p>
                  </a:txBody>
                  <a:tcPr marL="91425" marR="91425" marT="91425" marB="91425"/>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Linux, macOS, Windows, etc.</a:t>
                      </a:r>
                      <a:endParaRPr sz="1050">
                        <a:solidFill>
                          <a:srgbClr val="333333"/>
                        </a:solidFill>
                        <a:highlight>
                          <a:srgbClr val="FFFFFF"/>
                        </a:highlight>
                      </a:endParaRPr>
                    </a:p>
                  </a:txBody>
                  <a:tcPr marL="38100" marR="38100" marT="38100" marB="38100">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Linux, macOS, Windows, etc.</a:t>
                      </a:r>
                      <a:endParaRPr sz="1050">
                        <a:solidFill>
                          <a:srgbClr val="333333"/>
                        </a:solidFill>
                        <a:highlight>
                          <a:srgbClr val="FFFFFF"/>
                        </a:highlight>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tr>
              <a:tr h="381000">
                <a:tc>
                  <a:txBody>
                    <a:bodyPr/>
                    <a:lstStyle/>
                    <a:p>
                      <a:pPr marL="0" lvl="0" indent="0" algn="l" rtl="0">
                        <a:spcBef>
                          <a:spcPts val="0"/>
                        </a:spcBef>
                        <a:spcAft>
                          <a:spcPts val="0"/>
                        </a:spcAft>
                        <a:buNone/>
                      </a:pPr>
                      <a:r>
                        <a:rPr lang="fr" sz="1050" b="1">
                          <a:solidFill>
                            <a:srgbClr val="B45F06"/>
                          </a:solidFill>
                          <a:highlight>
                            <a:srgbClr val="FFFFFF"/>
                          </a:highlight>
                        </a:rPr>
                        <a:t>Langage de mise en œuvre</a:t>
                      </a:r>
                      <a:endParaRPr>
                        <a:solidFill>
                          <a:srgbClr val="B45F06"/>
                        </a:solidFill>
                      </a:endParaRPr>
                    </a:p>
                  </a:txBody>
                  <a:tcPr marL="91425" marR="91425" marT="91425" marB="91425"/>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C, C++</a:t>
                      </a:r>
                      <a:endParaRPr sz="1050">
                        <a:solidFill>
                          <a:srgbClr val="333333"/>
                        </a:solidFill>
                        <a:highlight>
                          <a:srgbClr val="FFFFFF"/>
                        </a:highlight>
                      </a:endParaRPr>
                    </a:p>
                  </a:txBody>
                  <a:tcPr marL="38100" marR="38100" marT="38100" marB="38100">
                    <a:lnR w="9525" cap="flat" cmpd="sng">
                      <a:solidFill>
                        <a:srgbClr val="000000"/>
                      </a:solidFill>
                      <a:prstDash val="solid"/>
                      <a:round/>
                      <a:headEnd type="none" w="sm" len="sm"/>
                      <a:tailEnd type="none" w="sm" len="sm"/>
                    </a:lnR>
                  </a:tcPr>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C++</a:t>
                      </a:r>
                      <a:endParaRPr sz="1050">
                        <a:solidFill>
                          <a:srgbClr val="333333"/>
                        </a:solidFill>
                        <a:highlight>
                          <a:srgbClr val="FFFFFF"/>
                        </a:highlight>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r>
              <a:tr h="381000">
                <a:tc>
                  <a:txBody>
                    <a:bodyPr/>
                    <a:lstStyle/>
                    <a:p>
                      <a:pPr marL="0" lvl="0" indent="0" algn="l" rtl="0">
                        <a:spcBef>
                          <a:spcPts val="0"/>
                        </a:spcBef>
                        <a:spcAft>
                          <a:spcPts val="0"/>
                        </a:spcAft>
                        <a:buNone/>
                      </a:pPr>
                      <a:r>
                        <a:rPr lang="fr" sz="1050" b="1">
                          <a:solidFill>
                            <a:srgbClr val="B45F06"/>
                          </a:solidFill>
                          <a:highlight>
                            <a:srgbClr val="F5F5F5"/>
                          </a:highlight>
                        </a:rPr>
                        <a:t>Structure</a:t>
                      </a:r>
                      <a:endParaRPr>
                        <a:solidFill>
                          <a:srgbClr val="B45F06"/>
                        </a:solidFill>
                      </a:endParaRPr>
                    </a:p>
                  </a:txBody>
                  <a:tcPr marL="91425" marR="91425" marT="91425" marB="91425"/>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Tables</a:t>
                      </a:r>
                      <a:endParaRPr sz="1050">
                        <a:solidFill>
                          <a:srgbClr val="333333"/>
                        </a:solidFill>
                        <a:highlight>
                          <a:srgbClr val="FFFFFF"/>
                        </a:highlight>
                      </a:endParaRPr>
                    </a:p>
                  </a:txBody>
                  <a:tcPr marL="38100" marR="38100" marT="38100" marB="38100">
                    <a:lnR w="9525" cap="flat" cmpd="sng">
                      <a:solidFill>
                        <a:srgbClr val="000000"/>
                      </a:solidFill>
                      <a:prstDash val="solid"/>
                      <a:round/>
                      <a:headEnd type="none" w="sm" len="sm"/>
                      <a:tailEnd type="none" w="sm" len="sm"/>
                    </a:lnR>
                  </a:tcPr>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Documents</a:t>
                      </a:r>
                      <a:endParaRPr sz="1050">
                        <a:solidFill>
                          <a:srgbClr val="333333"/>
                        </a:solidFill>
                        <a:highlight>
                          <a:srgbClr val="FFFFFF"/>
                        </a:highlight>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r>
              <a:tr h="381000">
                <a:tc>
                  <a:txBody>
                    <a:bodyPr/>
                    <a:lstStyle/>
                    <a:p>
                      <a:pPr marL="0" lvl="0" indent="0" algn="l" rtl="0">
                        <a:spcBef>
                          <a:spcPts val="0"/>
                        </a:spcBef>
                        <a:spcAft>
                          <a:spcPts val="0"/>
                        </a:spcAft>
                        <a:buNone/>
                      </a:pPr>
                      <a:r>
                        <a:rPr lang="fr" sz="1050" b="1">
                          <a:solidFill>
                            <a:srgbClr val="B45F06"/>
                          </a:solidFill>
                          <a:highlight>
                            <a:srgbClr val="FFFFFF"/>
                          </a:highlight>
                        </a:rPr>
                        <a:t>Langage de requête</a:t>
                      </a:r>
                      <a:endParaRPr>
                        <a:solidFill>
                          <a:srgbClr val="B45F06"/>
                        </a:solidFill>
                      </a:endParaRPr>
                    </a:p>
                  </a:txBody>
                  <a:tcPr marL="91425" marR="91425" marT="91425" marB="91425"/>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SQL</a:t>
                      </a:r>
                      <a:endParaRPr sz="1050">
                        <a:solidFill>
                          <a:srgbClr val="333333"/>
                        </a:solidFill>
                        <a:highlight>
                          <a:srgbClr val="FFFFFF"/>
                        </a:highlight>
                      </a:endParaRPr>
                    </a:p>
                  </a:txBody>
                  <a:tcPr marL="38100" marR="38100" marT="38100" marB="38100">
                    <a:lnR w="9525" cap="flat" cmpd="sng">
                      <a:solidFill>
                        <a:srgbClr val="000000"/>
                      </a:solidFill>
                      <a:prstDash val="solid"/>
                      <a:round/>
                      <a:headEnd type="none" w="sm" len="sm"/>
                      <a:tailEnd type="none" w="sm" len="sm"/>
                    </a:lnR>
                  </a:tcPr>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MQL</a:t>
                      </a:r>
                      <a:endParaRPr sz="1050">
                        <a:solidFill>
                          <a:srgbClr val="333333"/>
                        </a:solidFill>
                        <a:highlight>
                          <a:srgbClr val="FFFFFF"/>
                        </a:highlight>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r>
              <a:tr h="381000">
                <a:tc>
                  <a:txBody>
                    <a:bodyPr/>
                    <a:lstStyle/>
                    <a:p>
                      <a:pPr marL="0" lvl="0" indent="0" algn="l" rtl="0">
                        <a:spcBef>
                          <a:spcPts val="0"/>
                        </a:spcBef>
                        <a:spcAft>
                          <a:spcPts val="0"/>
                        </a:spcAft>
                        <a:buNone/>
                      </a:pPr>
                      <a:r>
                        <a:rPr lang="fr" sz="1050" b="1">
                          <a:solidFill>
                            <a:srgbClr val="B45F06"/>
                          </a:solidFill>
                          <a:highlight>
                            <a:srgbClr val="F5F5F5"/>
                          </a:highlight>
                        </a:rPr>
                        <a:t>Souplesse</a:t>
                      </a:r>
                      <a:endParaRPr>
                        <a:solidFill>
                          <a:srgbClr val="B45F06"/>
                        </a:solidFill>
                      </a:endParaRPr>
                    </a:p>
                  </a:txBody>
                  <a:tcPr marL="91425" marR="91425" marT="91425" marB="91425"/>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Moins souple</a:t>
                      </a:r>
                      <a:endParaRPr sz="1050">
                        <a:solidFill>
                          <a:srgbClr val="333333"/>
                        </a:solidFill>
                        <a:highlight>
                          <a:srgbClr val="FFFFFF"/>
                        </a:highlight>
                      </a:endParaRPr>
                    </a:p>
                  </a:txBody>
                  <a:tcPr marL="38100" marR="38100" marT="38100" marB="38100">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c>
                  <a:txBody>
                    <a:bodyPr/>
                    <a:lstStyle/>
                    <a:p>
                      <a:pPr marL="0" lvl="0" indent="0" algn="l" rtl="0">
                        <a:lnSpc>
                          <a:spcPct val="180000"/>
                        </a:lnSpc>
                        <a:spcBef>
                          <a:spcPts val="0"/>
                        </a:spcBef>
                        <a:spcAft>
                          <a:spcPts val="1100"/>
                        </a:spcAft>
                        <a:buNone/>
                      </a:pPr>
                      <a:r>
                        <a:rPr lang="fr" sz="1050">
                          <a:solidFill>
                            <a:srgbClr val="333333"/>
                          </a:solidFill>
                          <a:highlight>
                            <a:srgbClr val="FFFFFF"/>
                          </a:highlight>
                        </a:rPr>
                        <a:t>Souplesse élevée</a:t>
                      </a:r>
                      <a:endParaRPr sz="1050">
                        <a:solidFill>
                          <a:srgbClr val="333333"/>
                        </a:solidFill>
                        <a:highlight>
                          <a:srgbClr val="FFFFFF"/>
                        </a:highlight>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387</Words>
  <Application>Microsoft Office PowerPoint</Application>
  <PresentationFormat>Affichage à l'écran (16:9)</PresentationFormat>
  <Paragraphs>47</Paragraphs>
  <Slides>6</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Arial</vt:lpstr>
      <vt:lpstr>Economica</vt:lpstr>
      <vt:lpstr>Open Sans</vt:lpstr>
      <vt:lpstr>Roboto</vt:lpstr>
      <vt:lpstr>Cinzel Black</vt:lpstr>
      <vt:lpstr>Lobster</vt:lpstr>
      <vt:lpstr>Luxe</vt:lpstr>
      <vt:lpstr>MongoDB VS SQL</vt:lpstr>
      <vt:lpstr>Présentation PowerPoint</vt:lpstr>
      <vt:lpstr>Types DE SQL</vt:lpstr>
      <vt:lpstr>MongoDB</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cp:lastModifiedBy>Utilisateur Windows</cp:lastModifiedBy>
  <cp:revision>2</cp:revision>
  <dcterms:modified xsi:type="dcterms:W3CDTF">2023-12-16T08:35:57Z</dcterms:modified>
</cp:coreProperties>
</file>