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9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17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2BFB-78BE-43F3-B132-E6521EF466B7}" type="datetimeFigureOut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61222-9AD9-4EF2-A692-93627230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2B59-53B8-C562-022D-D2CACDF7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3C8C6-DCB7-266B-115A-5C54277C9374}"/>
              </a:ext>
            </a:extLst>
          </p:cNvPr>
          <p:cNvSpPr txBox="1"/>
          <p:nvPr/>
        </p:nvSpPr>
        <p:spPr>
          <a:xfrm>
            <a:off x="1472818" y="419878"/>
            <a:ext cx="655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="1" dirty="0">
                <a:latin typeface="Sylfaen" panose="010A0502050306030303" pitchFamily="18" charset="0"/>
              </a:rPr>
              <a:t>ლექცია 1: სრულად დაკავშირებული ნეირონული ქსელების </a:t>
            </a:r>
          </a:p>
          <a:p>
            <a:pPr algn="ctr"/>
            <a:r>
              <a:rPr lang="ka-GE" b="1" dirty="0">
                <a:latin typeface="Sylfaen" panose="010A0502050306030303" pitchFamily="18" charset="0"/>
              </a:rPr>
              <a:t>სტრუქტურა და მუშაობის პრინციპი</a:t>
            </a:r>
            <a:endParaRPr lang="en-US" b="1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34B8-7ACE-96A6-1487-8059F9C5E2E3}"/>
              </a:ext>
            </a:extLst>
          </p:cNvPr>
          <p:cNvSpPr txBox="1"/>
          <p:nvPr/>
        </p:nvSpPr>
        <p:spPr>
          <a:xfrm>
            <a:off x="895736" y="5088503"/>
            <a:ext cx="7713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b="1" dirty="0">
                <a:latin typeface="Sylfaen" panose="010A0502050306030303" pitchFamily="18" charset="0"/>
              </a:rPr>
              <a:t>ავტორი: იმედა შერიფაძე</a:t>
            </a:r>
          </a:p>
          <a:p>
            <a:r>
              <a:rPr lang="ka-GE" sz="18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ინფორმაციული ტექნოლოგიებისა და პროგრამული უზრუნველყოფის </a:t>
            </a:r>
          </a:p>
          <a:p>
            <a:r>
              <a:rPr lang="ka-GE" sz="18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დარგის სპეციალისტი, ასევე ნეირონული ქსელების დიზაინისა და </a:t>
            </a:r>
          </a:p>
          <a:p>
            <a:r>
              <a:rPr lang="ka-GE" sz="18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თანამედროვე ცხოვრებაში მათი გამოყენების სპეციალისტი</a:t>
            </a:r>
            <a:endParaRPr lang="en-US" sz="1800" kern="100" dirty="0">
              <a:effectLst/>
              <a:latin typeface="AcadNusx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44077-FCFF-2911-566A-B246CDBF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19" y="1355458"/>
            <a:ext cx="3235203" cy="3235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482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EEE1-E7F7-7758-8FB2-3E2E1EA1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7EE9E-866A-85D6-9C49-BC110CC46BA9}"/>
              </a:ext>
            </a:extLst>
          </p:cNvPr>
          <p:cNvSpPr txBox="1"/>
          <p:nvPr/>
        </p:nvSpPr>
        <p:spPr>
          <a:xfrm>
            <a:off x="1054358" y="569168"/>
            <a:ext cx="72955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4. პარამეტრების დაყენება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    </a:t>
            </a:r>
            <a:r>
              <a:rPr lang="en-US" sz="1400" dirty="0">
                <a:latin typeface="Sylfaen" panose="010A0502050306030303" pitchFamily="18" charset="0"/>
              </a:rPr>
              <a:t>weights = </a:t>
            </a:r>
            <a:r>
              <a:rPr lang="en-US" sz="1400" dirty="0" err="1">
                <a:latin typeface="Sylfaen" panose="010A0502050306030303" pitchFamily="18" charset="0"/>
              </a:rPr>
              <a:t>np.array</a:t>
            </a:r>
            <a:r>
              <a:rPr lang="en-US" sz="1400" dirty="0">
                <a:latin typeface="Sylfaen" panose="010A0502050306030303" pitchFamily="18" charset="0"/>
              </a:rPr>
              <a:t>([0.5, 0.5, -0.4])  # </a:t>
            </a:r>
            <a:r>
              <a:rPr lang="ka-GE" sz="1400" dirty="0">
                <a:latin typeface="Sylfaen" panose="010A0502050306030303" pitchFamily="18" charset="0"/>
              </a:rPr>
              <a:t>ტემპერატურას და მზიანი დღის წონები,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                                                                    ქარისთვის ნეგატიური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    </a:t>
            </a:r>
            <a:r>
              <a:rPr lang="en-US" sz="1400" dirty="0">
                <a:latin typeface="Sylfaen" panose="010A0502050306030303" pitchFamily="18" charset="0"/>
              </a:rPr>
              <a:t>bias = -0.4  # </a:t>
            </a:r>
            <a:r>
              <a:rPr lang="ka-GE" sz="1400" dirty="0">
                <a:latin typeface="Sylfaen" panose="010A0502050306030303" pitchFamily="18" charset="0"/>
              </a:rPr>
              <a:t>ბიასი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აქ, წონები და ბიასი განსაზღვრულია პიკნიკის დღის მოდელირებისთვის.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თითოეული წონა ანიჭებს შემავალ ფეატურს (</a:t>
            </a:r>
            <a:r>
              <a:rPr lang="ka-GE" sz="1400" b="1" dirty="0">
                <a:latin typeface="Sylfaen" panose="010A0502050306030303" pitchFamily="18" charset="0"/>
              </a:rPr>
              <a:t>ტემპერატურა</a:t>
            </a:r>
            <a:r>
              <a:rPr lang="ka-GE" sz="1400" dirty="0">
                <a:latin typeface="Sylfaen" panose="010A0502050306030303" pitchFamily="18" charset="0"/>
              </a:rPr>
              <a:t>,</a:t>
            </a:r>
            <a:r>
              <a:rPr lang="ka-GE" sz="1400" b="1" dirty="0">
                <a:latin typeface="Sylfaen" panose="010A0502050306030303" pitchFamily="18" charset="0"/>
              </a:rPr>
              <a:t> მზიანი დღე</a:t>
            </a:r>
            <a:r>
              <a:rPr lang="ka-GE" sz="1400" dirty="0">
                <a:latin typeface="Sylfaen" panose="010A0502050306030303" pitchFamily="18" charset="0"/>
              </a:rPr>
              <a:t>, </a:t>
            </a:r>
          </a:p>
          <a:p>
            <a:r>
              <a:rPr lang="ka-GE" sz="1400" b="1" dirty="0">
                <a:latin typeface="Sylfaen" panose="010A0502050306030303" pitchFamily="18" charset="0"/>
              </a:rPr>
              <a:t>ქარის სიმძლავრე</a:t>
            </a:r>
            <a:r>
              <a:rPr lang="ka-GE" sz="1400" dirty="0">
                <a:latin typeface="Sylfaen" panose="010A0502050306030303" pitchFamily="18" charset="0"/>
              </a:rPr>
              <a:t>) შესაბამის წონას, და ბიასი ასახავს მოდელში გამორიცხვის ფაქტორს.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5. შემავალი მონაცემები და შედეგის გამოთვლა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  </a:t>
            </a:r>
            <a:r>
              <a:rPr lang="en-US" sz="1400" dirty="0">
                <a:latin typeface="Sylfaen" panose="010A0502050306030303" pitchFamily="18" charset="0"/>
              </a:rPr>
              <a:t>inputs = </a:t>
            </a:r>
            <a:r>
              <a:rPr lang="en-US" sz="1400" dirty="0" err="1">
                <a:latin typeface="Sylfaen" panose="010A0502050306030303" pitchFamily="18" charset="0"/>
              </a:rPr>
              <a:t>np.array</a:t>
            </a:r>
            <a:r>
              <a:rPr lang="en-US" sz="1400" dirty="0">
                <a:latin typeface="Sylfaen" panose="010A0502050306030303" pitchFamily="18" charset="0"/>
              </a:rPr>
              <a:t>([20, 1, 0])</a:t>
            </a: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შემავალი მონაცემების მასივში შეყვანა: ტემპერატურა (</a:t>
            </a:r>
            <a:r>
              <a:rPr lang="ka-GE" sz="1400" b="1" dirty="0">
                <a:latin typeface="Sylfaen" panose="010A0502050306030303" pitchFamily="18" charset="0"/>
              </a:rPr>
              <a:t>20°</a:t>
            </a:r>
            <a:r>
              <a:rPr lang="en-US" sz="1400" b="1" dirty="0">
                <a:latin typeface="Sylfaen" panose="010A0502050306030303" pitchFamily="18" charset="0"/>
              </a:rPr>
              <a:t>C</a:t>
            </a:r>
            <a:r>
              <a:rPr lang="en-US" sz="1400" dirty="0">
                <a:latin typeface="Sylfaen" panose="010A0502050306030303" pitchFamily="18" charset="0"/>
              </a:rPr>
              <a:t>), </a:t>
            </a: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დღის ტიპი (მზიანი =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), და ქარის სიმძლავრე (საშუალო =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).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მასივის ნუმერიკული ფორმა ასახავს მოდელის შესაბამის წარმოდგენას.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en-US" sz="1400" dirty="0" err="1">
                <a:latin typeface="Sylfaen" panose="010A0502050306030303" pitchFamily="18" charset="0"/>
              </a:rPr>
              <a:t>ideal_picnic_day</a:t>
            </a:r>
            <a:r>
              <a:rPr lang="en-US" sz="1400" dirty="0">
                <a:latin typeface="Sylfaen" panose="010A0502050306030303" pitchFamily="18" charset="0"/>
              </a:rPr>
              <a:t> = perceptron(inputs, weights, bias)</a:t>
            </a:r>
          </a:p>
          <a:p>
            <a:r>
              <a:rPr lang="en-US" sz="1400" dirty="0">
                <a:latin typeface="Sylfaen" panose="010A0502050306030303" pitchFamily="18" charset="0"/>
              </a:rPr>
              <a:t>print("</a:t>
            </a:r>
            <a:r>
              <a:rPr lang="ka-GE" sz="1400" dirty="0">
                <a:latin typeface="Sylfaen" panose="010A0502050306030303" pitchFamily="18" charset="0"/>
              </a:rPr>
              <a:t>იდეალური დღე პიკნიკისთვის:", "კი" </a:t>
            </a:r>
            <a:r>
              <a:rPr lang="en-US" sz="1400" dirty="0">
                <a:latin typeface="Sylfaen" panose="010A0502050306030303" pitchFamily="18" charset="0"/>
              </a:rPr>
              <a:t>if </a:t>
            </a:r>
            <a:r>
              <a:rPr lang="en-US" sz="1400" dirty="0" err="1">
                <a:latin typeface="Sylfaen" panose="010A0502050306030303" pitchFamily="18" charset="0"/>
              </a:rPr>
              <a:t>ideal_picnic_day</a:t>
            </a:r>
            <a:r>
              <a:rPr lang="en-US" sz="1400" dirty="0">
                <a:latin typeface="Sylfaen" panose="010A0502050306030303" pitchFamily="18" charset="0"/>
              </a:rPr>
              <a:t> == 1 else "</a:t>
            </a:r>
            <a:r>
              <a:rPr lang="ka-GE" sz="1400" dirty="0">
                <a:latin typeface="Sylfaen" panose="010A0502050306030303" pitchFamily="18" charset="0"/>
              </a:rPr>
              <a:t>არა")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ეს ხაზი გამოითვლის პერცეპტრონის შედეგს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ka-GE" sz="1400" b="1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ფუნქციის მეშვეობით,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რათა გამოარჩიოს დღის იდეალურობა პიკნიკისთვის. შედეგი დაბეჭდავს,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დადებითია თუ უარყოფითი იდეალური დღის შეფასება.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D1330-A414-8F7F-0CE4-0FBB8D80E85A}"/>
              </a:ext>
            </a:extLst>
          </p:cNvPr>
          <p:cNvSpPr txBox="1"/>
          <p:nvPr/>
        </p:nvSpPr>
        <p:spPr>
          <a:xfrm>
            <a:off x="205273" y="5185816"/>
            <a:ext cx="940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ამით დრევანდელი ლექცია დასრულებულია, მე მგონი კარგი გამოვდა.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ვეცადე ლექცია გამოსულიყო ყველასათვის გასაგები ენით.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ხვალინდელი ლექციის თემა იქნება: „</a:t>
            </a:r>
            <a:r>
              <a:rPr lang="en-US" sz="1400" b="1" dirty="0">
                <a:latin typeface="Sylfaen" panose="010A0502050306030303" pitchFamily="18" charset="0"/>
              </a:rPr>
              <a:t>Perceptron - </a:t>
            </a:r>
            <a:r>
              <a:rPr lang="ka-GE" sz="1400" b="1" dirty="0">
                <a:latin typeface="Sylfaen" panose="010A0502050306030303" pitchFamily="18" charset="0"/>
              </a:rPr>
              <a:t>შაბლონის კლასიფიკაციის შესაძლებლობები, </a:t>
            </a:r>
            <a:r>
              <a:rPr lang="en-US" sz="1400" b="1" dirty="0">
                <a:latin typeface="Sylfaen" panose="010A0502050306030303" pitchFamily="18" charset="0"/>
              </a:rPr>
              <a:t>XOR </a:t>
            </a:r>
            <a:r>
              <a:rPr lang="ka-GE" sz="1400" b="1" dirty="0">
                <a:latin typeface="Sylfaen" panose="010A0502050306030303" pitchFamily="18" charset="0"/>
              </a:rPr>
              <a:t>პრობლემა</a:t>
            </a:r>
            <a:r>
              <a:rPr lang="ka-GE" sz="1400" dirty="0">
                <a:latin typeface="Sylfaen" panose="010A0502050306030303" pitchFamily="18" charset="0"/>
              </a:rPr>
              <a:t>“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2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9E294-5D0A-5396-28F5-982A54F8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3827F-830F-622D-B668-3708AE4FB780}"/>
              </a:ext>
            </a:extLst>
          </p:cNvPr>
          <p:cNvSpPr txBox="1"/>
          <p:nvPr/>
        </p:nvSpPr>
        <p:spPr>
          <a:xfrm>
            <a:off x="858416" y="111966"/>
            <a:ext cx="89835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ეხლა მოკლედ მოგახსენებთ, თუ რაზე იქნება საუბარი ხვალინდელ ლექციაზე.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ხვალინდელი ლექცია: </a:t>
            </a:r>
            <a:r>
              <a:rPr lang="en-US" sz="1400" b="1" dirty="0">
                <a:latin typeface="Sylfaen" panose="010A0502050306030303" pitchFamily="18" charset="0"/>
              </a:rPr>
              <a:t>Perceptron </a:t>
            </a:r>
            <a:r>
              <a:rPr lang="en-US" sz="1400" dirty="0">
                <a:latin typeface="Sylfaen" panose="010A0502050306030303" pitchFamily="18" charset="0"/>
              </a:rPr>
              <a:t>- </a:t>
            </a:r>
            <a:r>
              <a:rPr lang="ka-GE" sz="1400" dirty="0">
                <a:latin typeface="Sylfaen" panose="010A0502050306030303" pitchFamily="18" charset="0"/>
              </a:rPr>
              <a:t>შაბლონის კლასიფიკაციის შესაძლებლობები,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პრობლემა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თემა 1: </a:t>
            </a:r>
            <a:r>
              <a:rPr lang="en-US" sz="1400" b="1" dirty="0">
                <a:latin typeface="Sylfaen" panose="010A0502050306030303" pitchFamily="18" charset="0"/>
              </a:rPr>
              <a:t>Perceptron </a:t>
            </a:r>
            <a:r>
              <a:rPr lang="ka-GE" sz="1400" b="1" dirty="0">
                <a:latin typeface="Sylfaen" panose="010A0502050306030303" pitchFamily="18" charset="0"/>
              </a:rPr>
              <a:t>მოდელის საწყისი შესწავლა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ლექცია იწყება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მოდელის აღწერით, როგორც უმარტივესი ნეირონის ტიპით.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განმარტავს მისი ფუნქციონალის მიზეზებს, როგორიცაა შემავალი წონები, ბიასი, და აქტივაციის ფუნქცია.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ვისაუბრებ მის გამოყენებაზე ხაზოვანი კლასიფიკაციისთვის.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თემა 2: </a:t>
            </a:r>
            <a:r>
              <a:rPr lang="en-US" sz="1400" b="1" dirty="0">
                <a:latin typeface="Sylfaen" panose="010A0502050306030303" pitchFamily="18" charset="0"/>
              </a:rPr>
              <a:t>Perceptron-</a:t>
            </a:r>
            <a:r>
              <a:rPr lang="ka-GE" sz="1400" b="1" dirty="0">
                <a:latin typeface="Sylfaen" panose="010A0502050306030303" pitchFamily="18" charset="0"/>
              </a:rPr>
              <a:t>ის შეზღუდვები და </a:t>
            </a:r>
            <a:r>
              <a:rPr lang="en-US" sz="1400" b="1" dirty="0">
                <a:latin typeface="Sylfaen" panose="010A0502050306030303" pitchFamily="18" charset="0"/>
              </a:rPr>
              <a:t>XOR </a:t>
            </a:r>
            <a:r>
              <a:rPr lang="ka-GE" sz="1400" b="1" dirty="0">
                <a:latin typeface="Sylfaen" panose="010A0502050306030303" pitchFamily="18" charset="0"/>
              </a:rPr>
              <a:t>პრობლემა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აღვწერ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ის შეზღუდვებს, როგორიცაა მისი უნარის შეზღუდვა ხაზოვანი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დაშლითა ფუნქციების შესამუშავებლად. განვიხილავ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პრობლემას, როგორც მაგალითს,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როგორიც აჩვენებს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ის უნარს არ გამოთვლოს არა-ხაზოვანი დაშლა.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თემა 3: მულტი-ლეიერ პერცეპტრონი და უფრო წინასწარი მოდელები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ლექცია დახურავს იმით, რომ განიხილავს მულტი-ლეიერ პერცეპტრონის შესახებ,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რომელიც მისი ნაბიჯი შესაძლოა გადაჭრას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ის შეზღუდვები.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ამ მოდელით შეიძლება მოხდეს </a:t>
            </a:r>
            <a:r>
              <a:rPr lang="en-US" sz="1400" b="1" dirty="0">
                <a:latin typeface="Sylfaen" panose="010A0502050306030303" pitchFamily="18" charset="0"/>
              </a:rPr>
              <a:t>XOR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და სხვა არა-ხაზოვანი დაშლის გამოთვლა.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ახსნის ბევრი ლეიერიანი ნეირონული ქსელის ძირითად იდეებს და სირთულეებს.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ამ ლექციაში განხილული თემებით მიიღებს მსმენელი საჭირო ცოდნას </a:t>
            </a:r>
            <a:r>
              <a:rPr lang="en-US" sz="1400" b="1" dirty="0">
                <a:latin typeface="Sylfaen" panose="010A0502050306030303" pitchFamily="18" charset="0"/>
              </a:rPr>
              <a:t>perceptron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მოდელის გამოყენების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ფუნქციონალურ შესაძლებლობებზე, მის შეზღუდვებზე, და როგორც იგი ითავსებს ნეირონული ქსელების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მრავალფუნქციური განვითარების კონტექსტში.</a:t>
            </a:r>
          </a:p>
          <a:p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69777-A306-2C70-D8B3-CF54B0DEF535}"/>
              </a:ext>
            </a:extLst>
          </p:cNvPr>
          <p:cNvSpPr txBox="1"/>
          <p:nvPr/>
        </p:nvSpPr>
        <p:spPr>
          <a:xfrm>
            <a:off x="326572" y="5188333"/>
            <a:ext cx="79207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გმადლობთ ყურადღებისათვის!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პატივისცემით იმედა შერიფაძე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ინფორმაციული ტექნოლოგიებისა და პროგრამული უზრუნველყოფის 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დარგის სპეციალისტი, ასევე ნეირონული ქსელების დიზაინისა და თანამედროვე ცხოვრებაში </a:t>
            </a:r>
          </a:p>
          <a:p>
            <a:r>
              <a:rPr lang="ka-GE" sz="1400" kern="100" dirty="0">
                <a:solidFill>
                  <a:srgbClr val="0000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მათი გამოყენების სპეციალისტი</a:t>
            </a:r>
            <a:endParaRPr lang="en-US" sz="1400" kern="100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DDD4F-C78C-D565-F10F-9343A197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6" y="1007588"/>
            <a:ext cx="5314703" cy="250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39461-D694-DE9A-D448-65DBC69FFA96}"/>
              </a:ext>
            </a:extLst>
          </p:cNvPr>
          <p:cNvSpPr txBox="1"/>
          <p:nvPr/>
        </p:nvSpPr>
        <p:spPr>
          <a:xfrm>
            <a:off x="1759257" y="3436588"/>
            <a:ext cx="1427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400" b="1" dirty="0">
                <a:latin typeface="Sylfaen" panose="010A0502050306030303" pitchFamily="18" charset="0"/>
              </a:rPr>
              <a:t>შეყვანის ფენა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28B8C96-596D-D26B-2F1C-91041E31D9B4}"/>
              </a:ext>
            </a:extLst>
          </p:cNvPr>
          <p:cNvSpPr/>
          <p:nvPr/>
        </p:nvSpPr>
        <p:spPr>
          <a:xfrm rot="16200000">
            <a:off x="4620240" y="2963802"/>
            <a:ext cx="155448" cy="12596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BE723-1A4E-E0F8-76C3-D4255807B770}"/>
              </a:ext>
            </a:extLst>
          </p:cNvPr>
          <p:cNvSpPr txBox="1"/>
          <p:nvPr/>
        </p:nvSpPr>
        <p:spPr>
          <a:xfrm>
            <a:off x="3913935" y="367134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sz="1400" b="1" dirty="0">
                <a:latin typeface="Sylfaen" panose="010A0502050306030303" pitchFamily="18" charset="0"/>
              </a:rPr>
              <a:t>დაფარული ფენა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2E0AF-2F0C-7488-1251-714E004BE1C1}"/>
              </a:ext>
            </a:extLst>
          </p:cNvPr>
          <p:cNvSpPr txBox="1"/>
          <p:nvPr/>
        </p:nvSpPr>
        <p:spPr>
          <a:xfrm>
            <a:off x="6093645" y="307427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გამომავალი ფენა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DD31F-B9F3-A04E-F4D7-4C8DE53B2BB0}"/>
              </a:ext>
            </a:extLst>
          </p:cNvPr>
          <p:cNvSpPr txBox="1"/>
          <p:nvPr/>
        </p:nvSpPr>
        <p:spPr>
          <a:xfrm>
            <a:off x="2951332" y="5451618"/>
            <a:ext cx="349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 err="1">
                <a:latin typeface="Sylfaen" panose="010A0502050306030303" pitchFamily="18" charset="0"/>
              </a:rPr>
              <a:t>ij</a:t>
            </a:r>
            <a:r>
              <a:rPr lang="en-US" sz="800" b="1" dirty="0">
                <a:latin typeface="Sylfaen" panose="010A0502050306030303" pitchFamily="18" charset="0"/>
              </a:rPr>
              <a:t>  </a:t>
            </a:r>
            <a:r>
              <a:rPr lang="en-US" sz="1400" b="1" dirty="0">
                <a:latin typeface="Sylfaen" panose="010A0502050306030303" pitchFamily="18" charset="0"/>
              </a:rPr>
              <a:t>j-</a:t>
            </a:r>
            <a:r>
              <a:rPr lang="ka-GE" sz="1400" b="1" dirty="0">
                <a:latin typeface="Sylfaen" panose="010A0502050306030303" pitchFamily="18" charset="0"/>
              </a:rPr>
              <a:t>ური ნეირონიდან </a:t>
            </a:r>
            <a:r>
              <a:rPr lang="en-US" sz="1400" b="1" dirty="0" err="1">
                <a:latin typeface="Sylfaen" panose="010A0502050306030303" pitchFamily="18" charset="0"/>
              </a:rPr>
              <a:t>i</a:t>
            </a:r>
            <a:r>
              <a:rPr lang="ka-GE" sz="1400" b="1" dirty="0">
                <a:latin typeface="Sylfaen" panose="010A0502050306030303" pitchFamily="18" charset="0"/>
              </a:rPr>
              <a:t>-იურ ნეირონამდე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4A124-5592-7BEC-C7EF-036E7ADF0CD2}"/>
              </a:ext>
            </a:extLst>
          </p:cNvPr>
          <p:cNvSpPr txBox="1"/>
          <p:nvPr/>
        </p:nvSpPr>
        <p:spPr>
          <a:xfrm>
            <a:off x="1520888" y="178954"/>
            <a:ext cx="7390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უმარტივესი </a:t>
            </a:r>
            <a:r>
              <a:rPr lang="en-US" sz="1400" b="1" dirty="0">
                <a:latin typeface="Sylfaen" panose="010A0502050306030303" pitchFamily="18" charset="0"/>
              </a:rPr>
              <a:t>Neural system</a:t>
            </a:r>
            <a:r>
              <a:rPr lang="ka-GE" sz="1400" b="1" dirty="0">
                <a:latin typeface="Sylfaen" panose="010A0502050306030303" pitchFamily="18" charset="0"/>
              </a:rPr>
              <a:t> (</a:t>
            </a:r>
            <a:r>
              <a:rPr lang="en-US" sz="1400" b="1" dirty="0">
                <a:latin typeface="Sylfaen" panose="010A0502050306030303" pitchFamily="18" charset="0"/>
              </a:rPr>
              <a:t>NS) </a:t>
            </a:r>
            <a:r>
              <a:rPr lang="en-US" sz="1400" dirty="0">
                <a:latin typeface="Sylfaen" panose="010A0502050306030303" pitchFamily="18" charset="0"/>
              </a:rPr>
              <a:t>- </a:t>
            </a:r>
            <a:r>
              <a:rPr lang="ka-GE" sz="1400" b="1" dirty="0">
                <a:latin typeface="Sylfaen" panose="010A0502050306030303" pitchFamily="18" charset="0"/>
              </a:rPr>
              <a:t>პერცეტრონი</a:t>
            </a:r>
            <a:r>
              <a:rPr lang="ka-GE" sz="1400" dirty="0">
                <a:latin typeface="Sylfaen" panose="010A0502050306030303" pitchFamily="18" charset="0"/>
              </a:rPr>
              <a:t> - არის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ბიოლოგიური ქსელის მუშაობის გამარტივებული ასახვა, რომელიც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შედგება ნეირონებისგან, რომლებიც დაკავშირებულია </a:t>
            </a:r>
            <a:r>
              <a:rPr lang="ka-GE" sz="1400" b="1" dirty="0">
                <a:latin typeface="Sylfaen" panose="010A0502050306030303" pitchFamily="18" charset="0"/>
              </a:rPr>
              <a:t>დენდრიდებთან</a:t>
            </a:r>
            <a:r>
              <a:rPr lang="ka-GE" sz="1400" dirty="0">
                <a:latin typeface="Sylfaen" panose="010A0502050306030303" pitchFamily="18" charset="0"/>
              </a:rPr>
              <a:t> და </a:t>
            </a:r>
            <a:r>
              <a:rPr lang="ka-GE" sz="1400" b="1" dirty="0">
                <a:latin typeface="Sylfaen" panose="010A0502050306030303" pitchFamily="18" charset="0"/>
              </a:rPr>
              <a:t>აქსონებითან</a:t>
            </a:r>
            <a:r>
              <a:rPr lang="ka-GE" sz="1400" dirty="0">
                <a:latin typeface="Sylfaen" panose="010A0502050306030303" pitchFamily="18" charset="0"/>
              </a:rPr>
              <a:t>: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08BCB-78D5-1CCC-2047-0BBA09FBDAFE}"/>
              </a:ext>
            </a:extLst>
          </p:cNvPr>
          <p:cNvSpPr txBox="1"/>
          <p:nvPr/>
        </p:nvSpPr>
        <p:spPr>
          <a:xfrm>
            <a:off x="1520888" y="3993601"/>
            <a:ext cx="82974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ეს არის სრულად დაკავშირებული მიწოდების ქსელის კლასიკური მაგალითი.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აქ, წინა ფენის თითოეული ნეირონი უკავშირდება მომდევნო ფენის თითოეულ ნეირონს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და სიგნალი ვრცელდება შეყვანის ფენიდან გამომავალ ფენამდე უკუკავშირის ფორმირების გარეშე.</a:t>
            </a:r>
            <a:br>
              <a:rPr lang="ka-GE" sz="1400" dirty="0">
                <a:latin typeface="Sylfaen" panose="010A0502050306030303" pitchFamily="18" charset="0"/>
              </a:rPr>
            </a:br>
            <a:r>
              <a:rPr lang="ka-GE" sz="1400" dirty="0">
                <a:latin typeface="Sylfaen" panose="010A0502050306030303" pitchFamily="18" charset="0"/>
              </a:rPr>
              <a:t>(უკუკავშირს განვიხილათ შემდგომ ლექციაზე).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ნეირონებს შორის თითოეულ კავშირს აქვს გარკვეული წონა: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E0C15-8E76-5C6B-4E44-E96E15C4469B}"/>
              </a:ext>
            </a:extLst>
          </p:cNvPr>
          <p:cNvSpPr txBox="1"/>
          <p:nvPr/>
        </p:nvSpPr>
        <p:spPr>
          <a:xfrm>
            <a:off x="1572985" y="5850412"/>
            <a:ext cx="7173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და სიგნალი, რომელიც გადის მასში, ცვლის მის მნიშვნელობას ამ წონის შესაბამისად: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dirty="0">
              <a:latin typeface="Sylfaen" panose="010A0502050306030303" pitchFamily="18" charset="0"/>
            </a:endParaRPr>
          </a:p>
          <a:p>
            <a:pPr algn="ctr"/>
            <a:r>
              <a:rPr lang="el-GR" sz="1400" b="1" dirty="0">
                <a:latin typeface="Sylfaen" panose="010A0502050306030303" pitchFamily="18" charset="0"/>
              </a:rPr>
              <a:t>ω</a:t>
            </a:r>
            <a:r>
              <a:rPr lang="en-US" sz="800" b="1" dirty="0" err="1">
                <a:latin typeface="Sylfaen" panose="010A0502050306030303" pitchFamily="18" charset="0"/>
              </a:rPr>
              <a:t>ij</a:t>
            </a:r>
            <a:r>
              <a:rPr lang="en-US" sz="1400" b="1" dirty="0">
                <a:latin typeface="Sylfaen" panose="010A0502050306030303" pitchFamily="18" charset="0"/>
              </a:rPr>
              <a:t> * x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4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187C-186C-B6F4-6DA7-05F6C0E1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FA64-04DD-99DE-BC47-658A01BFFBCB}"/>
              </a:ext>
            </a:extLst>
          </p:cNvPr>
          <p:cNvSpPr txBox="1"/>
          <p:nvPr/>
        </p:nvSpPr>
        <p:spPr>
          <a:xfrm>
            <a:off x="1714252" y="102637"/>
            <a:ext cx="7523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ნეირონი თავისთავად არის შემავალი სიგნალების შემაჯამებელი,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რომელიც შემდეგ ჯამს გადასცემს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en-US" sz="1400" b="1" dirty="0">
                <a:latin typeface="Sylfaen" panose="010A0502050306030303" pitchFamily="18" charset="0"/>
              </a:rPr>
              <a:t>f(x)</a:t>
            </a:r>
            <a:r>
              <a:rPr lang="ka-GE" sz="1400" dirty="0">
                <a:latin typeface="Sylfaen" panose="010A0502050306030303" pitchFamily="18" charset="0"/>
              </a:rPr>
              <a:t> ფუნქციის მეშვეობით გამომავალ ფენას,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en-US" sz="1400" b="1" dirty="0">
                <a:latin typeface="Sylfaen" panose="010A0502050306030303" pitchFamily="18" charset="0"/>
              </a:rPr>
              <a:t>f(x)</a:t>
            </a:r>
            <a:r>
              <a:rPr lang="ka-GE" sz="1400" b="1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ფუნქციას</a:t>
            </a:r>
            <a:r>
              <a:rPr lang="ka-GE" sz="1400" b="1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 ეწოდება </a:t>
            </a:r>
            <a:r>
              <a:rPr lang="ka-GE" sz="1400" b="1" dirty="0">
                <a:latin typeface="Sylfaen" panose="010A0502050306030303" pitchFamily="18" charset="0"/>
              </a:rPr>
              <a:t>აქტივაციის ფუნქცია</a:t>
            </a:r>
            <a:r>
              <a:rPr lang="ka-GE" sz="1400" dirty="0">
                <a:latin typeface="Sylfaen" panose="010A0502050306030303" pitchFamily="18" charset="0"/>
              </a:rPr>
              <a:t>. ამ ფუნქციის გამომავალი მნიშვნელობა არის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ნეირონის გამომავალი მნიშვნელობა.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პერცეპტრონის კონცეფციაში აქტივაციის ფუნქციები არჩეულია ზღვრებით: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73C61-0754-D945-2551-855703236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83" y="1567280"/>
            <a:ext cx="1379340" cy="662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A7004-4DAC-F45C-9DFF-F01430D3E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72" y="2844489"/>
            <a:ext cx="6477561" cy="3566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BB624C-2DA0-79C7-0704-CC1F0CF613DD}"/>
              </a:ext>
            </a:extLst>
          </p:cNvPr>
          <p:cNvSpPr txBox="1"/>
          <p:nvPr/>
        </p:nvSpPr>
        <p:spPr>
          <a:xfrm>
            <a:off x="4464202" y="2536712"/>
            <a:ext cx="180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მაგალითად, ასეთი: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DBB1-8513-EE8D-8453-D87C7B20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606B0-342B-E653-6259-82080170B192}"/>
              </a:ext>
            </a:extLst>
          </p:cNvPr>
          <p:cNvSpPr txBox="1"/>
          <p:nvPr/>
        </p:nvSpPr>
        <p:spPr>
          <a:xfrm>
            <a:off x="926906" y="1073018"/>
            <a:ext cx="88937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უკეთ რომ გავიგოთ, თუ როგორ მუშაობს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en-US" sz="1400" dirty="0">
                <a:latin typeface="Sylfaen" panose="010A0502050306030303" pitchFamily="18" charset="0"/>
              </a:rPr>
              <a:t>, </a:t>
            </a:r>
            <a:r>
              <a:rPr lang="ka-GE" sz="1400" dirty="0">
                <a:latin typeface="Sylfaen" panose="010A0502050306030303" pitchFamily="18" charset="0"/>
              </a:rPr>
              <a:t>განვიხილოთ ძალიან მარტივი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და საილუსტრაციო მაგალითი </a:t>
            </a:r>
            <a:r>
              <a:rPr lang="en-US" sz="1400" b="1" dirty="0">
                <a:latin typeface="Sylfaen" panose="010A0502050306030303" pitchFamily="18" charset="0"/>
              </a:rPr>
              <a:t>NS</a:t>
            </a:r>
            <a:r>
              <a:rPr lang="ka-GE" sz="1400" b="1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პერცეპტრონის მოდელის საშუალებით. 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 არის უმარტივესი ტიპის ნეირონი, რომელიც შეგვიძლია გამოვიყენოთ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ლოგიკური ოპერაციის, მაგალითად, </a:t>
            </a:r>
            <a:r>
              <a:rPr lang="en-US" sz="1400" b="1" dirty="0">
                <a:latin typeface="Sylfaen" panose="010A0502050306030303" pitchFamily="18" charset="0"/>
              </a:rPr>
              <a:t>AND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ოპერაციის სასწავლო მოდელირებისთვის.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მოდელი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 მიიღებს ორი შემავალი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1</a:t>
            </a:r>
            <a:r>
              <a:rPr lang="en-US" sz="1400" b="1" dirty="0">
                <a:latin typeface="Sylfaen" panose="010A0502050306030303" pitchFamily="18" charset="0"/>
              </a:rPr>
              <a:t>​ </a:t>
            </a:r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800" b="1" dirty="0">
                <a:latin typeface="Sylfaen" panose="010A0502050306030303" pitchFamily="18" charset="0"/>
              </a:rPr>
              <a:t>2</a:t>
            </a:r>
            <a:r>
              <a:rPr lang="en-US" sz="1400" dirty="0">
                <a:latin typeface="Sylfaen" panose="010A0502050306030303" pitchFamily="18" charset="0"/>
              </a:rPr>
              <a:t>, </a:t>
            </a:r>
            <a:r>
              <a:rPr lang="ka-GE" sz="1400" dirty="0">
                <a:latin typeface="Sylfaen" panose="010A0502050306030303" pitchFamily="18" charset="0"/>
              </a:rPr>
              <a:t>რომელებიც შეიძლება იყოს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 ან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გამოსავალი უნდა იყოს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 მხოლოდ იმ შემთხვევაში, თუ ორივე შემავალი არის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.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პარამეტრები: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Sylfaen" panose="010A0502050306030303" pitchFamily="18" charset="0"/>
              </a:rPr>
              <a:t>წონები (weights)</a:t>
            </a:r>
            <a:r>
              <a:rPr lang="pl-PL" sz="1400" dirty="0">
                <a:latin typeface="Sylfaen" panose="010A0502050306030303" pitchFamily="18" charset="0"/>
              </a:rPr>
              <a:t>: w</a:t>
            </a:r>
            <a:r>
              <a:rPr lang="pl-PL" sz="800" dirty="0">
                <a:latin typeface="Sylfaen" panose="010A0502050306030303" pitchFamily="18" charset="0"/>
              </a:rPr>
              <a:t>1</a:t>
            </a:r>
            <a:r>
              <a:rPr lang="ka-GE" sz="8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= 1</a:t>
            </a:r>
            <a:r>
              <a:rPr lang="pl-PL" sz="1400" dirty="0">
                <a:latin typeface="Sylfaen" panose="010A0502050306030303" pitchFamily="18" charset="0"/>
              </a:rPr>
              <a:t>, w</a:t>
            </a:r>
            <a:r>
              <a:rPr lang="pl-PL" sz="800" b="1" dirty="0">
                <a:latin typeface="Sylfaen" panose="010A0502050306030303" pitchFamily="18" charset="0"/>
              </a:rPr>
              <a:t>2</a:t>
            </a:r>
            <a:r>
              <a:rPr lang="ka-GE" sz="800" b="1" dirty="0">
                <a:latin typeface="Sylfaen" panose="010A0502050306030303" pitchFamily="18" charset="0"/>
              </a:rPr>
              <a:t> </a:t>
            </a:r>
            <a:r>
              <a:rPr lang="ka-GE" sz="1400" b="1" dirty="0">
                <a:latin typeface="Sylfaen" panose="010A0502050306030303" pitchFamily="18" charset="0"/>
              </a:rPr>
              <a:t> = </a:t>
            </a:r>
            <a:r>
              <a:rPr lang="ka-GE" sz="1400" dirty="0">
                <a:latin typeface="Sylfaen" panose="010A0502050306030303" pitchFamily="18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1400" b="1" dirty="0">
                <a:latin typeface="Sylfaen" panose="010A0502050306030303" pitchFamily="18" charset="0"/>
              </a:rPr>
              <a:t>ბიასი (</a:t>
            </a:r>
            <a:r>
              <a:rPr lang="en-US" sz="1400" b="1" dirty="0">
                <a:latin typeface="Sylfaen" panose="010A0502050306030303" pitchFamily="18" charset="0"/>
              </a:rPr>
              <a:t>bias)</a:t>
            </a:r>
            <a:r>
              <a:rPr lang="en-US" sz="1400" dirty="0">
                <a:latin typeface="Sylfaen" panose="010A0502050306030303" pitchFamily="18" charset="0"/>
              </a:rPr>
              <a:t>: b=−1.5</a:t>
            </a:r>
            <a:endParaRPr lang="ka-GE" sz="1400" dirty="0">
              <a:latin typeface="Sylfaen" panose="010A05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აქტივაციის ფუნქცია: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აქტივაციის ფუნქციაა ფუნდამენტი (ბინარული), რომელიც იძლევა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-ს, თუ ჯამური შედეგი </a:t>
            </a:r>
            <a:r>
              <a:rPr lang="en-US" sz="1400" b="1" dirty="0">
                <a:latin typeface="Sylfaen" panose="010A0502050306030303" pitchFamily="18" charset="0"/>
              </a:rPr>
              <a:t>z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მეტია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-ზე,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და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-ს სხვაგვარად.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11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4369-604F-2B08-8107-6261214C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56C7B-C798-7E27-F31F-F521A3304727}"/>
              </a:ext>
            </a:extLst>
          </p:cNvPr>
          <p:cNvSpPr txBox="1"/>
          <p:nvPr/>
        </p:nvSpPr>
        <p:spPr>
          <a:xfrm>
            <a:off x="1776588" y="1045228"/>
            <a:ext cx="6625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აქტივაცია: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აქტივაციის ფუნქცია: </a:t>
            </a:r>
            <a:r>
              <a:rPr lang="en-US" sz="1400" b="1" dirty="0">
                <a:latin typeface="Sylfaen" panose="010A0502050306030303" pitchFamily="18" charset="0"/>
              </a:rPr>
              <a:t>f(z) = if z &gt;0 </a:t>
            </a:r>
            <a:r>
              <a:rPr lang="ka-GE" sz="1400" dirty="0">
                <a:latin typeface="Sylfaen" panose="010A0502050306030303" pitchFamily="18" charset="0"/>
              </a:rPr>
              <a:t>მაშინ </a:t>
            </a:r>
            <a:r>
              <a:rPr lang="en-US" sz="1400" b="1" dirty="0">
                <a:latin typeface="Sylfaen" panose="010A0502050306030303" pitchFamily="18" charset="0"/>
              </a:rPr>
              <a:t>f(z) =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, წინააღმდეგ შემთხვევაში </a:t>
            </a:r>
            <a:r>
              <a:rPr lang="en-US" sz="1400" b="1" dirty="0">
                <a:latin typeface="Sylfaen" panose="010A0502050306030303" pitchFamily="18" charset="0"/>
              </a:rPr>
              <a:t>f(z) =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</a:p>
          <a:p>
            <a:endParaRPr lang="ka-GE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მაგალითები:</a:t>
            </a:r>
            <a:endParaRPr lang="en-US" sz="1400" dirty="0">
              <a:latin typeface="Sylfaen" panose="010A05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0458C-EFAF-C9F5-48C4-6E21E100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88" y="2060891"/>
            <a:ext cx="4221846" cy="1325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4E5DF-84BA-3B68-03E2-65701FD0DD36}"/>
              </a:ext>
            </a:extLst>
          </p:cNvPr>
          <p:cNvSpPr txBox="1"/>
          <p:nvPr/>
        </p:nvSpPr>
        <p:spPr>
          <a:xfrm>
            <a:off x="1095849" y="3562310"/>
            <a:ext cx="779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ამ მაგალითით, ჩვენ ვნახეთ, როგორ ასრულებს პერცეპტრონი </a:t>
            </a:r>
            <a:r>
              <a:rPr lang="en-US" sz="1400" b="1" dirty="0">
                <a:latin typeface="Sylfaen" panose="010A0502050306030303" pitchFamily="18" charset="0"/>
              </a:rPr>
              <a:t>AND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ლოგიკურ ფუნქციას,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რაც იძლევა შემდეგ შედეგს, 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-ს მხოლოდ იმ შემთხვევაში, როდესაც ორივე შემავალი არის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.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DC464-2F8B-A553-CF20-1F8713EE6004}"/>
              </a:ext>
            </a:extLst>
          </p:cNvPr>
          <p:cNvSpPr txBox="1"/>
          <p:nvPr/>
        </p:nvSpPr>
        <p:spPr>
          <a:xfrm>
            <a:off x="1095849" y="4618653"/>
            <a:ext cx="6822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Sylfaen" panose="010A0502050306030303" pitchFamily="18" charset="0"/>
              </a:rPr>
              <a:t>AND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ლოგიკური ფუნქცია არის ბინარული ლოგიკური ოპერაცია,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რომელიც აბრუნებს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-ს (ან </a:t>
            </a:r>
            <a:r>
              <a:rPr lang="en-US" sz="1400" b="1" dirty="0">
                <a:latin typeface="Sylfaen" panose="010A0502050306030303" pitchFamily="18" charset="0"/>
              </a:rPr>
              <a:t>True</a:t>
            </a:r>
            <a:r>
              <a:rPr lang="en-US" sz="1400" dirty="0">
                <a:latin typeface="Sylfaen" panose="010A0502050306030303" pitchFamily="18" charset="0"/>
              </a:rPr>
              <a:t>), </a:t>
            </a:r>
            <a:r>
              <a:rPr lang="ka-GE" sz="1400" dirty="0">
                <a:latin typeface="Sylfaen" panose="010A0502050306030303" pitchFamily="18" charset="0"/>
              </a:rPr>
              <a:t>მხოლოდ თუ ორივე შემავალი სიგნალი არის</a:t>
            </a:r>
            <a:r>
              <a:rPr lang="ka-GE" sz="1400" b="1" dirty="0">
                <a:latin typeface="Sylfaen" panose="010A0502050306030303" pitchFamily="18" charset="0"/>
              </a:rPr>
              <a:t> 1</a:t>
            </a:r>
            <a:r>
              <a:rPr lang="ka-GE" sz="1400" dirty="0">
                <a:latin typeface="Sylfaen" panose="010A0502050306030303" pitchFamily="18" charset="0"/>
              </a:rPr>
              <a:t>.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თუ ერთ-ერთი ან ორივე შემავალი არის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, შედეგი იქნება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 (ან </a:t>
            </a:r>
            <a:r>
              <a:rPr lang="en-US" sz="1400" b="1" dirty="0">
                <a:latin typeface="Sylfaen" panose="010A0502050306030303" pitchFamily="18" charset="0"/>
              </a:rPr>
              <a:t>False</a:t>
            </a:r>
            <a:r>
              <a:rPr lang="en-US" sz="1400" dirty="0">
                <a:latin typeface="Sylfaen" panose="010A0502050306030303" pitchFamily="18" charset="0"/>
              </a:rPr>
              <a:t>). </a:t>
            </a:r>
            <a:endParaRPr lang="ka-GE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4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3B49-A557-0097-7DC6-9415E949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1322D-8BA1-871C-63EF-991CA0B7218F}"/>
              </a:ext>
            </a:extLst>
          </p:cNvPr>
          <p:cNvSpPr txBox="1"/>
          <p:nvPr/>
        </p:nvSpPr>
        <p:spPr>
          <a:xfrm>
            <a:off x="1539551" y="495907"/>
            <a:ext cx="693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მოდით ეხლა დავწეროთ პროგრამა </a:t>
            </a:r>
            <a:r>
              <a:rPr lang="en-US" sz="1400" b="1" dirty="0">
                <a:latin typeface="Sylfaen" panose="010A0502050306030303" pitchFamily="18" charset="0"/>
              </a:rPr>
              <a:t>Python</a:t>
            </a:r>
            <a:r>
              <a:rPr lang="ka-GE" sz="1400" dirty="0">
                <a:latin typeface="Sylfaen" panose="010A0502050306030303" pitchFamily="18" charset="0"/>
              </a:rPr>
              <a:t>-ში, სადაც ნათლად დავინახავთ შედეგს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51A7A-5EC5-CD43-51B7-6443DE52296C}"/>
              </a:ext>
            </a:extLst>
          </p:cNvPr>
          <p:cNvSpPr txBox="1"/>
          <p:nvPr/>
        </p:nvSpPr>
        <p:spPr>
          <a:xfrm>
            <a:off x="1835880" y="1186281"/>
            <a:ext cx="3642344" cy="5125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პერცეპტრონის ფუნქციის დეფინიცია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br>
              <a:rPr lang="ka-GE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Sylfaen" panose="010A0502050306030303" pitchFamily="18" charset="0"/>
              </a:rPr>
              <a:t>perceptron_and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x1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x2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b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წონები და ბიასი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w1, w2 =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bias =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-1.5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შედეგის გამოთვლა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z = w1 * x1 + w2 * x2 + bias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აქტივაციის ფუნქცია (ფუნდამენტი)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z &gt;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შემავალი მონაცემების შემოწმება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inputs = [(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), (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), (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), (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)]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results = []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x1, x2 </a:t>
            </a:r>
            <a:r>
              <a:rPr lang="en-US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inputs: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result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perceptron_and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(x1, x2)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results.append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"AND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{x1}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{x2}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) = 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{result}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შედეგის დაბეჭდვა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res </a:t>
            </a:r>
            <a:r>
              <a:rPr lang="en-US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results: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Sylfaen" panose="010A0502050306030303" pitchFamily="18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(res)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79163-4C99-FF97-9A14-5FB5A5F8FD80}"/>
              </a:ext>
            </a:extLst>
          </p:cNvPr>
          <p:cNvSpPr txBox="1"/>
          <p:nvPr/>
        </p:nvSpPr>
        <p:spPr>
          <a:xfrm>
            <a:off x="6599151" y="2736502"/>
            <a:ext cx="1957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შედეგი ასე  მივიღეთ: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AND(0, 0) = 0 </a:t>
            </a:r>
            <a:endParaRPr lang="ka-GE" sz="1400" b="0" i="0" dirty="0">
              <a:solidFill>
                <a:srgbClr val="1F1F1F"/>
              </a:solidFill>
              <a:effectLst/>
              <a:latin typeface="Sylfaen" panose="010A0502050306030303" pitchFamily="18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AND(0, 1) = 0 </a:t>
            </a:r>
            <a:endParaRPr lang="ka-GE" sz="1400" b="0" i="0" dirty="0">
              <a:solidFill>
                <a:srgbClr val="1F1F1F"/>
              </a:solidFill>
              <a:effectLst/>
              <a:latin typeface="Sylfaen" panose="010A0502050306030303" pitchFamily="18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AND(1, 0) = 0 </a:t>
            </a:r>
            <a:endParaRPr lang="ka-GE" sz="1400" b="0" i="0" dirty="0">
              <a:solidFill>
                <a:srgbClr val="1F1F1F"/>
              </a:solidFill>
              <a:effectLst/>
              <a:latin typeface="Sylfaen" panose="010A0502050306030303" pitchFamily="18" charset="0"/>
            </a:endParaRP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AND(1, 1) = 1</a:t>
            </a:r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CBA0-EF1D-15F4-7C29-E9A200CB0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1B080-D9F1-E622-28BD-199B5B76018B}"/>
              </a:ext>
            </a:extLst>
          </p:cNvPr>
          <p:cNvSpPr txBox="1"/>
          <p:nvPr/>
        </p:nvSpPr>
        <p:spPr>
          <a:xfrm>
            <a:off x="1250164" y="1175656"/>
            <a:ext cx="716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მოდით ეხლა დავწეროთ მარტივი პროგრამა </a:t>
            </a:r>
            <a:r>
              <a:rPr lang="en-US" sz="1400" b="1" dirty="0">
                <a:latin typeface="Sylfaen" panose="010A0502050306030303" pitchFamily="18" charset="0"/>
              </a:rPr>
              <a:t>Python</a:t>
            </a:r>
            <a:r>
              <a:rPr lang="en-US" sz="1400" dirty="0">
                <a:latin typeface="Sylfaen" panose="010A0502050306030303" pitchFamily="18" charset="0"/>
              </a:rPr>
              <a:t>-</a:t>
            </a:r>
            <a:r>
              <a:rPr lang="ka-GE" sz="1400" dirty="0">
                <a:latin typeface="Sylfaen" panose="010A0502050306030303" pitchFamily="18" charset="0"/>
              </a:rPr>
              <a:t>ში ნეირონული ქსელის მოდელი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პერცეპტრონის გამოყენებით. </a:t>
            </a:r>
            <a:endParaRPr lang="en-US" sz="1400" dirty="0">
              <a:latin typeface="Sylfaen" panose="010A050205030603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D60BA-048C-75B2-93EF-7A9415580CD5}"/>
              </a:ext>
            </a:extLst>
          </p:cNvPr>
          <p:cNvSpPr txBox="1"/>
          <p:nvPr/>
        </p:nvSpPr>
        <p:spPr>
          <a:xfrm>
            <a:off x="1063415" y="2408003"/>
            <a:ext cx="75424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>
                <a:latin typeface="Sylfaen" panose="010A0502050306030303" pitchFamily="18" charset="0"/>
              </a:rPr>
              <a:t>დავწეროთ მარტივი და ცხოვრებიდან გამომდინარე პროგრამის მაგალითად,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შევქმნათ </a:t>
            </a:r>
            <a:r>
              <a:rPr lang="ka-GE" sz="1400" b="1" dirty="0">
                <a:latin typeface="Sylfaen" panose="010A0502050306030303" pitchFamily="18" charset="0"/>
              </a:rPr>
              <a:t>პერცეპტრონი</a:t>
            </a:r>
            <a:r>
              <a:rPr lang="ka-GE" sz="1400" dirty="0">
                <a:latin typeface="Sylfaen" panose="010A0502050306030303" pitchFamily="18" charset="0"/>
              </a:rPr>
              <a:t>, რომელიც გვიჩვენებს, არის თუ არა დღე ისეთი,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რომელიც იდეალურია პიკნიკისთვის. 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პიკნიკის იდეალური დღის გამოსახულება მიეცემა დროის და ტემპერატურის მიხედვით. 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დავუშვათ, პერცეპტრონს სამი შემომავალი ფენა აქვს: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pPr>
              <a:buFont typeface="+mj-lt"/>
              <a:buAutoNum type="arabicPeriod"/>
            </a:pPr>
            <a:r>
              <a:rPr lang="ka-GE" sz="1400" b="1" dirty="0">
                <a:latin typeface="Sylfaen" panose="010A0502050306030303" pitchFamily="18" charset="0"/>
              </a:rPr>
              <a:t>ტემპერატურა</a:t>
            </a:r>
            <a:r>
              <a:rPr lang="ka-GE" sz="1400" dirty="0">
                <a:latin typeface="Sylfaen" panose="010A0502050306030303" pitchFamily="18" charset="0"/>
              </a:rPr>
              <a:t> (მაგალითად, </a:t>
            </a:r>
            <a:r>
              <a:rPr lang="ka-GE" sz="1400" b="1" dirty="0">
                <a:latin typeface="Sylfaen" panose="010A0502050306030303" pitchFamily="18" charset="0"/>
              </a:rPr>
              <a:t>გრადუსი ცელსიუსით</a:t>
            </a:r>
            <a:r>
              <a:rPr lang="ka-GE" sz="1400" dirty="0">
                <a:latin typeface="Sylfaen" panose="010A0502050306030303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ka-GE" sz="1400" b="1" dirty="0">
                <a:latin typeface="Sylfaen" panose="010A0502050306030303" pitchFamily="18" charset="0"/>
              </a:rPr>
              <a:t>გარემოს ტიპი </a:t>
            </a:r>
            <a:r>
              <a:rPr lang="ka-GE" sz="1400" dirty="0">
                <a:latin typeface="Sylfaen" panose="010A0502050306030303" pitchFamily="18" charset="0"/>
              </a:rPr>
              <a:t>(ნისლი =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, მზიანი დღე =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ka-GE" sz="1400" b="1" dirty="0">
                <a:latin typeface="Sylfaen" panose="010A0502050306030303" pitchFamily="18" charset="0"/>
              </a:rPr>
              <a:t>ქარის სიმძლავრე </a:t>
            </a:r>
            <a:r>
              <a:rPr lang="ka-GE" sz="1400" dirty="0">
                <a:latin typeface="Sylfaen" panose="010A0502050306030303" pitchFamily="18" charset="0"/>
              </a:rPr>
              <a:t>(საშუალო =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, მაღალი =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)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შედეგი იქნება პიკნიკისთვის იდეალური დღე (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) ან არა (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).</a:t>
            </a:r>
          </a:p>
          <a:p>
            <a:endParaRPr lang="en-US" sz="14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3D9D-8559-56A7-14E2-967A7404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07A04-5A5D-9FE3-16B3-B4BFC92C64EC}"/>
              </a:ext>
            </a:extLst>
          </p:cNvPr>
          <p:cNvSpPr txBox="1"/>
          <p:nvPr/>
        </p:nvSpPr>
        <p:spPr>
          <a:xfrm>
            <a:off x="933061" y="718457"/>
            <a:ext cx="6394699" cy="4589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np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Sylfaen" panose="010A0502050306030303" pitchFamily="18" charset="0"/>
              </a:rPr>
              <a:t>activation_function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x &gt;=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Sylfaen" panose="010A0502050306030303" pitchFamily="18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Sylfaen" panose="010A0502050306030303" pitchFamily="18" charset="0"/>
              </a:rPr>
              <a:t>perceptron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inputs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weights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Sylfaen" panose="010A0502050306030303" pitchFamily="18" charset="0"/>
              </a:rPr>
              <a:t>bias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model = np.dot(inputs, weights) + bias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activation_function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(model)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პარამეტრები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weights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([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-0.4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])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ტემპერატურას და მზიანი დღის წონები, </a:t>
            </a:r>
            <a:b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</a:b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                                        ქარისთვის ნეგატიური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bias =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-0.4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ბიასი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b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შემავალი მონაცემები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მაგალითად: ტემპერატურა 20°</a:t>
            </a: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C,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მზიანი დღე, საშუალო ქარი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inputs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np.array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([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# </a:t>
            </a:r>
            <a:r>
              <a:rPr lang="ka-GE" sz="1400" b="0" dirty="0">
                <a:solidFill>
                  <a:srgbClr val="008000"/>
                </a:solidFill>
                <a:effectLst/>
                <a:latin typeface="Sylfaen" panose="010A0502050306030303" pitchFamily="18" charset="0"/>
              </a:rPr>
              <a:t>შედეგის გამოთვლა</a:t>
            </a:r>
            <a:endParaRPr lang="ka-GE" sz="1400" b="0" dirty="0">
              <a:solidFill>
                <a:srgbClr val="000000"/>
              </a:solidFill>
              <a:effectLst/>
              <a:latin typeface="Sylfaen" panose="010A0502050306030303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ideal_picnic_day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= perceptron(inputs, weights, bias)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95E26"/>
                </a:solidFill>
                <a:effectLst/>
                <a:latin typeface="Sylfaen" panose="010A0502050306030303" pitchFamily="18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"</a:t>
            </a:r>
            <a:r>
              <a:rPr lang="ka-GE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იდეალური დღე პიკნიკისთვის:"</a:t>
            </a: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, </a:t>
            </a:r>
            <a:r>
              <a:rPr lang="ka-GE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"კი"</a:t>
            </a: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ideal_picnic_day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== </a:t>
            </a:r>
            <a:r>
              <a:rPr lang="en-US" sz="1400" b="0" dirty="0">
                <a:solidFill>
                  <a:srgbClr val="116644"/>
                </a:solidFill>
                <a:effectLst/>
                <a:latin typeface="Sylfaen" panose="010A0502050306030303" pitchFamily="18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Sylfaen" panose="010A0502050306030303" pitchFamily="18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"</a:t>
            </a:r>
            <a:r>
              <a:rPr lang="ka-GE" sz="1400" b="0" dirty="0">
                <a:solidFill>
                  <a:srgbClr val="A31515"/>
                </a:solidFill>
                <a:effectLst/>
                <a:latin typeface="Sylfaen" panose="010A0502050306030303" pitchFamily="18" charset="0"/>
              </a:rPr>
              <a:t>არა"</a:t>
            </a:r>
            <a:r>
              <a:rPr lang="ka-GE" sz="1400" b="0" dirty="0">
                <a:solidFill>
                  <a:srgbClr val="000000"/>
                </a:solidFill>
                <a:effectLst/>
                <a:latin typeface="Sylfaen" panose="010A0502050306030303" pitchFamily="18" charset="0"/>
              </a:rPr>
              <a:t>)</a:t>
            </a:r>
          </a:p>
          <a:p>
            <a:pPr>
              <a:lnSpc>
                <a:spcPts val="1425"/>
              </a:lnSpc>
            </a:pPr>
            <a:endParaRPr lang="ka-GE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2D298-E43E-4887-4D70-6C9AC84D5CFA}"/>
              </a:ext>
            </a:extLst>
          </p:cNvPr>
          <p:cNvSpPr txBox="1"/>
          <p:nvPr/>
        </p:nvSpPr>
        <p:spPr>
          <a:xfrm>
            <a:off x="1129004" y="22393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კოდი:</a:t>
            </a:r>
            <a:endParaRPr lang="en-US" sz="1400" b="1" dirty="0"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CD3CC-1AB4-DADA-CEC0-89B55B6C1280}"/>
              </a:ext>
            </a:extLst>
          </p:cNvPr>
          <p:cNvSpPr txBox="1"/>
          <p:nvPr/>
        </p:nvSpPr>
        <p:spPr>
          <a:xfrm>
            <a:off x="2500604" y="5570376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შედეგი:</a:t>
            </a:r>
          </a:p>
          <a:p>
            <a:r>
              <a:rPr lang="ka-GE" sz="1400" b="0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იდეალური დღე პიკნიკისთვის: </a:t>
            </a:r>
            <a:r>
              <a:rPr lang="ka-GE" sz="1400" b="1" i="0" dirty="0">
                <a:solidFill>
                  <a:srgbClr val="1F1F1F"/>
                </a:solidFill>
                <a:effectLst/>
                <a:latin typeface="Sylfaen" panose="010A0502050306030303" pitchFamily="18" charset="0"/>
              </a:rPr>
              <a:t>კი</a:t>
            </a:r>
            <a:endParaRPr lang="en-US" sz="14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1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DD943-1B75-9A75-E4CD-943427A9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BA3F7-7AEE-D72C-5610-09040DE1B263}"/>
              </a:ext>
            </a:extLst>
          </p:cNvPr>
          <p:cNvSpPr txBox="1"/>
          <p:nvPr/>
        </p:nvSpPr>
        <p:spPr>
          <a:xfrm>
            <a:off x="1156997" y="597159"/>
            <a:ext cx="838723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b="1" dirty="0">
                <a:latin typeface="Sylfaen" panose="010A0502050306030303" pitchFamily="18" charset="0"/>
              </a:rPr>
              <a:t>მოდით ეხლა დეტალურად ავხსნათ კოდის თითოეული ბრძანება:</a:t>
            </a:r>
          </a:p>
          <a:p>
            <a:endParaRPr lang="ka-GE" sz="1400" dirty="0">
              <a:latin typeface="Sylfaen" panose="010A0502050306030303" pitchFamily="18" charset="0"/>
            </a:endParaRPr>
          </a:p>
          <a:p>
            <a:pPr marL="342900" indent="-342900">
              <a:buAutoNum type="arabicPeriod"/>
            </a:pPr>
            <a:r>
              <a:rPr lang="ka-GE" sz="1400" b="1" dirty="0">
                <a:latin typeface="Sylfaen" panose="010A0502050306030303" pitchFamily="18" charset="0"/>
              </a:rPr>
              <a:t>მოდულის იმპორტი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</a:t>
            </a:r>
            <a:r>
              <a:rPr lang="en-US" sz="1400" dirty="0">
                <a:latin typeface="Sylfaen" panose="010A0502050306030303" pitchFamily="18" charset="0"/>
              </a:rPr>
              <a:t>import </a:t>
            </a:r>
            <a:r>
              <a:rPr lang="en-US" sz="1400" dirty="0" err="1">
                <a:latin typeface="Sylfaen" panose="010A0502050306030303" pitchFamily="18" charset="0"/>
              </a:rPr>
              <a:t>numpy</a:t>
            </a:r>
            <a:r>
              <a:rPr lang="en-US" sz="1400" dirty="0">
                <a:latin typeface="Sylfaen" panose="010A0502050306030303" pitchFamily="18" charset="0"/>
              </a:rPr>
              <a:t> as np</a:t>
            </a:r>
            <a:br>
              <a:rPr lang="en-US" sz="1400" dirty="0">
                <a:latin typeface="Sylfaen" panose="010A0502050306030303" pitchFamily="18" charset="0"/>
              </a:rPr>
            </a:b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კოდი იწყება </a:t>
            </a:r>
            <a:r>
              <a:rPr lang="en-US" sz="1400" b="1" dirty="0" err="1">
                <a:latin typeface="Sylfaen" panose="010A0502050306030303" pitchFamily="18" charset="0"/>
              </a:rPr>
              <a:t>numpy</a:t>
            </a:r>
            <a:r>
              <a:rPr lang="ka-GE" sz="1400" dirty="0">
                <a:latin typeface="Sylfaen" panose="010A0502050306030303" pitchFamily="18" charset="0"/>
              </a:rPr>
              <a:t> მოდულის იმპორტით, რომელიც გვაწვდის მრავალფუნქციურ 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მათემატიკურ მოქმედებებს </a:t>
            </a:r>
            <a:r>
              <a:rPr lang="en-US" sz="1400" dirty="0">
                <a:latin typeface="Sylfaen" panose="010A0502050306030303" pitchFamily="18" charset="0"/>
              </a:rPr>
              <a:t>Python-</a:t>
            </a:r>
            <a:r>
              <a:rPr lang="ka-GE" sz="1400" dirty="0">
                <a:latin typeface="Sylfaen" panose="010A0502050306030303" pitchFamily="18" charset="0"/>
              </a:rPr>
              <a:t>ში. </a:t>
            </a:r>
            <a:r>
              <a:rPr lang="en-US" sz="1400" b="1" dirty="0" err="1">
                <a:latin typeface="Sylfaen" panose="010A0502050306030303" pitchFamily="18" charset="0"/>
              </a:rPr>
              <a:t>numpy</a:t>
            </a:r>
            <a:r>
              <a:rPr lang="ka-GE" sz="1400" dirty="0">
                <a:latin typeface="Sylfaen" panose="010A0502050306030303" pitchFamily="18" charset="0"/>
              </a:rPr>
              <a:t> არის ძირითადი ბიბლიოთეკა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მათემატიკური ოპერაციებისთვის.</a:t>
            </a:r>
            <a:endParaRPr lang="en-US" sz="1400" dirty="0">
              <a:latin typeface="Sylfaen" panose="010A0502050306030303" pitchFamily="18" charset="0"/>
            </a:endParaRPr>
          </a:p>
          <a:p>
            <a:endParaRPr lang="en-US" sz="1400" b="1" dirty="0">
              <a:latin typeface="Sylfaen" panose="010A0502050306030303" pitchFamily="18" charset="0"/>
            </a:endParaRPr>
          </a:p>
          <a:p>
            <a:r>
              <a:rPr lang="ka-GE" sz="1400" b="1" dirty="0">
                <a:latin typeface="Sylfaen" panose="010A0502050306030303" pitchFamily="18" charset="0"/>
              </a:rPr>
              <a:t>2. </a:t>
            </a:r>
            <a:r>
              <a:rPr lang="en-US" sz="1400" b="1" dirty="0">
                <a:latin typeface="Sylfaen" panose="010A0502050306030303" pitchFamily="18" charset="0"/>
              </a:rPr>
              <a:t>   </a:t>
            </a:r>
            <a:r>
              <a:rPr lang="ka-GE" sz="1400" b="1" dirty="0">
                <a:latin typeface="Sylfaen" panose="010A0502050306030303" pitchFamily="18" charset="0"/>
              </a:rPr>
              <a:t>აქტივაციის ფუნქცია</a:t>
            </a:r>
            <a:endParaRPr lang="en-US" sz="1400" b="1" dirty="0">
              <a:latin typeface="Sylfaen" panose="010A0502050306030303" pitchFamily="18" charset="0"/>
            </a:endParaRPr>
          </a:p>
          <a:p>
            <a:r>
              <a:rPr lang="en-US" sz="1400" dirty="0">
                <a:latin typeface="Sylfaen" panose="010A0502050306030303" pitchFamily="18" charset="0"/>
              </a:rPr>
              <a:t>           def </a:t>
            </a:r>
            <a:r>
              <a:rPr lang="en-US" sz="1400" dirty="0" err="1">
                <a:latin typeface="Sylfaen" panose="010A0502050306030303" pitchFamily="18" charset="0"/>
              </a:rPr>
              <a:t>activation_function</a:t>
            </a:r>
            <a:r>
              <a:rPr lang="en-US" sz="1400" dirty="0">
                <a:latin typeface="Sylfaen" panose="010A0502050306030303" pitchFamily="18" charset="0"/>
              </a:rPr>
              <a:t>(x):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              if x &gt;= 0: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                 return 1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       else: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                 return 0</a:t>
            </a:r>
          </a:p>
          <a:p>
            <a:r>
              <a:rPr lang="ka-GE" sz="1400" dirty="0">
                <a:latin typeface="Sylfaen" panose="010A0502050306030303" pitchFamily="18" charset="0"/>
              </a:rPr>
              <a:t>ეს ფუნქცია აღწერს ფუნდამენტური ფუნქციის ლოგიკას, რათა გამოთვალოს შედეგი. </a:t>
            </a:r>
            <a:endParaRPr lang="en-US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აქტივაციის შედეგი </a:t>
            </a:r>
            <a:r>
              <a:rPr lang="ka-GE" sz="1400" b="1" dirty="0">
                <a:latin typeface="Sylfaen" panose="010A0502050306030303" pitchFamily="18" charset="0"/>
              </a:rPr>
              <a:t>1</a:t>
            </a:r>
            <a:r>
              <a:rPr lang="ka-GE" sz="1400" dirty="0">
                <a:latin typeface="Sylfaen" panose="010A0502050306030303" pitchFamily="18" charset="0"/>
              </a:rPr>
              <a:t>-ია თუ შემავალი </a:t>
            </a:r>
            <a:r>
              <a:rPr lang="en-US" sz="1400" b="1" dirty="0">
                <a:latin typeface="Sylfaen" panose="010A0502050306030303" pitchFamily="18" charset="0"/>
              </a:rPr>
              <a:t>x</a:t>
            </a:r>
            <a:r>
              <a:rPr lang="en-US" sz="1400" dirty="0">
                <a:latin typeface="Sylfaen" panose="010A0502050306030303" pitchFamily="18" charset="0"/>
              </a:rPr>
              <a:t> </a:t>
            </a:r>
            <a:r>
              <a:rPr lang="ka-GE" sz="1400" dirty="0">
                <a:latin typeface="Sylfaen" panose="010A0502050306030303" pitchFamily="18" charset="0"/>
              </a:rPr>
              <a:t>მეტია ან ტოლია</a:t>
            </a:r>
            <a:r>
              <a:rPr lang="ka-GE" sz="1400" b="1" dirty="0">
                <a:latin typeface="Sylfaen" panose="010A0502050306030303" pitchFamily="18" charset="0"/>
              </a:rPr>
              <a:t> 0-ს</a:t>
            </a:r>
            <a:r>
              <a:rPr lang="ka-GE" sz="1400" dirty="0">
                <a:latin typeface="Sylfaen" panose="010A0502050306030303" pitchFamily="18" charset="0"/>
              </a:rPr>
              <a:t>, და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-ია თუ ნაკლებია </a:t>
            </a:r>
            <a:r>
              <a:rPr lang="ka-GE" sz="1400" b="1" dirty="0">
                <a:latin typeface="Sylfaen" panose="010A0502050306030303" pitchFamily="18" charset="0"/>
              </a:rPr>
              <a:t>0</a:t>
            </a:r>
            <a:r>
              <a:rPr lang="ka-GE" sz="1400" dirty="0">
                <a:latin typeface="Sylfaen" panose="010A0502050306030303" pitchFamily="18" charset="0"/>
              </a:rPr>
              <a:t>-ზე.</a:t>
            </a:r>
          </a:p>
          <a:p>
            <a:endParaRPr lang="ka-GE" sz="1400" b="1" dirty="0">
              <a:latin typeface="Sylfaen" panose="010A0502050306030303" pitchFamily="18" charset="0"/>
            </a:endParaRPr>
          </a:p>
          <a:p>
            <a:pPr marL="342900" indent="-342900">
              <a:buAutoNum type="arabicPeriod" startAt="3"/>
            </a:pPr>
            <a:r>
              <a:rPr lang="ka-GE" sz="1400" b="1" dirty="0">
                <a:latin typeface="Sylfaen" panose="010A0502050306030303" pitchFamily="18" charset="0"/>
              </a:rPr>
              <a:t>პერცეპტრონის ფუნქცია</a:t>
            </a:r>
          </a:p>
          <a:p>
            <a:r>
              <a:rPr lang="ka-GE" sz="1400" dirty="0">
                <a:latin typeface="Sylfaen" panose="010A0502050306030303" pitchFamily="18" charset="0"/>
              </a:rPr>
              <a:t>              </a:t>
            </a:r>
            <a:r>
              <a:rPr lang="en-US" sz="1400" dirty="0">
                <a:latin typeface="Sylfaen" panose="010A0502050306030303" pitchFamily="18" charset="0"/>
              </a:rPr>
              <a:t>def perceptron(inputs, weights, bias):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</a:t>
            </a:r>
            <a:r>
              <a:rPr lang="ka-GE" sz="1400" dirty="0">
                <a:latin typeface="Sylfaen" panose="010A0502050306030303" pitchFamily="18" charset="0"/>
              </a:rPr>
              <a:t>               </a:t>
            </a:r>
            <a:r>
              <a:rPr lang="en-US" sz="1400" dirty="0">
                <a:latin typeface="Sylfaen" panose="010A0502050306030303" pitchFamily="18" charset="0"/>
              </a:rPr>
              <a:t>model = np.dot(inputs, weights) + bias</a:t>
            </a:r>
          </a:p>
          <a:p>
            <a:r>
              <a:rPr lang="en-US" sz="1400" dirty="0">
                <a:latin typeface="Sylfaen" panose="010A0502050306030303" pitchFamily="18" charset="0"/>
              </a:rPr>
              <a:t>    </a:t>
            </a:r>
            <a:r>
              <a:rPr lang="ka-GE" sz="1400" dirty="0">
                <a:latin typeface="Sylfaen" panose="010A0502050306030303" pitchFamily="18" charset="0"/>
              </a:rPr>
              <a:t>               </a:t>
            </a:r>
            <a:r>
              <a:rPr lang="en-US" sz="1400" dirty="0">
                <a:latin typeface="Sylfaen" panose="010A0502050306030303" pitchFamily="18" charset="0"/>
              </a:rPr>
              <a:t>return </a:t>
            </a:r>
            <a:r>
              <a:rPr lang="en-US" sz="1400" dirty="0" err="1">
                <a:latin typeface="Sylfaen" panose="010A0502050306030303" pitchFamily="18" charset="0"/>
              </a:rPr>
              <a:t>activation_function</a:t>
            </a:r>
            <a:r>
              <a:rPr lang="en-US" sz="1400" dirty="0">
                <a:latin typeface="Sylfaen" panose="010A0502050306030303" pitchFamily="18" charset="0"/>
              </a:rPr>
              <a:t>(model)</a:t>
            </a: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ეს ფუნქცია იღებს შემავალი მონაცემების მასივს </a:t>
            </a:r>
            <a:r>
              <a:rPr lang="en-US" sz="1400" dirty="0">
                <a:latin typeface="Sylfaen" panose="010A0502050306030303" pitchFamily="18" charset="0"/>
              </a:rPr>
              <a:t>(</a:t>
            </a:r>
            <a:r>
              <a:rPr lang="en-US" sz="1400" b="1" dirty="0" err="1">
                <a:latin typeface="Sylfaen" panose="010A0502050306030303" pitchFamily="18" charset="0"/>
              </a:rPr>
              <a:t>inpits</a:t>
            </a:r>
            <a:r>
              <a:rPr lang="en-US" sz="1400" dirty="0">
                <a:latin typeface="Sylfaen" panose="010A0502050306030303" pitchFamily="18" charset="0"/>
              </a:rPr>
              <a:t>), </a:t>
            </a:r>
            <a:r>
              <a:rPr lang="ka-GE" sz="1400" dirty="0">
                <a:latin typeface="Sylfaen" panose="010A0502050306030303" pitchFamily="18" charset="0"/>
              </a:rPr>
              <a:t>წონების მასივს</a:t>
            </a:r>
            <a:r>
              <a:rPr lang="en-US" sz="1400" dirty="0">
                <a:latin typeface="Sylfaen" panose="010A0502050306030303" pitchFamily="18" charset="0"/>
              </a:rPr>
              <a:t> (</a:t>
            </a:r>
            <a:r>
              <a:rPr lang="en-US" sz="1400" b="1" dirty="0">
                <a:latin typeface="Sylfaen" panose="010A0502050306030303" pitchFamily="18" charset="0"/>
              </a:rPr>
              <a:t>weights</a:t>
            </a:r>
            <a:r>
              <a:rPr lang="en-US" sz="1400" dirty="0">
                <a:latin typeface="Sylfaen" panose="010A0502050306030303" pitchFamily="18" charset="0"/>
              </a:rPr>
              <a:t>) </a:t>
            </a:r>
            <a:endParaRPr lang="ka-GE" sz="1400" dirty="0">
              <a:latin typeface="Sylfaen" panose="010A0502050306030303" pitchFamily="18" charset="0"/>
            </a:endParaRPr>
          </a:p>
          <a:p>
            <a:r>
              <a:rPr lang="ka-GE" sz="1400" dirty="0">
                <a:latin typeface="Sylfaen" panose="010A0502050306030303" pitchFamily="18" charset="0"/>
              </a:rPr>
              <a:t>და ბიასის მნიშვნელობას (</a:t>
            </a:r>
            <a:r>
              <a:rPr lang="en-US" sz="1400" b="1" dirty="0">
                <a:latin typeface="Sylfaen" panose="010A0502050306030303" pitchFamily="18" charset="0"/>
              </a:rPr>
              <a:t>bias</a:t>
            </a:r>
            <a:r>
              <a:rPr lang="ka-GE" sz="1400" dirty="0">
                <a:latin typeface="Sylfaen" panose="010A0502050306030303" pitchFamily="18" charset="0"/>
              </a:rPr>
              <a:t>). შედეგი გამოთვლილია სკალარული ნამრავლით</a:t>
            </a:r>
          </a:p>
          <a:p>
            <a:r>
              <a:rPr lang="en-US" sz="1400" b="1" dirty="0">
                <a:latin typeface="Sylfaen" panose="010A0502050306030303" pitchFamily="18" charset="0"/>
              </a:rPr>
              <a:t>np.dot(inputs, weights)</a:t>
            </a:r>
            <a:r>
              <a:rPr lang="ka-GE" sz="1400" dirty="0">
                <a:latin typeface="Sylfaen" panose="010A0502050306030303" pitchFamily="18" charset="0"/>
              </a:rPr>
              <a:t>, რომელსაც დაემატება </a:t>
            </a:r>
            <a:r>
              <a:rPr lang="en-US" sz="1400" b="1" dirty="0">
                <a:latin typeface="Sylfaen" panose="010A0502050306030303" pitchFamily="18" charset="0"/>
              </a:rPr>
              <a:t>bias</a:t>
            </a:r>
            <a:r>
              <a:rPr lang="ka-GE" sz="1400" dirty="0">
                <a:latin typeface="Sylfaen" panose="010A0502050306030303" pitchFamily="18" charset="0"/>
              </a:rPr>
              <a:t>. შემდეგ, აქტივაციის ფუნქცია გამოითვლის შედეგს.</a:t>
            </a:r>
            <a:endParaRPr lang="en-US" sz="14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0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1453</Words>
  <Application>Microsoft Office PowerPoint</Application>
  <PresentationFormat>Widescreen</PresentationFormat>
  <Paragraphs>195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AcadNusx</vt:lpstr>
      <vt:lpstr>Arial</vt:lpstr>
      <vt:lpstr>Courier New</vt:lpstr>
      <vt:lpstr>Sylfaen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imeda sheriphadze</dc:creator>
  <cp:lastModifiedBy>imeda sheriphadze</cp:lastModifiedBy>
  <cp:revision>21</cp:revision>
  <dcterms:created xsi:type="dcterms:W3CDTF">2025-02-19T20:10:21Z</dcterms:created>
  <dcterms:modified xsi:type="dcterms:W3CDTF">2025-02-20T09:27:26Z</dcterms:modified>
</cp:coreProperties>
</file>