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C21-AD4E-4C26-A902-7D1BF197D446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4094-EAD7-4F92-A520-555728954B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C21-AD4E-4C26-A902-7D1BF197D446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4094-EAD7-4F92-A520-55572895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1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C21-AD4E-4C26-A902-7D1BF197D446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4094-EAD7-4F92-A520-55572895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8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C21-AD4E-4C26-A902-7D1BF197D446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4094-EAD7-4F92-A520-55572895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3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C21-AD4E-4C26-A902-7D1BF197D446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4094-EAD7-4F92-A520-555728954B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59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C21-AD4E-4C26-A902-7D1BF197D446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4094-EAD7-4F92-A520-55572895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C21-AD4E-4C26-A902-7D1BF197D446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4094-EAD7-4F92-A520-55572895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5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C21-AD4E-4C26-A902-7D1BF197D446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4094-EAD7-4F92-A520-55572895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3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C21-AD4E-4C26-A902-7D1BF197D446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4094-EAD7-4F92-A520-55572895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5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4B4C21-AD4E-4C26-A902-7D1BF197D446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D84094-EAD7-4F92-A520-55572895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8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4C21-AD4E-4C26-A902-7D1BF197D446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4094-EAD7-4F92-A520-55572895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4B4C21-AD4E-4C26-A902-7D1BF197D446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D84094-EAD7-4F92-A520-555728954B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95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975B3-4963-033B-90BE-554A8EA6A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0510DAA-EA1E-2222-EA65-0E420ABEB71B}"/>
              </a:ext>
            </a:extLst>
          </p:cNvPr>
          <p:cNvSpPr txBox="1"/>
          <p:nvPr/>
        </p:nvSpPr>
        <p:spPr>
          <a:xfrm>
            <a:off x="3582954" y="4711960"/>
            <a:ext cx="60500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b="1" dirty="0">
                <a:latin typeface="Sylfaen" panose="010A0502050306030303" pitchFamily="18" charset="0"/>
              </a:rPr>
              <a:t>ავტორი: იმედა შერიფაძე</a:t>
            </a:r>
          </a:p>
          <a:p>
            <a:r>
              <a:rPr lang="ka-GE" sz="1400" kern="100" dirty="0">
                <a:solidFill>
                  <a:srgbClr val="0000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ინფორმაციული ტექნოლოგიებისა და პროგრამული უზრუნველყოფის </a:t>
            </a:r>
          </a:p>
          <a:p>
            <a:r>
              <a:rPr lang="ka-GE" sz="1400" kern="100" dirty="0">
                <a:solidFill>
                  <a:srgbClr val="0000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დარგის სპეციალისტი, ასევე ნეირონული ქსელების დიზაინისა და </a:t>
            </a:r>
          </a:p>
          <a:p>
            <a:r>
              <a:rPr lang="ka-GE" sz="1400" kern="100" dirty="0">
                <a:solidFill>
                  <a:srgbClr val="0000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თანამედროვე ცხოვრებაში მათი გამოყენების სპეციალისტი</a:t>
            </a:r>
            <a:endParaRPr lang="en-US" sz="1400" kern="100" dirty="0">
              <a:effectLst/>
              <a:latin typeface="AcadNusx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24DE6-33AF-739A-BEDB-6A81EF965A47}"/>
              </a:ext>
            </a:extLst>
          </p:cNvPr>
          <p:cNvSpPr txBox="1"/>
          <p:nvPr/>
        </p:nvSpPr>
        <p:spPr>
          <a:xfrm>
            <a:off x="1588997" y="139959"/>
            <a:ext cx="901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b="1" dirty="0">
                <a:latin typeface="Sylfaen" panose="010A0502050306030303" pitchFamily="18" charset="0"/>
              </a:rPr>
              <a:t>ლექცია - 2: </a:t>
            </a:r>
            <a:r>
              <a:rPr lang="en-US" b="1" dirty="0">
                <a:solidFill>
                  <a:srgbClr val="FF0000"/>
                </a:solidFill>
                <a:latin typeface="Sylfaen" panose="010A0502050306030303" pitchFamily="18" charset="0"/>
              </a:rPr>
              <a:t>Perceptron</a:t>
            </a:r>
            <a:r>
              <a:rPr lang="en-US" b="1" dirty="0">
                <a:latin typeface="Sylfaen" panose="010A0502050306030303" pitchFamily="18" charset="0"/>
              </a:rPr>
              <a:t> - </a:t>
            </a:r>
            <a:r>
              <a:rPr lang="ka-GE" b="1" dirty="0">
                <a:latin typeface="Sylfaen" panose="010A0502050306030303" pitchFamily="18" charset="0"/>
              </a:rPr>
              <a:t>შაბლონის კლასიფიკაციის შესაძლებლობები, </a:t>
            </a:r>
            <a:r>
              <a:rPr lang="en-US" b="1" dirty="0">
                <a:solidFill>
                  <a:srgbClr val="FF0000"/>
                </a:solidFill>
                <a:latin typeface="Sylfaen" panose="010A0502050306030303" pitchFamily="18" charset="0"/>
              </a:rPr>
              <a:t>XOR</a:t>
            </a:r>
            <a:r>
              <a:rPr lang="en-US" b="1" dirty="0">
                <a:latin typeface="Sylfaen" panose="010A0502050306030303" pitchFamily="18" charset="0"/>
              </a:rPr>
              <a:t> </a:t>
            </a:r>
            <a:r>
              <a:rPr lang="ka-GE" b="1" dirty="0">
                <a:latin typeface="Sylfaen" panose="010A0502050306030303" pitchFamily="18" charset="0"/>
              </a:rPr>
              <a:t>პრობლემა</a:t>
            </a:r>
            <a:endParaRPr lang="en-US" b="1" dirty="0">
              <a:latin typeface="Sylfaen" panose="010A050205030603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998EEE-C66C-F70E-DE69-EE2EA139E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04" y="850257"/>
            <a:ext cx="3096592" cy="30965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2535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1C3C8-91C9-D432-0D33-B3DF2EE15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3B2354-F78B-D6A1-C819-AA07EEE93B9F}"/>
              </a:ext>
            </a:extLst>
          </p:cNvPr>
          <p:cNvSpPr txBox="1"/>
          <p:nvPr/>
        </p:nvSpPr>
        <p:spPr>
          <a:xfrm>
            <a:off x="0" y="90130"/>
            <a:ext cx="121111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ylfaen" panose="010A0502050306030303" pitchFamily="18" charset="0"/>
              </a:rPr>
              <a:t>Python</a:t>
            </a:r>
            <a:r>
              <a:rPr lang="en-US" sz="1400" dirty="0">
                <a:latin typeface="Sylfaen" panose="010A0502050306030303" pitchFamily="18" charset="0"/>
              </a:rPr>
              <a:t>-</a:t>
            </a:r>
            <a:r>
              <a:rPr lang="ka-GE" sz="1400" dirty="0">
                <a:latin typeface="Sylfaen" panose="010A0502050306030303" pitchFamily="18" charset="0"/>
              </a:rPr>
              <a:t>ში ეს </a:t>
            </a:r>
            <a:r>
              <a:rPr lang="en-US" sz="1400" b="1" dirty="0">
                <a:latin typeface="Sylfaen" panose="010A0502050306030303" pitchFamily="18" charset="0"/>
              </a:rPr>
              <a:t>NS </a:t>
            </a:r>
            <a:r>
              <a:rPr lang="ka-GE" sz="1400" dirty="0">
                <a:latin typeface="Sylfaen" panose="010A0502050306030303" pitchFamily="18" charset="0"/>
              </a:rPr>
              <a:t>შეიძლება განხორციელდეს შემდეგნაირად. როგორც ვხედავთ, შედეგები ზუსტად ისეთია, როგორსაც ველოდით, </a:t>
            </a:r>
            <a:r>
              <a:rPr lang="en-US" sz="1400" b="1" dirty="0">
                <a:latin typeface="Sylfaen" panose="010A0502050306030303" pitchFamily="18" charset="0"/>
              </a:rPr>
              <a:t>XOR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ka-GE" sz="1400" dirty="0">
                <a:latin typeface="Sylfaen" panose="010A0502050306030303" pitchFamily="18" charset="0"/>
              </a:rPr>
              <a:t>პრობლემის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კლასიფიკაცია წარმატებით დასრულდა ნეირონების ფარული ფენის დამატების წყალობით. ეს მაგალითი ნათლად გვიჩვენებს, რომ ახალი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ნეირონების დამატებით ჩვენ შეგვიძლია მივიღოთ განცალკევებული ამოზნექილი რეგიონების სულ უფრო რთული ფორმები, რომლებიც მიიღება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განცალკევებული ხაზების ან ჰიპერპლანტების გაერთიანებით. ეს იწვევს კლასიფიკაციის უფრო რთულ სქემებს, რომლებიც სცილდება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ხაზობრივად განცალკევებულ შაბლონებს.</a:t>
            </a:r>
            <a:endParaRPr lang="en-US" sz="1400" dirty="0">
              <a:latin typeface="Sylfaen" panose="010A050205030603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4F7CE4-8D42-9F56-814B-A75B10B7BB94}"/>
              </a:ext>
            </a:extLst>
          </p:cNvPr>
          <p:cNvSpPr txBox="1"/>
          <p:nvPr/>
        </p:nvSpPr>
        <p:spPr>
          <a:xfrm>
            <a:off x="80865" y="1259681"/>
            <a:ext cx="1197795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ეხლა მოკლედ შევეხები </a:t>
            </a:r>
            <a:r>
              <a:rPr lang="ka-GE" sz="1400" b="1" dirty="0"/>
              <a:t>მულტი-ლეიერ პერცეპტრონს, </a:t>
            </a:r>
            <a:r>
              <a:rPr lang="ka-GE" sz="1400" dirty="0"/>
              <a:t>რომელსაც დეტალურად განვიხილავთ ჩვენს მომდევნო ლექციებზე.</a:t>
            </a:r>
            <a:r>
              <a:rPr lang="ka-GE" sz="1400" b="1" dirty="0"/>
              <a:t> </a:t>
            </a:r>
            <a:endParaRPr lang="ka-GE" sz="1400" dirty="0"/>
          </a:p>
          <a:p>
            <a:endParaRPr lang="ka-GE" sz="1400" b="1" dirty="0">
              <a:latin typeface="Sylfaen" panose="010A0502050306030303" pitchFamily="18" charset="0"/>
            </a:endParaRPr>
          </a:p>
          <a:p>
            <a:r>
              <a:rPr lang="ka-GE" sz="1400" b="1" dirty="0"/>
              <a:t>მულტი-ლეიერ პერცეპტრონი </a:t>
            </a:r>
            <a:r>
              <a:rPr lang="ka-GE" sz="1400" dirty="0"/>
              <a:t>არის ისეთი ნეირონული ქსელის ტიპი, რომელიც შედგება მრავალი ფენისა და ნეირონისაგან. ეს მოდელი არის </a:t>
            </a:r>
          </a:p>
          <a:p>
            <a:r>
              <a:rPr lang="ka-GE" sz="1400" dirty="0"/>
              <a:t>ძირითადი საფუძველი ბევრ სამუშაოში და პროექტში, სადაც საჭიროა საიმედო წინასწარი აღიარება და კლასიფიკაცია.</a:t>
            </a:r>
          </a:p>
          <a:p>
            <a:endParaRPr lang="ka-GE" sz="1400" dirty="0"/>
          </a:p>
          <a:p>
            <a:r>
              <a:rPr lang="ka-GE" sz="1400" dirty="0"/>
              <a:t>მულტი-ლეიერ პერცეპტრონების არქიტექტურა გამოიყენება არა მხოლოდ მუშაობის ადრეულ ეტაპებში, არამედ უფრო წინასწარ მოდელებშიც, </a:t>
            </a:r>
          </a:p>
          <a:p>
            <a:r>
              <a:rPr lang="ka-GE" sz="1400" dirty="0"/>
              <a:t>რომლებიც მეტად ადვილად ურთიერთქმედებენ განათლებულ მონაცემებთან და კომპლექსურ ფუნქციებთან. მაგალითად, სადაც არის მეტად </a:t>
            </a:r>
          </a:p>
          <a:p>
            <a:r>
              <a:rPr lang="ka-GE" sz="1400" dirty="0"/>
              <a:t>გაუგებარი და დაბნელებული მასალა, მულტი-ლეიერ პერცეპტრონი აძლევს უფრო საიმედო და ზუსტ შედეგებს.</a:t>
            </a:r>
          </a:p>
          <a:p>
            <a:endParaRPr lang="ka-GE" sz="1400" dirty="0"/>
          </a:p>
          <a:p>
            <a:r>
              <a:rPr lang="ka-GE" sz="1400" b="1" dirty="0"/>
              <a:t>ეს მოდელები შემდეგი ფენებით შედგება: შესასვლელი </a:t>
            </a:r>
            <a:r>
              <a:rPr lang="ka-GE" sz="1400" dirty="0"/>
              <a:t>ფენა, </a:t>
            </a:r>
            <a:r>
              <a:rPr lang="ka-GE" sz="1400" b="1" dirty="0"/>
              <a:t>ერთი</a:t>
            </a:r>
            <a:r>
              <a:rPr lang="ka-GE" sz="1400" dirty="0"/>
              <a:t> ან </a:t>
            </a:r>
            <a:r>
              <a:rPr lang="ka-GE" sz="1400" b="1" dirty="0"/>
              <a:t>მეტი</a:t>
            </a:r>
            <a:r>
              <a:rPr lang="ka-GE" sz="1400" dirty="0"/>
              <a:t> დამალული ფენა და </a:t>
            </a:r>
            <a:r>
              <a:rPr lang="ka-GE" sz="1400" b="1" dirty="0"/>
              <a:t>გამოსასვლელი</a:t>
            </a:r>
            <a:r>
              <a:rPr lang="ka-GE" sz="1400" dirty="0"/>
              <a:t> ფენა. შესასვლელი ფენა </a:t>
            </a:r>
          </a:p>
          <a:p>
            <a:r>
              <a:rPr lang="ka-GE" sz="1400" dirty="0"/>
              <a:t>იღებს მონაცემებს და აწვდის ისინი დამალულ შემდგარ ფენებისკენ. დამალული ფენები ამუშავებენ მონაცემებს უფრო ღრმად, ხოლო </a:t>
            </a:r>
          </a:p>
          <a:p>
            <a:r>
              <a:rPr lang="ka-GE" sz="1400" dirty="0"/>
              <a:t>გამოსასვლელი ფენას გამოყავს საბოლოო შედეგი.</a:t>
            </a:r>
          </a:p>
          <a:p>
            <a:endParaRPr lang="ka-GE" sz="1400" dirty="0"/>
          </a:p>
          <a:p>
            <a:r>
              <a:rPr lang="ka-GE" sz="1400" dirty="0"/>
              <a:t>პროგრესი ამ მოდელებში ძლიერ ასოციირებულია უფრო წინასწარი და საიმედო მეთოდების განვითარებასთან, რომელთაც აძლევენ </a:t>
            </a:r>
          </a:p>
          <a:p>
            <a:r>
              <a:rPr lang="ka-GE" sz="1400" dirty="0"/>
              <a:t>შესაძლებლობას წარმოქმნილი მონაცემების საიმედოდ მოდელირებაში. მულტი-ლეიერ პერცეპტრონების კარგი მოწყობილობა და სწორი </a:t>
            </a:r>
          </a:p>
          <a:p>
            <a:r>
              <a:rPr lang="ka-GE" sz="1400" dirty="0"/>
              <a:t>დატრენირება ხდის მათ ეფექტურ მანქანებად მრავალ მიზნისთვის.</a:t>
            </a:r>
          </a:p>
          <a:p>
            <a:endParaRPr lang="en-US" sz="1400" b="1" dirty="0">
              <a:latin typeface="Sylfaen" panose="010A050205030603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1860E-90F9-ADCD-164D-8E95F2106B8C}"/>
              </a:ext>
            </a:extLst>
          </p:cNvPr>
          <p:cNvSpPr txBox="1"/>
          <p:nvPr/>
        </p:nvSpPr>
        <p:spPr>
          <a:xfrm>
            <a:off x="80865" y="4869826"/>
            <a:ext cx="120302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ამით დღევანდელი ლექცია დასარულს მიუახლოვდა, ხვალისათვის განვიხილავთ: </a:t>
            </a:r>
            <a:r>
              <a:rPr lang="ka-GE" sz="1400" b="1" dirty="0">
                <a:latin typeface="Sylfaen" panose="010A0502050306030303" pitchFamily="18" charset="0"/>
              </a:rPr>
              <a:t>უკან გამრავლებას - სასწავლო ალგორითმი უკანა გამრავლების </a:t>
            </a:r>
          </a:p>
          <a:p>
            <a:r>
              <a:rPr lang="ka-GE" sz="1400" b="1" dirty="0">
                <a:latin typeface="Sylfaen" panose="010A0502050306030303" pitchFamily="18" charset="0"/>
              </a:rPr>
              <a:t>მეთოდის გამოყენებით.</a:t>
            </a:r>
          </a:p>
          <a:p>
            <a:endParaRPr lang="ka-GE" sz="1400" b="1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მადლობთ ყურადღებისათვის!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პატივისცემით იმედა შერიფაძე</a:t>
            </a:r>
            <a:endParaRPr lang="en-US" sz="14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0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ED4B40-23D7-AFAE-BC70-050F931F7C09}"/>
              </a:ext>
            </a:extLst>
          </p:cNvPr>
          <p:cNvSpPr txBox="1"/>
          <p:nvPr/>
        </p:nvSpPr>
        <p:spPr>
          <a:xfrm>
            <a:off x="2204550" y="130629"/>
            <a:ext cx="778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ylfaen" panose="010A0502050306030303" pitchFamily="18" charset="0"/>
              </a:rPr>
              <a:t>Perceptron</a:t>
            </a:r>
            <a:r>
              <a:rPr lang="en-US" b="1" dirty="0">
                <a:latin typeface="Sylfaen" panose="010A0502050306030303" pitchFamily="18" charset="0"/>
              </a:rPr>
              <a:t> - </a:t>
            </a:r>
            <a:r>
              <a:rPr lang="ka-GE" b="1" dirty="0">
                <a:latin typeface="Sylfaen" panose="010A0502050306030303" pitchFamily="18" charset="0"/>
              </a:rPr>
              <a:t>შაბლონის კლასიფიკაციის შესაძლებლობები, </a:t>
            </a:r>
            <a:r>
              <a:rPr lang="en-US" b="1" dirty="0">
                <a:solidFill>
                  <a:srgbClr val="FF0000"/>
                </a:solidFill>
                <a:latin typeface="Sylfaen" panose="010A0502050306030303" pitchFamily="18" charset="0"/>
              </a:rPr>
              <a:t>XOR</a:t>
            </a:r>
            <a:r>
              <a:rPr lang="en-US" b="1" dirty="0">
                <a:latin typeface="Sylfaen" panose="010A0502050306030303" pitchFamily="18" charset="0"/>
              </a:rPr>
              <a:t> </a:t>
            </a:r>
            <a:r>
              <a:rPr lang="ka-GE" b="1" dirty="0">
                <a:latin typeface="Sylfaen" panose="010A0502050306030303" pitchFamily="18" charset="0"/>
              </a:rPr>
              <a:t>პრობლემა</a:t>
            </a:r>
            <a:endParaRPr lang="en-US" b="1" dirty="0">
              <a:latin typeface="Sylfaen" panose="010A050205030603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E5408-2F4D-6E2F-5895-CED2B827D026}"/>
              </a:ext>
            </a:extLst>
          </p:cNvPr>
          <p:cNvSpPr txBox="1"/>
          <p:nvPr/>
        </p:nvSpPr>
        <p:spPr>
          <a:xfrm>
            <a:off x="139958" y="499961"/>
            <a:ext cx="119151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ylfaen" panose="010A0502050306030303" pitchFamily="18" charset="0"/>
              </a:rPr>
              <a:t>Perceptron </a:t>
            </a:r>
            <a:r>
              <a:rPr lang="ka-GE" sz="1400" b="1" dirty="0">
                <a:latin typeface="Sylfaen" panose="010A0502050306030303" pitchFamily="18" charset="0"/>
              </a:rPr>
              <a:t>მოდელის საწყისი შესწავლა</a:t>
            </a:r>
            <a:endParaRPr lang="en-US" sz="1400" b="1" dirty="0">
              <a:latin typeface="Sylfaen" panose="010A0502050306030303" pitchFamily="18" charset="0"/>
            </a:endParaRPr>
          </a:p>
          <a:p>
            <a:endParaRPr lang="ka-GE" sz="1400" b="1" dirty="0">
              <a:latin typeface="Sylfaen" panose="010A0502050306030303" pitchFamily="18" charset="0"/>
            </a:endParaRPr>
          </a:p>
          <a:p>
            <a:r>
              <a:rPr lang="ka-GE" sz="1400" b="1" dirty="0">
                <a:latin typeface="Sylfaen" panose="010A0502050306030303" pitchFamily="18" charset="0"/>
              </a:rPr>
              <a:t>შესავალი</a:t>
            </a:r>
            <a:endParaRPr lang="en-US" sz="1400" b="1" dirty="0">
              <a:latin typeface="Sylfaen" panose="010A0502050306030303" pitchFamily="18" charset="0"/>
            </a:endParaRPr>
          </a:p>
          <a:p>
            <a:endParaRPr lang="en-US" sz="1400" b="1" dirty="0">
              <a:latin typeface="Sylfaen" panose="010A0502050306030303" pitchFamily="18" charset="0"/>
            </a:endParaRPr>
          </a:p>
          <a:p>
            <a:r>
              <a:rPr lang="en-US" sz="1400" b="1" dirty="0">
                <a:latin typeface="Sylfaen" panose="010A0502050306030303" pitchFamily="18" charset="0"/>
              </a:rPr>
              <a:t>Perceptron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ka-GE" sz="1400" dirty="0">
                <a:latin typeface="Sylfaen" panose="010A0502050306030303" pitchFamily="18" charset="0"/>
              </a:rPr>
              <a:t> - მოდელი არის ერთ-ფენიანი ნეირონული ქსელი, რომელიც შექმნილია </a:t>
            </a:r>
            <a:r>
              <a:rPr lang="ka-GE" sz="1400" b="1" dirty="0">
                <a:latin typeface="Sylfaen" panose="010A0502050306030303" pitchFamily="18" charset="0"/>
              </a:rPr>
              <a:t>ფრენკ როზენბლატის </a:t>
            </a:r>
            <a:r>
              <a:rPr lang="ka-GE" sz="1400" dirty="0">
                <a:latin typeface="Sylfaen" panose="010A0502050306030303" pitchFamily="18" charset="0"/>
              </a:rPr>
              <a:t>მიერ </a:t>
            </a:r>
            <a:r>
              <a:rPr lang="ka-GE" sz="1400" b="1" dirty="0">
                <a:latin typeface="Sylfaen" panose="010A0502050306030303" pitchFamily="18" charset="0"/>
              </a:rPr>
              <a:t>1957</a:t>
            </a:r>
            <a:r>
              <a:rPr lang="ka-GE" sz="1400" dirty="0">
                <a:latin typeface="Sylfaen" panose="010A0502050306030303" pitchFamily="18" charset="0"/>
              </a:rPr>
              <a:t> წელს.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ეს მოდელი გაანაზილა იმ მიზნით, რომ მოემსახურებინა უბრალოდ და ეფექტიურად ბინარულ კლასიფიკაციის ამოცანები. რაც შეეხება მასივის გატარებას ნეირონის მიერ, მისი არქიტექტურა არის მარტივი, მაგრამ თუმცა ძლიერი ძირითადი მეთოდისთვის.</a:t>
            </a:r>
            <a:endParaRPr lang="en-US" sz="1400" dirty="0">
              <a:latin typeface="Sylfaen" panose="010A050205030603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67A7D9-EF6E-CC0C-1E7D-D50D1C4ED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380" y="2390003"/>
            <a:ext cx="1160212" cy="1482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888809-F38F-AC0F-116E-857DB7AC525C}"/>
              </a:ext>
            </a:extLst>
          </p:cNvPr>
          <p:cNvSpPr txBox="1"/>
          <p:nvPr/>
        </p:nvSpPr>
        <p:spPr>
          <a:xfrm>
            <a:off x="4618653" y="2285065"/>
            <a:ext cx="521008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300" b="1" dirty="0">
                <a:latin typeface="Sylfaen" panose="010A0502050306030303" pitchFamily="18" charset="0"/>
              </a:rPr>
              <a:t>ფრენკ როზენბლატი</a:t>
            </a:r>
          </a:p>
          <a:p>
            <a:r>
              <a:rPr lang="ka-GE" sz="1300" b="1" dirty="0">
                <a:latin typeface="Sylfaen" panose="010A0502050306030303" pitchFamily="18" charset="0"/>
              </a:rPr>
              <a:t>1928</a:t>
            </a:r>
            <a:r>
              <a:rPr lang="ka-GE" sz="1300" dirty="0">
                <a:latin typeface="Sylfaen" panose="010A0502050306030303" pitchFamily="18" charset="0"/>
              </a:rPr>
              <a:t> წლის </a:t>
            </a:r>
            <a:r>
              <a:rPr lang="ka-GE" sz="1300" b="1" dirty="0">
                <a:latin typeface="Sylfaen" panose="010A0502050306030303" pitchFamily="18" charset="0"/>
              </a:rPr>
              <a:t>11</a:t>
            </a:r>
            <a:r>
              <a:rPr lang="ka-GE" sz="1300" dirty="0">
                <a:latin typeface="Sylfaen" panose="010A0502050306030303" pitchFamily="18" charset="0"/>
              </a:rPr>
              <a:t> ივლისი, ნიუ-იორკი, აშშ – </a:t>
            </a:r>
            <a:r>
              <a:rPr lang="ka-GE" sz="1300" b="1" dirty="0">
                <a:latin typeface="Sylfaen" panose="010A0502050306030303" pitchFamily="18" charset="0"/>
              </a:rPr>
              <a:t>1971</a:t>
            </a:r>
            <a:r>
              <a:rPr lang="ka-GE" sz="1300" dirty="0">
                <a:latin typeface="Sylfaen" panose="010A0502050306030303" pitchFamily="18" charset="0"/>
              </a:rPr>
              <a:t> წლის </a:t>
            </a:r>
            <a:r>
              <a:rPr lang="ka-GE" sz="1300" b="1" dirty="0">
                <a:latin typeface="Sylfaen" panose="010A0502050306030303" pitchFamily="18" charset="0"/>
              </a:rPr>
              <a:t>11</a:t>
            </a:r>
            <a:r>
              <a:rPr lang="ka-GE" sz="1300" dirty="0">
                <a:latin typeface="Sylfaen" panose="010A0502050306030303" pitchFamily="18" charset="0"/>
              </a:rPr>
              <a:t> ივლისი აშშ.</a:t>
            </a:r>
          </a:p>
          <a:p>
            <a:endParaRPr lang="ka-GE" sz="1300" dirty="0">
              <a:latin typeface="Sylfaen" panose="010A0502050306030303" pitchFamily="18" charset="0"/>
            </a:endParaRPr>
          </a:p>
          <a:p>
            <a:r>
              <a:rPr lang="ka-GE" sz="1300" b="1" dirty="0">
                <a:latin typeface="Sylfaen" panose="010A0502050306030303" pitchFamily="18" charset="0"/>
              </a:rPr>
              <a:t>ძირითადი მიღწევები:</a:t>
            </a:r>
          </a:p>
          <a:p>
            <a:endParaRPr lang="ka-GE" sz="1300" dirty="0">
              <a:latin typeface="Sylfaen" panose="010A0502050306030303" pitchFamily="18" charset="0"/>
            </a:endParaRPr>
          </a:p>
          <a:p>
            <a:r>
              <a:rPr lang="ka-GE" sz="1300" dirty="0">
                <a:latin typeface="Sylfaen" panose="010A0502050306030303" pitchFamily="18" charset="0"/>
              </a:rPr>
              <a:t>ფრენკ როზენბლატი არის ცნობილი </a:t>
            </a:r>
          </a:p>
          <a:p>
            <a:r>
              <a:rPr lang="ka-GE" sz="1300" dirty="0">
                <a:latin typeface="Sylfaen" panose="010A0502050306030303" pitchFamily="18" charset="0"/>
              </a:rPr>
              <a:t>ამერიკელი მეცნიერი ფსიქოლოგიის, ნეიროფიზიოლოგიის </a:t>
            </a:r>
          </a:p>
          <a:p>
            <a:r>
              <a:rPr lang="ka-GE" sz="1300" dirty="0">
                <a:latin typeface="Sylfaen" panose="010A0502050306030303" pitchFamily="18" charset="0"/>
              </a:rPr>
              <a:t>და ხელოვნური ინტელექტის სფეროში.</a:t>
            </a:r>
            <a:endParaRPr lang="en-US" sz="1300" dirty="0">
              <a:latin typeface="Sylfaen" panose="010A050205030603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9D124-BB34-33E2-39CE-2BF0C43F0716}"/>
              </a:ext>
            </a:extLst>
          </p:cNvPr>
          <p:cNvSpPr txBox="1"/>
          <p:nvPr/>
        </p:nvSpPr>
        <p:spPr>
          <a:xfrm>
            <a:off x="139958" y="4082774"/>
            <a:ext cx="12085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b="1" dirty="0">
                <a:latin typeface="Sylfaen" panose="010A0502050306030303" pitchFamily="18" charset="0"/>
              </a:rPr>
              <a:t>მათემატიკური მოდელირება</a:t>
            </a:r>
            <a:endParaRPr lang="ka-GE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პერცეპტრონი მოდელირებას უკეთებს რეალურ რიცხვთა </a:t>
            </a:r>
            <a:r>
              <a:rPr lang="en-US" sz="1400" b="1" dirty="0">
                <a:latin typeface="Sylfaen" panose="010A0502050306030303" pitchFamily="18" charset="0"/>
              </a:rPr>
              <a:t>x</a:t>
            </a:r>
            <a:r>
              <a:rPr lang="en-US" sz="800" b="1" dirty="0">
                <a:latin typeface="Sylfaen" panose="010A0502050306030303" pitchFamily="18" charset="0"/>
              </a:rPr>
              <a:t>1</a:t>
            </a:r>
            <a:r>
              <a:rPr lang="en-US" sz="1400" b="1" dirty="0">
                <a:latin typeface="Sylfaen" panose="010A0502050306030303" pitchFamily="18" charset="0"/>
              </a:rPr>
              <a:t>, x</a:t>
            </a:r>
            <a:r>
              <a:rPr lang="en-US" sz="800" b="1" dirty="0">
                <a:latin typeface="Sylfaen" panose="010A0502050306030303" pitchFamily="18" charset="0"/>
              </a:rPr>
              <a:t>2</a:t>
            </a:r>
            <a:r>
              <a:rPr lang="en-US" sz="1400" b="1" dirty="0">
                <a:latin typeface="Sylfaen" panose="010A0502050306030303" pitchFamily="18" charset="0"/>
              </a:rPr>
              <a:t>, x</a:t>
            </a:r>
            <a:r>
              <a:rPr lang="en-US" sz="800" b="1" dirty="0">
                <a:latin typeface="Sylfaen" panose="010A0502050306030303" pitchFamily="18" charset="0"/>
              </a:rPr>
              <a:t>3</a:t>
            </a:r>
            <a:r>
              <a:rPr lang="en-US" sz="1400" b="1" dirty="0">
                <a:latin typeface="Sylfaen" panose="010A0502050306030303" pitchFamily="18" charset="0"/>
              </a:rPr>
              <a:t>,….</a:t>
            </a:r>
            <a:r>
              <a:rPr lang="en-US" sz="1400" b="1" dirty="0" err="1">
                <a:latin typeface="Sylfaen" panose="010A0502050306030303" pitchFamily="18" charset="0"/>
              </a:rPr>
              <a:t>x</a:t>
            </a:r>
            <a:r>
              <a:rPr lang="en-US" sz="800" b="1" dirty="0" err="1">
                <a:latin typeface="Sylfaen" panose="010A0502050306030303" pitchFamily="18" charset="0"/>
              </a:rPr>
              <a:t>n</a:t>
            </a:r>
            <a:r>
              <a:rPr lang="en-US" sz="800" b="1" dirty="0">
                <a:latin typeface="Sylfaen" panose="010A0502050306030303" pitchFamily="18" charset="0"/>
              </a:rPr>
              <a:t>  </a:t>
            </a:r>
            <a:r>
              <a:rPr lang="ka-GE" sz="1400" dirty="0">
                <a:latin typeface="Sylfaen" panose="010A0502050306030303" pitchFamily="18" charset="0"/>
              </a:rPr>
              <a:t>მასივს და იძლევა საშუალებას  დაამუშაოს წონებით </a:t>
            </a:r>
            <a:r>
              <a:rPr lang="en-US" sz="1400" b="1" dirty="0">
                <a:latin typeface="Sylfaen" panose="010A0502050306030303" pitchFamily="18" charset="0"/>
              </a:rPr>
              <a:t>w</a:t>
            </a:r>
            <a:r>
              <a:rPr lang="en-US" sz="800" b="1" dirty="0">
                <a:latin typeface="Sylfaen" panose="010A0502050306030303" pitchFamily="18" charset="0"/>
              </a:rPr>
              <a:t>1</a:t>
            </a:r>
            <a:r>
              <a:rPr lang="en-US" sz="1400" b="1" dirty="0">
                <a:latin typeface="Sylfaen" panose="010A0502050306030303" pitchFamily="18" charset="0"/>
              </a:rPr>
              <a:t>, w</a:t>
            </a:r>
            <a:r>
              <a:rPr lang="en-US" sz="800" b="1" dirty="0">
                <a:latin typeface="Sylfaen" panose="010A0502050306030303" pitchFamily="18" charset="0"/>
              </a:rPr>
              <a:t>2</a:t>
            </a:r>
            <a:r>
              <a:rPr lang="en-US" sz="1400" b="1" dirty="0">
                <a:latin typeface="Sylfaen" panose="010A0502050306030303" pitchFamily="18" charset="0"/>
              </a:rPr>
              <a:t>, w</a:t>
            </a:r>
            <a:r>
              <a:rPr lang="en-US" sz="800" b="1" dirty="0">
                <a:latin typeface="Sylfaen" panose="010A0502050306030303" pitchFamily="18" charset="0"/>
              </a:rPr>
              <a:t>3</a:t>
            </a:r>
            <a:r>
              <a:rPr lang="en-US" sz="1400" b="1" dirty="0">
                <a:latin typeface="Sylfaen" panose="010A0502050306030303" pitchFamily="18" charset="0"/>
              </a:rPr>
              <a:t>,….</a:t>
            </a:r>
            <a:r>
              <a:rPr lang="en-US" sz="1400" b="1" dirty="0" err="1">
                <a:latin typeface="Sylfaen" panose="010A0502050306030303" pitchFamily="18" charset="0"/>
              </a:rPr>
              <a:t>w</a:t>
            </a:r>
            <a:r>
              <a:rPr lang="en-US" sz="800" b="1" dirty="0" err="1">
                <a:latin typeface="Sylfaen" panose="010A0502050306030303" pitchFamily="18" charset="0"/>
              </a:rPr>
              <a:t>n</a:t>
            </a:r>
            <a:r>
              <a:rPr lang="en-US" sz="800" b="1" dirty="0">
                <a:latin typeface="Sylfaen" panose="010A0502050306030303" pitchFamily="18" charset="0"/>
              </a:rPr>
              <a:t>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ნეირონული ქსელი ითვლის შემდეგ შედეგს:</a:t>
            </a:r>
            <a:r>
              <a:rPr lang="ka-GE" sz="1400" b="1" dirty="0">
                <a:latin typeface="Sylfaen" panose="010A0502050306030303" pitchFamily="18" charset="0"/>
              </a:rPr>
              <a:t>  </a:t>
            </a:r>
            <a:r>
              <a:rPr lang="en-US" sz="1400" b="1" dirty="0">
                <a:latin typeface="Sylfaen" panose="010A0502050306030303" pitchFamily="18" charset="0"/>
              </a:rPr>
              <a:t>output = f (w * x + b ) </a:t>
            </a:r>
            <a:r>
              <a:rPr lang="ka-GE" sz="1400" dirty="0">
                <a:latin typeface="Sylfaen" panose="010A0502050306030303" pitchFamily="18" charset="0"/>
              </a:rPr>
              <a:t>სადაც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en-US" sz="1400" b="1" dirty="0">
                <a:latin typeface="Sylfaen" panose="010A0502050306030303" pitchFamily="18" charset="0"/>
              </a:rPr>
              <a:t>w * x </a:t>
            </a:r>
            <a:r>
              <a:rPr lang="ka-GE" sz="1400" dirty="0">
                <a:latin typeface="Sylfaen" panose="010A0502050306030303" pitchFamily="18" charset="0"/>
              </a:rPr>
              <a:t>არის წონებისა და შემავალი ვექტორის სკალარული ნამრავლი,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ხოლო </a:t>
            </a:r>
            <a:r>
              <a:rPr lang="en-US" sz="1400" b="1" dirty="0">
                <a:latin typeface="Sylfaen" panose="010A0502050306030303" pitchFamily="18" charset="0"/>
              </a:rPr>
              <a:t>b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ka-GE" sz="1400" dirty="0">
                <a:latin typeface="Sylfaen" panose="010A0502050306030303" pitchFamily="18" charset="0"/>
              </a:rPr>
              <a:t>არის ბიასი. ფუნქცია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en-US" sz="1400" b="1" dirty="0">
                <a:latin typeface="Sylfaen" panose="010A0502050306030303" pitchFamily="18" charset="0"/>
              </a:rPr>
              <a:t>f </a:t>
            </a:r>
            <a:r>
              <a:rPr lang="ka-GE" sz="1400" dirty="0">
                <a:latin typeface="Sylfaen" panose="010A0502050306030303" pitchFamily="18" charset="0"/>
              </a:rPr>
              <a:t>წონის ფუნქციაა, რომელიც ტრადიციულად იყენებს ფუნქციას "</a:t>
            </a:r>
            <a:r>
              <a:rPr lang="ka-GE" sz="1400" b="1" dirty="0">
                <a:latin typeface="Sylfaen" panose="010A0502050306030303" pitchFamily="18" charset="0"/>
              </a:rPr>
              <a:t>ნაბიჯ-ნაბიჯ</a:t>
            </a:r>
            <a:r>
              <a:rPr lang="ka-GE" sz="1400" dirty="0">
                <a:latin typeface="Sylfaen" panose="010A0502050306030303" pitchFamily="18" charset="0"/>
              </a:rPr>
              <a:t>", რათა განსაზღვროს შედეგი </a:t>
            </a:r>
            <a:r>
              <a:rPr lang="ka-GE" sz="1400" b="1" dirty="0">
                <a:latin typeface="Sylfaen" panose="010A0502050306030303" pitchFamily="18" charset="0"/>
              </a:rPr>
              <a:t>0 </a:t>
            </a:r>
            <a:r>
              <a:rPr lang="ka-GE" sz="1400" dirty="0">
                <a:latin typeface="Sylfaen" panose="010A0502050306030303" pitchFamily="18" charset="0"/>
              </a:rPr>
              <a:t>ან </a:t>
            </a:r>
            <a:r>
              <a:rPr lang="ka-GE" sz="1400" b="1" dirty="0">
                <a:latin typeface="Sylfaen" panose="010A0502050306030303" pitchFamily="18" charset="0"/>
              </a:rPr>
              <a:t>1</a:t>
            </a:r>
            <a:r>
              <a:rPr lang="ka-GE" sz="1400" dirty="0">
                <a:latin typeface="Sylfaen" panose="010A0502050306030303" pitchFamily="18" charset="0"/>
              </a:rPr>
              <a:t>.</a:t>
            </a:r>
            <a:endParaRPr lang="en-US" sz="1400" dirty="0">
              <a:latin typeface="Sylfaen" panose="010A0502050306030303" pitchFamily="18" charset="0"/>
            </a:endParaRPr>
          </a:p>
          <a:p>
            <a:endParaRPr lang="en-US" sz="1400" b="1" dirty="0">
              <a:latin typeface="Sylfaen" panose="010A0502050306030303" pitchFamily="18" charset="0"/>
            </a:endParaRPr>
          </a:p>
          <a:p>
            <a:r>
              <a:rPr lang="ka-GE" sz="1400" b="1" dirty="0"/>
              <a:t>მათემატიკური ანალიზი</a:t>
            </a:r>
            <a:endParaRPr lang="ka-GE" sz="1400" dirty="0"/>
          </a:p>
          <a:p>
            <a:r>
              <a:rPr lang="ka-GE" sz="1400" dirty="0"/>
              <a:t>პერცეპტრონის ალგორითმის ანალიზი ხდება სწავლის წესით, რომელიც ამუშავებს წონების განახლებას შეცდომის გამო. სწავლის წესია შემდეგი:</a:t>
            </a:r>
          </a:p>
          <a:p>
            <a:pPr algn="ctr"/>
            <a:endParaRPr lang="ka-GE" sz="1400" b="1" dirty="0">
              <a:latin typeface="Sylfaen" panose="010A0502050306030303" pitchFamily="18" charset="0"/>
            </a:endParaRPr>
          </a:p>
          <a:p>
            <a:endParaRPr lang="en-US" sz="1400" dirty="0">
              <a:latin typeface="Sylfaen" panose="010A05020503060303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DE0791-AA9B-B43B-CDED-D7562AD88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92" y="5822763"/>
            <a:ext cx="3398815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8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D512A-1022-0616-2EA9-DA5EA4D55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D0AB7F-450B-7F4D-5009-220BF41573BE}"/>
              </a:ext>
            </a:extLst>
          </p:cNvPr>
          <p:cNvSpPr txBox="1"/>
          <p:nvPr/>
        </p:nvSpPr>
        <p:spPr>
          <a:xfrm>
            <a:off x="92903" y="130629"/>
            <a:ext cx="120061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400" dirty="0"/>
              <a:t>სადაც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hy-AM" sz="1400" b="1" dirty="0">
                <a:latin typeface="Sylfaen" panose="010A0502050306030303" pitchFamily="18" charset="0"/>
              </a:rPr>
              <a:t>ղ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ka-GE" sz="1400" dirty="0"/>
              <a:t>არის სწავლის მაჩვენებელი, რიცხვი რომელიც მართავს სწავლის სიჩქარეს.</a:t>
            </a:r>
            <a:endParaRPr lang="en-US" sz="1400" dirty="0"/>
          </a:p>
          <a:p>
            <a:endParaRPr lang="en-US" sz="1400" dirty="0">
              <a:latin typeface="Sylfaen" panose="010A0502050306030303" pitchFamily="18" charset="0"/>
            </a:endParaRPr>
          </a:p>
          <a:p>
            <a:r>
              <a:rPr lang="ka-GE" sz="1400" b="1" dirty="0"/>
              <a:t>დასკვნა</a:t>
            </a:r>
            <a:endParaRPr lang="ka-GE" sz="1400" dirty="0"/>
          </a:p>
          <a:p>
            <a:r>
              <a:rPr lang="ka-GE" sz="1400" dirty="0"/>
              <a:t>პერცეპტრონი მოდელი იყო პირველი მცდელობა ალგორითმული ნეირონული ქსელების და დღესაც გამოიყენება როგორც ძირითადი მასწავლებელის ტოლი უფრო რთული და ფუნქციური მოდელებისთვის.</a:t>
            </a:r>
          </a:p>
          <a:p>
            <a:endParaRPr lang="ka-GE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მოკლედ, წინა ლექციაზე ჩვენ განვიხილეთ, თუ როგორ მუშაობს სრულად დაკავშირებული ნეირონული ქსელი (</a:t>
            </a:r>
            <a:r>
              <a:rPr lang="en-US" sz="1400" b="1" dirty="0">
                <a:latin typeface="Sylfaen" panose="010A0502050306030303" pitchFamily="18" charset="0"/>
              </a:rPr>
              <a:t>NN</a:t>
            </a:r>
            <a:r>
              <a:rPr lang="ka-GE" sz="1400" dirty="0">
                <a:latin typeface="Sylfaen" panose="010A0502050306030303" pitchFamily="18" charset="0"/>
              </a:rPr>
              <a:t>) ნაბიჯის გააქტიურების ფუნქციით:</a:t>
            </a:r>
            <a:endParaRPr lang="en-US" sz="1400" dirty="0">
              <a:latin typeface="Sylfaen" panose="010A050205030603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1BE3BF-7F82-BE46-4CBD-B469CD079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93" y="1946511"/>
            <a:ext cx="5906012" cy="1143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4A1BB8-4E75-B1A7-ABC1-655E59A0E068}"/>
              </a:ext>
            </a:extLst>
          </p:cNvPr>
          <p:cNvSpPr txBox="1"/>
          <p:nvPr/>
        </p:nvSpPr>
        <p:spPr>
          <a:xfrm>
            <a:off x="92903" y="3089610"/>
            <a:ext cx="115082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ეს იყო ფრენკ როზენბლატის მიერ შემოთავაზებული პირველი ნეირონული ქსელი </a:t>
            </a:r>
            <a:r>
              <a:rPr lang="ka-GE" sz="1400" b="1" dirty="0">
                <a:latin typeface="Sylfaen" panose="010A0502050306030303" pitchFamily="18" charset="0"/>
              </a:rPr>
              <a:t>1957</a:t>
            </a:r>
            <a:r>
              <a:rPr lang="ka-GE" sz="1400" dirty="0">
                <a:latin typeface="Sylfaen" panose="010A0502050306030303" pitchFamily="18" charset="0"/>
              </a:rPr>
              <a:t> წელს. ვნახეთ, რა შესაძლებლობებს გვაძლევს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ეს ნეირონული ქსელის არქიტექტურა და სიმარტივისთვის განვიხილეთ მარტივი მაგალითი, სადაც ნათლად დავინახეთ როგორ მუშაობს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პერცეპტრონი.</a:t>
            </a:r>
            <a:endParaRPr lang="en-US" sz="1400" dirty="0">
              <a:latin typeface="Sylfaen" panose="010A050205030603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83881-31C2-AC53-9C75-2C252E69D278}"/>
              </a:ext>
            </a:extLst>
          </p:cNvPr>
          <p:cNvSpPr txBox="1"/>
          <p:nvPr/>
        </p:nvSpPr>
        <p:spPr>
          <a:xfrm>
            <a:off x="92903" y="4483061"/>
            <a:ext cx="120061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მოდით კიდევ ერთხელ ვნახოთ, რა შესაძლებლობებს გვაძლევს ეს ნეირონული ქსელის არქიტექტურა და სიმარტივისთვის, მოდით განვიხილოთ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კიდევ ერთი მაგალითი პერცეპტრონის საშუალებით</a:t>
            </a:r>
            <a:r>
              <a:rPr lang="en-US" sz="1400" dirty="0">
                <a:latin typeface="Sylfaen" panose="010A0502050306030303" pitchFamily="18" charset="0"/>
              </a:rPr>
              <a:t>, </a:t>
            </a:r>
            <a:r>
              <a:rPr lang="ka-GE" sz="1400" dirty="0">
                <a:latin typeface="Sylfaen" panose="010A0502050306030303" pitchFamily="18" charset="0"/>
              </a:rPr>
              <a:t>რათა უკეთესად გაერკვათ პერცეპტრონის მუშაობის პრინციპში. მაგ.;  ორი მახასიათებლით წარმოდგენილი გამოსახულების ორი კლასის კლასიფიკაციისთვის: </a:t>
            </a:r>
            <a:r>
              <a:rPr lang="en-US" sz="1400" b="1" dirty="0">
                <a:latin typeface="Sylfaen" panose="010A0502050306030303" pitchFamily="18" charset="0"/>
              </a:rPr>
              <a:t>x</a:t>
            </a:r>
            <a:r>
              <a:rPr lang="en-US" sz="800" b="1" dirty="0">
                <a:latin typeface="Sylfaen" panose="010A0502050306030303" pitchFamily="18" charset="0"/>
              </a:rPr>
              <a:t>1</a:t>
            </a:r>
            <a:r>
              <a:rPr lang="en-US" sz="1400" b="1" dirty="0">
                <a:latin typeface="Sylfaen" panose="010A0502050306030303" pitchFamily="18" charset="0"/>
              </a:rPr>
              <a:t>, x</a:t>
            </a:r>
            <a:r>
              <a:rPr lang="en-US" sz="800" b="1" dirty="0">
                <a:latin typeface="Sylfaen" panose="010A0502050306030303" pitchFamily="18" charset="0"/>
              </a:rPr>
              <a:t>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6050F8-6C22-319D-8828-AAE2AB9B6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673" y="5221725"/>
            <a:ext cx="2608652" cy="111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6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2821C-1573-0264-DBE2-BA9370B3E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9A3513-2165-547A-F9D5-4CB68FF284A0}"/>
              </a:ext>
            </a:extLst>
          </p:cNvPr>
          <p:cNvSpPr txBox="1"/>
          <p:nvPr/>
        </p:nvSpPr>
        <p:spPr>
          <a:xfrm>
            <a:off x="87548" y="97276"/>
            <a:ext cx="210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აქტივაციის ფუნქციით:</a:t>
            </a:r>
            <a:endParaRPr lang="en-US" sz="1400" dirty="0">
              <a:latin typeface="Sylfaen" panose="010A050205030603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A9DA8-597C-21B5-F580-AFBCF2262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7" y="405053"/>
            <a:ext cx="2004234" cy="7163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4823C7-9872-E3DB-B83F-F9CF49DA5D01}"/>
              </a:ext>
            </a:extLst>
          </p:cNvPr>
          <p:cNvSpPr txBox="1"/>
          <p:nvPr/>
        </p:nvSpPr>
        <p:spPr>
          <a:xfrm>
            <a:off x="193187" y="1121395"/>
            <a:ext cx="11742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ანუ, თუ ჯამის მნიშვნელობა </a:t>
            </a:r>
            <a:r>
              <a:rPr lang="ka-GE" sz="1400" b="1" dirty="0">
                <a:latin typeface="Sylfaen" panose="010A0502050306030303" pitchFamily="18" charset="0"/>
              </a:rPr>
              <a:t>0</a:t>
            </a:r>
            <a:r>
              <a:rPr lang="ka-GE" sz="1400" dirty="0">
                <a:latin typeface="Sylfaen" panose="010A0502050306030303" pitchFamily="18" charset="0"/>
              </a:rPr>
              <a:t>-ზე მეტი ან ტოლია, მაშინ ვექტორი ეკუთვნის </a:t>
            </a:r>
            <a:r>
              <a:rPr lang="ka-GE" sz="1400" b="1" dirty="0">
                <a:latin typeface="Sylfaen" panose="010A0502050306030303" pitchFamily="18" charset="0"/>
              </a:rPr>
              <a:t>1</a:t>
            </a:r>
            <a:r>
              <a:rPr lang="ka-GE" sz="1400" dirty="0">
                <a:latin typeface="Sylfaen" panose="010A0502050306030303" pitchFamily="18" charset="0"/>
              </a:rPr>
              <a:t> კლასს, თუ ჯამის მნიშვნელობა ნაკლებია </a:t>
            </a:r>
            <a:r>
              <a:rPr lang="ka-GE" sz="1400" b="1" dirty="0">
                <a:latin typeface="Sylfaen" panose="010A0502050306030303" pitchFamily="18" charset="0"/>
              </a:rPr>
              <a:t>0</a:t>
            </a:r>
            <a:r>
              <a:rPr lang="ka-GE" sz="1400" dirty="0">
                <a:latin typeface="Sylfaen" panose="010A0502050306030303" pitchFamily="18" charset="0"/>
              </a:rPr>
              <a:t>-ზე, მაშინ ვექტორი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ეკუთვნის </a:t>
            </a:r>
            <a:r>
              <a:rPr lang="ka-GE" sz="1400" b="1" dirty="0">
                <a:latin typeface="Sylfaen" panose="010A0502050306030303" pitchFamily="18" charset="0"/>
              </a:rPr>
              <a:t>2</a:t>
            </a:r>
            <a:r>
              <a:rPr lang="ka-GE" sz="1400" dirty="0">
                <a:latin typeface="Sylfaen" panose="010A0502050306030303" pitchFamily="18" charset="0"/>
              </a:rPr>
              <a:t> კლასს.</a:t>
            </a:r>
            <a:endParaRPr lang="en-US" sz="1400" dirty="0">
              <a:latin typeface="Sylfaen" panose="010A050205030603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EBD926-2CC1-C4FC-9859-085192C61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786" y="1533256"/>
            <a:ext cx="929721" cy="4191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8A7DF1-80C8-144B-9A94-BB35198AA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90" y="1577505"/>
            <a:ext cx="1036410" cy="4419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589FA5-263A-0570-6DC3-C4DE3D176394}"/>
              </a:ext>
            </a:extLst>
          </p:cNvPr>
          <p:cNvSpPr txBox="1"/>
          <p:nvPr/>
        </p:nvSpPr>
        <p:spPr>
          <a:xfrm>
            <a:off x="4604507" y="1644615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ან</a:t>
            </a:r>
            <a:endParaRPr lang="en-US" sz="1400" dirty="0">
              <a:latin typeface="Sylfaen" panose="010A050205030603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286440-2965-D898-B263-D9170B78A490}"/>
              </a:ext>
            </a:extLst>
          </p:cNvPr>
          <p:cNvSpPr txBox="1"/>
          <p:nvPr/>
        </p:nvSpPr>
        <p:spPr>
          <a:xfrm>
            <a:off x="151022" y="2019503"/>
            <a:ext cx="11889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ეს შეიძლება იყოს </a:t>
            </a:r>
            <a:r>
              <a:rPr lang="ka-GE" sz="1400" b="1" dirty="0">
                <a:latin typeface="Sylfaen" panose="010A0502050306030303" pitchFamily="18" charset="0"/>
              </a:rPr>
              <a:t>კატებად</a:t>
            </a:r>
            <a:r>
              <a:rPr lang="ka-GE" sz="1400" dirty="0">
                <a:latin typeface="Sylfaen" panose="010A0502050306030303" pitchFamily="18" charset="0"/>
              </a:rPr>
              <a:t> და </a:t>
            </a:r>
            <a:r>
              <a:rPr lang="ka-GE" sz="1400" b="1" dirty="0">
                <a:latin typeface="Sylfaen" panose="010A0502050306030303" pitchFamily="18" charset="0"/>
              </a:rPr>
              <a:t>ძაღლებად</a:t>
            </a:r>
            <a:r>
              <a:rPr lang="ka-GE" sz="1400" dirty="0">
                <a:latin typeface="Sylfaen" panose="010A0502050306030303" pitchFamily="18" charset="0"/>
              </a:rPr>
              <a:t>, </a:t>
            </a:r>
            <a:r>
              <a:rPr lang="ka-GE" sz="1400" b="1" dirty="0">
                <a:latin typeface="Sylfaen" panose="010A0502050306030303" pitchFamily="18" charset="0"/>
              </a:rPr>
              <a:t>მამაკაცებად</a:t>
            </a:r>
            <a:r>
              <a:rPr lang="ka-GE" sz="1400" dirty="0">
                <a:latin typeface="Sylfaen" panose="010A0502050306030303" pitchFamily="18" charset="0"/>
              </a:rPr>
              <a:t> და </a:t>
            </a:r>
            <a:r>
              <a:rPr lang="ka-GE" sz="1400" b="1" dirty="0">
                <a:latin typeface="Sylfaen" panose="010A0502050306030303" pitchFamily="18" charset="0"/>
              </a:rPr>
              <a:t>ქალებად</a:t>
            </a:r>
            <a:r>
              <a:rPr lang="ka-GE" sz="1400" dirty="0">
                <a:latin typeface="Sylfaen" panose="010A0502050306030303" pitchFamily="18" charset="0"/>
              </a:rPr>
              <a:t> დაყოფა, სიგნალის </a:t>
            </a:r>
            <a:r>
              <a:rPr lang="ka-GE" sz="1400" b="1" dirty="0">
                <a:latin typeface="Sylfaen" panose="010A0502050306030303" pitchFamily="18" charset="0"/>
              </a:rPr>
              <a:t>არსებობა</a:t>
            </a:r>
            <a:r>
              <a:rPr lang="ka-GE" sz="1400" dirty="0">
                <a:latin typeface="Sylfaen" panose="010A0502050306030303" pitchFamily="18" charset="0"/>
              </a:rPr>
              <a:t> და მისი </a:t>
            </a:r>
            <a:r>
              <a:rPr lang="ka-GE" sz="1400" b="1" dirty="0">
                <a:latin typeface="Sylfaen" panose="010A0502050306030303" pitchFamily="18" charset="0"/>
              </a:rPr>
              <a:t>არარსებობა</a:t>
            </a:r>
            <a:r>
              <a:rPr lang="ka-GE" sz="1400" dirty="0">
                <a:latin typeface="Sylfaen" panose="010A0502050306030303" pitchFamily="18" charset="0"/>
              </a:rPr>
              <a:t> და ა.შ. აქ განვაზოგადებთ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ყველა ამ შემთხვევას და წარმოგიდგენთ ორ კლასს:</a:t>
            </a:r>
            <a:r>
              <a:rPr lang="ka-GE" sz="1400" b="1" dirty="0">
                <a:latin typeface="Sylfaen" panose="010A0502050306030303" pitchFamily="18" charset="0"/>
              </a:rPr>
              <a:t> </a:t>
            </a:r>
            <a:r>
              <a:rPr lang="en-US" sz="1400" b="1" dirty="0">
                <a:latin typeface="Sylfaen" panose="010A0502050306030303" pitchFamily="18" charset="0"/>
              </a:rPr>
              <a:t>c</a:t>
            </a:r>
            <a:r>
              <a:rPr lang="en-US" sz="800" b="1" dirty="0">
                <a:latin typeface="Sylfaen" panose="010A0502050306030303" pitchFamily="18" charset="0"/>
              </a:rPr>
              <a:t>1</a:t>
            </a:r>
            <a:r>
              <a:rPr lang="en-US" sz="1400" b="1" dirty="0">
                <a:latin typeface="Sylfaen" panose="010A0502050306030303" pitchFamily="18" charset="0"/>
              </a:rPr>
              <a:t> </a:t>
            </a:r>
            <a:r>
              <a:rPr lang="ka-GE" sz="1400" dirty="0">
                <a:latin typeface="Sylfaen" panose="010A0502050306030303" pitchFamily="18" charset="0"/>
              </a:rPr>
              <a:t>და </a:t>
            </a:r>
            <a:r>
              <a:rPr lang="en-US" sz="1400" b="1" dirty="0">
                <a:latin typeface="Sylfaen" panose="010A0502050306030303" pitchFamily="18" charset="0"/>
              </a:rPr>
              <a:t>c</a:t>
            </a:r>
            <a:r>
              <a:rPr lang="en-US" sz="800" b="1" dirty="0">
                <a:latin typeface="Sylfaen" panose="010A0502050306030303" pitchFamily="18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30940E-20BA-F36F-6BEF-7052B05463B2}"/>
              </a:ext>
            </a:extLst>
          </p:cNvPr>
          <p:cNvSpPr txBox="1"/>
          <p:nvPr/>
        </p:nvSpPr>
        <p:spPr>
          <a:xfrm>
            <a:off x="193187" y="2609834"/>
            <a:ext cx="10407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გარდა ამისა, აქტივაციის ფუნქციის ტიპიდან ირკვევა, რომ ორი კლასის განცალკევების საზღვარი გადის </a:t>
            </a:r>
            <a:r>
              <a:rPr lang="ka-GE" sz="1400" b="1" dirty="0">
                <a:latin typeface="Sylfaen" panose="010A0502050306030303" pitchFamily="18" charset="0"/>
              </a:rPr>
              <a:t>0</a:t>
            </a:r>
            <a:r>
              <a:rPr lang="ka-GE" sz="1400" dirty="0">
                <a:latin typeface="Sylfaen" panose="010A0502050306030303" pitchFamily="18" charset="0"/>
              </a:rPr>
              <a:t> დონეზე. ანუ, თუ:</a:t>
            </a:r>
            <a:endParaRPr lang="en-US" sz="1400" dirty="0">
              <a:latin typeface="Sylfaen" panose="010A0502050306030303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D89998C-EBDA-6373-666F-8F09C751F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695" y="2917611"/>
            <a:ext cx="1554615" cy="6172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A55D61-240D-18BA-A4B2-9BAC81E5793E}"/>
              </a:ext>
            </a:extLst>
          </p:cNvPr>
          <p:cNvSpPr txBox="1"/>
          <p:nvPr/>
        </p:nvSpPr>
        <p:spPr>
          <a:xfrm>
            <a:off x="193187" y="3286942"/>
            <a:ext cx="1789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ასე რომ, ჯამი არის:</a:t>
            </a:r>
            <a:endParaRPr lang="en-US" sz="1400" dirty="0">
              <a:latin typeface="Sylfaen" panose="010A0502050306030303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006334A-371B-E592-4388-B535B8569A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9" y="3307468"/>
            <a:ext cx="983065" cy="2667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B0FBF6-BC58-A8B0-C1E2-B335999D4BAD}"/>
              </a:ext>
            </a:extLst>
          </p:cNvPr>
          <p:cNvSpPr txBox="1"/>
          <p:nvPr/>
        </p:nvSpPr>
        <p:spPr>
          <a:xfrm>
            <a:off x="193187" y="3667508"/>
            <a:ext cx="10251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განსაზღვრავს საზღვარს, რომელიც გამოყოფს სურათების ერთ კლასს მეორისგან. ის ასევე შეიძლება დაიწეროს როგორც:</a:t>
            </a:r>
            <a:endParaRPr lang="en-US" sz="1400" dirty="0">
              <a:latin typeface="Sylfaen" panose="010A0502050306030303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7A0CFEB-63B2-284F-5BF0-295E5F21CA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773" y="3534884"/>
            <a:ext cx="906859" cy="54106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97B1899-602C-BA91-8E64-48379FFEA4BF}"/>
              </a:ext>
            </a:extLst>
          </p:cNvPr>
          <p:cNvSpPr txBox="1"/>
          <p:nvPr/>
        </p:nvSpPr>
        <p:spPr>
          <a:xfrm>
            <a:off x="87548" y="3984576"/>
            <a:ext cx="4480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ანუ ეს არის სწორი ხაზი კუთხოვანი კოეფიციენტით</a:t>
            </a:r>
            <a:endParaRPr lang="en-US" sz="1400" dirty="0">
              <a:latin typeface="Sylfaen" panose="010A0502050306030303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4E5BBF3-667F-81CF-159F-FB0CDEDA6A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45" y="4359464"/>
            <a:ext cx="731583" cy="5944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D051DEA-27B1-3BF3-9EFF-BA12B239D443}"/>
              </a:ext>
            </a:extLst>
          </p:cNvPr>
          <p:cNvSpPr txBox="1"/>
          <p:nvPr/>
        </p:nvSpPr>
        <p:spPr>
          <a:xfrm>
            <a:off x="1195304" y="4502781"/>
            <a:ext cx="3635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გადის კოორდინატთა სისტემის საწყისზე:</a:t>
            </a:r>
            <a:endParaRPr lang="en-US" sz="1400" dirty="0">
              <a:latin typeface="Sylfaen" panose="010A0502050306030303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45A71EA-4E0D-AF72-60DC-2AE21BA02B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90" y="4359464"/>
            <a:ext cx="2378720" cy="196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6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A08F8-EF73-7A1B-47C5-4C855C0C9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C5F8DD-F877-06CC-7349-9F7B59C7AB71}"/>
              </a:ext>
            </a:extLst>
          </p:cNvPr>
          <p:cNvSpPr txBox="1"/>
          <p:nvPr/>
        </p:nvSpPr>
        <p:spPr>
          <a:xfrm>
            <a:off x="77821" y="93901"/>
            <a:ext cx="118561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ამ ხაზის ერთ მხარეს ყველა წერტილი მიეკუთვნება </a:t>
            </a:r>
            <a:r>
              <a:rPr lang="ka-GE" sz="1400" b="1" dirty="0">
                <a:latin typeface="Sylfaen" panose="010A0502050306030303" pitchFamily="18" charset="0"/>
              </a:rPr>
              <a:t>ერთ</a:t>
            </a:r>
            <a:r>
              <a:rPr lang="ka-GE" sz="1400" dirty="0">
                <a:latin typeface="Sylfaen" panose="010A0502050306030303" pitchFamily="18" charset="0"/>
              </a:rPr>
              <a:t> </a:t>
            </a:r>
            <a:r>
              <a:rPr lang="en-US" sz="1400" dirty="0">
                <a:latin typeface="Sylfaen" panose="010A0502050306030303" pitchFamily="18" charset="0"/>
              </a:rPr>
              <a:t>(</a:t>
            </a:r>
            <a:r>
              <a:rPr lang="en-US" sz="1400" b="1" dirty="0">
                <a:latin typeface="Sylfaen" panose="010A0502050306030303" pitchFamily="18" charset="0"/>
              </a:rPr>
              <a:t>c</a:t>
            </a:r>
            <a:r>
              <a:rPr lang="en-US" sz="800" b="1" dirty="0">
                <a:latin typeface="Sylfaen" panose="010A0502050306030303" pitchFamily="18" charset="0"/>
              </a:rPr>
              <a:t>1</a:t>
            </a:r>
            <a:r>
              <a:rPr lang="en-US" sz="1400" dirty="0">
                <a:latin typeface="Sylfaen" panose="010A0502050306030303" pitchFamily="18" charset="0"/>
              </a:rPr>
              <a:t>) </a:t>
            </a:r>
            <a:r>
              <a:rPr lang="ka-GE" sz="1400" dirty="0">
                <a:latin typeface="Sylfaen" panose="010A0502050306030303" pitchFamily="18" charset="0"/>
              </a:rPr>
              <a:t>კლასს, ხოლო მეორე მხარეს - </a:t>
            </a:r>
            <a:r>
              <a:rPr lang="ka-GE" sz="1400" b="1" dirty="0">
                <a:latin typeface="Sylfaen" panose="010A0502050306030303" pitchFamily="18" charset="0"/>
              </a:rPr>
              <a:t>მეორე კლასს</a:t>
            </a:r>
            <a:r>
              <a:rPr lang="en-US" sz="1400" b="1" dirty="0">
                <a:latin typeface="Sylfaen" panose="010A0502050306030303" pitchFamily="18" charset="0"/>
              </a:rPr>
              <a:t> (c</a:t>
            </a:r>
            <a:r>
              <a:rPr lang="en-US" sz="800" b="1" dirty="0">
                <a:latin typeface="Sylfaen" panose="010A0502050306030303" pitchFamily="18" charset="0"/>
              </a:rPr>
              <a:t>2</a:t>
            </a:r>
            <a:r>
              <a:rPr lang="en-US" sz="1400" b="1" dirty="0">
                <a:latin typeface="Sylfaen" panose="010A0502050306030303" pitchFamily="18" charset="0"/>
              </a:rPr>
              <a:t>)</a:t>
            </a:r>
            <a:r>
              <a:rPr lang="ka-GE" sz="1400" dirty="0">
                <a:latin typeface="Sylfaen" panose="010A0502050306030303" pitchFamily="18" charset="0"/>
              </a:rPr>
              <a:t>. ასეთ ხაზს </a:t>
            </a:r>
            <a:r>
              <a:rPr lang="ka-GE" sz="1400" b="1" dirty="0">
                <a:latin typeface="Sylfaen" panose="010A0502050306030303" pitchFamily="18" charset="0"/>
              </a:rPr>
              <a:t>გამყოფი ხაზი </a:t>
            </a:r>
            <a:r>
              <a:rPr lang="ka-GE" sz="1400" dirty="0">
                <a:latin typeface="Sylfaen" panose="010A0502050306030303" pitchFamily="18" charset="0"/>
              </a:rPr>
              <a:t>ეწოდება.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(მრავალგანზომილებიან შემთხვევაში იგი გადაიქცევა ჰიპერთვითმხედველობაში და ჰქვია </a:t>
            </a:r>
            <a:r>
              <a:rPr lang="ka-GE" sz="1400" b="1" dirty="0">
                <a:latin typeface="Sylfaen" panose="010A0502050306030303" pitchFamily="18" charset="0"/>
              </a:rPr>
              <a:t>გამყოფი ჰიპერთვითმფრინავი</a:t>
            </a:r>
            <a:r>
              <a:rPr lang="ka-GE" sz="1400" dirty="0">
                <a:latin typeface="Sylfaen" panose="010A0502050306030303" pitchFamily="18" charset="0"/>
              </a:rPr>
              <a:t>). </a:t>
            </a:r>
            <a:endParaRPr lang="en-US" sz="1400" dirty="0">
              <a:latin typeface="Sylfaen" panose="010A0502050306030303" pitchFamily="18" charset="0"/>
            </a:endParaRPr>
          </a:p>
          <a:p>
            <a:endParaRPr lang="ka-GE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ეს ორგანზომილებიანი გრაფიკი ნათლად გვიჩვენებს უმარტივესი პერცეპტრონის უნარს სწორად კლასიფიცირდეს მხოლოდ წრფივად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განცალკევებული სურათები.უფრო გასაგებად რომ გავხადოთ, </a:t>
            </a:r>
            <a:r>
              <a:rPr lang="en-US" sz="1400" b="1" dirty="0">
                <a:latin typeface="Sylfaen" panose="010A0502050306030303" pitchFamily="18" charset="0"/>
              </a:rPr>
              <a:t>Python</a:t>
            </a:r>
            <a:r>
              <a:rPr lang="en-US" sz="1400" dirty="0">
                <a:latin typeface="Sylfaen" panose="010A0502050306030303" pitchFamily="18" charset="0"/>
              </a:rPr>
              <a:t>-</a:t>
            </a:r>
            <a:r>
              <a:rPr lang="ka-GE" sz="1400" dirty="0">
                <a:latin typeface="Sylfaen" panose="010A0502050306030303" pitchFamily="18" charset="0"/>
              </a:rPr>
              <a:t>ში გამოვყოთ გამყოფი ხაზის ხაზოვანი გამოსახულების ორი კლასი,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როგორც მაგალითი: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en-US" sz="1400" b="1" dirty="0">
                <a:latin typeface="Sylfaen" panose="010A0502050306030303" pitchFamily="18" charset="0"/>
              </a:rPr>
              <a:t>x</a:t>
            </a:r>
            <a:r>
              <a:rPr lang="en-US" sz="800" b="1" dirty="0">
                <a:latin typeface="Sylfaen" panose="010A0502050306030303" pitchFamily="18" charset="0"/>
              </a:rPr>
              <a:t>2</a:t>
            </a:r>
            <a:r>
              <a:rPr lang="en-US" sz="1400" b="1" dirty="0">
                <a:latin typeface="Sylfaen" panose="010A0502050306030303" pitchFamily="18" charset="0"/>
              </a:rPr>
              <a:t> = 1 * x</a:t>
            </a:r>
            <a:r>
              <a:rPr lang="en-US" sz="800" b="1" dirty="0">
                <a:latin typeface="Sylfaen" panose="010A0502050306030303" pitchFamily="18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097A9-2288-A72C-E197-D50CD0F9866E}"/>
              </a:ext>
            </a:extLst>
          </p:cNvPr>
          <p:cNvSpPr txBox="1"/>
          <p:nvPr/>
        </p:nvSpPr>
        <p:spPr>
          <a:xfrm>
            <a:off x="77821" y="1478896"/>
            <a:ext cx="11622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ანუ სწორი ხაზი, რომელიც მიდის </a:t>
            </a:r>
            <a:r>
              <a:rPr lang="ka-GE" sz="1400" b="1" dirty="0">
                <a:latin typeface="Sylfaen" panose="010A0502050306030303" pitchFamily="18" charset="0"/>
              </a:rPr>
              <a:t>45</a:t>
            </a:r>
            <a:r>
              <a:rPr lang="ka-GE" sz="1400" dirty="0">
                <a:latin typeface="Sylfaen" panose="010A0502050306030303" pitchFamily="18" charset="0"/>
              </a:rPr>
              <a:t> გრადუსით კოორდინატთა ღერძებთან. ამ შემთხვევაში, სწორი კლასიფიკაციისთვის, უნდა ავირჩიოთ </a:t>
            </a:r>
            <a:endParaRPr lang="en-US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ნეირონული ქსელის წონა თანაბარი, მაგრამ საპირისპირო ნიშნებით:</a:t>
            </a:r>
            <a:endParaRPr lang="en-US" sz="1400" dirty="0">
              <a:latin typeface="Sylfaen" panose="010A050205030603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447CC5-4C04-1EDD-FFAC-54510E456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332" y="1936802"/>
            <a:ext cx="2263336" cy="4801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B3BD99-440E-7F44-3972-CF97EB28124B}"/>
              </a:ext>
            </a:extLst>
          </p:cNvPr>
          <p:cNvSpPr txBox="1"/>
          <p:nvPr/>
        </p:nvSpPr>
        <p:spPr>
          <a:xfrm>
            <a:off x="77821" y="2416904"/>
            <a:ext cx="118256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აქ ავიღე </a:t>
            </a:r>
            <a:r>
              <a:rPr lang="ka-GE" sz="1400" b="1" dirty="0">
                <a:latin typeface="Sylfaen" panose="010A0502050306030303" pitchFamily="18" charset="0"/>
              </a:rPr>
              <a:t>0.3</a:t>
            </a:r>
            <a:r>
              <a:rPr lang="ka-GE" sz="1400" dirty="0">
                <a:latin typeface="Sylfaen" panose="010A0502050306030303" pitchFamily="18" charset="0"/>
              </a:rPr>
              <a:t> კოეფიციენტები საპირისპირო ნიშნით. თქვენ ასევე შეგიძლიათ აირჩიოთ ნებისმიერი სხვა, მაგალითად, </a:t>
            </a:r>
            <a:r>
              <a:rPr lang="ka-GE" sz="1400" b="1" dirty="0">
                <a:latin typeface="Sylfaen" panose="010A0502050306030303" pitchFamily="18" charset="0"/>
              </a:rPr>
              <a:t>-1 </a:t>
            </a:r>
            <a:r>
              <a:rPr lang="ka-GE" sz="1400" dirty="0">
                <a:latin typeface="Sylfaen" panose="010A0502050306030303" pitchFamily="18" charset="0"/>
              </a:rPr>
              <a:t>და</a:t>
            </a:r>
            <a:r>
              <a:rPr lang="ka-GE" sz="1400" b="1" dirty="0">
                <a:latin typeface="Sylfaen" panose="010A0502050306030303" pitchFamily="18" charset="0"/>
              </a:rPr>
              <a:t> 1 </a:t>
            </a:r>
            <a:r>
              <a:rPr lang="ka-GE" sz="1400" dirty="0">
                <a:latin typeface="Sylfaen" panose="010A0502050306030303" pitchFamily="18" charset="0"/>
              </a:rPr>
              <a:t>და ა.შ.,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როგორც ვხედავთ, ჩვენი </a:t>
            </a:r>
            <a:r>
              <a:rPr lang="en-US" sz="1400" b="1" dirty="0">
                <a:latin typeface="Sylfaen" panose="010A0502050306030303" pitchFamily="18" charset="0"/>
              </a:rPr>
              <a:t>NS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ka-GE" sz="1400" dirty="0">
                <a:latin typeface="Sylfaen" panose="010A0502050306030303" pitchFamily="18" charset="0"/>
              </a:rPr>
              <a:t>წარმატებით ახდენს ამ სურათების კლასიფიკაციას. მაგრამ თუ კოეფიციენტები არ არის მიღებული თანაბარი,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მაგალითად: </a:t>
            </a:r>
            <a:r>
              <a:rPr lang="el-GR" sz="1400" b="1" dirty="0">
                <a:latin typeface="Sylfaen" panose="010A0502050306030303" pitchFamily="18" charset="0"/>
              </a:rPr>
              <a:t>ω</a:t>
            </a:r>
            <a:r>
              <a:rPr lang="ka-GE" sz="800" b="1" dirty="0">
                <a:latin typeface="Sylfaen" panose="010A0502050306030303" pitchFamily="18" charset="0"/>
              </a:rPr>
              <a:t>1</a:t>
            </a:r>
            <a:r>
              <a:rPr lang="ka-GE" sz="1400" b="1" dirty="0">
                <a:latin typeface="Sylfaen" panose="010A0502050306030303" pitchFamily="18" charset="0"/>
              </a:rPr>
              <a:t> = -0.2 </a:t>
            </a:r>
            <a:r>
              <a:rPr lang="ka-GE" sz="1400" dirty="0">
                <a:latin typeface="Sylfaen" panose="010A0502050306030303" pitchFamily="18" charset="0"/>
              </a:rPr>
              <a:t>და </a:t>
            </a:r>
            <a:r>
              <a:rPr lang="el-GR" sz="1400" b="1" dirty="0">
                <a:latin typeface="Sylfaen" panose="010A0502050306030303" pitchFamily="18" charset="0"/>
              </a:rPr>
              <a:t>ω</a:t>
            </a:r>
            <a:r>
              <a:rPr lang="ka-GE" sz="800" b="1" dirty="0">
                <a:latin typeface="Sylfaen" panose="010A0502050306030303" pitchFamily="18" charset="0"/>
              </a:rPr>
              <a:t>1</a:t>
            </a:r>
            <a:r>
              <a:rPr lang="ka-GE" sz="1400" b="1" dirty="0">
                <a:latin typeface="Sylfaen" panose="010A0502050306030303" pitchFamily="18" charset="0"/>
              </a:rPr>
              <a:t> = 0.1 </a:t>
            </a:r>
          </a:p>
          <a:p>
            <a:endParaRPr lang="ka-GE" sz="1400" b="1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მაშინ პირველი კლასი არასწორად იქნება აღიარებული. ეს ნიშნავს, კერძოდ, რომ </a:t>
            </a:r>
            <a:r>
              <a:rPr lang="en-US" sz="1400" b="1" dirty="0">
                <a:latin typeface="Sylfaen" panose="010A0502050306030303" pitchFamily="18" charset="0"/>
              </a:rPr>
              <a:t>NN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ka-GE" sz="1400" dirty="0">
                <a:latin typeface="Sylfaen" panose="010A0502050306030303" pitchFamily="18" charset="0"/>
              </a:rPr>
              <a:t>არასწორად არის კონფიგურირებული ასეთი სურათების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კლასიფიკაციისთვის და საჭიროა მისი წონის კოეფიციენტების კორექტირება.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მოდით, ყველაფერი სწორად დავუბრუნდეთ სამუშაო მდგომარეობას: </a:t>
            </a:r>
            <a:r>
              <a:rPr lang="el-GR" sz="1400" b="1" dirty="0">
                <a:latin typeface="Sylfaen" panose="010A0502050306030303" pitchFamily="18" charset="0"/>
              </a:rPr>
              <a:t>ω</a:t>
            </a:r>
            <a:r>
              <a:rPr lang="ka-GE" sz="800" b="1" dirty="0">
                <a:latin typeface="Sylfaen" panose="010A0502050306030303" pitchFamily="18" charset="0"/>
              </a:rPr>
              <a:t>1</a:t>
            </a:r>
            <a:r>
              <a:rPr lang="ka-GE" sz="1400" b="1" dirty="0">
                <a:latin typeface="Sylfaen" panose="010A0502050306030303" pitchFamily="18" charset="0"/>
              </a:rPr>
              <a:t> = -0.5 </a:t>
            </a:r>
            <a:r>
              <a:rPr lang="ka-GE" sz="1400" dirty="0">
                <a:latin typeface="Sylfaen" panose="010A0502050306030303" pitchFamily="18" charset="0"/>
              </a:rPr>
              <a:t>და </a:t>
            </a:r>
            <a:r>
              <a:rPr lang="el-GR" sz="1400" b="1" dirty="0">
                <a:latin typeface="Sylfaen" panose="010A0502050306030303" pitchFamily="18" charset="0"/>
              </a:rPr>
              <a:t>ω</a:t>
            </a:r>
            <a:r>
              <a:rPr lang="ka-GE" sz="800" b="1" dirty="0">
                <a:latin typeface="Sylfaen" panose="010A0502050306030303" pitchFamily="18" charset="0"/>
              </a:rPr>
              <a:t>1</a:t>
            </a:r>
            <a:r>
              <a:rPr lang="ka-GE" sz="1400" b="1" dirty="0">
                <a:latin typeface="Sylfaen" panose="010A0502050306030303" pitchFamily="18" charset="0"/>
              </a:rPr>
              <a:t> = 0.5 </a:t>
            </a:r>
            <a:r>
              <a:rPr lang="ka-GE" sz="1400" dirty="0">
                <a:latin typeface="Sylfaen" panose="010A0502050306030303" pitchFamily="18" charset="0"/>
              </a:rPr>
              <a:t>და დავუშვათ, რომ ჩვენი ყველა სურათი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გადაადგილებულია ღერძის ზემოთ </a:t>
            </a:r>
            <a:r>
              <a:rPr lang="en-US" sz="1400" b="1" dirty="0">
                <a:latin typeface="Sylfaen" panose="010A0502050306030303" pitchFamily="18" charset="0"/>
              </a:rPr>
              <a:t>x</a:t>
            </a:r>
            <a:r>
              <a:rPr lang="en-US" sz="800" b="1" dirty="0">
                <a:latin typeface="Sylfaen" panose="010A0502050306030303" pitchFamily="18" charset="0"/>
              </a:rPr>
              <a:t>2 </a:t>
            </a:r>
            <a:r>
              <a:rPr lang="en-US" sz="1400" dirty="0">
                <a:latin typeface="Sylfaen" panose="010A0502050306030303" pitchFamily="18" charset="0"/>
              </a:rPr>
              <a:t>:</a:t>
            </a:r>
            <a:endParaRPr lang="en-US" sz="800" b="1" dirty="0">
              <a:latin typeface="Sylfaen" panose="010A05020503060303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0275C0-F2A4-2983-8A01-F0312400D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2" y="4422684"/>
            <a:ext cx="2058579" cy="19128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661C44-DBB0-7EF2-8546-DD4AEC88E959}"/>
              </a:ext>
            </a:extLst>
          </p:cNvPr>
          <p:cNvSpPr txBox="1"/>
          <p:nvPr/>
        </p:nvSpPr>
        <p:spPr>
          <a:xfrm>
            <a:off x="2696547" y="4902049"/>
            <a:ext cx="93810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ახლა ჩვენი გამყოფი ხაზი ვერ შეძლებს ასეთი სურათების სწორად კლასიფიკაციას, რადგან იგი გადის საწყისზე </a:t>
            </a:r>
            <a:endParaRPr lang="en-US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და რაც არ უნდა დავაბრუნოთ, სწორ დაყოფას ვერ მივიღებთ. აქედან გამომდინარე, </a:t>
            </a:r>
            <a:r>
              <a:rPr lang="en-US" sz="1400" b="1" dirty="0">
                <a:latin typeface="Sylfaen" panose="010A0502050306030303" pitchFamily="18" charset="0"/>
              </a:rPr>
              <a:t>NN</a:t>
            </a:r>
            <a:r>
              <a:rPr lang="en-US" sz="1400" dirty="0">
                <a:latin typeface="Sylfaen" panose="010A0502050306030303" pitchFamily="18" charset="0"/>
              </a:rPr>
              <a:t>-</a:t>
            </a:r>
            <a:r>
              <a:rPr lang="ka-GE" sz="1400" dirty="0">
                <a:latin typeface="Sylfaen" panose="010A0502050306030303" pitchFamily="18" charset="0"/>
              </a:rPr>
              <a:t>ში დამატებით არის </a:t>
            </a:r>
            <a:endParaRPr lang="en-US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განსაზღვრული კიდევ ერთი შეყვანა გამყოფი ჰიპერპლანის გადასატანად</a:t>
            </a:r>
            <a:r>
              <a:rPr lang="en-US" sz="1400" dirty="0">
                <a:latin typeface="Sylfaen" panose="010A0502050306030303" pitchFamily="18" charset="0"/>
              </a:rPr>
              <a:t>,</a:t>
            </a:r>
            <a:r>
              <a:rPr lang="ka-GE" sz="1400" dirty="0">
                <a:latin typeface="Sylfaen" panose="010A0502050306030303" pitchFamily="18" charset="0"/>
              </a:rPr>
              <a:t> ინგლისურ ლიტერატურაში მას </a:t>
            </a:r>
            <a:endParaRPr lang="en-US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უწოდებენ </a:t>
            </a:r>
            <a:r>
              <a:rPr lang="ka-GE" sz="1400" b="1" dirty="0">
                <a:latin typeface="Sylfaen" panose="010A0502050306030303" pitchFamily="18" charset="0"/>
              </a:rPr>
              <a:t>მიკერძოებას</a:t>
            </a:r>
            <a:r>
              <a:rPr lang="ka-GE" sz="1400" dirty="0">
                <a:latin typeface="Sylfaen" panose="010A0502050306030303" pitchFamily="18" charset="0"/>
              </a:rPr>
              <a:t> (შეიძლება ითარგმნოს როგორც </a:t>
            </a:r>
            <a:r>
              <a:rPr lang="ka-GE" sz="1400" b="1" dirty="0">
                <a:latin typeface="Sylfaen" panose="010A0502050306030303" pitchFamily="18" charset="0"/>
              </a:rPr>
              <a:t>ბარიერი</a:t>
            </a:r>
            <a:r>
              <a:rPr lang="ka-GE" sz="1400" dirty="0">
                <a:latin typeface="Sylfaen" panose="010A0502050306030303" pitchFamily="18" charset="0"/>
              </a:rPr>
              <a:t>).</a:t>
            </a:r>
            <a:endParaRPr lang="en-US" sz="14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9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50130-C542-619F-9DCB-36C98418A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62C73F-60E0-E1CF-E648-9EF2A218F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916" y="74645"/>
            <a:ext cx="2580167" cy="1810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AA1A35-51A6-88C1-FBDA-2F318435F263}"/>
              </a:ext>
            </a:extLst>
          </p:cNvPr>
          <p:cNvSpPr txBox="1"/>
          <p:nvPr/>
        </p:nvSpPr>
        <p:spPr>
          <a:xfrm>
            <a:off x="65312" y="1952161"/>
            <a:ext cx="119298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ამ დამატებითი შეყვანით, ჩვენი ხაზი ხდება:</a:t>
            </a:r>
            <a:r>
              <a:rPr lang="en-US" sz="1400" dirty="0">
                <a:latin typeface="Sylfaen" panose="010A0502050306030303" pitchFamily="18" charset="0"/>
              </a:rPr>
              <a:t>  </a:t>
            </a:r>
            <a:r>
              <a:rPr lang="en-US" sz="1400" b="1" dirty="0">
                <a:latin typeface="Sylfaen" panose="010A0502050306030303" pitchFamily="18" charset="0"/>
              </a:rPr>
              <a:t>x</a:t>
            </a:r>
            <a:r>
              <a:rPr lang="en-US" sz="800" b="1" dirty="0">
                <a:latin typeface="Sylfaen" panose="010A0502050306030303" pitchFamily="18" charset="0"/>
              </a:rPr>
              <a:t>2</a:t>
            </a:r>
            <a:r>
              <a:rPr lang="en-US" sz="1400" b="1" dirty="0">
                <a:latin typeface="Sylfaen" panose="010A0502050306030303" pitchFamily="18" charset="0"/>
              </a:rPr>
              <a:t> = -(</a:t>
            </a:r>
            <a:r>
              <a:rPr lang="el-GR" sz="1400" b="1" dirty="0">
                <a:latin typeface="Sylfaen" panose="010A0502050306030303" pitchFamily="18" charset="0"/>
              </a:rPr>
              <a:t>ω</a:t>
            </a:r>
            <a:r>
              <a:rPr lang="en-US" sz="800" b="1" dirty="0">
                <a:latin typeface="Sylfaen" panose="010A0502050306030303" pitchFamily="18" charset="0"/>
              </a:rPr>
              <a:t>1</a:t>
            </a:r>
            <a:r>
              <a:rPr lang="en-US" sz="1400" b="1" dirty="0">
                <a:latin typeface="Sylfaen" panose="010A0502050306030303" pitchFamily="18" charset="0"/>
              </a:rPr>
              <a:t> / </a:t>
            </a:r>
            <a:r>
              <a:rPr lang="el-GR" sz="1400" b="1" dirty="0">
                <a:latin typeface="Sylfaen" panose="010A0502050306030303" pitchFamily="18" charset="0"/>
              </a:rPr>
              <a:t>ω</a:t>
            </a:r>
            <a:r>
              <a:rPr lang="en-US" sz="800" b="1" dirty="0">
                <a:latin typeface="Sylfaen" panose="010A0502050306030303" pitchFamily="18" charset="0"/>
              </a:rPr>
              <a:t>2</a:t>
            </a:r>
            <a:r>
              <a:rPr lang="en-US" sz="1400" b="1" dirty="0">
                <a:latin typeface="Sylfaen" panose="010A0502050306030303" pitchFamily="18" charset="0"/>
              </a:rPr>
              <a:t> ) * x</a:t>
            </a:r>
            <a:r>
              <a:rPr lang="en-US" sz="800" b="1" dirty="0">
                <a:latin typeface="Sylfaen" panose="010A0502050306030303" pitchFamily="18" charset="0"/>
              </a:rPr>
              <a:t>1</a:t>
            </a:r>
            <a:r>
              <a:rPr lang="en-US" sz="1400" b="1" dirty="0">
                <a:latin typeface="Sylfaen" panose="010A0502050306030303" pitchFamily="18" charset="0"/>
              </a:rPr>
              <a:t> – (</a:t>
            </a:r>
            <a:r>
              <a:rPr lang="el-GR" sz="1400" b="1" dirty="0">
                <a:latin typeface="Sylfaen" panose="010A0502050306030303" pitchFamily="18" charset="0"/>
              </a:rPr>
              <a:t>ω</a:t>
            </a:r>
            <a:r>
              <a:rPr lang="en-US" sz="800" b="1" dirty="0">
                <a:latin typeface="Sylfaen" panose="010A0502050306030303" pitchFamily="18" charset="0"/>
              </a:rPr>
              <a:t>3</a:t>
            </a:r>
            <a:r>
              <a:rPr lang="en-US" sz="1400" b="1" dirty="0">
                <a:latin typeface="Sylfaen" panose="010A0502050306030303" pitchFamily="18" charset="0"/>
              </a:rPr>
              <a:t> / </a:t>
            </a:r>
            <a:r>
              <a:rPr lang="el-GR" sz="1400" b="1" dirty="0">
                <a:latin typeface="Sylfaen" panose="010A0502050306030303" pitchFamily="18" charset="0"/>
              </a:rPr>
              <a:t>ω</a:t>
            </a:r>
            <a:r>
              <a:rPr lang="en-US" sz="800" b="1" dirty="0">
                <a:latin typeface="Sylfaen" panose="010A0502050306030303" pitchFamily="18" charset="0"/>
              </a:rPr>
              <a:t>2</a:t>
            </a:r>
            <a:r>
              <a:rPr lang="en-US" sz="1400" b="1" dirty="0">
                <a:latin typeface="Sylfaen" panose="010A0502050306030303" pitchFamily="18" charset="0"/>
              </a:rPr>
              <a:t>) * 1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ანუ, ახლა შეგვიძლია მისი გადატანა ნებისმიერ სასურველ მნიშვნელობაზე.დავუშვათ, რომ ყველა სურათი გადაადგილებულია ღერძის ზემოთ</a:t>
            </a:r>
            <a:endParaRPr lang="en-US" sz="1400" dirty="0">
              <a:latin typeface="Sylfaen" panose="010A0502050306030303" pitchFamily="18" charset="0"/>
            </a:endParaRPr>
          </a:p>
          <a:p>
            <a:r>
              <a:rPr lang="en-US" sz="1400" b="1" dirty="0">
                <a:latin typeface="Sylfaen" panose="010A0502050306030303" pitchFamily="18" charset="0"/>
              </a:rPr>
              <a:t>x</a:t>
            </a:r>
            <a:r>
              <a:rPr lang="en-US" sz="800" b="1" dirty="0">
                <a:latin typeface="Sylfaen" panose="010A0502050306030303" pitchFamily="18" charset="0"/>
              </a:rPr>
              <a:t>2  </a:t>
            </a:r>
            <a:r>
              <a:rPr lang="ka-GE" sz="1400" dirty="0">
                <a:latin typeface="Sylfaen" panose="010A0502050306030303" pitchFamily="18" charset="0"/>
              </a:rPr>
              <a:t>ოდენობით </a:t>
            </a:r>
            <a:r>
              <a:rPr lang="en-US" sz="1400" b="1" dirty="0">
                <a:latin typeface="Sylfaen" panose="010A0502050306030303" pitchFamily="18" charset="0"/>
              </a:rPr>
              <a:t>b,</a:t>
            </a:r>
            <a:r>
              <a:rPr lang="ka-GE" sz="1400" dirty="0">
                <a:latin typeface="Sylfaen" panose="010A0502050306030303" pitchFamily="18" charset="0"/>
              </a:rPr>
              <a:t> შემდეგ </a:t>
            </a:r>
            <a:r>
              <a:rPr lang="en-US" sz="1400" b="1" dirty="0">
                <a:latin typeface="Sylfaen" panose="010A0502050306030303" pitchFamily="18" charset="0"/>
              </a:rPr>
              <a:t>NS</a:t>
            </a:r>
            <a:r>
              <a:rPr lang="en-US" sz="1400" dirty="0">
                <a:latin typeface="Sylfaen" panose="010A0502050306030303" pitchFamily="18" charset="0"/>
              </a:rPr>
              <a:t>-</a:t>
            </a:r>
            <a:r>
              <a:rPr lang="ka-GE" sz="1400" dirty="0">
                <a:latin typeface="Sylfaen" panose="010A0502050306030303" pitchFamily="18" charset="0"/>
              </a:rPr>
              <a:t>ის მესამე შეწონვის კოეფიციენტი უნდა შეირჩეს განტოლებიდან:</a:t>
            </a:r>
            <a:endParaRPr lang="en-US" sz="1400" dirty="0">
              <a:latin typeface="Sylfaen" panose="010A050205030603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96D418-BB58-D336-BC06-EE4648E56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869" y="2476237"/>
            <a:ext cx="1524132" cy="563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3B57B3-99AD-A0B9-FE7C-87CBC6DB776E}"/>
              </a:ext>
            </a:extLst>
          </p:cNvPr>
          <p:cNvSpPr txBox="1"/>
          <p:nvPr/>
        </p:nvSpPr>
        <p:spPr>
          <a:xfrm>
            <a:off x="51688" y="3309192"/>
            <a:ext cx="119875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ჩვენ განვსაზღვრავთ ამ ყველაფერს ჩვენს პროგრამაში, ვამატებთ მესამე მნიშვნელობას </a:t>
            </a:r>
            <a:r>
              <a:rPr lang="ka-GE" sz="1400" b="1" dirty="0">
                <a:latin typeface="Sylfaen" panose="010A0502050306030303" pitchFamily="18" charset="0"/>
              </a:rPr>
              <a:t>+1</a:t>
            </a:r>
            <a:r>
              <a:rPr lang="ka-GE" sz="1400" dirty="0">
                <a:latin typeface="Sylfaen" panose="010A0502050306030303" pitchFamily="18" charset="0"/>
              </a:rPr>
              <a:t> შეყვანის ვექტორს და ახლა ჩვენი </a:t>
            </a:r>
            <a:r>
              <a:rPr lang="en-US" sz="1400" b="1" dirty="0">
                <a:latin typeface="Sylfaen" panose="010A0502050306030303" pitchFamily="18" charset="0"/>
              </a:rPr>
              <a:t>NN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ka-GE" sz="1400" dirty="0">
                <a:latin typeface="Sylfaen" panose="010A0502050306030303" pitchFamily="18" charset="0"/>
              </a:rPr>
              <a:t>სწორად ადგენს </a:t>
            </a:r>
            <a:endParaRPr lang="en-US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ასეთ გადაადგილებულ სურათებს.ახლა თქვენ იცით, რატომ არის საჭირო მიკერძოება </a:t>
            </a:r>
            <a:r>
              <a:rPr lang="en-US" sz="1400" b="1" dirty="0">
                <a:latin typeface="Sylfaen" panose="010A0502050306030303" pitchFamily="18" charset="0"/>
              </a:rPr>
              <a:t>NS</a:t>
            </a:r>
            <a:r>
              <a:rPr lang="en-US" sz="1400" dirty="0">
                <a:latin typeface="Sylfaen" panose="010A0502050306030303" pitchFamily="18" charset="0"/>
              </a:rPr>
              <a:t>-</a:t>
            </a:r>
            <a:r>
              <a:rPr lang="ka-GE" sz="1400" dirty="0">
                <a:latin typeface="Sylfaen" panose="010A0502050306030303" pitchFamily="18" charset="0"/>
              </a:rPr>
              <a:t>ში. ეს მიკერძოება გამოიყენება ყველა თანამედროვე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ქსელში და არა მხოლოდ პერცეპტრონი. აქ მე მხოლოდ მაგალითი ვაჩვენე მისი გამოყენების აუცილებლობისათვის. მაგრამ იგივე სურათი ეხება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სხვა ტიპის </a:t>
            </a:r>
            <a:r>
              <a:rPr lang="en-US" sz="1400" b="1" dirty="0">
                <a:latin typeface="Sylfaen" panose="010A0502050306030303" pitchFamily="18" charset="0"/>
              </a:rPr>
              <a:t>NS</a:t>
            </a:r>
            <a:r>
              <a:rPr lang="en-US" sz="1400" dirty="0">
                <a:latin typeface="Sylfaen" panose="010A0502050306030303" pitchFamily="18" charset="0"/>
              </a:rPr>
              <a:t>-</a:t>
            </a:r>
            <a:r>
              <a:rPr lang="ka-GE" sz="1400" dirty="0">
                <a:latin typeface="Sylfaen" panose="010A0502050306030303" pitchFamily="18" charset="0"/>
              </a:rPr>
              <a:t>ს მაღალი ზომებით.</a:t>
            </a:r>
            <a:endParaRPr lang="en-US" sz="14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47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30D05-6373-5C98-0E9B-A2EC64702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2B8558-6F48-E4C3-E9E6-7AC2A21FF9F3}"/>
              </a:ext>
            </a:extLst>
          </p:cNvPr>
          <p:cNvSpPr txBox="1"/>
          <p:nvPr/>
        </p:nvSpPr>
        <p:spPr>
          <a:xfrm>
            <a:off x="167951" y="242596"/>
            <a:ext cx="118433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ylfaen" panose="010A0502050306030303" pitchFamily="18" charset="0"/>
              </a:rPr>
              <a:t>XOR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ka-GE" sz="1400" b="1" dirty="0">
                <a:latin typeface="Sylfaen" panose="010A0502050306030303" pitchFamily="18" charset="0"/>
              </a:rPr>
              <a:t>პრობლემა</a:t>
            </a:r>
            <a:r>
              <a:rPr lang="en-US" sz="1400" b="1" dirty="0">
                <a:latin typeface="Sylfaen" panose="010A0502050306030303" pitchFamily="18" charset="0"/>
              </a:rPr>
              <a:t> </a:t>
            </a:r>
          </a:p>
          <a:p>
            <a:endParaRPr lang="en-US" sz="1400" b="1" dirty="0">
              <a:latin typeface="Sylfaen" panose="010A0502050306030303" pitchFamily="18" charset="0"/>
            </a:endParaRPr>
          </a:p>
          <a:p>
            <a:r>
              <a:rPr lang="en-US" sz="1400" b="1" dirty="0">
                <a:latin typeface="Sylfaen" panose="010A0502050306030303" pitchFamily="18" charset="0"/>
              </a:rPr>
              <a:t>NN</a:t>
            </a:r>
            <a:r>
              <a:rPr lang="ka-GE" sz="1400" dirty="0">
                <a:latin typeface="Sylfaen" panose="010A0502050306030303" pitchFamily="18" charset="0"/>
              </a:rPr>
              <a:t> ერთი ნეირონით, რომელიც ჩვენ განვიხილეთ, შეუძლია მხოლოდ წრფივად განცალკევებული გამოსახულებების კლასიფიკაცია. თუმცა, </a:t>
            </a:r>
            <a:endParaRPr lang="en-US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პრაქტიკაში, უფრო რთული ამოცანები ხშირად გვხვდება. მაგალითად, წარმოვიდგინოთ, რომ ჩვენი სურათების კლასები განაწილებულია </a:t>
            </a:r>
            <a:endParaRPr lang="en-US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შემდეგნაირად:</a:t>
            </a:r>
            <a:endParaRPr lang="en-US" sz="1400" dirty="0">
              <a:latin typeface="Sylfaen" panose="010A050205030603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CE14A-C1DC-3C52-91E3-CF36B49BD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98" y="1412147"/>
            <a:ext cx="2554902" cy="1958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EC1B76-ECEC-3E51-F560-4CD2263178A9}"/>
              </a:ext>
            </a:extLst>
          </p:cNvPr>
          <p:cNvSpPr txBox="1"/>
          <p:nvPr/>
        </p:nvSpPr>
        <p:spPr>
          <a:xfrm>
            <a:off x="167951" y="3487409"/>
            <a:ext cx="11594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შეუძლებელია აქ ერთი ხაზის გავლება მათი სწორად კლასიფიკაციისთვის. </a:t>
            </a:r>
            <a:r>
              <a:rPr lang="ka-GE" sz="1400" b="1" dirty="0">
                <a:latin typeface="Sylfaen" panose="010A0502050306030303" pitchFamily="18" charset="0"/>
              </a:rPr>
              <a:t>რა უნდა გააკეთოს მაშინ? </a:t>
            </a:r>
            <a:r>
              <a:rPr lang="ka-GE" sz="1400" dirty="0">
                <a:latin typeface="Sylfaen" panose="010A0502050306030303" pitchFamily="18" charset="0"/>
              </a:rPr>
              <a:t>მაგალითად, გავავლოთ ორი ხაზი ასე:</a:t>
            </a:r>
            <a:endParaRPr lang="en-US" sz="1400" dirty="0">
              <a:latin typeface="Sylfaen" panose="010A050205030603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285DFC-0D55-2B44-63AD-E6590D872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38" y="4598764"/>
            <a:ext cx="2202025" cy="16941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409873-C04F-5499-C662-471327C33F38}"/>
              </a:ext>
            </a:extLst>
          </p:cNvPr>
          <p:cNvSpPr txBox="1"/>
          <p:nvPr/>
        </p:nvSpPr>
        <p:spPr>
          <a:xfrm>
            <a:off x="167951" y="3827643"/>
            <a:ext cx="117407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და ყველაფერი, რაც მათ შორის ხვდება, ჩვენ დავახარისხებთ </a:t>
            </a:r>
            <a:r>
              <a:rPr lang="ka-GE" sz="1400" b="1" dirty="0">
                <a:latin typeface="Sylfaen" panose="010A0502050306030303" pitchFamily="18" charset="0"/>
              </a:rPr>
              <a:t>პირველ</a:t>
            </a:r>
            <a:r>
              <a:rPr lang="ka-GE" sz="1400" dirty="0">
                <a:latin typeface="Sylfaen" panose="010A0502050306030303" pitchFamily="18" charset="0"/>
              </a:rPr>
              <a:t> კლასად, ხოლო მათ მიღმა - </a:t>
            </a:r>
            <a:r>
              <a:rPr lang="ka-GE" sz="1400" b="1" dirty="0">
                <a:latin typeface="Sylfaen" panose="010A0502050306030303" pitchFamily="18" charset="0"/>
              </a:rPr>
              <a:t>მეორე </a:t>
            </a:r>
            <a:r>
              <a:rPr lang="ka-GE" sz="1400" dirty="0">
                <a:latin typeface="Sylfaen" panose="010A0502050306030303" pitchFamily="18" charset="0"/>
              </a:rPr>
              <a:t>კლასად. </a:t>
            </a:r>
            <a:r>
              <a:rPr lang="ka-GE" sz="1400" b="1" dirty="0">
                <a:latin typeface="Sylfaen" panose="010A0502050306030303" pitchFamily="18" charset="0"/>
              </a:rPr>
              <a:t>რა სახის </a:t>
            </a:r>
            <a:r>
              <a:rPr lang="en-US" sz="1400" b="1" dirty="0">
                <a:latin typeface="Sylfaen" panose="010A0502050306030303" pitchFamily="18" charset="0"/>
              </a:rPr>
              <a:t>NS </a:t>
            </a:r>
            <a:r>
              <a:rPr lang="ka-GE" sz="1400" b="1" dirty="0">
                <a:latin typeface="Sylfaen" panose="010A0502050306030303" pitchFamily="18" charset="0"/>
              </a:rPr>
              <a:t>არის ეს, </a:t>
            </a:r>
          </a:p>
          <a:p>
            <a:r>
              <a:rPr lang="ka-GE" sz="1400" b="1" dirty="0">
                <a:latin typeface="Sylfaen" panose="010A0502050306030303" pitchFamily="18" charset="0"/>
              </a:rPr>
              <a:t>რომელსაც შეუძლია ასეთი ოპერაციები? </a:t>
            </a:r>
            <a:r>
              <a:rPr lang="ka-GE" sz="1400" dirty="0">
                <a:latin typeface="Sylfaen" panose="010A0502050306030303" pitchFamily="18" charset="0"/>
              </a:rPr>
              <a:t>სინამდვილეში, ეს მარტივია: თითოეული გამყოფი ხაზი შეიძლება წარმოდგენილი იყოს ცალკეული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ნეირონით, შემდეგ კი მათი კლასიფიკაციის შედეგი შერწყმულია გამომავალი ფენის შედეგად მიღებული ნეირონით:</a:t>
            </a:r>
            <a:endParaRPr lang="en-US" sz="1400" dirty="0">
              <a:latin typeface="Sylfaen" panose="010A0502050306030303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6DE1D5-06C5-CBAE-A606-B3DBA392B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375" y="4644796"/>
            <a:ext cx="3093354" cy="16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9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C6173-1F1B-CE92-6CC0-7CF6F197D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A9CAB6-D261-8B34-F2EE-D6C965611B09}"/>
              </a:ext>
            </a:extLst>
          </p:cNvPr>
          <p:cNvSpPr txBox="1"/>
          <p:nvPr/>
        </p:nvSpPr>
        <p:spPr>
          <a:xfrm>
            <a:off x="0" y="130629"/>
            <a:ext cx="80778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მოდით, სიმარტივისთვის დავუშვათ, რომ მხოლოდ </a:t>
            </a:r>
            <a:r>
              <a:rPr lang="ka-GE" sz="1400" b="1" dirty="0">
                <a:latin typeface="Sylfaen" panose="010A0502050306030303" pitchFamily="18" charset="0"/>
              </a:rPr>
              <a:t>0</a:t>
            </a:r>
            <a:r>
              <a:rPr lang="ka-GE" sz="1400" dirty="0">
                <a:latin typeface="Sylfaen" panose="010A0502050306030303" pitchFamily="18" charset="0"/>
              </a:rPr>
              <a:t> ან </a:t>
            </a:r>
            <a:r>
              <a:rPr lang="ka-GE" sz="1400" b="1" dirty="0">
                <a:latin typeface="Sylfaen" panose="010A0502050306030303" pitchFamily="18" charset="0"/>
              </a:rPr>
              <a:t>1</a:t>
            </a:r>
            <a:r>
              <a:rPr lang="ka-GE" sz="1400" dirty="0">
                <a:latin typeface="Sylfaen" panose="010A0502050306030303" pitchFamily="18" charset="0"/>
              </a:rPr>
              <a:t> მნიშვნელობები მიეწოდება შეყვანებს:</a:t>
            </a:r>
            <a:endParaRPr lang="en-US" sz="1400" dirty="0">
              <a:latin typeface="Sylfaen" panose="010A0502050306030303" pitchFamily="18" charset="0"/>
            </a:endParaRPr>
          </a:p>
          <a:p>
            <a:endParaRPr lang="en-US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შემდეგ, ჩვენი ყველა სურათი მოედნის კუთხეებში იქნება:</a:t>
            </a:r>
            <a:endParaRPr lang="en-US" sz="1400" dirty="0">
              <a:latin typeface="Sylfaen" panose="010A050205030603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3A321-0239-D620-31C7-FE48027DBD2C}"/>
              </a:ext>
            </a:extLst>
          </p:cNvPr>
          <p:cNvSpPr txBox="1"/>
          <p:nvPr/>
        </p:nvSpPr>
        <p:spPr>
          <a:xfrm>
            <a:off x="7921689" y="130628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ylfaen" panose="010A0502050306030303" pitchFamily="18" charset="0"/>
              </a:rPr>
              <a:t>x</a:t>
            </a:r>
            <a:r>
              <a:rPr lang="en-US" sz="800" b="1" dirty="0">
                <a:latin typeface="Sylfaen" panose="010A0502050306030303" pitchFamily="18" charset="0"/>
              </a:rPr>
              <a:t>1</a:t>
            </a:r>
            <a:r>
              <a:rPr lang="en-US" sz="1400" b="1" dirty="0">
                <a:latin typeface="Sylfaen" panose="010A0502050306030303" pitchFamily="18" charset="0"/>
              </a:rPr>
              <a:t>,x</a:t>
            </a:r>
            <a:r>
              <a:rPr lang="en-US" sz="800" b="1" dirty="0">
                <a:latin typeface="Sylfaen" panose="010A0502050306030303" pitchFamily="18" charset="0"/>
              </a:rPr>
              <a:t>2</a:t>
            </a:r>
            <a:r>
              <a:rPr lang="en-US" sz="1400" b="1" dirty="0">
                <a:latin typeface="Sylfaen" panose="010A0502050306030303" pitchFamily="18" charset="0"/>
              </a:rPr>
              <a:t> € [0,1]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618FF4-C29A-63CA-0A8F-73647A0FB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108" y="499961"/>
            <a:ext cx="838273" cy="10364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9BDE5C-D20B-F255-C7FB-E1A9C3B5D29A}"/>
              </a:ext>
            </a:extLst>
          </p:cNvPr>
          <p:cNvSpPr txBox="1"/>
          <p:nvPr/>
        </p:nvSpPr>
        <p:spPr>
          <a:xfrm>
            <a:off x="97078" y="1536371"/>
            <a:ext cx="12247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შეხედეთ თუ </a:t>
            </a:r>
            <a:r>
              <a:rPr lang="en-US" sz="1400" b="1" dirty="0">
                <a:latin typeface="Sylfaen" panose="010A0502050306030303" pitchFamily="18" charset="0"/>
              </a:rPr>
              <a:t>c</a:t>
            </a:r>
            <a:r>
              <a:rPr lang="en-US" sz="800" b="1" dirty="0">
                <a:latin typeface="Sylfaen" panose="010A0502050306030303" pitchFamily="18" charset="0"/>
              </a:rPr>
              <a:t>2</a:t>
            </a:r>
            <a:r>
              <a:rPr lang="en-US" sz="1400" b="1" dirty="0">
                <a:latin typeface="Sylfaen" panose="010A0502050306030303" pitchFamily="18" charset="0"/>
              </a:rPr>
              <a:t> = 0 c</a:t>
            </a:r>
            <a:r>
              <a:rPr lang="en-US" sz="800" b="1" dirty="0">
                <a:latin typeface="Sylfaen" panose="010A0502050306030303" pitchFamily="18" charset="0"/>
              </a:rPr>
              <a:t>1</a:t>
            </a:r>
            <a:r>
              <a:rPr lang="en-US" sz="1400" b="1" dirty="0">
                <a:latin typeface="Sylfaen" panose="010A0502050306030303" pitchFamily="18" charset="0"/>
              </a:rPr>
              <a:t> = 1,  </a:t>
            </a:r>
            <a:r>
              <a:rPr lang="ka-GE" sz="1400" dirty="0">
                <a:latin typeface="Sylfaen" panose="010A0502050306030303" pitchFamily="18" charset="0"/>
              </a:rPr>
              <a:t>შემდეგ ჩვენ ვიღებთ სიმართლის ცხრილს ბიტიური ოპერაციისთვის </a:t>
            </a:r>
            <a:r>
              <a:rPr lang="en-US" sz="1400" b="1" dirty="0">
                <a:latin typeface="Sylfaen" panose="010A0502050306030303" pitchFamily="18" charset="0"/>
              </a:rPr>
              <a:t>XOR</a:t>
            </a:r>
            <a:r>
              <a:rPr lang="en-US" sz="1400" dirty="0">
                <a:latin typeface="Sylfaen" panose="010A0502050306030303" pitchFamily="18" charset="0"/>
              </a:rPr>
              <a:t> (</a:t>
            </a:r>
            <a:r>
              <a:rPr lang="ka-GE" sz="1400" dirty="0">
                <a:latin typeface="Sylfaen" panose="010A0502050306030303" pitchFamily="18" charset="0"/>
              </a:rPr>
              <a:t>ექსკლუზიური </a:t>
            </a:r>
            <a:r>
              <a:rPr lang="en-US" sz="1400" b="1" dirty="0">
                <a:latin typeface="Sylfaen" panose="010A0502050306030303" pitchFamily="18" charset="0"/>
              </a:rPr>
              <a:t>OR</a:t>
            </a:r>
            <a:r>
              <a:rPr lang="en-US" sz="1400" dirty="0">
                <a:latin typeface="Sylfaen" panose="010A0502050306030303" pitchFamily="18" charset="0"/>
              </a:rPr>
              <a:t>). </a:t>
            </a:r>
            <a:r>
              <a:rPr lang="ka-GE" sz="1400" dirty="0">
                <a:latin typeface="Sylfaen" panose="010A0502050306030303" pitchFamily="18" charset="0"/>
              </a:rPr>
              <a:t>ამიტომ, ლიტერატურაში, </a:t>
            </a:r>
            <a:endParaRPr lang="en-US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ასეთი სურათების გამოყოფის პრობლემას უწოდებენ </a:t>
            </a:r>
            <a:r>
              <a:rPr lang="en-US" sz="1400" b="1" dirty="0">
                <a:latin typeface="Sylfaen" panose="010A0502050306030303" pitchFamily="18" charset="0"/>
              </a:rPr>
              <a:t>XOR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ka-GE" sz="1400" dirty="0">
                <a:latin typeface="Sylfaen" panose="010A0502050306030303" pitchFamily="18" charset="0"/>
              </a:rPr>
              <a:t>პრობლემას.</a:t>
            </a:r>
            <a:endParaRPr lang="en-US" sz="1400" dirty="0">
              <a:latin typeface="Sylfaen" panose="010A050205030603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5D27C-7022-B5EA-2929-678A274A414D}"/>
              </a:ext>
            </a:extLst>
          </p:cNvPr>
          <p:cNvSpPr txBox="1"/>
          <p:nvPr/>
        </p:nvSpPr>
        <p:spPr>
          <a:xfrm>
            <a:off x="97078" y="2059591"/>
            <a:ext cx="6059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შემდეგი, თითოეული ნეირონის აქტივაციის ფუნქცია ასე გამოიყურება:</a:t>
            </a:r>
            <a:endParaRPr lang="en-US" sz="1400" dirty="0">
              <a:latin typeface="Sylfaen" panose="010A0502050306030303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07EC68-9C37-829A-A671-468B936C9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038" y="1912463"/>
            <a:ext cx="1287892" cy="6020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B6F529-06EA-7760-797A-8E6675222AF6}"/>
              </a:ext>
            </a:extLst>
          </p:cNvPr>
          <p:cNvSpPr txBox="1"/>
          <p:nvPr/>
        </p:nvSpPr>
        <p:spPr>
          <a:xfrm>
            <a:off x="0" y="2446179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რჩება </a:t>
            </a:r>
            <a:r>
              <a:rPr lang="en-US" sz="1400" b="1" dirty="0">
                <a:latin typeface="Sylfaen" panose="010A0502050306030303" pitchFamily="18" charset="0"/>
              </a:rPr>
              <a:t>NS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ka-GE" sz="1400" dirty="0">
                <a:latin typeface="Sylfaen" panose="010A0502050306030303" pitchFamily="18" charset="0"/>
              </a:rPr>
              <a:t>კავშირების წონების განსაზღვრა მოცემული კლასიფიკაციის პრობლემის გადასაჭრელად. დასაწყისისთვის, დავუშვათ, რომ ფარული </a:t>
            </a:r>
            <a:endParaRPr lang="en-US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ფენის პირველი ნეირონი ქმნის საზღვარს: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en-US" sz="1400" b="1" dirty="0">
                <a:latin typeface="Sylfaen" panose="010A0502050306030303" pitchFamily="18" charset="0"/>
              </a:rPr>
              <a:t>x</a:t>
            </a:r>
            <a:r>
              <a:rPr lang="en-US" sz="800" b="1" dirty="0">
                <a:latin typeface="Sylfaen" panose="010A0502050306030303" pitchFamily="18" charset="0"/>
              </a:rPr>
              <a:t>2</a:t>
            </a:r>
            <a:r>
              <a:rPr lang="en-US" sz="1400" b="1" dirty="0">
                <a:latin typeface="Sylfaen" panose="010A0502050306030303" pitchFamily="18" charset="0"/>
              </a:rPr>
              <a:t> = -1 * x</a:t>
            </a:r>
            <a:r>
              <a:rPr lang="en-US" sz="800" b="1" dirty="0">
                <a:latin typeface="Sylfaen" panose="010A0502050306030303" pitchFamily="18" charset="0"/>
              </a:rPr>
              <a:t>1</a:t>
            </a:r>
            <a:r>
              <a:rPr lang="en-US" sz="1400" b="1" dirty="0">
                <a:latin typeface="Sylfaen" panose="010A0502050306030303" pitchFamily="18" charset="0"/>
              </a:rPr>
              <a:t> + 1.5, </a:t>
            </a:r>
            <a:r>
              <a:rPr lang="ka-GE" sz="1400" dirty="0">
                <a:latin typeface="Sylfaen" panose="010A0502050306030303" pitchFamily="18" charset="0"/>
              </a:rPr>
              <a:t>ჩვენი ფორმულის გათვალისწინებით: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en-US" sz="1400" b="1" dirty="0">
                <a:latin typeface="Sylfaen" panose="010A0502050306030303" pitchFamily="18" charset="0"/>
              </a:rPr>
              <a:t>x</a:t>
            </a:r>
            <a:r>
              <a:rPr lang="en-US" sz="800" b="1" dirty="0">
                <a:latin typeface="Sylfaen" panose="010A0502050306030303" pitchFamily="18" charset="0"/>
              </a:rPr>
              <a:t>2</a:t>
            </a:r>
            <a:r>
              <a:rPr lang="en-US" sz="1400" b="1" dirty="0">
                <a:latin typeface="Sylfaen" panose="010A0502050306030303" pitchFamily="18" charset="0"/>
              </a:rPr>
              <a:t> = -(</a:t>
            </a:r>
            <a:r>
              <a:rPr lang="el-GR" sz="1400" b="1" dirty="0">
                <a:latin typeface="Sylfaen" panose="010A0502050306030303" pitchFamily="18" charset="0"/>
              </a:rPr>
              <a:t>ω</a:t>
            </a:r>
            <a:r>
              <a:rPr lang="en-US" sz="800" b="1" dirty="0">
                <a:latin typeface="Sylfaen" panose="010A0502050306030303" pitchFamily="18" charset="0"/>
              </a:rPr>
              <a:t>1</a:t>
            </a:r>
            <a:r>
              <a:rPr lang="en-US" sz="1400" b="1" dirty="0">
                <a:latin typeface="Sylfaen" panose="010A0502050306030303" pitchFamily="18" charset="0"/>
              </a:rPr>
              <a:t> / </a:t>
            </a:r>
            <a:r>
              <a:rPr lang="el-GR" sz="1400" b="1" dirty="0">
                <a:latin typeface="Sylfaen" panose="010A0502050306030303" pitchFamily="18" charset="0"/>
              </a:rPr>
              <a:t>ω</a:t>
            </a:r>
            <a:r>
              <a:rPr lang="en-US" sz="800" b="1" dirty="0">
                <a:latin typeface="Sylfaen" panose="010A0502050306030303" pitchFamily="18" charset="0"/>
              </a:rPr>
              <a:t>2</a:t>
            </a:r>
            <a:r>
              <a:rPr lang="en-US" sz="1400" b="1" dirty="0">
                <a:latin typeface="Sylfaen" panose="010A0502050306030303" pitchFamily="18" charset="0"/>
              </a:rPr>
              <a:t>) * x</a:t>
            </a:r>
            <a:r>
              <a:rPr lang="en-US" sz="800" b="1" dirty="0">
                <a:latin typeface="Sylfaen" panose="010A0502050306030303" pitchFamily="18" charset="0"/>
              </a:rPr>
              <a:t>1</a:t>
            </a:r>
            <a:r>
              <a:rPr lang="en-US" sz="1400" b="1" dirty="0">
                <a:latin typeface="Sylfaen" panose="010A0502050306030303" pitchFamily="18" charset="0"/>
              </a:rPr>
              <a:t> – (</a:t>
            </a:r>
            <a:r>
              <a:rPr lang="el-GR" sz="1400" b="1" dirty="0">
                <a:latin typeface="Sylfaen" panose="010A0502050306030303" pitchFamily="18" charset="0"/>
              </a:rPr>
              <a:t>ω</a:t>
            </a:r>
            <a:r>
              <a:rPr lang="en-US" sz="800" b="1" dirty="0">
                <a:latin typeface="Sylfaen" panose="010A0502050306030303" pitchFamily="18" charset="0"/>
              </a:rPr>
              <a:t>3</a:t>
            </a:r>
            <a:r>
              <a:rPr lang="en-US" sz="1400" b="1" dirty="0">
                <a:latin typeface="Sylfaen" panose="010A0502050306030303" pitchFamily="18" charset="0"/>
              </a:rPr>
              <a:t> / </a:t>
            </a:r>
            <a:r>
              <a:rPr lang="el-GR" sz="1400" b="1" dirty="0">
                <a:latin typeface="Sylfaen" panose="010A0502050306030303" pitchFamily="18" charset="0"/>
              </a:rPr>
              <a:t>ω</a:t>
            </a:r>
            <a:r>
              <a:rPr lang="en-US" sz="800" b="1" dirty="0">
                <a:latin typeface="Sylfaen" panose="010A0502050306030303" pitchFamily="18" charset="0"/>
              </a:rPr>
              <a:t>2</a:t>
            </a:r>
            <a:r>
              <a:rPr lang="en-US" sz="1400" b="1" dirty="0">
                <a:latin typeface="Sylfaen" panose="010A0502050306030303" pitchFamily="18" charset="0"/>
              </a:rPr>
              <a:t>) * 1 </a:t>
            </a:r>
            <a:endParaRPr lang="en-US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პირველი ნეირონის შეყვანის წონები ამისთვის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en-US" sz="1400" b="1" dirty="0">
                <a:latin typeface="Sylfaen" panose="010A0502050306030303" pitchFamily="18" charset="0"/>
              </a:rPr>
              <a:t>x</a:t>
            </a:r>
            <a:r>
              <a:rPr lang="en-US" sz="800" b="1" dirty="0">
                <a:latin typeface="Sylfaen" panose="010A0502050306030303" pitchFamily="18" charset="0"/>
              </a:rPr>
              <a:t>1</a:t>
            </a:r>
            <a:r>
              <a:rPr lang="en-US" sz="1400" b="1" dirty="0">
                <a:latin typeface="Sylfaen" panose="010A0502050306030303" pitchFamily="18" charset="0"/>
              </a:rPr>
              <a:t> , x</a:t>
            </a:r>
            <a:r>
              <a:rPr lang="en-US" sz="800" b="1" dirty="0">
                <a:latin typeface="Sylfaen" panose="010A0502050306030303" pitchFamily="18" charset="0"/>
              </a:rPr>
              <a:t>2  </a:t>
            </a:r>
            <a:r>
              <a:rPr lang="ka-GE" sz="1400" dirty="0">
                <a:latin typeface="Sylfaen" panose="010A0502050306030303" pitchFamily="18" charset="0"/>
              </a:rPr>
              <a:t>შეიძლება თანაბარად იქნას მიღებული: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el-GR" sz="1400" b="1" dirty="0">
                <a:latin typeface="Sylfaen" panose="010A0502050306030303" pitchFamily="18" charset="0"/>
              </a:rPr>
              <a:t>ω</a:t>
            </a:r>
            <a:r>
              <a:rPr lang="en-US" sz="800" b="1" dirty="0">
                <a:latin typeface="Sylfaen" panose="010A0502050306030303" pitchFamily="18" charset="0"/>
              </a:rPr>
              <a:t>1</a:t>
            </a:r>
            <a:r>
              <a:rPr lang="en-US" sz="1400" b="1" dirty="0">
                <a:latin typeface="Sylfaen" panose="010A0502050306030303" pitchFamily="18" charset="0"/>
              </a:rPr>
              <a:t> = </a:t>
            </a:r>
            <a:r>
              <a:rPr lang="el-GR" sz="1400" b="1" dirty="0">
                <a:latin typeface="Sylfaen" panose="010A0502050306030303" pitchFamily="18" charset="0"/>
              </a:rPr>
              <a:t>ω</a:t>
            </a:r>
            <a:r>
              <a:rPr lang="en-US" sz="800" b="1" dirty="0">
                <a:latin typeface="Sylfaen" panose="010A0502050306030303" pitchFamily="18" charset="0"/>
              </a:rPr>
              <a:t>2  </a:t>
            </a:r>
            <a:r>
              <a:rPr lang="en-US" sz="1400" b="1" dirty="0">
                <a:latin typeface="Sylfaen" panose="010A0502050306030303" pitchFamily="18" charset="0"/>
              </a:rPr>
              <a:t>= 1, </a:t>
            </a:r>
            <a:r>
              <a:rPr lang="ka-GE" sz="1400" dirty="0">
                <a:latin typeface="Sylfaen" panose="010A0502050306030303" pitchFamily="18" charset="0"/>
              </a:rPr>
              <a:t>და მესამეს წონა: </a:t>
            </a:r>
            <a:r>
              <a:rPr lang="el-GR" sz="1400" b="1" dirty="0">
                <a:latin typeface="Sylfaen" panose="010A0502050306030303" pitchFamily="18" charset="0"/>
              </a:rPr>
              <a:t>ω</a:t>
            </a:r>
            <a:r>
              <a:rPr lang="en-US" sz="800" b="1" dirty="0">
                <a:latin typeface="Sylfaen" panose="010A0502050306030303" pitchFamily="18" charset="0"/>
              </a:rPr>
              <a:t>3</a:t>
            </a:r>
            <a:r>
              <a:rPr lang="en-US" sz="1400" b="1" dirty="0">
                <a:latin typeface="Sylfaen" panose="010A0502050306030303" pitchFamily="18" charset="0"/>
              </a:rPr>
              <a:t> </a:t>
            </a:r>
            <a:r>
              <a:rPr lang="ka-GE" sz="1400" b="1" dirty="0">
                <a:latin typeface="Sylfaen" panose="010A0502050306030303" pitchFamily="18" charset="0"/>
              </a:rPr>
              <a:t>= -</a:t>
            </a:r>
            <a:r>
              <a:rPr lang="en-US" sz="1400" b="1" dirty="0">
                <a:latin typeface="Sylfaen" panose="010A0502050306030303" pitchFamily="18" charset="0"/>
              </a:rPr>
              <a:t>b * </a:t>
            </a:r>
            <a:r>
              <a:rPr lang="el-GR" sz="1400" b="1" dirty="0">
                <a:latin typeface="Sylfaen" panose="010A0502050306030303" pitchFamily="18" charset="0"/>
              </a:rPr>
              <a:t>ω</a:t>
            </a:r>
            <a:r>
              <a:rPr lang="en-US" sz="800" b="1" dirty="0">
                <a:latin typeface="Sylfaen" panose="010A0502050306030303" pitchFamily="18" charset="0"/>
              </a:rPr>
              <a:t>2   </a:t>
            </a:r>
            <a:r>
              <a:rPr lang="en-US" sz="1400" b="1" dirty="0">
                <a:latin typeface="Sylfaen" panose="010A0502050306030303" pitchFamily="18" charset="0"/>
              </a:rPr>
              <a:t>=  -1.5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ესე იგი, მივიღეთ სწორი ხაზი, რომელიც ქმნის შემდეგ დაყოფას სიბრტყეებად: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</a:p>
          <a:p>
            <a:endParaRPr lang="en-US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ფარული ფენის მეორე ნეირონი შექმნის ხაზის განყოფილებებს: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en-US" sz="1400" b="1" dirty="0">
                <a:latin typeface="Sylfaen" panose="010A0502050306030303" pitchFamily="18" charset="0"/>
              </a:rPr>
              <a:t>x</a:t>
            </a:r>
            <a:r>
              <a:rPr lang="en-US" sz="800" b="1" dirty="0">
                <a:latin typeface="Sylfaen" panose="010A0502050306030303" pitchFamily="18" charset="0"/>
              </a:rPr>
              <a:t>2</a:t>
            </a:r>
            <a:r>
              <a:rPr lang="en-US" sz="1400" b="1" dirty="0">
                <a:latin typeface="Sylfaen" panose="010A0502050306030303" pitchFamily="18" charset="0"/>
              </a:rPr>
              <a:t> = -1 * x</a:t>
            </a:r>
            <a:r>
              <a:rPr lang="en-US" sz="800" b="1" dirty="0">
                <a:latin typeface="Sylfaen" panose="010A0502050306030303" pitchFamily="18" charset="0"/>
              </a:rPr>
              <a:t>1</a:t>
            </a:r>
            <a:r>
              <a:rPr lang="en-US" sz="1400" b="1" dirty="0">
                <a:latin typeface="Sylfaen" panose="010A0502050306030303" pitchFamily="18" charset="0"/>
              </a:rPr>
              <a:t> + 0.5 </a:t>
            </a:r>
            <a:r>
              <a:rPr lang="ka-GE" sz="1400" dirty="0">
                <a:latin typeface="Sylfaen" panose="010A0502050306030303" pitchFamily="18" charset="0"/>
              </a:rPr>
              <a:t>და მისი კავშირების წონა შეიძლება მივიღოთ: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el-GR" sz="1400" b="1" dirty="0">
                <a:latin typeface="Sylfaen" panose="010A0502050306030303" pitchFamily="18" charset="0"/>
              </a:rPr>
              <a:t>ω</a:t>
            </a:r>
            <a:r>
              <a:rPr lang="en-US" sz="800" b="1" dirty="0">
                <a:latin typeface="Sylfaen" panose="010A0502050306030303" pitchFamily="18" charset="0"/>
              </a:rPr>
              <a:t>1</a:t>
            </a:r>
            <a:r>
              <a:rPr lang="en-US" sz="1400" b="1" dirty="0">
                <a:latin typeface="Sylfaen" panose="010A0502050306030303" pitchFamily="18" charset="0"/>
              </a:rPr>
              <a:t> = </a:t>
            </a:r>
            <a:r>
              <a:rPr lang="el-GR" sz="1400" b="1" dirty="0">
                <a:latin typeface="Sylfaen" panose="010A0502050306030303" pitchFamily="18" charset="0"/>
              </a:rPr>
              <a:t>ω</a:t>
            </a:r>
            <a:r>
              <a:rPr lang="en-US" sz="800" b="1" dirty="0">
                <a:latin typeface="Sylfaen" panose="010A0502050306030303" pitchFamily="18" charset="0"/>
              </a:rPr>
              <a:t>2 </a:t>
            </a:r>
            <a:r>
              <a:rPr lang="en-US" sz="1400" b="1" dirty="0">
                <a:latin typeface="Sylfaen" panose="010A0502050306030303" pitchFamily="18" charset="0"/>
              </a:rPr>
              <a:t> = 1 </a:t>
            </a:r>
            <a:r>
              <a:rPr lang="ka-GE" sz="1400" dirty="0">
                <a:latin typeface="Sylfaen" panose="010A0502050306030303" pitchFamily="18" charset="0"/>
              </a:rPr>
              <a:t>და </a:t>
            </a:r>
            <a:r>
              <a:rPr lang="el-GR" sz="1400" b="1" dirty="0">
                <a:latin typeface="Sylfaen" panose="010A0502050306030303" pitchFamily="18" charset="0"/>
              </a:rPr>
              <a:t>ω</a:t>
            </a:r>
            <a:r>
              <a:rPr lang="en-US" sz="800" b="1" dirty="0">
                <a:latin typeface="Sylfaen" panose="010A0502050306030303" pitchFamily="18" charset="0"/>
              </a:rPr>
              <a:t>3</a:t>
            </a:r>
            <a:r>
              <a:rPr lang="en-US" sz="1400" b="1" dirty="0">
                <a:latin typeface="Sylfaen" panose="010A0502050306030303" pitchFamily="18" charset="0"/>
              </a:rPr>
              <a:t> </a:t>
            </a:r>
            <a:r>
              <a:rPr lang="ka-GE" sz="1400" b="1" dirty="0">
                <a:latin typeface="Sylfaen" panose="010A0502050306030303" pitchFamily="18" charset="0"/>
              </a:rPr>
              <a:t>= -0.5</a:t>
            </a:r>
          </a:p>
          <a:p>
            <a:endParaRPr lang="ka-GE" sz="1400" b="1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ჩვენ ვიღებთ შემდეგ სურათს: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ახლა ჩვენ უნდა გავაერთიანოთ მათი მუშაობის შედეგები, რომ მივიღოთ შემდეგი გამყოფი არე:</a:t>
            </a:r>
            <a:endParaRPr lang="en-US" sz="1400" dirty="0">
              <a:latin typeface="Sylfaen" panose="010A0502050306030303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36105B-A009-A050-E25C-A541ECAAB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97" y="4446157"/>
            <a:ext cx="2148421" cy="17402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949C94F-42FD-D31D-61E6-C2022D3DE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704" y="4537989"/>
            <a:ext cx="2016226" cy="16775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C3A242-CF50-3E14-D682-090AADC7E5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284" y="4460755"/>
            <a:ext cx="2148419" cy="17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48944-01C3-2250-1C21-54DF2CAB4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8A4C9-83DE-B3C4-1464-9DD59F1591A2}"/>
              </a:ext>
            </a:extLst>
          </p:cNvPr>
          <p:cNvSpPr txBox="1"/>
          <p:nvPr/>
        </p:nvSpPr>
        <p:spPr>
          <a:xfrm>
            <a:off x="0" y="87549"/>
            <a:ext cx="11466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b="1" dirty="0">
                <a:latin typeface="Sylfaen" panose="010A0502050306030303" pitchFamily="18" charset="0"/>
              </a:rPr>
              <a:t>როგორ გავაკეთე ეს? </a:t>
            </a:r>
            <a:r>
              <a:rPr lang="ka-GE" sz="1400" dirty="0">
                <a:latin typeface="Sylfaen" panose="010A0502050306030303" pitchFamily="18" charset="0"/>
              </a:rPr>
              <a:t>ანუ </a:t>
            </a:r>
            <a:r>
              <a:rPr lang="ka-GE" sz="1400" b="1" dirty="0">
                <a:latin typeface="Sylfaen" panose="010A0502050306030303" pitchFamily="18" charset="0"/>
              </a:rPr>
              <a:t>როგორ ავირჩიოთ წონები გამომავალი ნეირონისთვის ასეთი კლასიფიკაციის სურათის მისაღებად? </a:t>
            </a:r>
            <a:r>
              <a:rPr lang="ka-GE" sz="1400" dirty="0">
                <a:latin typeface="Sylfaen" panose="010A0502050306030303" pitchFamily="18" charset="0"/>
              </a:rPr>
              <a:t>თუ უბრალოდ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დავამატებთ შედეგებს, მივიღებთ ფორმის გაყოფას და აქტივაციის ფუნქციის გამოსავალზე დავინახავთ ერთ დიდ რეგიონს </a:t>
            </a:r>
            <a:r>
              <a:rPr lang="ka-GE" sz="1400" b="1" dirty="0">
                <a:latin typeface="Sylfaen" panose="010A0502050306030303" pitchFamily="18" charset="0"/>
              </a:rPr>
              <a:t>1</a:t>
            </a:r>
            <a:r>
              <a:rPr lang="ka-GE" sz="1400" dirty="0">
                <a:latin typeface="Sylfaen" panose="010A0502050306030303" pitchFamily="18" charset="0"/>
              </a:rPr>
              <a:t>-ით და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ერთ რეგიონს </a:t>
            </a:r>
            <a:r>
              <a:rPr lang="ka-GE" sz="1400" b="1" dirty="0">
                <a:latin typeface="Sylfaen" panose="010A0502050306030303" pitchFamily="18" charset="0"/>
              </a:rPr>
              <a:t>0</a:t>
            </a:r>
            <a:r>
              <a:rPr lang="ka-GE" sz="1400" dirty="0">
                <a:latin typeface="Sylfaen" panose="010A0502050306030303" pitchFamily="18" charset="0"/>
              </a:rPr>
              <a:t>-ით.</a:t>
            </a:r>
            <a:endParaRPr lang="en-US" sz="1400" dirty="0">
              <a:latin typeface="Sylfaen" panose="010A050205030603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8BE90E-E1AC-5D0C-A37D-0665E2DCD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8" y="826213"/>
            <a:ext cx="3980315" cy="1501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1B2220-76AF-9346-F0C8-7349E5C6F171}"/>
              </a:ext>
            </a:extLst>
          </p:cNvPr>
          <p:cNvSpPr txBox="1"/>
          <p:nvPr/>
        </p:nvSpPr>
        <p:spPr>
          <a:xfrm>
            <a:off x="4170783" y="826213"/>
            <a:ext cx="5198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ეს არ არის კარგი. უმჯობესია გამოვაკლოთ პირველი მეორეს:</a:t>
            </a:r>
            <a:endParaRPr lang="en-US" sz="1400" dirty="0">
              <a:latin typeface="Sylfaen" panose="010A05020503060303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D54239-2E0F-4A02-4857-46D60180B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832" y="1133990"/>
            <a:ext cx="4870682" cy="17128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897528-DF41-F3A5-E9A1-5CC9D1ABE106}"/>
              </a:ext>
            </a:extLst>
          </p:cNvPr>
          <p:cNvSpPr txBox="1"/>
          <p:nvPr/>
        </p:nvSpPr>
        <p:spPr>
          <a:xfrm>
            <a:off x="4646644" y="2692937"/>
            <a:ext cx="5851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და გამომავალი ნეირონის შეყვანისას ჩვენ მივიღებთ მნიშვნელობებს:</a:t>
            </a:r>
            <a:endParaRPr lang="en-US" sz="1400" dirty="0">
              <a:latin typeface="Sylfaen" panose="010A0502050306030303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567F405-66D0-7F6C-8D99-6428A8068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02" y="3000714"/>
            <a:ext cx="1592424" cy="13147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F82B85C-D07B-F093-FD72-66A9F9425096}"/>
              </a:ext>
            </a:extLst>
          </p:cNvPr>
          <p:cNvSpPr txBox="1"/>
          <p:nvPr/>
        </p:nvSpPr>
        <p:spPr>
          <a:xfrm>
            <a:off x="88575" y="4469372"/>
            <a:ext cx="816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საიმედოობისთვის, ჩვენ გადავცვლით ამ მნიშვნელობებს </a:t>
            </a:r>
            <a:r>
              <a:rPr lang="ka-GE" sz="1400" b="1" dirty="0">
                <a:latin typeface="Sylfaen" panose="010A0502050306030303" pitchFamily="18" charset="0"/>
              </a:rPr>
              <a:t>-0.5</a:t>
            </a:r>
            <a:r>
              <a:rPr lang="ka-GE" sz="1400" dirty="0">
                <a:latin typeface="Sylfaen" panose="010A0502050306030303" pitchFamily="18" charset="0"/>
              </a:rPr>
              <a:t>-ით და საბოლოოდ ვიღებთ შედეგს:</a:t>
            </a:r>
            <a:endParaRPr lang="en-US" sz="1400" dirty="0">
              <a:latin typeface="Sylfaen" panose="010A0502050306030303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7DF5E29-13EB-96A5-4E11-C6C07CC0D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24" y="4805466"/>
            <a:ext cx="1883202" cy="15019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E7EA7D-35E0-3BCA-5140-A9DA11497269}"/>
              </a:ext>
            </a:extLst>
          </p:cNvPr>
          <p:cNvSpPr txBox="1"/>
          <p:nvPr/>
        </p:nvSpPr>
        <p:spPr>
          <a:xfrm>
            <a:off x="3122226" y="4777149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ანუ, წონა ჩვენს </a:t>
            </a:r>
            <a:r>
              <a:rPr lang="en-US" sz="1400" b="1" dirty="0">
                <a:latin typeface="Sylfaen" panose="010A0502050306030303" pitchFamily="18" charset="0"/>
              </a:rPr>
              <a:t>NS</a:t>
            </a:r>
            <a:r>
              <a:rPr lang="en-US" sz="1400" dirty="0">
                <a:latin typeface="Sylfaen" panose="010A0502050306030303" pitchFamily="18" charset="0"/>
              </a:rPr>
              <a:t>-</a:t>
            </a:r>
            <a:r>
              <a:rPr lang="ka-GE" sz="1400" dirty="0">
                <a:latin typeface="Sylfaen" panose="010A0502050306030303" pitchFamily="18" charset="0"/>
              </a:rPr>
              <a:t>ში იქნება შემდეგი:</a:t>
            </a:r>
            <a:endParaRPr lang="en-US" sz="1400" dirty="0">
              <a:latin typeface="Sylfaen" panose="010A0502050306030303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B534F81-D296-8091-80BC-8526AB18AB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990" y="4528306"/>
            <a:ext cx="3284349" cy="171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580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356</TotalTime>
  <Words>1568</Words>
  <Application>Microsoft Office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AcadNusx</vt:lpstr>
      <vt:lpstr>Calibri</vt:lpstr>
      <vt:lpstr>Calibri Light</vt:lpstr>
      <vt:lpstr>Sylfaen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imeda sheriphadze</dc:creator>
  <cp:lastModifiedBy>imeda sheriphadze</cp:lastModifiedBy>
  <cp:revision>26</cp:revision>
  <dcterms:created xsi:type="dcterms:W3CDTF">2025-02-20T23:43:38Z</dcterms:created>
  <dcterms:modified xsi:type="dcterms:W3CDTF">2025-02-21T05:47:11Z</dcterms:modified>
</cp:coreProperties>
</file>