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570" r:id="rId3"/>
    <p:sldId id="257" r:id="rId4"/>
    <p:sldId id="496" r:id="rId5"/>
    <p:sldId id="441" r:id="rId6"/>
    <p:sldId id="571" r:id="rId7"/>
    <p:sldId id="259" r:id="rId8"/>
    <p:sldId id="572" r:id="rId9"/>
    <p:sldId id="584" r:id="rId10"/>
    <p:sldId id="293" r:id="rId11"/>
    <p:sldId id="573" r:id="rId12"/>
    <p:sldId id="290" r:id="rId13"/>
    <p:sldId id="577" r:id="rId14"/>
    <p:sldId id="462" r:id="rId15"/>
    <p:sldId id="576" r:id="rId16"/>
    <p:sldId id="578" r:id="rId17"/>
    <p:sldId id="449" r:id="rId18"/>
    <p:sldId id="295" r:id="rId19"/>
    <p:sldId id="443" r:id="rId20"/>
    <p:sldId id="575" r:id="rId21"/>
    <p:sldId id="261" r:id="rId22"/>
    <p:sldId id="262" r:id="rId23"/>
    <p:sldId id="268" r:id="rId24"/>
    <p:sldId id="574" r:id="rId25"/>
    <p:sldId id="579" r:id="rId26"/>
    <p:sldId id="580" r:id="rId27"/>
    <p:sldId id="476" r:id="rId28"/>
    <p:sldId id="581" r:id="rId29"/>
    <p:sldId id="582" r:id="rId30"/>
    <p:sldId id="583" r:id="rId31"/>
    <p:sldId id="586" r:id="rId32"/>
    <p:sldId id="281"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931"/>
    <a:srgbClr val="FFC947"/>
    <a:srgbClr val="185ADB"/>
    <a:srgbClr val="749CE9"/>
    <a:srgbClr val="6C75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D3E43-271A-198B-AD6D-02682C763559}" v="1465" dt="2021-10-20T05:32:48.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1373" autoAdjust="0"/>
  </p:normalViewPr>
  <p:slideViewPr>
    <p:cSldViewPr snapToGrid="0">
      <p:cViewPr>
        <p:scale>
          <a:sx n="64" d="100"/>
          <a:sy n="64" d="100"/>
        </p:scale>
        <p:origin x="954" y="-696"/>
      </p:cViewPr>
      <p:guideLst/>
    </p:cSldViewPr>
  </p:slideViewPr>
  <p:notesTextViewPr>
    <p:cViewPr>
      <p:scale>
        <a:sx n="1" d="1"/>
        <a:sy n="1" d="1"/>
      </p:scale>
      <p:origin x="0" y="-666"/>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10/20/2021</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24145-2EF7-49CA-9C83-23FC531646D0}"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C4F55-DF29-4BAA-8847-FBD0E900BAFF}" type="slidenum">
              <a:rPr lang="en-US" smtClean="0"/>
              <a:t>‹#›</a:t>
            </a:fld>
            <a:endParaRPr lang="en-US"/>
          </a:p>
        </p:txBody>
      </p:sp>
    </p:spTree>
    <p:extLst>
      <p:ext uri="{BB962C8B-B14F-4D97-AF65-F5344CB8AC3E}">
        <p14:creationId xmlns:p14="http://schemas.microsoft.com/office/powerpoint/2010/main" val="2422078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everyone,</a:t>
            </a:r>
          </a:p>
          <a:p>
            <a:r>
              <a:rPr lang="en-US" dirty="0">
                <a:cs typeface="Calibri"/>
              </a:rPr>
              <a:t>Ladies and gentlemen of the jury,</a:t>
            </a:r>
          </a:p>
          <a:p>
            <a:r>
              <a:rPr lang="en-US" dirty="0">
                <a:cs typeface="Calibri"/>
              </a:rPr>
              <a:t>I have the honor to present to you my graduation project entitled "Designing and developing an automated quality assurance tool for frontend testing". This project is carried out within Harvest Group under the supervision of Mrs. </a:t>
            </a:r>
            <a:r>
              <a:rPr lang="en-US" dirty="0" err="1">
                <a:cs typeface="Calibri"/>
              </a:rPr>
              <a:t>Jihen</a:t>
            </a:r>
            <a:r>
              <a:rPr lang="en-US" dirty="0">
                <a:cs typeface="Calibri"/>
              </a:rPr>
              <a:t> Malek and Mr. Sami</a:t>
            </a:r>
          </a:p>
          <a:p>
            <a:r>
              <a:rPr lang="en-US" dirty="0" err="1">
                <a:cs typeface="Calibri"/>
              </a:rPr>
              <a:t>Achour</a:t>
            </a:r>
            <a:r>
              <a:rPr lang="en-US" dirty="0">
                <a:cs typeface="Calibri"/>
              </a:rPr>
              <a:t>, who kindly took over the academic supervision of this work, and with their advice and collaboration, ensured the smooth running of this project.</a:t>
            </a:r>
          </a:p>
        </p:txBody>
      </p:sp>
      <p:sp>
        <p:nvSpPr>
          <p:cNvPr id="4" name="Slide Number Placeholder 3"/>
          <p:cNvSpPr>
            <a:spLocks noGrp="1"/>
          </p:cNvSpPr>
          <p:nvPr>
            <p:ph type="sldNum" sz="quarter" idx="5"/>
          </p:nvPr>
        </p:nvSpPr>
        <p:spPr/>
        <p:txBody>
          <a:bodyPr/>
          <a:lstStyle/>
          <a:p>
            <a:fld id="{13DC4F55-DF29-4BAA-8847-FBD0E900BAFF}" type="slidenum">
              <a:rPr lang="en-US" smtClean="0"/>
              <a:t>1</a:t>
            </a:fld>
            <a:endParaRPr lang="en-US"/>
          </a:p>
        </p:txBody>
      </p:sp>
    </p:spTree>
    <p:extLst>
      <p:ext uri="{BB962C8B-B14F-4D97-AF65-F5344CB8AC3E}">
        <p14:creationId xmlns:p14="http://schemas.microsoft.com/office/powerpoint/2010/main" val="2608447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 started her exploratory tests by opening a form that contained about fifty different fields. She tried entering random data in that form, which took about 10 minutes. Then she hit Submit. An error message has appeared that looks like an unhandled exception. Imen became very happy. She proudly noted the steps and reported the bug in the bug management system. Great effort, She felt confident and energetic. The next day, a \</a:t>
            </a:r>
            <a:r>
              <a:rPr lang="en-US" dirty="0" err="1"/>
              <a:t>textit</a:t>
            </a:r>
            <a:r>
              <a:rPr lang="en-US" dirty="0"/>
              <a:t>{Harvest Group} developer fixed the issue and released a new version of the build. Imen tested the same form with the same steps and found the error resolved, so she marked the bug as fixed. Great effort. She just contributed to the quality of the product by identifying this </a:t>
            </a:r>
            <a:r>
              <a:rPr lang="en-US" dirty="0" err="1"/>
              <a:t>bug.Now</a:t>
            </a:r>
            <a:r>
              <a:rPr lang="en-US" dirty="0"/>
              <a:t> comes the third day, a developer has again released a newer version. Imen should now test the form again to confirm no regression issues are found, another 10 minutes. Now she's a little </a:t>
            </a:r>
            <a:r>
              <a:rPr lang="en-US" dirty="0" err="1"/>
              <a:t>bored.Now</a:t>
            </a:r>
            <a:r>
              <a:rPr lang="en-US" dirty="0"/>
              <a:t> imagine that new versions are constantly coming out, and with every release, she has to test that long-form plus 100 other forms like this to verify there is no regression. She started feeling angry, tired and she started skipping steps and only filling in 50\% of the total fields. One day, the customer reported the same bug in the same form. Now Imen is feeling pathetic and insecure. She thinks she is not competent enough. Managers question her ability. Unfortunately, that's the story of 90\% of manual testers. She is no different. Regression problems are the most painful problems. We are humans, and we can't do the same thing with the same energy, the same speed, and the same accuracy every day. That's what machines do and why automation is needed. </a:t>
            </a:r>
          </a:p>
        </p:txBody>
      </p:sp>
      <p:sp>
        <p:nvSpPr>
          <p:cNvPr id="4" name="Slide Number Placeholder 3"/>
          <p:cNvSpPr>
            <a:spLocks noGrp="1"/>
          </p:cNvSpPr>
          <p:nvPr>
            <p:ph type="sldNum" sz="quarter" idx="5"/>
          </p:nvPr>
        </p:nvSpPr>
        <p:spPr/>
        <p:txBody>
          <a:bodyPr/>
          <a:lstStyle/>
          <a:p>
            <a:fld id="{13DC4F55-DF29-4BAA-8847-FBD0E900BAFF}" type="slidenum">
              <a:rPr lang="en-US" smtClean="0"/>
              <a:t>10</a:t>
            </a:fld>
            <a:endParaRPr lang="en-US"/>
          </a:p>
        </p:txBody>
      </p:sp>
    </p:spTree>
    <p:extLst>
      <p:ext uri="{BB962C8B-B14F-4D97-AF65-F5344CB8AC3E}">
        <p14:creationId xmlns:p14="http://schemas.microsoft.com/office/powerpoint/2010/main" val="406930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analyzing the existing solution, we found out that:</a:t>
            </a:r>
          </a:p>
          <a:p>
            <a:r>
              <a:rPr lang="en-US" dirty="0"/>
              <a:t>• We use manual testing to disclose many hidden errors, but this methodology never </a:t>
            </a:r>
            <a:r>
              <a:rPr lang="en-US" dirty="0" err="1"/>
              <a:t>garantees</a:t>
            </a:r>
            <a:r>
              <a:rPr lang="en-US" dirty="0"/>
              <a:t> that there are no errors. It is only used to identify known errors. It never gives any information about the flaws that remain uncovered.</a:t>
            </a:r>
          </a:p>
          <a:p>
            <a:endParaRPr lang="en-US" dirty="0"/>
          </a:p>
          <a:p>
            <a:r>
              <a:rPr lang="en-US" dirty="0"/>
              <a:t> • Manual testing is slow and expensive since covering all areas in an application requires more testing, and creating all possible test cases and executing them, resulting in project delays and unfinished testing. </a:t>
            </a:r>
          </a:p>
          <a:p>
            <a:endParaRPr lang="en-US" dirty="0"/>
          </a:p>
          <a:p>
            <a:r>
              <a:rPr lang="en-US" dirty="0"/>
              <a:t>• Manual tests don’t scale well. As the complexity of the software increases, the complexity of the testing problem increases exponentially, which leads to an increase in the total cost and total time spent on testing. </a:t>
            </a:r>
          </a:p>
          <a:p>
            <a:r>
              <a:rPr lang="en-US" dirty="0"/>
              <a:t>• Manual tests are not consistent or reproducible. Variation in the way tests is performed inevitably leads to different results on the same test. • Graphical UI objects size difference and color combinations are not easy to find in manual testing. </a:t>
            </a:r>
          </a:p>
          <a:p>
            <a:r>
              <a:rPr lang="en-US" dirty="0"/>
              <a:t>• Batch testing is not possible since, in every test execution, human user interaction is mandatory. </a:t>
            </a:r>
          </a:p>
          <a:p>
            <a:r>
              <a:rPr lang="en-US" dirty="0"/>
              <a:t>• Performance testing is impractical in manual testing since organizing thousands of machines, computers, and human users is unrealistic. </a:t>
            </a:r>
          </a:p>
          <a:p>
            <a:r>
              <a:rPr lang="en-US" dirty="0"/>
              <a:t>• Manage testing process is complicated since tests have to be planned, bugs have to be tracked, and reliability analysis has to be accomplished. </a:t>
            </a:r>
          </a:p>
          <a:p>
            <a:r>
              <a:rPr lang="en-US" dirty="0"/>
              <a:t>• The cost of manual testing is dependent upon the human resources deployed in testing. </a:t>
            </a:r>
          </a:p>
          <a:p>
            <a:r>
              <a:rPr lang="en-US" dirty="0"/>
              <a:t>• Less accuracy since testers are humans and can make mistakes. For every release, testers must rerun the same set of tests, which is tiresome, leads developers to skip tests and release faulty software. </a:t>
            </a:r>
          </a:p>
          <a:p>
            <a:r>
              <a:rPr lang="en-US" dirty="0"/>
              <a:t>• Agile methodologies recommend sprints that usually run for 2-3 weeks. Each sprint focused on developing a small set of features but must deliver a functional system at its end. Without proper testing, the risk of releasing a fully operational system without breaking a previously working feature is high. That’s why an entire testing process should be repeatedly run each time a change is made to a part of the software to ensure that changes made to a segment do not affect others.</a:t>
            </a:r>
          </a:p>
        </p:txBody>
      </p:sp>
      <p:sp>
        <p:nvSpPr>
          <p:cNvPr id="4" name="Slide Number Placeholder 3"/>
          <p:cNvSpPr>
            <a:spLocks noGrp="1"/>
          </p:cNvSpPr>
          <p:nvPr>
            <p:ph type="sldNum" sz="quarter" idx="5"/>
          </p:nvPr>
        </p:nvSpPr>
        <p:spPr/>
        <p:txBody>
          <a:bodyPr/>
          <a:lstStyle/>
          <a:p>
            <a:fld id="{13DC4F55-DF29-4BAA-8847-FBD0E900BAFF}" type="slidenum">
              <a:rPr lang="en-US" smtClean="0"/>
              <a:t>11</a:t>
            </a:fld>
            <a:endParaRPr lang="en-US"/>
          </a:p>
        </p:txBody>
      </p:sp>
    </p:spTree>
    <p:extLst>
      <p:ext uri="{BB962C8B-B14F-4D97-AF65-F5344CB8AC3E}">
        <p14:creationId xmlns:p14="http://schemas.microsoft.com/office/powerpoint/2010/main" val="3034284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C4F55-DF29-4BAA-8847-FBD0E900BAFF}" type="slidenum">
              <a:rPr lang="en-US" smtClean="0"/>
              <a:t>12</a:t>
            </a:fld>
            <a:endParaRPr lang="en-US"/>
          </a:p>
        </p:txBody>
      </p:sp>
    </p:spTree>
    <p:extLst>
      <p:ext uri="{BB962C8B-B14F-4D97-AF65-F5344CB8AC3E}">
        <p14:creationId xmlns:p14="http://schemas.microsoft.com/office/powerpoint/2010/main" val="4131163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Harvest Group, we have found that DevOps combined with Scrum, which is an agile methodology, is the most suitable methodology for our project. It has dictated how our project should perform, including preparing, planning, monitoring, and controlling the activities needed to finish the required tasks. This choice is based on the need to deliver releases regularly, the requirement for periodic feedback, and the changes in the project’s requirements over time. Our goal is to make sure that our test automation solution delivers quality at speed within sprints and improve communication with other departments like marketing, design, or product owners who rely on the results of these tests.</a:t>
            </a:r>
          </a:p>
          <a:p>
            <a:endParaRPr lang="en-US" dirty="0"/>
          </a:p>
          <a:p>
            <a:endParaRPr lang="en-US" dirty="0"/>
          </a:p>
          <a:p>
            <a:r>
              <a:rPr lang="en-US" dirty="0"/>
              <a:t>Releasing a new product or an update can be stressful because you’re excited about your release, but at the same time, you feel nervous about potential bugs or issues that can arise at any moment. To prepare yourself, you need to thoroughly test your application to ensure minimal to no problems with a product launch or at any point afterward as that would jeopardize your customers trust in you. </a:t>
            </a:r>
          </a:p>
          <a:p>
            <a:endParaRPr lang="en-US" dirty="0"/>
          </a:p>
          <a:p>
            <a:r>
              <a:rPr lang="en-US" dirty="0"/>
              <a:t>Our solution entitled “Foreman QA Standalone” will provide the company’s developers with a better experience since it will become possible to identify any bugs, errors, and missing requirements easily and quickly.</a:t>
            </a:r>
          </a:p>
          <a:p>
            <a:endParaRPr lang="en-US" dirty="0"/>
          </a:p>
          <a:p>
            <a:r>
              <a:rPr lang="en-US" dirty="0"/>
              <a:t>Foreman QA Standalone helps reduce the feedback cycle and bring faster validation in the development and testing cycles. Every commit to the code base will be tested automatically. The results will be reported back to the developer, who will be capable of identifying and prioritizing fixing any of the bugs, errors, or missing requirements easily and quickly. That will allow companies to bring their products to the market faster. </a:t>
            </a:r>
          </a:p>
        </p:txBody>
      </p:sp>
      <p:sp>
        <p:nvSpPr>
          <p:cNvPr id="4" name="Slide Number Placeholder 3"/>
          <p:cNvSpPr>
            <a:spLocks noGrp="1"/>
          </p:cNvSpPr>
          <p:nvPr>
            <p:ph type="sldNum" sz="quarter" idx="5"/>
          </p:nvPr>
        </p:nvSpPr>
        <p:spPr/>
        <p:txBody>
          <a:bodyPr/>
          <a:lstStyle/>
          <a:p>
            <a:fld id="{13DC4F55-DF29-4BAA-8847-FBD0E900BAFF}" type="slidenum">
              <a:rPr lang="en-US" smtClean="0"/>
              <a:t>13</a:t>
            </a:fld>
            <a:endParaRPr lang="en-US"/>
          </a:p>
        </p:txBody>
      </p:sp>
    </p:spTree>
    <p:extLst>
      <p:ext uri="{BB962C8B-B14F-4D97-AF65-F5344CB8AC3E}">
        <p14:creationId xmlns:p14="http://schemas.microsoft.com/office/powerpoint/2010/main" val="1047937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PT Sans Narrow" panose="020B0506020203020204" pitchFamily="34" charset="0"/>
              </a:rPr>
              <a:t>Our project firstly aims to correct the problems detected in other applications, so we try to offer a complete solution that combines all the functionality of the other solutions.</a:t>
            </a:r>
            <a:endParaRPr lang="fr-FR" sz="1200" b="0" dirty="0">
              <a:latin typeface="PT Sans Narrow" panose="020B0506020203020204" pitchFamily="34" charset="0"/>
            </a:endParaRPr>
          </a:p>
        </p:txBody>
      </p:sp>
      <p:sp>
        <p:nvSpPr>
          <p:cNvPr id="4" name="Espace réservé du numéro de diapositive 3"/>
          <p:cNvSpPr>
            <a:spLocks noGrp="1"/>
          </p:cNvSpPr>
          <p:nvPr>
            <p:ph type="sldNum" sz="quarter" idx="10"/>
          </p:nvPr>
        </p:nvSpPr>
        <p:spPr/>
        <p:txBody>
          <a:bodyPr/>
          <a:lstStyle/>
          <a:p>
            <a:fld id="{9F1065DA-928D-4758-AFDD-33DD0FBD4EA9}" type="slidenum">
              <a:rPr lang="fr-FR" smtClean="0"/>
              <a:t>14</a:t>
            </a:fld>
            <a:endParaRPr lang="fr-FR"/>
          </a:p>
        </p:txBody>
      </p:sp>
    </p:spTree>
    <p:extLst>
      <p:ext uri="{BB962C8B-B14F-4D97-AF65-F5344CB8AC3E}">
        <p14:creationId xmlns:p14="http://schemas.microsoft.com/office/powerpoint/2010/main" val="314944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also we are trying to offer new functionality such as:</a:t>
            </a:r>
          </a:p>
          <a:p>
            <a:endParaRPr lang="en-US" dirty="0"/>
          </a:p>
          <a:p>
            <a:r>
              <a:rPr lang="en-US" dirty="0"/>
              <a:t>The tool offers a backend application that will evaluate the product from a user perspective, validate the functioning and responsiveness of the application over different system architectures, check whether the look and feel of the website are aligned with the client’s requirements, and make sure the user interface is error-free and responsive as it’s supposed to. So elements on the screen should work as specified and match the design requirements. It checks the website for any errors, and potential points of failure before it goes live or becomes available to end users.</a:t>
            </a:r>
          </a:p>
        </p:txBody>
      </p:sp>
      <p:sp>
        <p:nvSpPr>
          <p:cNvPr id="4" name="Slide Number Placeholder 3"/>
          <p:cNvSpPr>
            <a:spLocks noGrp="1"/>
          </p:cNvSpPr>
          <p:nvPr>
            <p:ph type="sldNum" sz="quarter" idx="5"/>
          </p:nvPr>
        </p:nvSpPr>
        <p:spPr/>
        <p:txBody>
          <a:bodyPr/>
          <a:lstStyle/>
          <a:p>
            <a:fld id="{13DC4F55-DF29-4BAA-8847-FBD0E900BAFF}" type="slidenum">
              <a:rPr lang="en-US" smtClean="0"/>
              <a:t>15</a:t>
            </a:fld>
            <a:endParaRPr lang="en-US"/>
          </a:p>
        </p:txBody>
      </p:sp>
    </p:spTree>
    <p:extLst>
      <p:ext uri="{BB962C8B-B14F-4D97-AF65-F5344CB8AC3E}">
        <p14:creationId xmlns:p14="http://schemas.microsoft.com/office/powerpoint/2010/main" val="512662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dedicated to study and investigate the topic and give a clear picture of the physical system by identifying the main actors who interact with our tool and specifying the application’s functional and non-functional requirements.</a:t>
            </a:r>
            <a:endParaRPr lang="en-US" dirty="0">
              <a:cs typeface="Calibri"/>
            </a:endParaRPr>
          </a:p>
        </p:txBody>
      </p:sp>
      <p:sp>
        <p:nvSpPr>
          <p:cNvPr id="4" name="Slide Number Placeholder 3"/>
          <p:cNvSpPr>
            <a:spLocks noGrp="1"/>
          </p:cNvSpPr>
          <p:nvPr>
            <p:ph type="sldNum" sz="quarter" idx="5"/>
          </p:nvPr>
        </p:nvSpPr>
        <p:spPr/>
        <p:txBody>
          <a:bodyPr/>
          <a:lstStyle/>
          <a:p>
            <a:fld id="{13DC4F55-DF29-4BAA-8847-FBD0E900BAFF}" type="slidenum">
              <a:rPr lang="en-US" smtClean="0"/>
              <a:t>16</a:t>
            </a:fld>
            <a:endParaRPr lang="en-US"/>
          </a:p>
        </p:txBody>
      </p:sp>
    </p:spTree>
    <p:extLst>
      <p:ext uri="{BB962C8B-B14F-4D97-AF65-F5344CB8AC3E}">
        <p14:creationId xmlns:p14="http://schemas.microsoft.com/office/powerpoint/2010/main" val="1998569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Actors specifications An actor represents a role played by a person, a group of individuals, or another system. Three types of actors are involved in our app: • DevOps Team: They are in charge of debugging and fixing errors and potential points of failure found in the company’s apps before they go live and become available to the end-user. They are also responsible for checking the ”Foreman Frontend QA Regression” team notifications in the Microsoft Teams app to ensure no regression issues exist after deploying a new frontend code. If any errors or bugs exist when using the Foreman QA Standalone app, developers will get insights about failed tests such as error messages, stack traces, logs of the console, and attachments to make the fix easier. • Azure DevOps: Run the Foreman QA Standalone application whenever a new frontend code is deployed. • Microsoft Teams: Receive deployment results.</a:t>
            </a:r>
            <a:endParaRPr lang="fr-FR" dirty="0"/>
          </a:p>
        </p:txBody>
      </p:sp>
      <p:sp>
        <p:nvSpPr>
          <p:cNvPr id="4" name="Espace réservé du numéro de diapositive 3"/>
          <p:cNvSpPr>
            <a:spLocks noGrp="1"/>
          </p:cNvSpPr>
          <p:nvPr>
            <p:ph type="sldNum" sz="quarter" idx="10"/>
          </p:nvPr>
        </p:nvSpPr>
        <p:spPr/>
        <p:txBody>
          <a:bodyPr/>
          <a:lstStyle/>
          <a:p>
            <a:fld id="{9F1065DA-928D-4758-AFDD-33DD0FBD4EA9}" type="slidenum">
              <a:rPr lang="fr-FR" smtClean="0"/>
              <a:t>17</a:t>
            </a:fld>
            <a:endParaRPr lang="fr-FR"/>
          </a:p>
        </p:txBody>
      </p:sp>
    </p:spTree>
    <p:extLst>
      <p:ext uri="{BB962C8B-B14F-4D97-AF65-F5344CB8AC3E}">
        <p14:creationId xmlns:p14="http://schemas.microsoft.com/office/powerpoint/2010/main" val="3635480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Capturing functional needs consists of identifying the different use cases by its actors to describe them, organize them and define the classes of the system. The requirements that are mandatory in our application are presented as follows: • Foreman QA Standalone app should be running each time a new Foreman frontend code is deployed. 12 CHAPTER 1. GENERAL PRESENTATION, REQUIREMENT SPECIFICATION, AND PROJECT INITIATION • The application should allow developers to consult deployment tests results on Microsoft Teams. • The system also offers the developers the possibility to consult Azure DevOps details about the failed tests.</a:t>
            </a:r>
          </a:p>
        </p:txBody>
      </p:sp>
      <p:sp>
        <p:nvSpPr>
          <p:cNvPr id="4" name="Slide Number Placeholder 3"/>
          <p:cNvSpPr>
            <a:spLocks noGrp="1"/>
          </p:cNvSpPr>
          <p:nvPr>
            <p:ph type="sldNum" sz="quarter" idx="5"/>
          </p:nvPr>
        </p:nvSpPr>
        <p:spPr/>
        <p:txBody>
          <a:bodyPr/>
          <a:lstStyle/>
          <a:p>
            <a:fld id="{13DC4F55-DF29-4BAA-8847-FBD0E900BAFF}" type="slidenum">
              <a:rPr lang="en-US" smtClean="0"/>
              <a:t>18</a:t>
            </a:fld>
            <a:endParaRPr lang="en-US"/>
          </a:p>
        </p:txBody>
      </p:sp>
    </p:spTree>
    <p:extLst>
      <p:ext uri="{BB962C8B-B14F-4D97-AF65-F5344CB8AC3E}">
        <p14:creationId xmlns:p14="http://schemas.microsoft.com/office/powerpoint/2010/main" val="2442029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In this subsection, we will define the non-functional specifications, in other words, technical and software. These are features that the system will provide to the user regardless of the business or functional term. It is essential to meet the following requirements to design a reliable solution: • Reliability: The application performs the expected functions with the required precision and authenticity. When the QA tool tells the user that their application has no bugs, there should be none. It must be reliable or dangerous events may occur. • Scalability: The Foreman QA Standalone app must be scalable. So when the system resources increase, we can also increase and add more tests. • Maintainability: The application must manage the addition of features not defined in the initial specifications. • Efficiency and performance: The application must ensure fast processing of user requests and relatively low wait times. • Security: The application must provide flexible security allowing access with different levels of granularity to system functionalities according to user rights.</a:t>
            </a:r>
            <a:endParaRPr lang="fr-FR" dirty="0"/>
          </a:p>
        </p:txBody>
      </p:sp>
      <p:sp>
        <p:nvSpPr>
          <p:cNvPr id="4" name="Espace réservé du numéro de diapositive 3"/>
          <p:cNvSpPr>
            <a:spLocks noGrp="1"/>
          </p:cNvSpPr>
          <p:nvPr>
            <p:ph type="sldNum" sz="quarter" idx="10"/>
          </p:nvPr>
        </p:nvSpPr>
        <p:spPr/>
        <p:txBody>
          <a:bodyPr/>
          <a:lstStyle/>
          <a:p>
            <a:fld id="{9F1065DA-928D-4758-AFDD-33DD0FBD4EA9}" type="slidenum">
              <a:rPr lang="fr-FR" smtClean="0"/>
              <a:t>19</a:t>
            </a:fld>
            <a:endParaRPr lang="fr-FR"/>
          </a:p>
        </p:txBody>
      </p:sp>
    </p:spTree>
    <p:extLst>
      <p:ext uri="{BB962C8B-B14F-4D97-AF65-F5344CB8AC3E}">
        <p14:creationId xmlns:p14="http://schemas.microsoft.com/office/powerpoint/2010/main" val="32667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presentation revolves around the following plan:</a:t>
            </a:r>
          </a:p>
          <a:p>
            <a:r>
              <a:rPr lang="en-US" dirty="0">
                <a:cs typeface="Calibri"/>
              </a:rPr>
              <a:t>We will start by presenting the context of the project.</a:t>
            </a:r>
          </a:p>
          <a:p>
            <a:r>
              <a:rPr lang="en-US" dirty="0">
                <a:cs typeface="Calibri"/>
              </a:rPr>
              <a:t>Then we will continue with the analysis and specification of the needs to be satisfied.</a:t>
            </a:r>
          </a:p>
          <a:p>
            <a:r>
              <a:rPr lang="en-US" dirty="0">
                <a:cs typeface="Calibri"/>
              </a:rPr>
              <a:t>Followed by the design phase and the choice of architecture,</a:t>
            </a:r>
          </a:p>
          <a:p>
            <a:r>
              <a:rPr lang="en-US" dirty="0">
                <a:cs typeface="Calibri"/>
              </a:rPr>
              <a:t>Then the realization phase which will describe the solution implemented</a:t>
            </a:r>
          </a:p>
          <a:p>
            <a:r>
              <a:rPr lang="en-US" dirty="0">
                <a:cs typeface="Calibri"/>
              </a:rPr>
              <a:t>to finish with the conclusion and the perspectives envisaged.</a:t>
            </a:r>
          </a:p>
        </p:txBody>
      </p:sp>
      <p:sp>
        <p:nvSpPr>
          <p:cNvPr id="4" name="Slide Number Placeholder 3"/>
          <p:cNvSpPr>
            <a:spLocks noGrp="1"/>
          </p:cNvSpPr>
          <p:nvPr>
            <p:ph type="sldNum" sz="quarter" idx="5"/>
          </p:nvPr>
        </p:nvSpPr>
        <p:spPr/>
        <p:txBody>
          <a:bodyPr/>
          <a:lstStyle/>
          <a:p>
            <a:fld id="{13DC4F55-DF29-4BAA-8847-FBD0E900BAFF}" type="slidenum">
              <a:rPr lang="en-US" smtClean="0"/>
              <a:t>2</a:t>
            </a:fld>
            <a:endParaRPr lang="en-US"/>
          </a:p>
        </p:txBody>
      </p:sp>
    </p:spTree>
    <p:extLst>
      <p:ext uri="{BB962C8B-B14F-4D97-AF65-F5344CB8AC3E}">
        <p14:creationId xmlns:p14="http://schemas.microsoft.com/office/powerpoint/2010/main" val="4086090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 me start by giving you some background information..........</a:t>
            </a:r>
            <a:endParaRPr lang="en-US" dirty="0">
              <a:cs typeface="Calibri"/>
            </a:endParaRPr>
          </a:p>
        </p:txBody>
      </p:sp>
      <p:sp>
        <p:nvSpPr>
          <p:cNvPr id="4" name="Slide Number Placeholder 3"/>
          <p:cNvSpPr>
            <a:spLocks noGrp="1"/>
          </p:cNvSpPr>
          <p:nvPr>
            <p:ph type="sldNum" sz="quarter" idx="5"/>
          </p:nvPr>
        </p:nvSpPr>
        <p:spPr/>
        <p:txBody>
          <a:bodyPr/>
          <a:lstStyle/>
          <a:p>
            <a:fld id="{13DC4F55-DF29-4BAA-8847-FBD0E900BAFF}" type="slidenum">
              <a:rPr lang="en-US" smtClean="0"/>
              <a:t>20</a:t>
            </a:fld>
            <a:endParaRPr lang="en-US"/>
          </a:p>
        </p:txBody>
      </p:sp>
    </p:spTree>
    <p:extLst>
      <p:ext uri="{BB962C8B-B14F-4D97-AF65-F5344CB8AC3E}">
        <p14:creationId xmlns:p14="http://schemas.microsoft.com/office/powerpoint/2010/main" val="1811861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diagrams represent the key entities within the business and technical domain. They are highly structural and static in nature, with no behavioral content. Class Diagrams can show business-level and technical classes as well as relationships between them. The entire description of the classes and the relationships that they will have with each other is static. Foreman Walmart Running Jobs page UI tests Class diagrams Figure 5.6 illustrates the UI tests of the Walmart Running Jobs page in a form of a class diagram</a:t>
            </a:r>
          </a:p>
          <a:p>
            <a:endParaRPr lang="en-US" dirty="0"/>
          </a:p>
          <a:p>
            <a:r>
              <a:rPr lang="en-US" dirty="0"/>
              <a:t>2.3.1 </a:t>
            </a:r>
            <a:r>
              <a:rPr lang="en-US" dirty="0" err="1"/>
              <a:t>PageObjects</a:t>
            </a:r>
            <a:r>
              <a:rPr lang="en-US" dirty="0"/>
              <a:t> package Description </a:t>
            </a:r>
            <a:r>
              <a:rPr lang="en-US" dirty="0" err="1"/>
              <a:t>PageObjects</a:t>
            </a:r>
            <a:r>
              <a:rPr lang="en-US" dirty="0"/>
              <a:t> package is the set of page object classes that are object-oriented classes and serve as an interface to an AUT (Application Under Test), in our case, the Foreman or the Lantern UI. For each Foreman page, we created a page object class. The page object class will identify the web elements on that web page and the methods that perform operations on those web elements. The name of these methods must be given according to the task they perform. In other words, the page object will contain the representation of a page and the services it provides via methods, but no code related to what is being tested should be within the page object. Architecture The </a:t>
            </a:r>
            <a:r>
              <a:rPr lang="en-US" dirty="0" err="1"/>
              <a:t>PageObject</a:t>
            </a:r>
            <a:r>
              <a:rPr lang="en-US" dirty="0"/>
              <a:t> package contains the classes presented in figure 2.12. Here is a brief description of those classes: • </a:t>
            </a:r>
            <a:r>
              <a:rPr lang="en-US" dirty="0" err="1"/>
              <a:t>HomePage</a:t>
            </a:r>
            <a:r>
              <a:rPr lang="en-US" dirty="0"/>
              <a:t>: Page object class that serves as an interface to the Home page in the Foreman app. It identifies the web elements on that page and contains methods that perform operations on those web elements, for example, checking that the login button is displayed.</a:t>
            </a:r>
          </a:p>
          <a:p>
            <a:endParaRPr lang="en-US" dirty="0"/>
          </a:p>
          <a:p>
            <a:endParaRPr lang="en-US" dirty="0"/>
          </a:p>
          <a:p>
            <a:endParaRPr lang="en-US" dirty="0"/>
          </a:p>
          <a:p>
            <a:r>
              <a:rPr lang="en-US" dirty="0"/>
              <a:t>The package Tests uses the methods of the </a:t>
            </a:r>
            <a:r>
              <a:rPr lang="en-US" dirty="0" err="1"/>
              <a:t>PageObject</a:t>
            </a:r>
            <a:r>
              <a:rPr lang="en-US" dirty="0"/>
              <a:t> package whenever it needs to interact or test a UI of a Foreman page. The Tests package classes themselves do not need to change. Only the code in the </a:t>
            </a:r>
            <a:r>
              <a:rPr lang="en-US" dirty="0" err="1"/>
              <a:t>PageObject</a:t>
            </a:r>
            <a:r>
              <a:rPr lang="en-US" dirty="0"/>
              <a:t> package does. Also, all verifications or assertions should always be within this package. </a:t>
            </a:r>
            <a:r>
              <a:rPr lang="en-US" dirty="0" err="1"/>
              <a:t>LoginTests</a:t>
            </a:r>
            <a:r>
              <a:rPr lang="en-US" dirty="0"/>
              <a:t>: Under the Tests folder, test scripts that are related to different modules should be separate. In this case, the login functionality UI tests are added to the “</a:t>
            </a:r>
            <a:r>
              <a:rPr lang="en-US" dirty="0" err="1"/>
              <a:t>LoginTest.cs</a:t>
            </a:r>
            <a:r>
              <a:rPr lang="en-US" dirty="0"/>
              <a:t>” file.</a:t>
            </a:r>
          </a:p>
          <a:p>
            <a:endParaRPr lang="en-US" dirty="0"/>
          </a:p>
          <a:p>
            <a:endParaRPr lang="en-US" dirty="0"/>
          </a:p>
          <a:p>
            <a:r>
              <a:rPr lang="en-US" dirty="0"/>
              <a:t>The Utilities package is one of the necessary packages that all the other packages and classes use. It provides a class to manage the Chrome WebDriver instances. The other class helps use the AKV (Azure Key Vault) to safeguard and control cryptographic keys and other secrets required to test the apps. • </a:t>
            </a:r>
            <a:r>
              <a:rPr lang="en-US" dirty="0" err="1"/>
              <a:t>ChromeDriverFactory</a:t>
            </a:r>
            <a:r>
              <a:rPr lang="en-US" dirty="0"/>
              <a:t>: Class helps to create, reuse and dismiss Chrome WebDriver instances, then navigate to the web app we’re going to test. • </a:t>
            </a:r>
            <a:r>
              <a:rPr lang="en-US" dirty="0" err="1"/>
              <a:t>ConfigurationUtilities</a:t>
            </a:r>
            <a:r>
              <a:rPr lang="en-US" dirty="0"/>
              <a:t>: Class required to provide security for the applications under test. It uses AKV to securely store and manage sensitive information such as keys, passwords, certificates, URLs (Uniform Resource Locator), etc., in centralized storage protected by standard algorithms, key lengths, and even hardware security modules.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3DC4F55-DF29-4BAA-8847-FBD0E900BAFF}" type="slidenum">
              <a:rPr lang="en-US" smtClean="0"/>
              <a:t>21</a:t>
            </a:fld>
            <a:endParaRPr lang="en-US"/>
          </a:p>
        </p:txBody>
      </p:sp>
    </p:spTree>
    <p:extLst>
      <p:ext uri="{BB962C8B-B14F-4D97-AF65-F5344CB8AC3E}">
        <p14:creationId xmlns:p14="http://schemas.microsoft.com/office/powerpoint/2010/main" val="91240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5.20 illustrates the Foreman Running Jobs page UI tests Models package Class diagram.</a:t>
            </a:r>
          </a:p>
          <a:p>
            <a:endParaRPr lang="en-US" dirty="0"/>
          </a:p>
          <a:p>
            <a:endParaRPr lang="en-US" dirty="0"/>
          </a:p>
          <a:p>
            <a:r>
              <a:rPr lang="en-US" dirty="0"/>
              <a:t>5.4.4 Models package Description The Models package contains the Foreman application main model classes such as Parent Client, Child Client. It is used by the Utilities package when sending or getting data to and from the Harvest Group server to create or update the Foreman resources. Architecture The Models package contains the classes and models presented in figure 5.29. Here is a brief description of those components: • </a:t>
            </a:r>
            <a:r>
              <a:rPr lang="en-US" dirty="0" err="1"/>
              <a:t>ParentClient</a:t>
            </a:r>
            <a:r>
              <a:rPr lang="en-US" dirty="0"/>
              <a:t>: As a retail growth agency whose mission statement revolves around CPG brands looking to grow their businesses at Walmart, Walmart.com, Sam’s Club, Kroger, and Target, we needed to store and manage the details of our clients. The </a:t>
            </a:r>
            <a:r>
              <a:rPr lang="en-US" dirty="0" err="1"/>
              <a:t>ParentClient</a:t>
            </a:r>
            <a:r>
              <a:rPr lang="en-US" dirty="0"/>
              <a:t> class is a blueprint used to define all objects of a client type, for example, Organic Valley. • </a:t>
            </a:r>
            <a:r>
              <a:rPr lang="en-US" dirty="0" err="1"/>
              <a:t>ChildClient</a:t>
            </a:r>
            <a:r>
              <a:rPr lang="en-US" dirty="0"/>
              <a:t>: Since Harvest Group clients deal with different retailers, this is basically what the </a:t>
            </a:r>
            <a:r>
              <a:rPr lang="en-US" dirty="0" err="1"/>
              <a:t>ChildClient</a:t>
            </a:r>
            <a:r>
              <a:rPr lang="en-US" dirty="0"/>
              <a:t> class represents. It is necessary to separately manage customer data for each retailer, for example, Organic Valley on Walmart.com. 90 CHAPTER 5. FOURTH SPRINT Figure 5.29: Models package components • Credential: A class used by Foreman to store and manage client credentials such as username and password. Thus, it can automatically access its servers to obtain data and then generate reports with it. • Job: A class used to define a running Job or report. • </a:t>
            </a:r>
            <a:r>
              <a:rPr lang="en-US" dirty="0" err="1"/>
              <a:t>JobGroup</a:t>
            </a:r>
            <a:r>
              <a:rPr lang="en-US" dirty="0"/>
              <a:t>: A class used to define a group of Jobs. When adding a new client to Foreman, we noticed that it is inconvenient and tedious to go through all the Job Templates just to assign some to a client. Instead, we decided to create the Job Group page, so that we can easily assign a group of Jobs to a customer by simply mentioning the customer’s category when adding it. • </a:t>
            </a:r>
            <a:r>
              <a:rPr lang="en-US" dirty="0" err="1"/>
              <a:t>JobTemplates</a:t>
            </a:r>
            <a:r>
              <a:rPr lang="en-US" dirty="0"/>
              <a:t>: A class used to define a Job Template. A Job Template is a definition and set of parameters for running a Job. Job templates are useful to execute the same job many times. • Retailer: A class used to define a Retailer, for example, Walmart. • </a:t>
            </a:r>
            <a:r>
              <a:rPr lang="en-US" dirty="0" err="1"/>
              <a:t>FutureRetailLinkJob</a:t>
            </a:r>
            <a:r>
              <a:rPr lang="en-US" dirty="0"/>
              <a:t>: A class used to define Walmart or Walmart.com clients’ future Jobs. • </a:t>
            </a:r>
            <a:r>
              <a:rPr lang="en-US" dirty="0" err="1"/>
              <a:t>FutureReport</a:t>
            </a:r>
            <a:r>
              <a:rPr lang="en-US" dirty="0"/>
              <a:t>: A class used to define Sam’s Club, Kroger, and Target clients’ future Jobs.</a:t>
            </a:r>
          </a:p>
        </p:txBody>
      </p:sp>
      <p:sp>
        <p:nvSpPr>
          <p:cNvPr id="4" name="Slide Number Placeholder 3"/>
          <p:cNvSpPr>
            <a:spLocks noGrp="1"/>
          </p:cNvSpPr>
          <p:nvPr>
            <p:ph type="sldNum" sz="quarter" idx="5"/>
          </p:nvPr>
        </p:nvSpPr>
        <p:spPr/>
        <p:txBody>
          <a:bodyPr/>
          <a:lstStyle/>
          <a:p>
            <a:fld id="{13DC4F55-DF29-4BAA-8847-FBD0E900BAFF}" type="slidenum">
              <a:rPr lang="en-US" smtClean="0"/>
              <a:t>22</a:t>
            </a:fld>
            <a:endParaRPr lang="en-US"/>
          </a:p>
        </p:txBody>
      </p:sp>
    </p:spTree>
    <p:extLst>
      <p:ext uri="{BB962C8B-B14F-4D97-AF65-F5344CB8AC3E}">
        <p14:creationId xmlns:p14="http://schemas.microsoft.com/office/powerpoint/2010/main" val="4171236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all the technical tools used to build our application</a:t>
            </a:r>
          </a:p>
        </p:txBody>
      </p:sp>
      <p:sp>
        <p:nvSpPr>
          <p:cNvPr id="4" name="Slide Number Placeholder 3"/>
          <p:cNvSpPr>
            <a:spLocks noGrp="1"/>
          </p:cNvSpPr>
          <p:nvPr>
            <p:ph type="sldNum" sz="quarter" idx="5"/>
          </p:nvPr>
        </p:nvSpPr>
        <p:spPr/>
        <p:txBody>
          <a:bodyPr/>
          <a:lstStyle/>
          <a:p>
            <a:fld id="{13DC4F55-DF29-4BAA-8847-FBD0E900BAFF}" type="slidenum">
              <a:rPr lang="en-US" smtClean="0"/>
              <a:t>25</a:t>
            </a:fld>
            <a:endParaRPr lang="en-US"/>
          </a:p>
        </p:txBody>
      </p:sp>
    </p:spTree>
    <p:extLst>
      <p:ext uri="{BB962C8B-B14F-4D97-AF65-F5344CB8AC3E}">
        <p14:creationId xmlns:p14="http://schemas.microsoft.com/office/powerpoint/2010/main" val="61972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we believe that every powerful project is built on solid grounds, we have allocated an important amount of time reshaping and enhancing the architecture of the automated frontend testing tool. The last version, as we believe, is the best until now in terms of flexibility, separation of concerns, security, and scalability. The POM (Page Object Model) is a design pattern that has become popular in test automation for enhancing test maintenance and reducing code duplication. A page object is an object-oriented class that serves as an interface to a page of an application. The tests then use the methods of the page object classes whenever they need to interact with the UI of the application pages. The benefit is that if the UI changes for the page, the tests themselves don’t need to change, only the code within the page object needs to change. Subsequently, all changes to support that new UI are going to be in one place[13]. Figure 1.6 gives a glance at the Page Object Model architecture.</a:t>
            </a:r>
          </a:p>
        </p:txBody>
      </p:sp>
      <p:sp>
        <p:nvSpPr>
          <p:cNvPr id="4" name="Slide Number Placeholder 3"/>
          <p:cNvSpPr>
            <a:spLocks noGrp="1"/>
          </p:cNvSpPr>
          <p:nvPr>
            <p:ph type="sldNum" sz="quarter" idx="5"/>
          </p:nvPr>
        </p:nvSpPr>
        <p:spPr/>
        <p:txBody>
          <a:bodyPr/>
          <a:lstStyle/>
          <a:p>
            <a:fld id="{13DC4F55-DF29-4BAA-8847-FBD0E900BAFF}" type="slidenum">
              <a:rPr lang="en-US" smtClean="0"/>
              <a:t>26</a:t>
            </a:fld>
            <a:endParaRPr lang="en-US"/>
          </a:p>
        </p:txBody>
      </p:sp>
    </p:spTree>
    <p:extLst>
      <p:ext uri="{BB962C8B-B14F-4D97-AF65-F5344CB8AC3E}">
        <p14:creationId xmlns:p14="http://schemas.microsoft.com/office/powerpoint/2010/main" val="3189980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Microsoft Visual Studio is an IDE (Integrated Development Environment) made by Microsoft suite for Windows and Mac OS and used for different types of software development such as computer programs, websites, web apps, web services, and mobile apps.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StarUML</a:t>
            </a:r>
            <a:r>
              <a:rPr lang="en-US" dirty="0"/>
              <a:t> is an open-source software modeling tool that supports UML.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Overleaf is an online LaTeX and Rich Text collaborative writing and publishing tool that makes the whole process of writing, editing, and publishing scientific documents much quicker and easier.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Azure DevOps is a SaaS (Software as a Service) platform from Microsoft. It provides developer services for support teams to plan work, collaborate on code development, and build and deploy applications, supports culture and a set of processes that bring developers, project managers, and contributors together to complete software development, and allows organizations to create and improve products faster than they can with traditional software development approaches.[17]. Azure DevOps provides integrated features that you can access through your web browser or IDE client. You can use one or more of the following standalone services based on your business needs[17]: • Azure Repos provides Git repositories or TFVC (Team Foundation Version Control) for source control of your code. • Azure Pipelines provides build and release services to support continuous integration and delivery of your applications. • Azure Boards delivers a suite of Agile tools to support planning and tracking work, code defects, and issues using Kanban and Scrum methods. • Azure Test Plans provides several tools to test your apps, including manual/exploratory testing and continuous testing. Azure Artifacts allows teams to share packages such as Maven, </a:t>
            </a:r>
            <a:r>
              <a:rPr lang="en-US" dirty="0" err="1"/>
              <a:t>npm</a:t>
            </a:r>
            <a:r>
              <a:rPr lang="en-US" dirty="0"/>
              <a:t>, NuGet, and more from public and private sources and integrate package sharing into pipelines.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 is a general-purpose, modern, object-oriented, and type-safe programming language derived from C and C++. C# popularity lies in its use for the following tasks: • Backend Services • Windows Application • Website Development • Game Development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Selenium is a free and open-source automated testing framework used to validate web applications across different browsers and platforms. You can use multiple programming languages like Java, C#, Python, and others to create Selenium Test Scripts. Selenium provides extensions to emulate user interaction with browsers, a distribution server for scaling browser allocation, and an infrastructure for implementations of the W3C (World Wide Web Consortium) WebDriver specification that lets you write interchangeable code for all major web browsers[19].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GitHub is a website and cloud-based service that helps developers store, manage, track, and control changes to their code. To understand GitHub, you must first have an understanding of Git and Version control. Git is a distributed version control system means that the entire codebase and history is available on every developer’s computer, which allows for easy branching and merging. Ask for Version control it helps developers track and manage changes to a software project’s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9F1065DA-928D-4758-AFDD-33DD0FBD4EA9}" type="slidenum">
              <a:rPr lang="fr-FR" smtClean="0"/>
              <a:t>27</a:t>
            </a:fld>
            <a:endParaRPr lang="fr-FR"/>
          </a:p>
        </p:txBody>
      </p:sp>
    </p:spTree>
    <p:extLst>
      <p:ext uri="{BB962C8B-B14F-4D97-AF65-F5344CB8AC3E}">
        <p14:creationId xmlns:p14="http://schemas.microsoft.com/office/powerpoint/2010/main" val="856122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Foreman QA Standalone app will be used as a validation step in our post-build process after the new frontend code is deployed on GitHub to validate that the change made to one part of the software does not affect the other parts. Figure 1 illustrates how to run a release pipeline? As the release pipeline is deployed, we can inspect the progress and see the changes in real-time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Test reports provide an effective and consistent way to view the results of the tests executed, measure pipeline quality, review traceability, troubleshoot failures, and drive failure ownership. In addition, it provides many advanced reporting capabilities explored in the following figures.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pipeline view, we can see all the stages and associated tests. The view provides a test results summary as a measure of pass percentage, along with indicators for failures and aborts if these exist. These indicators are the same as in the build timeline view, giving a consistent experience across build and release[6]. Figure 6.4 represents the Foreman QA Standalone test results view in release. 6.3.3 Tests tab Both the build and release summaries provide details of test execution. We can choose Test summary to view the details in the Tests tab. The Tests tab has the following sections[6]: • Summary: provides key quantitative metrics for the test execution such as the total test count, failed tests, pass percentage, and more. It also provides differential indicators of change compared to the previous execution. • Results: provides a list of all executed and reported tests as a part of the current build or release. The default view shows only the failed and aborted tests to focus on tests that require attention. However, we can choose other outcomes using the filters provided. • Details: provides a list of tests that we can sort, group, search, and filter to find the test results we need. Figure 6.5 represents the Foreman QA Standalone Tests tab. We can select any test run or result to view the details pane that displays additional information required for troubleshooting, such as the error message, stack trace, attachments, work items, historical trend, and more[6].</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View execution of in-progress tests </a:t>
            </a:r>
            <a:r>
              <a:rPr lang="en-US" dirty="0" err="1"/>
              <a:t>Tests</a:t>
            </a:r>
            <a:r>
              <a:rPr lang="en-US" dirty="0"/>
              <a:t>, such as integration and functional tests, can run for a long time. Therefore, it is important to see the current or near real-time status of test execution at any given time, even for cases of quick tests. The in-progress view eliminates the need to wait for test execution to finish. Results 97 CHAPTER 6. FIFTH SPRINT Figure 6.8: Test error messages and stack traces [6] 98 CHAPTER 6. FIFTH SPRINT are available in near real-time as execution progresses, helping us to take actions faster. We can debug a failure, file a bug, or abort the pipeline[6]. Figure 6.9 represents an execution view of in-progress tests. The view below shows the in-progress test summary in a release, reporting the total test count and the number of test failures at a given point in time. The test failures are available for troubleshooting, creating bug(s), or taking any other appropriate action[6]. Figure 6.10 represents in-progress tests summary in a release.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3DC4F55-DF29-4BAA-8847-FBD0E900BAFF}" type="slidenum">
              <a:rPr lang="en-US" smtClean="0"/>
              <a:t>28</a:t>
            </a:fld>
            <a:endParaRPr lang="en-US"/>
          </a:p>
        </p:txBody>
      </p:sp>
    </p:spTree>
    <p:extLst>
      <p:ext uri="{BB962C8B-B14F-4D97-AF65-F5344CB8AC3E}">
        <p14:creationId xmlns:p14="http://schemas.microsoft.com/office/powerpoint/2010/main" val="21075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Microsoft Teams ”Foreman Frontend QA Regression” team For a better user experience, we have created the “Foreman Frontend QA Regression” team in Microsoft Teams, where developers can receive Azure DevOps notifications on whether or not there are regression issues after deploying a new Foreman frontend code. These notifications contain a link to the release pipeline executed by Azure DevOps in case developers want to analyze the results or view the release logs. Figure 6.11 illustrates the Microsoft Teams ”Foreman Frontend QA Regression” team. </a:t>
            </a:r>
          </a:p>
        </p:txBody>
      </p:sp>
      <p:sp>
        <p:nvSpPr>
          <p:cNvPr id="4" name="Slide Number Placeholder 3"/>
          <p:cNvSpPr>
            <a:spLocks noGrp="1"/>
          </p:cNvSpPr>
          <p:nvPr>
            <p:ph type="sldNum" sz="quarter" idx="5"/>
          </p:nvPr>
        </p:nvSpPr>
        <p:spPr/>
        <p:txBody>
          <a:bodyPr/>
          <a:lstStyle/>
          <a:p>
            <a:fld id="{13DC4F55-DF29-4BAA-8847-FBD0E900BAFF}" type="slidenum">
              <a:rPr lang="en-US" smtClean="0"/>
              <a:t>29</a:t>
            </a:fld>
            <a:endParaRPr lang="en-US"/>
          </a:p>
        </p:txBody>
      </p:sp>
    </p:spTree>
    <p:extLst>
      <p:ext uri="{BB962C8B-B14F-4D97-AF65-F5344CB8AC3E}">
        <p14:creationId xmlns:p14="http://schemas.microsoft.com/office/powerpoint/2010/main" val="1718583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 me start by giving you some background information..........</a:t>
            </a:r>
            <a:endParaRPr lang="en-US" dirty="0">
              <a:cs typeface="Calibri"/>
            </a:endParaRPr>
          </a:p>
        </p:txBody>
      </p:sp>
      <p:sp>
        <p:nvSpPr>
          <p:cNvPr id="4" name="Slide Number Placeholder 3"/>
          <p:cNvSpPr>
            <a:spLocks noGrp="1"/>
          </p:cNvSpPr>
          <p:nvPr>
            <p:ph type="sldNum" sz="quarter" idx="5"/>
          </p:nvPr>
        </p:nvSpPr>
        <p:spPr/>
        <p:txBody>
          <a:bodyPr/>
          <a:lstStyle/>
          <a:p>
            <a:fld id="{13DC4F55-DF29-4BAA-8847-FBD0E900BAFF}" type="slidenum">
              <a:rPr lang="en-US" smtClean="0"/>
              <a:t>30</a:t>
            </a:fld>
            <a:endParaRPr lang="en-US"/>
          </a:p>
        </p:txBody>
      </p:sp>
    </p:spTree>
    <p:extLst>
      <p:ext uri="{BB962C8B-B14F-4D97-AF65-F5344CB8AC3E}">
        <p14:creationId xmlns:p14="http://schemas.microsoft.com/office/powerpoint/2010/main" val="950876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internship was beneficial to us and of considerable importance as it gave us the chance to boost our versatility, enhance our technical and soft skills, and enhance our ability to turn with ease from one thing to another. It allowed us to work with the different teams of different branches in the company that made us fully understand the workflow within software companies. This internship also gave us the possibility to interact with professionals in the office, hear their feedback which enabled us to develop our communication skills and ability to work in a team, and above all else, gain a real-world experience that we would never acquire through classes</a:t>
            </a:r>
          </a:p>
        </p:txBody>
      </p:sp>
      <p:sp>
        <p:nvSpPr>
          <p:cNvPr id="4" name="Slide Number Placeholder 3"/>
          <p:cNvSpPr>
            <a:spLocks noGrp="1"/>
          </p:cNvSpPr>
          <p:nvPr>
            <p:ph type="sldNum" sz="quarter" idx="5"/>
          </p:nvPr>
        </p:nvSpPr>
        <p:spPr/>
        <p:txBody>
          <a:bodyPr/>
          <a:lstStyle/>
          <a:p>
            <a:fld id="{13DC4F55-DF29-4BAA-8847-FBD0E900BAFF}" type="slidenum">
              <a:rPr lang="en-US" smtClean="0"/>
              <a:t>31</a:t>
            </a:fld>
            <a:endParaRPr lang="en-US"/>
          </a:p>
        </p:txBody>
      </p:sp>
    </p:spTree>
    <p:extLst>
      <p:ext uri="{BB962C8B-B14F-4D97-AF65-F5344CB8AC3E}">
        <p14:creationId xmlns:p14="http://schemas.microsoft.com/office/powerpoint/2010/main" val="140361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start by introducing the general context of the conducted work</a:t>
            </a:r>
          </a:p>
          <a:p>
            <a:endParaRPr lang="en-US" dirty="0"/>
          </a:p>
        </p:txBody>
      </p:sp>
      <p:sp>
        <p:nvSpPr>
          <p:cNvPr id="4" name="Slide Number Placeholder 3"/>
          <p:cNvSpPr>
            <a:spLocks noGrp="1"/>
          </p:cNvSpPr>
          <p:nvPr>
            <p:ph type="sldNum" sz="quarter" idx="5"/>
          </p:nvPr>
        </p:nvSpPr>
        <p:spPr/>
        <p:txBody>
          <a:bodyPr/>
          <a:lstStyle/>
          <a:p>
            <a:fld id="{13DC4F55-DF29-4BAA-8847-FBD0E900BAFF}" type="slidenum">
              <a:rPr lang="en-US" smtClean="0"/>
              <a:t>3</a:t>
            </a:fld>
            <a:endParaRPr lang="en-US"/>
          </a:p>
        </p:txBody>
      </p:sp>
    </p:spTree>
    <p:extLst>
      <p:ext uri="{BB962C8B-B14F-4D97-AF65-F5344CB8AC3E}">
        <p14:creationId xmlns:p14="http://schemas.microsoft.com/office/powerpoint/2010/main" val="3279285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achieved work is a good step for Harvest Group to put into work such an apps, a promising project that will be enriched further by several enhancements. Regarding the prospects, we intend to: • Work on upgrading Foreman QA Standalone app. We will get more opportunities to update our automated tests by adding small tests that address new functionalities. • We will be working on finishing the Lantern QA Standalone app that we started during the first sprint, but kept it on hold because Harvest Group decided to create a new Lantern app. • After working on testing the Foreman and Lantern apps, we noticed that the login and logout testing workflows were the same, so we decided to mark the Login and logout UI tests that we created as generic automated tests that can be used to test all the Harvest Group apps login and logout functionalities. </a:t>
            </a:r>
          </a:p>
        </p:txBody>
      </p:sp>
      <p:sp>
        <p:nvSpPr>
          <p:cNvPr id="4" name="Slide Number Placeholder 3"/>
          <p:cNvSpPr>
            <a:spLocks noGrp="1"/>
          </p:cNvSpPr>
          <p:nvPr>
            <p:ph type="sldNum" sz="quarter" idx="5"/>
          </p:nvPr>
        </p:nvSpPr>
        <p:spPr/>
        <p:txBody>
          <a:bodyPr/>
          <a:lstStyle/>
          <a:p>
            <a:fld id="{13DC4F55-DF29-4BAA-8847-FBD0E900BAFF}" type="slidenum">
              <a:rPr lang="en-US" smtClean="0"/>
              <a:t>32</a:t>
            </a:fld>
            <a:endParaRPr lang="en-US"/>
          </a:p>
        </p:txBody>
      </p:sp>
    </p:spTree>
    <p:extLst>
      <p:ext uri="{BB962C8B-B14F-4D97-AF65-F5344CB8AC3E}">
        <p14:creationId xmlns:p14="http://schemas.microsoft.com/office/powerpoint/2010/main" val="248477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a:p>
            <a:endParaRPr lang="en-US" dirty="0"/>
          </a:p>
          <a:p>
            <a:r>
              <a:rPr lang="en-US" dirty="0"/>
              <a:t>This project has been achieved within Harvest Group</a:t>
            </a: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r>
              <a:rPr lang="fr-FR" dirty="0"/>
              <a:t>-) </a:t>
            </a:r>
            <a:r>
              <a:rPr lang="en-US" dirty="0"/>
              <a:t>Harvest Group is an eCommerce and retail growth agency founded in June 2006, located in Rogers, Arkansas, USA.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fr-FR" dirty="0"/>
              <a:t>-) </a:t>
            </a:r>
            <a:r>
              <a:rPr lang="en-US" dirty="0"/>
              <a:t>Harvest Group has a team of more than 219 employees.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Harvest Group has been focusing on developing high-quality software solutions: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dirty="0"/>
              <a:t>-) Lantern: A platform for item content creation from its genesis to upload. Lantern begins with initiating an item into the flow, then walking through each step chronologically: keywording, copywriting, editing, validating, client approval, and finally uploading the product to the Walmart system. </a:t>
            </a:r>
          </a:p>
          <a:p>
            <a:r>
              <a:rPr lang="en-US" dirty="0"/>
              <a:t>-)Foreman: An automated platform to get and manage Harvest Group clients’ data, such as names, credentials to fetch customer’s and retailers’ data, then generate, retrieve, and process reports for them such as retailer reports or sales reports.</a:t>
            </a: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9F1065DA-928D-4758-AFDD-33DD0FBD4EA9}" type="slidenum">
              <a:rPr lang="fr-FR" smtClean="0"/>
              <a:t>4</a:t>
            </a:fld>
            <a:endParaRPr lang="fr-FR"/>
          </a:p>
        </p:txBody>
      </p:sp>
    </p:spTree>
    <p:extLst>
      <p:ext uri="{BB962C8B-B14F-4D97-AF65-F5344CB8AC3E}">
        <p14:creationId xmlns:p14="http://schemas.microsoft.com/office/powerpoint/2010/main" val="161085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Harvest Group is proud to provide a rare omnichannel solution by offering entirely services of a multi-functional team of retail experts leveraging advanced reporting and analytics and first-class systems and technologies to fight for CPG (Consumer Packaged Goods) companies doing business with retailers and looking to expand their businesses at Walmart, Walmart.com, Sam’s Club, Kroger, and Target.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9F1065DA-928D-4758-AFDD-33DD0FBD4EA9}" type="slidenum">
              <a:rPr lang="fr-FR" smtClean="0"/>
              <a:t>5</a:t>
            </a:fld>
            <a:endParaRPr lang="fr-FR"/>
          </a:p>
        </p:txBody>
      </p:sp>
    </p:spTree>
    <p:extLst>
      <p:ext uri="{BB962C8B-B14F-4D97-AF65-F5344CB8AC3E}">
        <p14:creationId xmlns:p14="http://schemas.microsoft.com/office/powerpoint/2010/main" val="1494128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Most modern businesses depend heavily on information systems, from employee e-mail, database management to e-commerce Web sites.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What if these systems turn out to be defective. We all know that one tiny bug </a:t>
            </a:r>
            <a:r>
              <a:rPr lang="en-US" b="0" i="0" dirty="0" err="1">
                <a:solidFill>
                  <a:srgbClr val="333333"/>
                </a:solidFill>
                <a:effectLst/>
                <a:latin typeface="Arial" panose="020B0604020202020204" pitchFamily="34" charset="0"/>
              </a:rPr>
              <a:t>cpotentially</a:t>
            </a:r>
            <a:r>
              <a:rPr lang="en-US" b="0" i="0" dirty="0">
                <a:solidFill>
                  <a:srgbClr val="333333"/>
                </a:solidFill>
                <a:effectLst/>
                <a:latin typeface="Arial" panose="020B0604020202020204" pitchFamily="34" charset="0"/>
              </a:rPr>
              <a:t> cause monetary and human damage, and history is full of such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In May of 1996, a software bug caused the bank accounts of 823 customers of a major US bank to be credited with 920 million US dollars.</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China Airlines Airbus A300 crashed due to a software bug on April 26, 1994, killing 264 innocents live.</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Nissan cars recalled over 1 million automobiles from the market due to software failure in the airbag sensor. There has been reported two accidents due to this software failure.</a:t>
            </a:r>
            <a:endParaRPr lang="en-US" dirty="0"/>
          </a:p>
        </p:txBody>
      </p:sp>
      <p:sp>
        <p:nvSpPr>
          <p:cNvPr id="4" name="Slide Number Placeholder 3"/>
          <p:cNvSpPr>
            <a:spLocks noGrp="1"/>
          </p:cNvSpPr>
          <p:nvPr>
            <p:ph type="sldNum" sz="quarter" idx="5"/>
          </p:nvPr>
        </p:nvSpPr>
        <p:spPr/>
        <p:txBody>
          <a:bodyPr/>
          <a:lstStyle/>
          <a:p>
            <a:fld id="{13DC4F55-DF29-4BAA-8847-FBD0E900BAFF}" type="slidenum">
              <a:rPr lang="en-US" smtClean="0"/>
              <a:t>6</a:t>
            </a:fld>
            <a:endParaRPr lang="en-US"/>
          </a:p>
        </p:txBody>
      </p:sp>
    </p:spTree>
    <p:extLst>
      <p:ext uri="{BB962C8B-B14F-4D97-AF65-F5344CB8AC3E}">
        <p14:creationId xmlns:p14="http://schemas.microsoft.com/office/powerpoint/2010/main" val="3294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deliver a quality product, we need to test it in the software development process. Generally, a web-based application is a three-tier architecture application, as shown in figure 1.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first layer is the presentation layer known as Front-end, the second layer is the business, and the third layer is the database layer known as the backend. That’s why testing can be either frontend, backend, or both, depending on your release. Frontend testing is the type of software testing used to evaluate the presentation layer of a three-tier architecture in a web application. Another part of software testing is backend testing used to test the application and database layer.</a:t>
            </a:r>
          </a:p>
        </p:txBody>
      </p:sp>
      <p:sp>
        <p:nvSpPr>
          <p:cNvPr id="4" name="Slide Number Placeholder 3"/>
          <p:cNvSpPr>
            <a:spLocks noGrp="1"/>
          </p:cNvSpPr>
          <p:nvPr>
            <p:ph type="sldNum" sz="quarter" idx="5"/>
          </p:nvPr>
        </p:nvSpPr>
        <p:spPr/>
        <p:txBody>
          <a:bodyPr/>
          <a:lstStyle/>
          <a:p>
            <a:fld id="{13DC4F55-DF29-4BAA-8847-FBD0E900BAFF}" type="slidenum">
              <a:rPr lang="en-US" smtClean="0"/>
              <a:t>7</a:t>
            </a:fld>
            <a:endParaRPr lang="en-US"/>
          </a:p>
        </p:txBody>
      </p:sp>
    </p:spTree>
    <p:extLst>
      <p:ext uri="{BB962C8B-B14F-4D97-AF65-F5344CB8AC3E}">
        <p14:creationId xmlns:p14="http://schemas.microsoft.com/office/powerpoint/2010/main" val="120974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As a final graduation project, elaborated within Harvest Group, we accomplished the study, design, and development of a backend app called Foreman QA Standalone, which is a quality assurance tool for frontend testing used by Harvest Group developers to improve the customer experience and ensure the best development experience for developers.</a:t>
            </a:r>
          </a:p>
        </p:txBody>
      </p:sp>
      <p:sp>
        <p:nvSpPr>
          <p:cNvPr id="4" name="Slide Number Placeholder 3"/>
          <p:cNvSpPr>
            <a:spLocks noGrp="1"/>
          </p:cNvSpPr>
          <p:nvPr>
            <p:ph type="sldNum" sz="quarter" idx="5"/>
          </p:nvPr>
        </p:nvSpPr>
        <p:spPr/>
        <p:txBody>
          <a:bodyPr/>
          <a:lstStyle/>
          <a:p>
            <a:fld id="{13DC4F55-DF29-4BAA-8847-FBD0E900BAFF}" type="slidenum">
              <a:rPr lang="en-US" smtClean="0"/>
              <a:t>8</a:t>
            </a:fld>
            <a:endParaRPr lang="en-US"/>
          </a:p>
        </p:txBody>
      </p:sp>
    </p:spTree>
    <p:extLst>
      <p:ext uri="{BB962C8B-B14F-4D97-AF65-F5344CB8AC3E}">
        <p14:creationId xmlns:p14="http://schemas.microsoft.com/office/powerpoint/2010/main" val="1741023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 Harvest Group employee called Imen, the first day as a QA software, was introduced to an application to be tested called Foreman. Foreman is an application with hundreds of forms and thousands of reports.</a:t>
            </a:r>
          </a:p>
        </p:txBody>
      </p:sp>
      <p:sp>
        <p:nvSpPr>
          <p:cNvPr id="4" name="Slide Number Placeholder 3"/>
          <p:cNvSpPr>
            <a:spLocks noGrp="1"/>
          </p:cNvSpPr>
          <p:nvPr>
            <p:ph type="sldNum" sz="quarter" idx="5"/>
          </p:nvPr>
        </p:nvSpPr>
        <p:spPr/>
        <p:txBody>
          <a:bodyPr/>
          <a:lstStyle/>
          <a:p>
            <a:fld id="{13DC4F55-DF29-4BAA-8847-FBD0E900BAFF}" type="slidenum">
              <a:rPr lang="en-US" smtClean="0"/>
              <a:t>9</a:t>
            </a:fld>
            <a:endParaRPr lang="en-US"/>
          </a:p>
        </p:txBody>
      </p:sp>
    </p:spTree>
    <p:extLst>
      <p:ext uri="{BB962C8B-B14F-4D97-AF65-F5344CB8AC3E}">
        <p14:creationId xmlns:p14="http://schemas.microsoft.com/office/powerpoint/2010/main" val="22571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5CD287-BEE4-46C1-AAF3-6B22E1C80D3E}"/>
              </a:ext>
            </a:extLst>
          </p:cNvPr>
          <p:cNvSpPr>
            <a:spLocks noGrp="1"/>
          </p:cNvSpPr>
          <p:nvPr>
            <p:ph type="pic" sz="quarter" idx="10" hasCustomPrompt="1"/>
          </p:nvPr>
        </p:nvSpPr>
        <p:spPr>
          <a:xfrm>
            <a:off x="1662113" y="2273300"/>
            <a:ext cx="2520950" cy="4584700"/>
          </a:xfrm>
        </p:spPr>
        <p:txBody>
          <a:bodyPr>
            <a:normAutofit/>
          </a:bodyPr>
          <a:lstStyle>
            <a:lvl1pPr marL="0" indent="0" algn="ctr">
              <a:buNone/>
              <a:defRPr sz="2400" b="1">
                <a:latin typeface="Tw Cen MT" panose="020B0602020104020603" pitchFamily="34" charset="0"/>
              </a:defRPr>
            </a:lvl1pPr>
          </a:lstStyle>
          <a:p>
            <a:r>
              <a:rPr lang="en-US"/>
              <a:t>Drag and Drop Your Picture Here</a:t>
            </a:r>
          </a:p>
        </p:txBody>
      </p:sp>
    </p:spTree>
    <p:extLst>
      <p:ext uri="{BB962C8B-B14F-4D97-AF65-F5344CB8AC3E}">
        <p14:creationId xmlns:p14="http://schemas.microsoft.com/office/powerpoint/2010/main" val="49391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F34D9-402E-4A54-B9ED-6EBE6A55AE2D}"/>
              </a:ext>
            </a:extLst>
          </p:cNvPr>
          <p:cNvSpPr>
            <a:spLocks noGrp="1"/>
          </p:cNvSpPr>
          <p:nvPr>
            <p:ph type="dt" sz="half" idx="10"/>
          </p:nvPr>
        </p:nvSpPr>
        <p:spPr/>
        <p:txBody>
          <a:bodyPr/>
          <a:lstStyle/>
          <a:p>
            <a:fld id="{76E5B84D-D061-483E-84D4-FDF00078B9A9}" type="datetimeFigureOut">
              <a:rPr lang="en-US" smtClean="0"/>
              <a:t>10/20/2021</a:t>
            </a:fld>
            <a:endParaRPr lang="en-US"/>
          </a:p>
        </p:txBody>
      </p:sp>
      <p:sp>
        <p:nvSpPr>
          <p:cNvPr id="3" name="Footer Placeholder 2">
            <a:extLst>
              <a:ext uri="{FF2B5EF4-FFF2-40B4-BE49-F238E27FC236}">
                <a16:creationId xmlns:a16="http://schemas.microsoft.com/office/drawing/2014/main" id="{36F30939-C578-4E8D-AB84-8A744773C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314FD7-C1D2-4360-9BF3-753F15B4F77A}"/>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05427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10/20/2021</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10/20/2021</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7.jp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jfif"/><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6.png"/><Relationship Id="rId7"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1.png"/><Relationship Id="rId4" Type="http://schemas.openxmlformats.org/officeDocument/2006/relationships/image" Target="../media/image46.png"/><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6983" y="4612401"/>
            <a:ext cx="4078408" cy="1762847"/>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155220CD-AFA7-4BF0-A678-BBDB0525C165}"/>
              </a:ext>
            </a:extLst>
          </p:cNvPr>
          <p:cNvSpPr txBox="1"/>
          <p:nvPr/>
        </p:nvSpPr>
        <p:spPr>
          <a:xfrm>
            <a:off x="2215093" y="2583873"/>
            <a:ext cx="7946167" cy="1200329"/>
          </a:xfrm>
          <a:prstGeom prst="rect">
            <a:avLst/>
          </a:prstGeom>
          <a:noFill/>
        </p:spPr>
        <p:txBody>
          <a:bodyPr wrap="square" rtlCol="0">
            <a:spAutoFit/>
          </a:bodyPr>
          <a:lstStyle/>
          <a:p>
            <a:pPr algn="ctr"/>
            <a:r>
              <a:rPr lang="en-US" sz="3600" b="1">
                <a:solidFill>
                  <a:schemeClr val="tx1">
                    <a:lumMod val="65000"/>
                    <a:lumOff val="35000"/>
                  </a:schemeClr>
                </a:solidFill>
              </a:rPr>
              <a:t>Designing and developing an automated </a:t>
            </a:r>
          </a:p>
          <a:p>
            <a:pPr algn="ctr"/>
            <a:r>
              <a:rPr lang="en-US" sz="3600" b="1">
                <a:solidFill>
                  <a:schemeClr val="tx1">
                    <a:lumMod val="65000"/>
                    <a:lumOff val="35000"/>
                  </a:schemeClr>
                </a:solidFill>
              </a:rPr>
              <a:t>QA tool for frontend testing</a:t>
            </a:r>
            <a:endParaRPr lang="fr-FR" sz="3600">
              <a:solidFill>
                <a:schemeClr val="tx1">
                  <a:lumMod val="65000"/>
                  <a:lumOff val="35000"/>
                </a:schemeClr>
              </a:solidFill>
            </a:endParaRPr>
          </a:p>
        </p:txBody>
      </p:sp>
      <p:sp>
        <p:nvSpPr>
          <p:cNvPr id="16" name="Rectangle 15">
            <a:extLst>
              <a:ext uri="{FF2B5EF4-FFF2-40B4-BE49-F238E27FC236}">
                <a16:creationId xmlns:a16="http://schemas.microsoft.com/office/drawing/2014/main" id="{430865AC-6117-4062-9E0D-35AA2109A4BD}"/>
              </a:ext>
            </a:extLst>
          </p:cNvPr>
          <p:cNvSpPr/>
          <p:nvPr/>
        </p:nvSpPr>
        <p:spPr>
          <a:xfrm>
            <a:off x="2524095" y="1703486"/>
            <a:ext cx="7143810" cy="707886"/>
          </a:xfrm>
          <a:prstGeom prst="rect">
            <a:avLst/>
          </a:prstGeom>
        </p:spPr>
        <p:txBody>
          <a:bodyPr wrap="square">
            <a:spAutoFit/>
          </a:bodyPr>
          <a:lstStyle/>
          <a:p>
            <a:pPr algn="ctr"/>
            <a:r>
              <a:rPr lang="en-US" sz="2000" b="1">
                <a:solidFill>
                  <a:schemeClr val="accent1"/>
                </a:solidFill>
              </a:rPr>
              <a:t>End of Studies Project Presentation</a:t>
            </a:r>
          </a:p>
          <a:p>
            <a:pPr algn="ctr"/>
            <a:r>
              <a:rPr lang="en-US" sz="2000" b="1">
                <a:solidFill>
                  <a:schemeClr val="accent1"/>
                </a:solidFill>
              </a:rPr>
              <a:t>October 22nd, 2021 </a:t>
            </a:r>
          </a:p>
        </p:txBody>
      </p:sp>
      <p:pic>
        <p:nvPicPr>
          <p:cNvPr id="17" name="Picture 16" descr="Text&#10;&#10;Description automatically generated">
            <a:extLst>
              <a:ext uri="{FF2B5EF4-FFF2-40B4-BE49-F238E27FC236}">
                <a16:creationId xmlns:a16="http://schemas.microsoft.com/office/drawing/2014/main" id="{3807B6FC-98BA-48B6-9599-BFDA442D30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9568" y="536512"/>
            <a:ext cx="1183534" cy="575242"/>
          </a:xfrm>
          <a:prstGeom prst="rect">
            <a:avLst/>
          </a:prstGeom>
        </p:spPr>
      </p:pic>
      <p:sp>
        <p:nvSpPr>
          <p:cNvPr id="19" name="TextBox 18">
            <a:extLst>
              <a:ext uri="{FF2B5EF4-FFF2-40B4-BE49-F238E27FC236}">
                <a16:creationId xmlns:a16="http://schemas.microsoft.com/office/drawing/2014/main" id="{F71B4AF2-9996-4DF8-BD4F-6305AF00189D}"/>
              </a:ext>
            </a:extLst>
          </p:cNvPr>
          <p:cNvSpPr txBox="1"/>
          <p:nvPr/>
        </p:nvSpPr>
        <p:spPr>
          <a:xfrm>
            <a:off x="9305374" y="247769"/>
            <a:ext cx="2211922" cy="584775"/>
          </a:xfrm>
          <a:prstGeom prst="rect">
            <a:avLst/>
          </a:prstGeom>
          <a:noFill/>
        </p:spPr>
        <p:txBody>
          <a:bodyPr wrap="square">
            <a:spAutoFit/>
          </a:bodyPr>
          <a:lstStyle/>
          <a:p>
            <a:pPr algn="ctr"/>
            <a:r>
              <a:rPr lang="es-HN" sz="1400" b="1">
                <a:solidFill>
                  <a:schemeClr val="tx1">
                    <a:lumMod val="65000"/>
                    <a:lumOff val="35000"/>
                  </a:schemeClr>
                </a:solidFill>
              </a:rPr>
              <a:t>Hosting Company</a:t>
            </a:r>
          </a:p>
          <a:p>
            <a:pPr algn="ctr"/>
            <a:endParaRPr lang="es-HN" sz="1800" b="1">
              <a:solidFill>
                <a:schemeClr val="tx1">
                  <a:lumMod val="65000"/>
                  <a:lumOff val="35000"/>
                </a:schemeClr>
              </a:solidFill>
            </a:endParaRPr>
          </a:p>
        </p:txBody>
      </p:sp>
      <p:pic>
        <p:nvPicPr>
          <p:cNvPr id="20" name="Picture 7" descr="C:\Users\ANoir\Desktop\sv.png">
            <a:extLst>
              <a:ext uri="{FF2B5EF4-FFF2-40B4-BE49-F238E27FC236}">
                <a16:creationId xmlns:a16="http://schemas.microsoft.com/office/drawing/2014/main" id="{FC92CC8A-BFBD-410F-961B-142C30D66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724" y="501074"/>
            <a:ext cx="1171369" cy="64269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1B0127C-AB21-4283-AC93-D79FF6D0A314}"/>
              </a:ext>
            </a:extLst>
          </p:cNvPr>
          <p:cNvSpPr txBox="1"/>
          <p:nvPr/>
        </p:nvSpPr>
        <p:spPr>
          <a:xfrm>
            <a:off x="-6983" y="118881"/>
            <a:ext cx="3415976" cy="523220"/>
          </a:xfrm>
          <a:prstGeom prst="rect">
            <a:avLst/>
          </a:prstGeom>
          <a:noFill/>
        </p:spPr>
        <p:txBody>
          <a:bodyPr wrap="square">
            <a:spAutoFit/>
          </a:bodyPr>
          <a:lstStyle/>
          <a:p>
            <a:pPr algn="ctr"/>
            <a:r>
              <a:rPr lang="en-US" sz="1400" b="1">
                <a:solidFill>
                  <a:schemeClr val="tx1">
                    <a:lumMod val="65000"/>
                    <a:lumOff val="35000"/>
                  </a:schemeClr>
                </a:solidFill>
              </a:rPr>
              <a:t>Higher Institute of Applied Sciences</a:t>
            </a:r>
          </a:p>
          <a:p>
            <a:pPr algn="ctr"/>
            <a:r>
              <a:rPr lang="en-US" sz="1400" b="1">
                <a:solidFill>
                  <a:schemeClr val="tx1">
                    <a:lumMod val="65000"/>
                    <a:lumOff val="35000"/>
                  </a:schemeClr>
                </a:solidFill>
              </a:rPr>
              <a:t> and Technology of Sousse</a:t>
            </a:r>
            <a:endParaRPr lang="fr-FR" sz="1400" b="1">
              <a:solidFill>
                <a:schemeClr val="tx1">
                  <a:lumMod val="65000"/>
                  <a:lumOff val="35000"/>
                </a:schemeClr>
              </a:solidFill>
            </a:endParaRPr>
          </a:p>
        </p:txBody>
      </p:sp>
      <p:sp>
        <p:nvSpPr>
          <p:cNvPr id="4" name="Rectangle 3">
            <a:extLst>
              <a:ext uri="{FF2B5EF4-FFF2-40B4-BE49-F238E27FC236}">
                <a16:creationId xmlns:a16="http://schemas.microsoft.com/office/drawing/2014/main" id="{396D3EFC-F667-42B2-B511-7CADC1DBC6B2}"/>
              </a:ext>
            </a:extLst>
          </p:cNvPr>
          <p:cNvSpPr/>
          <p:nvPr/>
        </p:nvSpPr>
        <p:spPr>
          <a:xfrm>
            <a:off x="8113592" y="4612401"/>
            <a:ext cx="4078408" cy="1762848"/>
          </a:xfrm>
          <a:prstGeom prst="rect">
            <a:avLst/>
          </a:prstGeom>
          <a:solidFill>
            <a:srgbClr val="185ADB"/>
          </a:solid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6C7577-5A84-46C8-ABEF-6744C28C98C6}"/>
              </a:ext>
            </a:extLst>
          </p:cNvPr>
          <p:cNvSpPr/>
          <p:nvPr/>
        </p:nvSpPr>
        <p:spPr>
          <a:xfrm>
            <a:off x="4053305" y="4605729"/>
            <a:ext cx="4078408" cy="1762848"/>
          </a:xfrm>
          <a:prstGeom prst="rect">
            <a:avLst/>
          </a:prstGeom>
          <a:solidFill>
            <a:srgbClr val="FFC947"/>
          </a:solidFill>
          <a:ln>
            <a:solidFill>
              <a:srgbClr val="FFC9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75FA533-9D81-4810-BBA1-FF8B18797739}"/>
              </a:ext>
            </a:extLst>
          </p:cNvPr>
          <p:cNvSpPr/>
          <p:nvPr/>
        </p:nvSpPr>
        <p:spPr>
          <a:xfrm>
            <a:off x="0" y="6375248"/>
            <a:ext cx="12192000" cy="4827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7 CuadroTexto">
            <a:extLst>
              <a:ext uri="{FF2B5EF4-FFF2-40B4-BE49-F238E27FC236}">
                <a16:creationId xmlns:a16="http://schemas.microsoft.com/office/drawing/2014/main" id="{211C561E-3BF8-4411-9EF7-6EDE5C850C9E}"/>
              </a:ext>
            </a:extLst>
          </p:cNvPr>
          <p:cNvSpPr txBox="1"/>
          <p:nvPr/>
        </p:nvSpPr>
        <p:spPr>
          <a:xfrm>
            <a:off x="4224143" y="4726675"/>
            <a:ext cx="3877664" cy="369332"/>
          </a:xfrm>
          <a:prstGeom prst="rect">
            <a:avLst/>
          </a:prstGeom>
          <a:noFill/>
        </p:spPr>
        <p:txBody>
          <a:bodyPr wrap="square" rtlCol="0">
            <a:spAutoFit/>
          </a:bodyPr>
          <a:lstStyle/>
          <a:p>
            <a:r>
              <a:rPr lang="fr-FR" b="1">
                <a:solidFill>
                  <a:schemeClr val="bg1"/>
                </a:solidFill>
                <a:effectLst>
                  <a:outerShdw blurRad="50800" dist="38100" dir="16200000" rotWithShape="0">
                    <a:prstClr val="black">
                      <a:alpha val="40000"/>
                    </a:prstClr>
                  </a:outerShdw>
                </a:effectLst>
              </a:rPr>
              <a:t>Academic </a:t>
            </a:r>
            <a:r>
              <a:rPr lang="fr-FR" b="1" err="1">
                <a:solidFill>
                  <a:schemeClr val="bg1"/>
                </a:solidFill>
                <a:effectLst>
                  <a:outerShdw blurRad="50800" dist="38100" dir="16200000" rotWithShape="0">
                    <a:prstClr val="black">
                      <a:alpha val="40000"/>
                    </a:prstClr>
                  </a:outerShdw>
                </a:effectLst>
              </a:rPr>
              <a:t>advisor</a:t>
            </a:r>
            <a:r>
              <a:rPr lang="fr-FR" b="1">
                <a:solidFill>
                  <a:schemeClr val="bg1"/>
                </a:solidFill>
                <a:effectLst>
                  <a:outerShdw blurRad="50800" dist="38100" dir="16200000" rotWithShape="0">
                    <a:prstClr val="black">
                      <a:alpha val="40000"/>
                    </a:prstClr>
                  </a:outerShdw>
                </a:effectLst>
              </a:rPr>
              <a:t>:</a:t>
            </a:r>
            <a:endParaRPr lang="es-ES" b="1">
              <a:solidFill>
                <a:schemeClr val="bg1"/>
              </a:solidFill>
              <a:effectLst>
                <a:outerShdw blurRad="50800" dist="38100" dir="16200000" rotWithShape="0">
                  <a:prstClr val="black">
                    <a:alpha val="40000"/>
                  </a:prstClr>
                </a:outerShdw>
              </a:effectLst>
            </a:endParaRPr>
          </a:p>
        </p:txBody>
      </p:sp>
      <p:sp>
        <p:nvSpPr>
          <p:cNvPr id="62" name="3 CuadroTexto">
            <a:extLst>
              <a:ext uri="{FF2B5EF4-FFF2-40B4-BE49-F238E27FC236}">
                <a16:creationId xmlns:a16="http://schemas.microsoft.com/office/drawing/2014/main" id="{80F80D35-542F-4DBB-8755-DD313270E257}"/>
              </a:ext>
            </a:extLst>
          </p:cNvPr>
          <p:cNvSpPr txBox="1"/>
          <p:nvPr/>
        </p:nvSpPr>
        <p:spPr>
          <a:xfrm>
            <a:off x="253144" y="4726675"/>
            <a:ext cx="2752528" cy="369332"/>
          </a:xfrm>
          <a:prstGeom prst="rect">
            <a:avLst/>
          </a:prstGeom>
          <a:noFill/>
        </p:spPr>
        <p:txBody>
          <a:bodyPr wrap="square" rtlCol="0">
            <a:spAutoFit/>
          </a:bodyPr>
          <a:lstStyle/>
          <a:p>
            <a:r>
              <a:rPr lang="es-HN" b="1" err="1">
                <a:solidFill>
                  <a:schemeClr val="bg1"/>
                </a:solidFill>
                <a:effectLst>
                  <a:outerShdw blurRad="50800" dist="38100" dir="16200000" rotWithShape="0">
                    <a:prstClr val="black">
                      <a:alpha val="40000"/>
                    </a:prstClr>
                  </a:outerShdw>
                </a:effectLst>
              </a:rPr>
              <a:t>Elaborated</a:t>
            </a:r>
            <a:r>
              <a:rPr lang="es-HN" b="1">
                <a:solidFill>
                  <a:schemeClr val="bg1"/>
                </a:solidFill>
                <a:effectLst>
                  <a:outerShdw blurRad="50800" dist="38100" dir="16200000" rotWithShape="0">
                    <a:prstClr val="black">
                      <a:alpha val="40000"/>
                    </a:prstClr>
                  </a:outerShdw>
                </a:effectLst>
              </a:rPr>
              <a:t> </a:t>
            </a:r>
            <a:r>
              <a:rPr lang="es-HN" b="1" err="1">
                <a:solidFill>
                  <a:schemeClr val="bg1"/>
                </a:solidFill>
                <a:effectLst>
                  <a:outerShdw blurRad="50800" dist="38100" dir="16200000" rotWithShape="0">
                    <a:prstClr val="black">
                      <a:alpha val="40000"/>
                    </a:prstClr>
                  </a:outerShdw>
                </a:effectLst>
              </a:rPr>
              <a:t>by</a:t>
            </a:r>
            <a:r>
              <a:rPr lang="es-HN" b="1">
                <a:solidFill>
                  <a:schemeClr val="bg1"/>
                </a:solidFill>
                <a:effectLst>
                  <a:outerShdw blurRad="50800" dist="38100" dir="16200000" rotWithShape="0">
                    <a:prstClr val="black">
                      <a:alpha val="40000"/>
                    </a:prstClr>
                  </a:outerShdw>
                </a:effectLst>
              </a:rPr>
              <a:t> : </a:t>
            </a:r>
            <a:endParaRPr lang="es-ES" b="1">
              <a:solidFill>
                <a:schemeClr val="bg1"/>
              </a:solidFill>
              <a:effectLst>
                <a:outerShdw blurRad="50800" dist="38100" dir="16200000" rotWithShape="0">
                  <a:prstClr val="black">
                    <a:alpha val="40000"/>
                  </a:prstClr>
                </a:outerShdw>
              </a:effectLst>
            </a:endParaRPr>
          </a:p>
        </p:txBody>
      </p:sp>
      <p:sp>
        <p:nvSpPr>
          <p:cNvPr id="64" name="7 CuadroTexto">
            <a:extLst>
              <a:ext uri="{FF2B5EF4-FFF2-40B4-BE49-F238E27FC236}">
                <a16:creationId xmlns:a16="http://schemas.microsoft.com/office/drawing/2014/main" id="{2D23CB9C-B2E9-443F-B952-1A88FCCF443E}"/>
              </a:ext>
            </a:extLst>
          </p:cNvPr>
          <p:cNvSpPr txBox="1"/>
          <p:nvPr/>
        </p:nvSpPr>
        <p:spPr>
          <a:xfrm>
            <a:off x="5133917" y="5140325"/>
            <a:ext cx="2745315" cy="830997"/>
          </a:xfrm>
          <a:prstGeom prst="rect">
            <a:avLst/>
          </a:prstGeom>
          <a:noFill/>
        </p:spPr>
        <p:txBody>
          <a:bodyPr wrap="square" rtlCol="0">
            <a:spAutoFit/>
          </a:bodyPr>
          <a:lstStyle/>
          <a:p>
            <a:r>
              <a:rPr lang="es-HN" sz="2400" b="1">
                <a:solidFill>
                  <a:schemeClr val="bg1"/>
                </a:solidFill>
                <a:effectLst>
                  <a:outerShdw blurRad="50800" dist="38100" dir="16200000" rotWithShape="0">
                    <a:prstClr val="black">
                      <a:alpha val="40000"/>
                    </a:prstClr>
                  </a:outerShdw>
                </a:effectLst>
                <a:latin typeface="Agency FB" panose="020B0503020202020204" pitchFamily="34" charset="0"/>
              </a:rPr>
              <a:t>Mrs. </a:t>
            </a:r>
            <a:r>
              <a:rPr lang="es-HN" sz="2400" b="1" err="1">
                <a:solidFill>
                  <a:schemeClr val="bg1"/>
                </a:solidFill>
                <a:effectLst>
                  <a:outerShdw blurRad="50800" dist="38100" dir="16200000" rotWithShape="0">
                    <a:prstClr val="black">
                      <a:alpha val="40000"/>
                    </a:prstClr>
                  </a:outerShdw>
                </a:effectLst>
                <a:latin typeface="Agency FB" panose="020B0503020202020204" pitchFamily="34" charset="0"/>
              </a:rPr>
              <a:t>Jihen</a:t>
            </a:r>
            <a:r>
              <a:rPr lang="es-HN" sz="2400" b="1">
                <a:solidFill>
                  <a:schemeClr val="bg1"/>
                </a:solidFill>
                <a:effectLst>
                  <a:outerShdw blurRad="50800" dist="38100" dir="16200000" rotWithShape="0">
                    <a:prstClr val="black">
                      <a:alpha val="40000"/>
                    </a:prstClr>
                  </a:outerShdw>
                </a:effectLst>
                <a:latin typeface="Agency FB" panose="020B0503020202020204" pitchFamily="34" charset="0"/>
              </a:rPr>
              <a:t> Malek</a:t>
            </a:r>
          </a:p>
          <a:p>
            <a:r>
              <a:rPr lang="es-ES" sz="2400" b="1">
                <a:solidFill>
                  <a:schemeClr val="bg1"/>
                </a:solidFill>
                <a:effectLst>
                  <a:outerShdw blurRad="50800" dist="38100" dir="16200000" rotWithShape="0">
                    <a:prstClr val="black">
                      <a:alpha val="40000"/>
                    </a:prstClr>
                  </a:outerShdw>
                </a:effectLst>
                <a:latin typeface="Agency FB" panose="020B0503020202020204" pitchFamily="34" charset="0"/>
              </a:rPr>
              <a:t>Mr. Sami </a:t>
            </a:r>
            <a:r>
              <a:rPr lang="es-ES" sz="2400" b="1" err="1">
                <a:solidFill>
                  <a:schemeClr val="bg1"/>
                </a:solidFill>
                <a:effectLst>
                  <a:outerShdw blurRad="50800" dist="38100" dir="16200000" rotWithShape="0">
                    <a:prstClr val="black">
                      <a:alpha val="40000"/>
                    </a:prstClr>
                  </a:outerShdw>
                </a:effectLst>
                <a:latin typeface="Agency FB" panose="020B0503020202020204" pitchFamily="34" charset="0"/>
              </a:rPr>
              <a:t>Achour</a:t>
            </a:r>
            <a:endParaRPr lang="es-ES" sz="2400" b="1">
              <a:solidFill>
                <a:schemeClr val="bg1"/>
              </a:solidFill>
              <a:effectLst>
                <a:outerShdw blurRad="50800" dist="38100" dir="16200000" rotWithShape="0">
                  <a:prstClr val="black">
                    <a:alpha val="40000"/>
                  </a:prstClr>
                </a:outerShdw>
              </a:effectLst>
              <a:latin typeface="Agency FB" panose="020B0503020202020204" pitchFamily="34" charset="0"/>
            </a:endParaRPr>
          </a:p>
        </p:txBody>
      </p:sp>
      <p:sp>
        <p:nvSpPr>
          <p:cNvPr id="65" name="Rectangle 64">
            <a:extLst>
              <a:ext uri="{FF2B5EF4-FFF2-40B4-BE49-F238E27FC236}">
                <a16:creationId xmlns:a16="http://schemas.microsoft.com/office/drawing/2014/main" id="{09CA911E-196D-4768-AE27-1F08B370941F}"/>
              </a:ext>
            </a:extLst>
          </p:cNvPr>
          <p:cNvSpPr/>
          <p:nvPr/>
        </p:nvSpPr>
        <p:spPr>
          <a:xfrm>
            <a:off x="8908330" y="5156336"/>
            <a:ext cx="1834156" cy="400110"/>
          </a:xfrm>
          <a:prstGeom prst="rect">
            <a:avLst/>
          </a:prstGeom>
        </p:spPr>
        <p:txBody>
          <a:bodyPr wrap="none">
            <a:spAutoFit/>
          </a:bodyPr>
          <a:lstStyle/>
          <a:p>
            <a:r>
              <a:rPr lang="fr-FR" sz="2000" b="1" err="1">
                <a:solidFill>
                  <a:schemeClr val="bg1"/>
                </a:solidFill>
                <a:effectLst>
                  <a:outerShdw blurRad="50800" dist="38100" dir="16200000" rotWithShape="0">
                    <a:prstClr val="black">
                      <a:alpha val="40000"/>
                    </a:prstClr>
                  </a:outerShdw>
                </a:effectLst>
                <a:latin typeface="Agency FB" panose="020B0503020202020204" pitchFamily="34" charset="0"/>
              </a:rPr>
              <a:t>From</a:t>
            </a:r>
            <a:r>
              <a:rPr lang="fr-FR" sz="1600" b="1">
                <a:latin typeface="Comic Sans MS" panose="030F0702030302020204" pitchFamily="66" charset="0"/>
              </a:rPr>
              <a:t> </a:t>
            </a:r>
            <a:r>
              <a:rPr lang="fr-FR" sz="2000" b="1">
                <a:solidFill>
                  <a:schemeClr val="bg1"/>
                </a:solidFill>
                <a:effectLst>
                  <a:outerShdw blurRad="50800" dist="38100" dir="16200000" rotWithShape="0">
                    <a:prstClr val="black">
                      <a:alpha val="40000"/>
                    </a:prstClr>
                  </a:outerShdw>
                </a:effectLst>
                <a:latin typeface="Agency FB" panose="020B0503020202020204" pitchFamily="34" charset="0"/>
              </a:rPr>
              <a:t>02/23/2021</a:t>
            </a:r>
          </a:p>
        </p:txBody>
      </p:sp>
      <p:sp>
        <p:nvSpPr>
          <p:cNvPr id="66" name="Rectangle 65">
            <a:extLst>
              <a:ext uri="{FF2B5EF4-FFF2-40B4-BE49-F238E27FC236}">
                <a16:creationId xmlns:a16="http://schemas.microsoft.com/office/drawing/2014/main" id="{D48C1B14-C419-4CF0-9B43-95C8A5EDEDFA}"/>
              </a:ext>
            </a:extLst>
          </p:cNvPr>
          <p:cNvSpPr/>
          <p:nvPr/>
        </p:nvSpPr>
        <p:spPr>
          <a:xfrm>
            <a:off x="8316787" y="4726675"/>
            <a:ext cx="2094548" cy="369332"/>
          </a:xfrm>
          <a:prstGeom prst="rect">
            <a:avLst/>
          </a:prstGeom>
        </p:spPr>
        <p:txBody>
          <a:bodyPr wrap="none">
            <a:spAutoFit/>
          </a:bodyPr>
          <a:lstStyle/>
          <a:p>
            <a:r>
              <a:rPr lang="fr-FR" b="1" err="1">
                <a:solidFill>
                  <a:schemeClr val="bg1"/>
                </a:solidFill>
                <a:effectLst>
                  <a:outerShdw blurRad="50800" dist="38100" dir="16200000" rotWithShape="0">
                    <a:prstClr val="black">
                      <a:alpha val="40000"/>
                    </a:prstClr>
                  </a:outerShdw>
                </a:effectLst>
              </a:rPr>
              <a:t>Internship</a:t>
            </a:r>
            <a:r>
              <a:rPr lang="fr-FR" b="1">
                <a:solidFill>
                  <a:schemeClr val="bg1"/>
                </a:solidFill>
                <a:effectLst>
                  <a:outerShdw blurRad="50800" dist="38100" dir="16200000" rotWithShape="0">
                    <a:prstClr val="black">
                      <a:alpha val="40000"/>
                    </a:prstClr>
                  </a:outerShdw>
                </a:effectLst>
              </a:rPr>
              <a:t> duration:</a:t>
            </a:r>
          </a:p>
        </p:txBody>
      </p:sp>
      <p:sp>
        <p:nvSpPr>
          <p:cNvPr id="67" name="Rectangle 66">
            <a:extLst>
              <a:ext uri="{FF2B5EF4-FFF2-40B4-BE49-F238E27FC236}">
                <a16:creationId xmlns:a16="http://schemas.microsoft.com/office/drawing/2014/main" id="{A1CC948D-E7F5-4215-81F0-B3BE573D1713}"/>
              </a:ext>
            </a:extLst>
          </p:cNvPr>
          <p:cNvSpPr/>
          <p:nvPr/>
        </p:nvSpPr>
        <p:spPr>
          <a:xfrm>
            <a:off x="9867125" y="5525919"/>
            <a:ext cx="1600118" cy="400110"/>
          </a:xfrm>
          <a:prstGeom prst="rect">
            <a:avLst/>
          </a:prstGeom>
        </p:spPr>
        <p:txBody>
          <a:bodyPr wrap="none">
            <a:spAutoFit/>
          </a:bodyPr>
          <a:lstStyle/>
          <a:p>
            <a:r>
              <a:rPr lang="fr-FR" sz="2000" b="1">
                <a:solidFill>
                  <a:schemeClr val="bg1"/>
                </a:solidFill>
                <a:effectLst>
                  <a:outerShdw blurRad="50800" dist="38100" dir="16200000" rotWithShape="0">
                    <a:prstClr val="black">
                      <a:alpha val="40000"/>
                    </a:prstClr>
                  </a:outerShdw>
                </a:effectLst>
                <a:latin typeface="Agency FB" panose="020B0503020202020204" pitchFamily="34" charset="0"/>
              </a:rPr>
              <a:t>To</a:t>
            </a:r>
            <a:r>
              <a:rPr lang="fr-FR" b="1">
                <a:latin typeface="Comic Sans MS" panose="030F0702030302020204" pitchFamily="66" charset="0"/>
              </a:rPr>
              <a:t> </a:t>
            </a:r>
            <a:r>
              <a:rPr lang="fr-FR" sz="2000" b="1">
                <a:solidFill>
                  <a:schemeClr val="bg1"/>
                </a:solidFill>
                <a:effectLst>
                  <a:outerShdw blurRad="50800" dist="38100" dir="16200000" rotWithShape="0">
                    <a:prstClr val="black">
                      <a:alpha val="40000"/>
                    </a:prstClr>
                  </a:outerShdw>
                </a:effectLst>
                <a:latin typeface="Agency FB" panose="020B0503020202020204" pitchFamily="34" charset="0"/>
              </a:rPr>
              <a:t>09/04/2021</a:t>
            </a:r>
          </a:p>
        </p:txBody>
      </p:sp>
      <p:sp>
        <p:nvSpPr>
          <p:cNvPr id="63" name="7 CuadroTexto">
            <a:extLst>
              <a:ext uri="{FF2B5EF4-FFF2-40B4-BE49-F238E27FC236}">
                <a16:creationId xmlns:a16="http://schemas.microsoft.com/office/drawing/2014/main" id="{455CB2BE-E911-4F0B-9635-9A1CA26FBE82}"/>
              </a:ext>
            </a:extLst>
          </p:cNvPr>
          <p:cNvSpPr txBox="1"/>
          <p:nvPr/>
        </p:nvSpPr>
        <p:spPr>
          <a:xfrm>
            <a:off x="1246881" y="5256321"/>
            <a:ext cx="1602494" cy="461665"/>
          </a:xfrm>
          <a:prstGeom prst="rect">
            <a:avLst/>
          </a:prstGeom>
          <a:noFill/>
        </p:spPr>
        <p:txBody>
          <a:bodyPr wrap="square" rtlCol="0">
            <a:spAutoFit/>
          </a:bodyPr>
          <a:lstStyle/>
          <a:p>
            <a:r>
              <a:rPr lang="es-HN" sz="2400" b="1">
                <a:solidFill>
                  <a:schemeClr val="bg1"/>
                </a:solidFill>
                <a:effectLst>
                  <a:outerShdw blurRad="50800" dist="38100" dir="16200000" rotWithShape="0">
                    <a:prstClr val="black">
                      <a:alpha val="40000"/>
                    </a:prstClr>
                  </a:outerShdw>
                </a:effectLst>
                <a:latin typeface="Agency FB" panose="020B0503020202020204" pitchFamily="34" charset="0"/>
              </a:rPr>
              <a:t>Imen Jaballi</a:t>
            </a:r>
            <a:endParaRPr lang="es-ES" sz="2400" b="1">
              <a:solidFill>
                <a:schemeClr val="bg1"/>
              </a:solidFill>
              <a:effectLst>
                <a:outerShdw blurRad="50800" dist="38100" dir="16200000" rotWithShape="0">
                  <a:prstClr val="black">
                    <a:alpha val="40000"/>
                  </a:prstClr>
                </a:outerShdw>
              </a:effectLst>
              <a:latin typeface="Agency FB" panose="020B0503020202020204" pitchFamily="34"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FD82495-966D-44C1-B73B-AEE615BB5A79}"/>
              </a:ext>
            </a:extLst>
          </p:cNvPr>
          <p:cNvSpPr/>
          <p:nvPr/>
        </p:nvSpPr>
        <p:spPr>
          <a:xfrm>
            <a:off x="8130823" y="0"/>
            <a:ext cx="4059936" cy="6858000"/>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5ADB"/>
              </a:solidFill>
              <a:latin typeface="Montserrat" panose="00000500000000000000" pitchFamily="2" charset="0"/>
            </a:endParaRPr>
          </a:p>
        </p:txBody>
      </p:sp>
      <p:sp>
        <p:nvSpPr>
          <p:cNvPr id="8" name="Rectangle 7">
            <a:extLst>
              <a:ext uri="{FF2B5EF4-FFF2-40B4-BE49-F238E27FC236}">
                <a16:creationId xmlns:a16="http://schemas.microsoft.com/office/drawing/2014/main" id="{3BD09256-2360-4931-A15C-894E2F25F29D}"/>
              </a:ext>
            </a:extLst>
          </p:cNvPr>
          <p:cNvSpPr/>
          <p:nvPr/>
        </p:nvSpPr>
        <p:spPr>
          <a:xfrm>
            <a:off x="0" y="0"/>
            <a:ext cx="4059936" cy="6858000"/>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5ADB"/>
              </a:solidFill>
              <a:latin typeface="Montserrat" panose="00000500000000000000" pitchFamily="2" charset="0"/>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470407" y="858192"/>
            <a:ext cx="3092742" cy="466734"/>
          </a:xfrm>
          <a:prstGeom prst="roundRect">
            <a:avLst>
              <a:gd name="adj" fmla="val 50000"/>
            </a:avLst>
          </a:prstGeom>
          <a:solidFill>
            <a:srgbClr val="FFC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518724" y="859215"/>
            <a:ext cx="2976763" cy="461665"/>
          </a:xfrm>
          <a:prstGeom prst="rect">
            <a:avLst/>
          </a:prstGeom>
          <a:noFill/>
        </p:spPr>
        <p:txBody>
          <a:bodyPr wrap="square" rtlCol="0">
            <a:spAutoFit/>
          </a:bodyPr>
          <a:lstStyle/>
          <a:p>
            <a:pPr algn="ctr"/>
            <a:r>
              <a:rPr lang="fr-FR" sz="2400" b="1" dirty="0">
                <a:solidFill>
                  <a:schemeClr val="bg1"/>
                </a:solidFill>
                <a:latin typeface="Montserrat" panose="00000500000000000000" pitchFamily="2" charset="0"/>
              </a:rPr>
              <a:t>Day 1</a:t>
            </a:r>
            <a:endParaRPr lang="en-US" sz="2400" b="1" dirty="0">
              <a:solidFill>
                <a:schemeClr val="bg1"/>
              </a:solidFill>
              <a:latin typeface="Montserrat" panose="00000500000000000000" pitchFamily="2" charset="0"/>
            </a:endParaRPr>
          </a:p>
        </p:txBody>
      </p:sp>
      <p:sp>
        <p:nvSpPr>
          <p:cNvPr id="6" name="Oval 5">
            <a:extLst>
              <a:ext uri="{FF2B5EF4-FFF2-40B4-BE49-F238E27FC236}">
                <a16:creationId xmlns:a16="http://schemas.microsoft.com/office/drawing/2014/main" id="{4DAE9F14-010C-43E3-9F96-2358A71F899A}"/>
              </a:ext>
            </a:extLst>
          </p:cNvPr>
          <p:cNvSpPr/>
          <p:nvPr/>
        </p:nvSpPr>
        <p:spPr>
          <a:xfrm>
            <a:off x="656120" y="30538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8001834" y="3400627"/>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rot="5400000">
            <a:off x="9665534" y="666004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7" name="Rectangle: Rounded Corners 126">
            <a:extLst>
              <a:ext uri="{FF2B5EF4-FFF2-40B4-BE49-F238E27FC236}">
                <a16:creationId xmlns:a16="http://schemas.microsoft.com/office/drawing/2014/main" id="{5EAC5BC0-1F7B-42B2-BDB9-8DD169BDCE3A}"/>
              </a:ext>
            </a:extLst>
          </p:cNvPr>
          <p:cNvSpPr/>
          <p:nvPr/>
        </p:nvSpPr>
        <p:spPr>
          <a:xfrm>
            <a:off x="4541124" y="858192"/>
            <a:ext cx="3092742" cy="466734"/>
          </a:xfrm>
          <a:prstGeom prst="roundRect">
            <a:avLst>
              <a:gd name="adj" fmla="val 50000"/>
            </a:avLst>
          </a:prstGeom>
          <a:solidFill>
            <a:srgbClr val="FFC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4589441" y="859215"/>
            <a:ext cx="2976763" cy="461665"/>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Day 3</a:t>
            </a:r>
          </a:p>
        </p:txBody>
      </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4057630" y="251266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9" name="Oval 8">
            <a:extLst>
              <a:ext uri="{FF2B5EF4-FFF2-40B4-BE49-F238E27FC236}">
                <a16:creationId xmlns:a16="http://schemas.microsoft.com/office/drawing/2014/main" id="{9CBDD39B-5DEC-4E93-BAC2-E2F0B7C40476}"/>
              </a:ext>
            </a:extLst>
          </p:cNvPr>
          <p:cNvSpPr/>
          <p:nvPr/>
        </p:nvSpPr>
        <p:spPr>
          <a:xfrm>
            <a:off x="10934431" y="620489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056308"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53" name="Rectangle: Rounded Corners 52">
            <a:extLst>
              <a:ext uri="{FF2B5EF4-FFF2-40B4-BE49-F238E27FC236}">
                <a16:creationId xmlns:a16="http://schemas.microsoft.com/office/drawing/2014/main" id="{7C77D679-F3CE-48B6-A32C-C970AB0A2262}"/>
              </a:ext>
            </a:extLst>
          </p:cNvPr>
          <p:cNvSpPr/>
          <p:nvPr/>
        </p:nvSpPr>
        <p:spPr>
          <a:xfrm>
            <a:off x="8591705" y="858192"/>
            <a:ext cx="3092742" cy="466734"/>
          </a:xfrm>
          <a:prstGeom prst="roundRect">
            <a:avLst>
              <a:gd name="adj" fmla="val 50000"/>
            </a:avLst>
          </a:prstGeom>
          <a:solidFill>
            <a:srgbClr val="FFC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54" name="TextBox 53">
            <a:extLst>
              <a:ext uri="{FF2B5EF4-FFF2-40B4-BE49-F238E27FC236}">
                <a16:creationId xmlns:a16="http://schemas.microsoft.com/office/drawing/2014/main" id="{64B052F1-529E-45AB-8792-08680DBF1942}"/>
              </a:ext>
            </a:extLst>
          </p:cNvPr>
          <p:cNvSpPr txBox="1"/>
          <p:nvPr/>
        </p:nvSpPr>
        <p:spPr>
          <a:xfrm>
            <a:off x="8640022" y="859215"/>
            <a:ext cx="2976763" cy="461665"/>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1 week later</a:t>
            </a:r>
          </a:p>
        </p:txBody>
      </p:sp>
      <p:sp>
        <p:nvSpPr>
          <p:cNvPr id="55" name="Freeform: Shape 54">
            <a:extLst>
              <a:ext uri="{FF2B5EF4-FFF2-40B4-BE49-F238E27FC236}">
                <a16:creationId xmlns:a16="http://schemas.microsoft.com/office/drawing/2014/main" id="{AE284608-B212-4023-AECA-E867B9B581C8}"/>
              </a:ext>
            </a:extLst>
          </p:cNvPr>
          <p:cNvSpPr/>
          <p:nvPr/>
        </p:nvSpPr>
        <p:spPr>
          <a:xfrm rot="5400000">
            <a:off x="2731334" y="666004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56" name="Oval 55">
            <a:extLst>
              <a:ext uri="{FF2B5EF4-FFF2-40B4-BE49-F238E27FC236}">
                <a16:creationId xmlns:a16="http://schemas.microsoft.com/office/drawing/2014/main" id="{4368BDC3-0FF1-43BB-9226-203E2611217E}"/>
              </a:ext>
            </a:extLst>
          </p:cNvPr>
          <p:cNvSpPr/>
          <p:nvPr/>
        </p:nvSpPr>
        <p:spPr>
          <a:xfrm>
            <a:off x="4747366" y="305385"/>
            <a:ext cx="262560" cy="262560"/>
          </a:xfrm>
          <a:prstGeom prst="ellipse">
            <a:avLst/>
          </a:prstGeom>
          <a:solidFill>
            <a:srgbClr val="185ADB"/>
          </a:solid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5ADB"/>
              </a:solidFill>
              <a:latin typeface="Montserrat" panose="00000500000000000000" pitchFamily="2" charset="0"/>
            </a:endParaRPr>
          </a:p>
        </p:txBody>
      </p:sp>
      <p:sp>
        <p:nvSpPr>
          <p:cNvPr id="57" name="Oval 56">
            <a:extLst>
              <a:ext uri="{FF2B5EF4-FFF2-40B4-BE49-F238E27FC236}">
                <a16:creationId xmlns:a16="http://schemas.microsoft.com/office/drawing/2014/main" id="{0F7E67D1-6296-4A75-8F65-F226DC94C6D1}"/>
              </a:ext>
            </a:extLst>
          </p:cNvPr>
          <p:cNvSpPr/>
          <p:nvPr/>
        </p:nvSpPr>
        <p:spPr>
          <a:xfrm>
            <a:off x="8768322" y="30538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58" name="Oval 57">
            <a:extLst>
              <a:ext uri="{FF2B5EF4-FFF2-40B4-BE49-F238E27FC236}">
                <a16:creationId xmlns:a16="http://schemas.microsoft.com/office/drawing/2014/main" id="{9A753185-7D15-4DC1-8B63-663AAB9F8892}"/>
              </a:ext>
            </a:extLst>
          </p:cNvPr>
          <p:cNvSpPr/>
          <p:nvPr/>
        </p:nvSpPr>
        <p:spPr>
          <a:xfrm>
            <a:off x="3563149" y="592324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3" name="Oval 12">
            <a:extLst>
              <a:ext uri="{FF2B5EF4-FFF2-40B4-BE49-F238E27FC236}">
                <a16:creationId xmlns:a16="http://schemas.microsoft.com/office/drawing/2014/main" id="{42049A57-E94F-4EE6-8D87-9AFDF23C2709}"/>
              </a:ext>
            </a:extLst>
          </p:cNvPr>
          <p:cNvSpPr/>
          <p:nvPr/>
        </p:nvSpPr>
        <p:spPr>
          <a:xfrm>
            <a:off x="786919" y="2153997"/>
            <a:ext cx="2416656" cy="241665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4" name="Oval 13">
            <a:extLst>
              <a:ext uri="{FF2B5EF4-FFF2-40B4-BE49-F238E27FC236}">
                <a16:creationId xmlns:a16="http://schemas.microsoft.com/office/drawing/2014/main" id="{C705C7E6-E4D1-4B77-BD2B-DC76B1AAB4F7}"/>
              </a:ext>
            </a:extLst>
          </p:cNvPr>
          <p:cNvSpPr/>
          <p:nvPr/>
        </p:nvSpPr>
        <p:spPr>
          <a:xfrm>
            <a:off x="986462" y="2353540"/>
            <a:ext cx="2017570" cy="2017570"/>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Oval 62">
            <a:extLst>
              <a:ext uri="{FF2B5EF4-FFF2-40B4-BE49-F238E27FC236}">
                <a16:creationId xmlns:a16="http://schemas.microsoft.com/office/drawing/2014/main" id="{A5025C43-8B0F-4CC8-9023-23D6E7A4DC69}"/>
              </a:ext>
            </a:extLst>
          </p:cNvPr>
          <p:cNvSpPr/>
          <p:nvPr/>
        </p:nvSpPr>
        <p:spPr>
          <a:xfrm>
            <a:off x="4864515" y="2153997"/>
            <a:ext cx="2416656" cy="2416656"/>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4" name="Oval 63">
            <a:extLst>
              <a:ext uri="{FF2B5EF4-FFF2-40B4-BE49-F238E27FC236}">
                <a16:creationId xmlns:a16="http://schemas.microsoft.com/office/drawing/2014/main" id="{3C8E9469-698F-4103-B78B-11C3C5213F8F}"/>
              </a:ext>
            </a:extLst>
          </p:cNvPr>
          <p:cNvSpPr/>
          <p:nvPr/>
        </p:nvSpPr>
        <p:spPr>
          <a:xfrm>
            <a:off x="5064058" y="2353540"/>
            <a:ext cx="2017570" cy="20175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5" name="Oval 64">
            <a:extLst>
              <a:ext uri="{FF2B5EF4-FFF2-40B4-BE49-F238E27FC236}">
                <a16:creationId xmlns:a16="http://schemas.microsoft.com/office/drawing/2014/main" id="{FBA25006-913E-44DF-A3DC-FBDD051E8013}"/>
              </a:ext>
            </a:extLst>
          </p:cNvPr>
          <p:cNvSpPr/>
          <p:nvPr/>
        </p:nvSpPr>
        <p:spPr>
          <a:xfrm>
            <a:off x="5242803" y="2532285"/>
            <a:ext cx="1660080" cy="1660080"/>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6" name="Oval 65">
            <a:extLst>
              <a:ext uri="{FF2B5EF4-FFF2-40B4-BE49-F238E27FC236}">
                <a16:creationId xmlns:a16="http://schemas.microsoft.com/office/drawing/2014/main" id="{EF1FC1FA-97B8-4E02-AD6C-C4A9F40F931A}"/>
              </a:ext>
            </a:extLst>
          </p:cNvPr>
          <p:cNvSpPr/>
          <p:nvPr/>
        </p:nvSpPr>
        <p:spPr>
          <a:xfrm>
            <a:off x="8957366" y="2153997"/>
            <a:ext cx="2416656" cy="241665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7" name="Oval 66">
            <a:extLst>
              <a:ext uri="{FF2B5EF4-FFF2-40B4-BE49-F238E27FC236}">
                <a16:creationId xmlns:a16="http://schemas.microsoft.com/office/drawing/2014/main" id="{4E7D453A-9B6D-4C77-8865-5E11A7C2F708}"/>
              </a:ext>
            </a:extLst>
          </p:cNvPr>
          <p:cNvSpPr/>
          <p:nvPr/>
        </p:nvSpPr>
        <p:spPr>
          <a:xfrm>
            <a:off x="9156909" y="2353540"/>
            <a:ext cx="2017570" cy="2017570"/>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71" name="TextBox 70">
            <a:extLst>
              <a:ext uri="{FF2B5EF4-FFF2-40B4-BE49-F238E27FC236}">
                <a16:creationId xmlns:a16="http://schemas.microsoft.com/office/drawing/2014/main" id="{F2256634-C84D-4F81-BEBB-A5CDD9EB4F8B}"/>
              </a:ext>
            </a:extLst>
          </p:cNvPr>
          <p:cNvSpPr txBox="1"/>
          <p:nvPr/>
        </p:nvSpPr>
        <p:spPr>
          <a:xfrm>
            <a:off x="474515" y="4802039"/>
            <a:ext cx="3110906" cy="1323439"/>
          </a:xfrm>
          <a:prstGeom prst="rect">
            <a:avLst/>
          </a:prstGeom>
          <a:noFill/>
        </p:spPr>
        <p:txBody>
          <a:bodyPr wrap="square" rtlCol="0">
            <a:spAutoFit/>
          </a:bodyPr>
          <a:lstStyle/>
          <a:p>
            <a:pPr algn="ctr"/>
            <a:r>
              <a:rPr lang="en-US" sz="2000" dirty="0">
                <a:solidFill>
                  <a:schemeClr val="bg1">
                    <a:lumMod val="95000"/>
                  </a:schemeClr>
                </a:solidFill>
                <a:latin typeface="Montserrat" panose="00000500000000000000" pitchFamily="2" charset="0"/>
              </a:rPr>
              <a:t>Imen is very happy. She found a bug and reported it in the bug management system.</a:t>
            </a:r>
          </a:p>
        </p:txBody>
      </p:sp>
      <p:sp>
        <p:nvSpPr>
          <p:cNvPr id="86" name="TextBox 85">
            <a:extLst>
              <a:ext uri="{FF2B5EF4-FFF2-40B4-BE49-F238E27FC236}">
                <a16:creationId xmlns:a16="http://schemas.microsoft.com/office/drawing/2014/main" id="{7B4722B6-6CDC-441B-8000-97B2695D7242}"/>
              </a:ext>
            </a:extLst>
          </p:cNvPr>
          <p:cNvSpPr txBox="1"/>
          <p:nvPr/>
        </p:nvSpPr>
        <p:spPr>
          <a:xfrm>
            <a:off x="4521747" y="4860457"/>
            <a:ext cx="3147265" cy="1631216"/>
          </a:xfrm>
          <a:prstGeom prst="rect">
            <a:avLst/>
          </a:prstGeom>
          <a:noFill/>
        </p:spPr>
        <p:txBody>
          <a:bodyPr wrap="square" rtlCol="0">
            <a:spAutoFit/>
          </a:bodyPr>
          <a:lstStyle/>
          <a:p>
            <a:pPr algn="ctr"/>
            <a:r>
              <a:rPr lang="en-US" sz="2000" dirty="0">
                <a:solidFill>
                  <a:srgbClr val="185ADB"/>
                </a:solidFill>
                <a:latin typeface="Montserrat" panose="00000500000000000000" pitchFamily="2" charset="0"/>
              </a:rPr>
              <a:t>Imen should test the same form again to confirm no regression issues are found, Now she's a little bored.</a:t>
            </a:r>
          </a:p>
        </p:txBody>
      </p:sp>
      <p:sp>
        <p:nvSpPr>
          <p:cNvPr id="89" name="TextBox 88">
            <a:extLst>
              <a:ext uri="{FF2B5EF4-FFF2-40B4-BE49-F238E27FC236}">
                <a16:creationId xmlns:a16="http://schemas.microsoft.com/office/drawing/2014/main" id="{047B072F-42F4-4585-B948-0B53F4EA165B}"/>
              </a:ext>
            </a:extLst>
          </p:cNvPr>
          <p:cNvSpPr txBox="1"/>
          <p:nvPr/>
        </p:nvSpPr>
        <p:spPr>
          <a:xfrm>
            <a:off x="8568874" y="4924449"/>
            <a:ext cx="3212315" cy="1631216"/>
          </a:xfrm>
          <a:prstGeom prst="rect">
            <a:avLst/>
          </a:prstGeom>
          <a:noFill/>
        </p:spPr>
        <p:txBody>
          <a:bodyPr wrap="square" rtlCol="0">
            <a:spAutoFit/>
          </a:bodyPr>
          <a:lstStyle/>
          <a:p>
            <a:pPr algn="ctr"/>
            <a:r>
              <a:rPr lang="en-US" sz="2000" dirty="0">
                <a:solidFill>
                  <a:schemeClr val="bg1">
                    <a:lumMod val="95000"/>
                  </a:schemeClr>
                </a:solidFill>
                <a:latin typeface="Montserrat" panose="00000500000000000000" pitchFamily="2" charset="0"/>
              </a:rPr>
              <a:t>She started feeling angry, tired and she started skipping steps and only filling in 50% of the total fields. </a:t>
            </a:r>
          </a:p>
        </p:txBody>
      </p:sp>
      <p:pic>
        <p:nvPicPr>
          <p:cNvPr id="21" name="Picture 20" descr="A picture containing toy, lamp, vector graphics&#10;&#10;Description automatically generated">
            <a:extLst>
              <a:ext uri="{FF2B5EF4-FFF2-40B4-BE49-F238E27FC236}">
                <a16:creationId xmlns:a16="http://schemas.microsoft.com/office/drawing/2014/main" id="{12EA5ADD-44EB-4AB1-91AB-2F4515622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050" y="2634427"/>
            <a:ext cx="1439586" cy="1455794"/>
          </a:xfrm>
          <a:prstGeom prst="ellipse">
            <a:avLst/>
          </a:prstGeom>
        </p:spPr>
      </p:pic>
      <p:pic>
        <p:nvPicPr>
          <p:cNvPr id="25" name="Picture 24" descr="A picture containing lamp, toy&#10;&#10;Description automatically generated">
            <a:extLst>
              <a:ext uri="{FF2B5EF4-FFF2-40B4-BE49-F238E27FC236}">
                <a16:creationId xmlns:a16="http://schemas.microsoft.com/office/drawing/2014/main" id="{2123B90C-D930-46E9-AC4F-8DE43FEAF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8732" y="2491531"/>
            <a:ext cx="1718688" cy="1741585"/>
          </a:xfrm>
          <a:prstGeom prst="ellipse">
            <a:avLst/>
          </a:prstGeom>
        </p:spPr>
      </p:pic>
      <p:pic>
        <p:nvPicPr>
          <p:cNvPr id="27" name="Picture 26" descr="A close-up of a person&#10;&#10;Description automatically generated with low confidence">
            <a:extLst>
              <a:ext uri="{FF2B5EF4-FFF2-40B4-BE49-F238E27FC236}">
                <a16:creationId xmlns:a16="http://schemas.microsoft.com/office/drawing/2014/main" id="{55778A6E-B25A-4D34-81FA-89763B1491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761" y="2503641"/>
            <a:ext cx="1718688" cy="1717367"/>
          </a:xfrm>
          <a:prstGeom prst="ellipse">
            <a:avLst/>
          </a:prstGeom>
        </p:spPr>
      </p:pic>
    </p:spTree>
    <p:extLst>
      <p:ext uri="{BB962C8B-B14F-4D97-AF65-F5344CB8AC3E}">
        <p14:creationId xmlns:p14="http://schemas.microsoft.com/office/powerpoint/2010/main" val="244523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nodeType="withEffect">
                                  <p:stCondLst>
                                    <p:cond delay="5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1000"/>
                                        <p:tgtEl>
                                          <p:spTgt spid="71"/>
                                        </p:tgtEl>
                                      </p:cBhvr>
                                    </p:animEffect>
                                    <p:anim calcmode="lin" valueType="num">
                                      <p:cBhvr>
                                        <p:cTn id="24" dur="1000" fill="hold"/>
                                        <p:tgtEl>
                                          <p:spTgt spid="71"/>
                                        </p:tgtEl>
                                        <p:attrNameLst>
                                          <p:attrName>ppt_x</p:attrName>
                                        </p:attrNameLst>
                                      </p:cBhvr>
                                      <p:tavLst>
                                        <p:tav tm="0">
                                          <p:val>
                                            <p:strVal val="#ppt_x"/>
                                          </p:val>
                                        </p:tav>
                                        <p:tav tm="100000">
                                          <p:val>
                                            <p:strVal val="#ppt_x"/>
                                          </p:val>
                                        </p:tav>
                                      </p:tavLst>
                                    </p:anim>
                                    <p:anim calcmode="lin" valueType="num">
                                      <p:cBhvr>
                                        <p:cTn id="2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Effect transition="in" filter="fade">
                                      <p:cBhvr>
                                        <p:cTn id="32" dur="500"/>
                                        <p:tgtEl>
                                          <p:spTgt spid="63"/>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ppt_w</p:attrName>
                                        </p:attrNameLst>
                                      </p:cBhvr>
                                      <p:tavLst>
                                        <p:tav tm="0">
                                          <p:val>
                                            <p:fltVal val="0"/>
                                          </p:val>
                                        </p:tav>
                                        <p:tav tm="100000">
                                          <p:val>
                                            <p:strVal val="#ppt_w"/>
                                          </p:val>
                                        </p:tav>
                                      </p:tavLst>
                                    </p:anim>
                                    <p:anim calcmode="lin" valueType="num">
                                      <p:cBhvr>
                                        <p:cTn id="36" dur="500" fill="hold"/>
                                        <p:tgtEl>
                                          <p:spTgt spid="64"/>
                                        </p:tgtEl>
                                        <p:attrNameLst>
                                          <p:attrName>ppt_h</p:attrName>
                                        </p:attrNameLst>
                                      </p:cBhvr>
                                      <p:tavLst>
                                        <p:tav tm="0">
                                          <p:val>
                                            <p:fltVal val="0"/>
                                          </p:val>
                                        </p:tav>
                                        <p:tav tm="100000">
                                          <p:val>
                                            <p:strVal val="#ppt_h"/>
                                          </p:val>
                                        </p:tav>
                                      </p:tavLst>
                                    </p:anim>
                                    <p:animEffect transition="in" filter="fade">
                                      <p:cBhvr>
                                        <p:cTn id="37" dur="500"/>
                                        <p:tgtEl>
                                          <p:spTgt spid="64"/>
                                        </p:tgtEl>
                                      </p:cBhvr>
                                    </p:animEffect>
                                  </p:childTnLst>
                                </p:cTn>
                              </p:par>
                              <p:par>
                                <p:cTn id="38" presetID="53" presetClass="entr" presetSubtype="16" fill="hold" grpId="0" nodeType="withEffect">
                                  <p:stCondLst>
                                    <p:cond delay="500"/>
                                  </p:stCondLst>
                                  <p:childTnLst>
                                    <p:set>
                                      <p:cBhvr>
                                        <p:cTn id="39" dur="1" fill="hold">
                                          <p:stCondLst>
                                            <p:cond delay="0"/>
                                          </p:stCondLst>
                                        </p:cTn>
                                        <p:tgtEl>
                                          <p:spTgt spid="65"/>
                                        </p:tgtEl>
                                        <p:attrNameLst>
                                          <p:attrName>style.visibility</p:attrName>
                                        </p:attrNameLst>
                                      </p:cBhvr>
                                      <p:to>
                                        <p:strVal val="visible"/>
                                      </p:to>
                                    </p:set>
                                    <p:anim calcmode="lin" valueType="num">
                                      <p:cBhvr>
                                        <p:cTn id="40" dur="500" fill="hold"/>
                                        <p:tgtEl>
                                          <p:spTgt spid="65"/>
                                        </p:tgtEl>
                                        <p:attrNameLst>
                                          <p:attrName>ppt_w</p:attrName>
                                        </p:attrNameLst>
                                      </p:cBhvr>
                                      <p:tavLst>
                                        <p:tav tm="0">
                                          <p:val>
                                            <p:fltVal val="0"/>
                                          </p:val>
                                        </p:tav>
                                        <p:tav tm="100000">
                                          <p:val>
                                            <p:strVal val="#ppt_w"/>
                                          </p:val>
                                        </p:tav>
                                      </p:tavLst>
                                    </p:anim>
                                    <p:anim calcmode="lin" valueType="num">
                                      <p:cBhvr>
                                        <p:cTn id="41" dur="500" fill="hold"/>
                                        <p:tgtEl>
                                          <p:spTgt spid="65"/>
                                        </p:tgtEl>
                                        <p:attrNameLst>
                                          <p:attrName>ppt_h</p:attrName>
                                        </p:attrNameLst>
                                      </p:cBhvr>
                                      <p:tavLst>
                                        <p:tav tm="0">
                                          <p:val>
                                            <p:fltVal val="0"/>
                                          </p:val>
                                        </p:tav>
                                        <p:tav tm="100000">
                                          <p:val>
                                            <p:strVal val="#ppt_h"/>
                                          </p:val>
                                        </p:tav>
                                      </p:tavLst>
                                    </p:anim>
                                    <p:animEffect transition="in" filter="fade">
                                      <p:cBhvr>
                                        <p:cTn id="42" dur="500"/>
                                        <p:tgtEl>
                                          <p:spTgt spid="65"/>
                                        </p:tgtEl>
                                      </p:cBhvr>
                                    </p:animEffect>
                                  </p:childTnLst>
                                </p:cTn>
                              </p:par>
                              <p:par>
                                <p:cTn id="43" presetID="53" presetClass="entr" presetSubtype="16" fill="hold" nodeType="withEffect">
                                  <p:stCondLst>
                                    <p:cond delay="5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animEffect transition="in" filter="fade">
                                      <p:cBhvr>
                                        <p:cTn id="47" dur="500"/>
                                        <p:tgtEl>
                                          <p:spTgt spid="21"/>
                                        </p:tgtEl>
                                      </p:cBhvr>
                                    </p:animEffect>
                                  </p:childTnLst>
                                </p:cTn>
                              </p:par>
                            </p:childTnLst>
                          </p:cTn>
                        </p:par>
                        <p:par>
                          <p:cTn id="48" fill="hold">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fade">
                                      <p:cBhvr>
                                        <p:cTn id="51" dur="1000"/>
                                        <p:tgtEl>
                                          <p:spTgt spid="86"/>
                                        </p:tgtEl>
                                      </p:cBhvr>
                                    </p:animEffect>
                                    <p:anim calcmode="lin" valueType="num">
                                      <p:cBhvr>
                                        <p:cTn id="52" dur="1000" fill="hold"/>
                                        <p:tgtEl>
                                          <p:spTgt spid="86"/>
                                        </p:tgtEl>
                                        <p:attrNameLst>
                                          <p:attrName>ppt_x</p:attrName>
                                        </p:attrNameLst>
                                      </p:cBhvr>
                                      <p:tavLst>
                                        <p:tav tm="0">
                                          <p:val>
                                            <p:strVal val="#ppt_x"/>
                                          </p:val>
                                        </p:tav>
                                        <p:tav tm="100000">
                                          <p:val>
                                            <p:strVal val="#ppt_x"/>
                                          </p:val>
                                        </p:tav>
                                      </p:tavLst>
                                    </p:anim>
                                    <p:anim calcmode="lin" valueType="num">
                                      <p:cBhvr>
                                        <p:cTn id="53"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66"/>
                                        </p:tgtEl>
                                        <p:attrNameLst>
                                          <p:attrName>style.visibility</p:attrName>
                                        </p:attrNameLst>
                                      </p:cBhvr>
                                      <p:to>
                                        <p:strVal val="visible"/>
                                      </p:to>
                                    </p:set>
                                    <p:anim calcmode="lin" valueType="num">
                                      <p:cBhvr>
                                        <p:cTn id="58" dur="500" fill="hold"/>
                                        <p:tgtEl>
                                          <p:spTgt spid="66"/>
                                        </p:tgtEl>
                                        <p:attrNameLst>
                                          <p:attrName>ppt_w</p:attrName>
                                        </p:attrNameLst>
                                      </p:cBhvr>
                                      <p:tavLst>
                                        <p:tav tm="0">
                                          <p:val>
                                            <p:fltVal val="0"/>
                                          </p:val>
                                        </p:tav>
                                        <p:tav tm="100000">
                                          <p:val>
                                            <p:strVal val="#ppt_w"/>
                                          </p:val>
                                        </p:tav>
                                      </p:tavLst>
                                    </p:anim>
                                    <p:anim calcmode="lin" valueType="num">
                                      <p:cBhvr>
                                        <p:cTn id="59" dur="500" fill="hold"/>
                                        <p:tgtEl>
                                          <p:spTgt spid="66"/>
                                        </p:tgtEl>
                                        <p:attrNameLst>
                                          <p:attrName>ppt_h</p:attrName>
                                        </p:attrNameLst>
                                      </p:cBhvr>
                                      <p:tavLst>
                                        <p:tav tm="0">
                                          <p:val>
                                            <p:fltVal val="0"/>
                                          </p:val>
                                        </p:tav>
                                        <p:tav tm="100000">
                                          <p:val>
                                            <p:strVal val="#ppt_h"/>
                                          </p:val>
                                        </p:tav>
                                      </p:tavLst>
                                    </p:anim>
                                    <p:animEffect transition="in" filter="fade">
                                      <p:cBhvr>
                                        <p:cTn id="60" dur="500"/>
                                        <p:tgtEl>
                                          <p:spTgt spid="66"/>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Effect transition="in" filter="fade">
                                      <p:cBhvr>
                                        <p:cTn id="65" dur="500"/>
                                        <p:tgtEl>
                                          <p:spTgt spid="67"/>
                                        </p:tgtEl>
                                      </p:cBhvr>
                                    </p:animEffect>
                                  </p:childTnLst>
                                </p:cTn>
                              </p:par>
                              <p:par>
                                <p:cTn id="66" presetID="53" presetClass="entr" presetSubtype="16" fill="hold" nodeType="withEffect">
                                  <p:stCondLst>
                                    <p:cond delay="250"/>
                                  </p:stCondLst>
                                  <p:childTnLst>
                                    <p:set>
                                      <p:cBhvr>
                                        <p:cTn id="67" dur="1" fill="hold">
                                          <p:stCondLst>
                                            <p:cond delay="0"/>
                                          </p:stCondLst>
                                        </p:cTn>
                                        <p:tgtEl>
                                          <p:spTgt spid="25"/>
                                        </p:tgtEl>
                                        <p:attrNameLst>
                                          <p:attrName>style.visibility</p:attrName>
                                        </p:attrNameLst>
                                      </p:cBhvr>
                                      <p:to>
                                        <p:strVal val="visible"/>
                                      </p:to>
                                    </p:set>
                                    <p:anim calcmode="lin" valueType="num">
                                      <p:cBhvr>
                                        <p:cTn id="68" dur="500" fill="hold"/>
                                        <p:tgtEl>
                                          <p:spTgt spid="25"/>
                                        </p:tgtEl>
                                        <p:attrNameLst>
                                          <p:attrName>ppt_w</p:attrName>
                                        </p:attrNameLst>
                                      </p:cBhvr>
                                      <p:tavLst>
                                        <p:tav tm="0">
                                          <p:val>
                                            <p:fltVal val="0"/>
                                          </p:val>
                                        </p:tav>
                                        <p:tav tm="100000">
                                          <p:val>
                                            <p:strVal val="#ppt_w"/>
                                          </p:val>
                                        </p:tav>
                                      </p:tavLst>
                                    </p:anim>
                                    <p:anim calcmode="lin" valueType="num">
                                      <p:cBhvr>
                                        <p:cTn id="69" dur="500" fill="hold"/>
                                        <p:tgtEl>
                                          <p:spTgt spid="25"/>
                                        </p:tgtEl>
                                        <p:attrNameLst>
                                          <p:attrName>ppt_h</p:attrName>
                                        </p:attrNameLst>
                                      </p:cBhvr>
                                      <p:tavLst>
                                        <p:tav tm="0">
                                          <p:val>
                                            <p:fltVal val="0"/>
                                          </p:val>
                                        </p:tav>
                                        <p:tav tm="100000">
                                          <p:val>
                                            <p:strVal val="#ppt_h"/>
                                          </p:val>
                                        </p:tav>
                                      </p:tavLst>
                                    </p:anim>
                                    <p:animEffect transition="in" filter="fade">
                                      <p:cBhvr>
                                        <p:cTn id="70" dur="500"/>
                                        <p:tgtEl>
                                          <p:spTgt spid="25"/>
                                        </p:tgtEl>
                                      </p:cBhvr>
                                    </p:animEffect>
                                  </p:childTnLst>
                                </p:cTn>
                              </p:par>
                            </p:childTnLst>
                          </p:cTn>
                        </p:par>
                        <p:par>
                          <p:cTn id="71" fill="hold">
                            <p:stCondLst>
                              <p:cond delay="750"/>
                            </p:stCondLst>
                            <p:childTnLst>
                              <p:par>
                                <p:cTn id="72" presetID="42" presetClass="entr" presetSubtype="0" fill="hold" grpId="0" nodeType="after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1000"/>
                                        <p:tgtEl>
                                          <p:spTgt spid="89"/>
                                        </p:tgtEl>
                                      </p:cBhvr>
                                    </p:animEffect>
                                    <p:anim calcmode="lin" valueType="num">
                                      <p:cBhvr>
                                        <p:cTn id="75" dur="1000" fill="hold"/>
                                        <p:tgtEl>
                                          <p:spTgt spid="89"/>
                                        </p:tgtEl>
                                        <p:attrNameLst>
                                          <p:attrName>ppt_x</p:attrName>
                                        </p:attrNameLst>
                                      </p:cBhvr>
                                      <p:tavLst>
                                        <p:tav tm="0">
                                          <p:val>
                                            <p:strVal val="#ppt_x"/>
                                          </p:val>
                                        </p:tav>
                                        <p:tav tm="100000">
                                          <p:val>
                                            <p:strVal val="#ppt_x"/>
                                          </p:val>
                                        </p:tav>
                                      </p:tavLst>
                                    </p:anim>
                                    <p:anim calcmode="lin" valueType="num">
                                      <p:cBhvr>
                                        <p:cTn id="7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63" grpId="0" animBg="1"/>
      <p:bldP spid="64" grpId="0" animBg="1"/>
      <p:bldP spid="65" grpId="0" animBg="1"/>
      <p:bldP spid="66" grpId="0" animBg="1"/>
      <p:bldP spid="67" grpId="0" animBg="1"/>
      <p:bldP spid="71" grpId="0"/>
      <p:bldP spid="86" grpId="0"/>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2858104"/>
            <a:ext cx="1025222" cy="1025222"/>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095292" y="3878795"/>
            <a:ext cx="0" cy="1037222"/>
          </a:xfrm>
          <a:prstGeom prst="line">
            <a:avLst/>
          </a:prstGeom>
          <a:ln w="57150">
            <a:solidFill>
              <a:srgbClr val="185ADB"/>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2985788"/>
            <a:ext cx="769854" cy="769854"/>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2955009"/>
            <a:ext cx="3506037" cy="461665"/>
          </a:xfrm>
          <a:prstGeom prst="rect">
            <a:avLst/>
          </a:prstGeom>
          <a:noFill/>
        </p:spPr>
        <p:txBody>
          <a:bodyPr wrap="square" lIns="91440" tIns="45720" rIns="91440" bIns="45720" rtlCol="0" anchor="t">
            <a:spAutoFit/>
          </a:bodyPr>
          <a:lstStyle/>
          <a:p>
            <a:r>
              <a:rPr lang="en-US" sz="2400" b="1" dirty="0">
                <a:solidFill>
                  <a:srgbClr val="0A1931"/>
                </a:solidFill>
                <a:latin typeface="+mj-lt"/>
              </a:rPr>
              <a:t>Manual Testing</a:t>
            </a:r>
            <a:endParaRPr lang="en-US" dirty="0"/>
          </a:p>
        </p:txBody>
      </p:sp>
      <p:sp>
        <p:nvSpPr>
          <p:cNvPr id="108" name="TextBox 107">
            <a:extLst>
              <a:ext uri="{FF2B5EF4-FFF2-40B4-BE49-F238E27FC236}">
                <a16:creationId xmlns:a16="http://schemas.microsoft.com/office/drawing/2014/main" id="{243A210A-3366-43AA-8E9F-141057DA669B}"/>
              </a:ext>
            </a:extLst>
          </p:cNvPr>
          <p:cNvSpPr txBox="1"/>
          <p:nvPr/>
        </p:nvSpPr>
        <p:spPr>
          <a:xfrm>
            <a:off x="2232034" y="2955215"/>
            <a:ext cx="3169510" cy="830997"/>
          </a:xfrm>
          <a:prstGeom prst="rect">
            <a:avLst/>
          </a:prstGeom>
          <a:noFill/>
        </p:spPr>
        <p:txBody>
          <a:bodyPr wrap="square" lIns="91440" tIns="45720" rIns="91440" bIns="45720" rtlCol="0" anchor="t">
            <a:spAutoFit/>
          </a:bodyPr>
          <a:lstStyle/>
          <a:p>
            <a:pPr algn="r"/>
            <a:r>
              <a:rPr lang="en-US" sz="1600" dirty="0">
                <a:solidFill>
                  <a:srgbClr val="0A1931"/>
                </a:solidFill>
              </a:rPr>
              <a:t>Slow and expensive, almost never guarantees that there are no issues </a:t>
            </a:r>
            <a:r>
              <a:rPr lang="en-US" sz="1600">
                <a:solidFill>
                  <a:srgbClr val="0A1931"/>
                </a:solidFill>
              </a:rPr>
              <a:t>and they don't scale well</a:t>
            </a:r>
          </a:p>
        </p:txBody>
      </p:sp>
      <p:sp>
        <p:nvSpPr>
          <p:cNvPr id="114" name="TextBox 113">
            <a:extLst>
              <a:ext uri="{FF2B5EF4-FFF2-40B4-BE49-F238E27FC236}">
                <a16:creationId xmlns:a16="http://schemas.microsoft.com/office/drawing/2014/main" id="{8294445F-D448-40F3-8F2A-FF2A29D292AC}"/>
              </a:ext>
            </a:extLst>
          </p:cNvPr>
          <p:cNvSpPr txBox="1"/>
          <p:nvPr/>
        </p:nvSpPr>
        <p:spPr>
          <a:xfrm>
            <a:off x="5822698" y="3009641"/>
            <a:ext cx="562506" cy="707886"/>
          </a:xfrm>
          <a:prstGeom prst="rect">
            <a:avLst/>
          </a:prstGeom>
          <a:solidFill>
            <a:srgbClr val="185ADB"/>
          </a:solidFill>
        </p:spPr>
        <p:txBody>
          <a:bodyPr wrap="square" rtlCol="0">
            <a:spAutoFit/>
          </a:bodyPr>
          <a:lstStyle/>
          <a:p>
            <a:pPr algn="ctr"/>
            <a:r>
              <a:rPr lang="en-US" sz="4000" b="1">
                <a:solidFill>
                  <a:schemeClr val="bg1">
                    <a:lumMod val="95000"/>
                  </a:schemeClr>
                </a:solidFill>
                <a:latin typeface="+mj-lt"/>
              </a:rPr>
              <a:t>1</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4855404"/>
            <a:ext cx="1025222" cy="1025222"/>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5815482"/>
            <a:ext cx="0" cy="1037222"/>
          </a:xfrm>
          <a:prstGeom prst="line">
            <a:avLst/>
          </a:prstGeom>
          <a:ln w="57150">
            <a:solidFill>
              <a:srgbClr val="185ADB"/>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4983088"/>
            <a:ext cx="769854" cy="769854"/>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22698" y="5006941"/>
            <a:ext cx="562506" cy="707886"/>
          </a:xfrm>
          <a:prstGeom prst="rect">
            <a:avLst/>
          </a:prstGeom>
          <a:solidFill>
            <a:srgbClr val="185ADB"/>
          </a:solidFill>
        </p:spPr>
        <p:txBody>
          <a:bodyPr wrap="square" rtlCol="0">
            <a:spAutoFit/>
          </a:bodyPr>
          <a:lstStyle/>
          <a:p>
            <a:pPr algn="ctr"/>
            <a:r>
              <a:rPr lang="en-US" sz="4000" b="1">
                <a:solidFill>
                  <a:schemeClr val="bg1">
                    <a:lumMod val="95000"/>
                  </a:schemeClr>
                </a:solidFill>
                <a:latin typeface="+mj-lt"/>
              </a:rPr>
              <a:t>2</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232034" y="4952309"/>
            <a:ext cx="3169510" cy="461665"/>
          </a:xfrm>
          <a:prstGeom prst="rect">
            <a:avLst/>
          </a:prstGeom>
          <a:noFill/>
        </p:spPr>
        <p:txBody>
          <a:bodyPr wrap="square" lIns="91440" tIns="45720" rIns="91440" bIns="45720" rtlCol="0" anchor="t">
            <a:spAutoFit/>
          </a:bodyPr>
          <a:lstStyle/>
          <a:p>
            <a:pPr algn="r"/>
            <a:r>
              <a:rPr lang="en-US" sz="2400" b="1">
                <a:solidFill>
                  <a:srgbClr val="0A1931"/>
                </a:solidFill>
                <a:latin typeface="+mj-lt"/>
              </a:rPr>
              <a:t>Batch Testing</a:t>
            </a:r>
            <a:endParaRPr lang="en-US">
              <a:solidFill>
                <a:srgbClr val="0A1931"/>
              </a:solidFill>
            </a:endParaRPr>
          </a:p>
        </p:txBody>
      </p:sp>
      <p:sp>
        <p:nvSpPr>
          <p:cNvPr id="5" name="Rectangle 4">
            <a:extLst>
              <a:ext uri="{FF2B5EF4-FFF2-40B4-BE49-F238E27FC236}">
                <a16:creationId xmlns:a16="http://schemas.microsoft.com/office/drawing/2014/main" id="{FEC2EA0D-D707-427C-A18E-48EEABDBC975}"/>
              </a:ext>
            </a:extLst>
          </p:cNvPr>
          <p:cNvSpPr/>
          <p:nvPr/>
        </p:nvSpPr>
        <p:spPr>
          <a:xfrm>
            <a:off x="-872" y="2638425"/>
            <a:ext cx="2230391" cy="4214279"/>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1" name="Rectangle 120">
            <a:extLst>
              <a:ext uri="{FF2B5EF4-FFF2-40B4-BE49-F238E27FC236}">
                <a16:creationId xmlns:a16="http://schemas.microsoft.com/office/drawing/2014/main" id="{FEAC92B2-C69B-4AAD-B31B-AD104C7359FB}"/>
              </a:ext>
            </a:extLst>
          </p:cNvPr>
          <p:cNvSpPr/>
          <p:nvPr/>
        </p:nvSpPr>
        <p:spPr>
          <a:xfrm>
            <a:off x="9937537" y="2638425"/>
            <a:ext cx="2252821" cy="4214279"/>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5ADB"/>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8" name="TextBox 27">
            <a:extLst>
              <a:ext uri="{FF2B5EF4-FFF2-40B4-BE49-F238E27FC236}">
                <a16:creationId xmlns:a16="http://schemas.microsoft.com/office/drawing/2014/main" id="{1739CC7C-ADEC-46AD-8966-6A1D6667F290}"/>
              </a:ext>
            </a:extLst>
          </p:cNvPr>
          <p:cNvSpPr txBox="1"/>
          <p:nvPr/>
        </p:nvSpPr>
        <p:spPr>
          <a:xfrm>
            <a:off x="4014198" y="69933"/>
            <a:ext cx="4040722" cy="1015663"/>
          </a:xfrm>
          <a:prstGeom prst="rect">
            <a:avLst/>
          </a:prstGeom>
          <a:noFill/>
        </p:spPr>
        <p:txBody>
          <a:bodyPr wrap="none" rtlCol="0">
            <a:spAutoFit/>
          </a:bodyPr>
          <a:lstStyle/>
          <a:p>
            <a:pPr algn="ctr"/>
            <a:r>
              <a:rPr lang="en-US" sz="6000" b="1" dirty="0">
                <a:solidFill>
                  <a:schemeClr val="accent1"/>
                </a:solidFill>
                <a:latin typeface="+mj-lt"/>
              </a:rPr>
              <a:t>Motivations</a:t>
            </a:r>
            <a:endParaRPr lang="en-US" sz="6000" b="1" baseline="30000" dirty="0">
              <a:solidFill>
                <a:schemeClr val="accent2"/>
              </a:solidFill>
              <a:latin typeface="+mj-lt"/>
            </a:endParaRPr>
          </a:p>
        </p:txBody>
      </p:sp>
      <p:sp>
        <p:nvSpPr>
          <p:cNvPr id="31" name="TextBox 30">
            <a:extLst>
              <a:ext uri="{FF2B5EF4-FFF2-40B4-BE49-F238E27FC236}">
                <a16:creationId xmlns:a16="http://schemas.microsoft.com/office/drawing/2014/main" id="{29499A7B-438E-40E6-9658-2C3C735C6CDB}"/>
              </a:ext>
            </a:extLst>
          </p:cNvPr>
          <p:cNvSpPr txBox="1"/>
          <p:nvPr/>
        </p:nvSpPr>
        <p:spPr>
          <a:xfrm>
            <a:off x="2582541" y="952671"/>
            <a:ext cx="7042819" cy="461665"/>
          </a:xfrm>
          <a:prstGeom prst="rect">
            <a:avLst/>
          </a:prstGeom>
          <a:noFill/>
        </p:spPr>
        <p:txBody>
          <a:bodyPr wrap="square" rtlCol="0">
            <a:spAutoFit/>
          </a:bodyPr>
          <a:lstStyle/>
          <a:p>
            <a:pPr algn="ctr"/>
            <a:r>
              <a:rPr lang="en-US" sz="2400" dirty="0">
                <a:solidFill>
                  <a:srgbClr val="0A1931"/>
                </a:solidFill>
                <a:latin typeface="Tw Cen MT" panose="020B0602020104020603" pitchFamily="34" charset="0"/>
              </a:rPr>
              <a:t>After analyzing the existing solution, we found out that:</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806795" y="4952309"/>
            <a:ext cx="3149551" cy="830997"/>
          </a:xfrm>
          <a:prstGeom prst="rect">
            <a:avLst/>
          </a:prstGeom>
          <a:noFill/>
        </p:spPr>
        <p:txBody>
          <a:bodyPr wrap="square" lIns="91440" tIns="45720" rIns="91440" bIns="45720" rtlCol="0" anchor="t">
            <a:spAutoFit/>
          </a:bodyPr>
          <a:lstStyle/>
          <a:p>
            <a:r>
              <a:rPr lang="en-US" sz="1600">
                <a:solidFill>
                  <a:srgbClr val="0A1931"/>
                </a:solidFill>
                <a:latin typeface="+mj-lt"/>
              </a:rPr>
              <a:t>Batch testing is not possible, since every test execution requires a user intervention</a:t>
            </a:r>
          </a:p>
        </p:txBody>
      </p:sp>
      <p:sp>
        <p:nvSpPr>
          <p:cNvPr id="29" name="TextBox 19">
            <a:extLst>
              <a:ext uri="{FF2B5EF4-FFF2-40B4-BE49-F238E27FC236}">
                <a16:creationId xmlns:a16="http://schemas.microsoft.com/office/drawing/2014/main" id="{4D4FA41F-07EE-4B59-92F2-F86410FF2A29}"/>
              </a:ext>
            </a:extLst>
          </p:cNvPr>
          <p:cNvSpPr txBox="1"/>
          <p:nvPr/>
        </p:nvSpPr>
        <p:spPr>
          <a:xfrm>
            <a:off x="130410" y="426060"/>
            <a:ext cx="2124299" cy="646331"/>
          </a:xfrm>
          <a:prstGeom prst="rect">
            <a:avLst/>
          </a:prstGeom>
          <a:noFill/>
        </p:spPr>
        <p:txBody>
          <a:bodyPr wrap="none" rtlCol="0" anchor="ctr">
            <a:spAutoFit/>
          </a:bodyPr>
          <a:lstStyle/>
          <a:p>
            <a:pPr algn="ctr"/>
            <a:r>
              <a:rPr lang="fr-FR" sz="3600" b="1" dirty="0" err="1">
                <a:solidFill>
                  <a:srgbClr val="FF0000"/>
                </a:solidFill>
                <a:effectLst>
                  <a:outerShdw blurRad="38100" dist="38100" dir="2700000" algn="tl">
                    <a:srgbClr val="000000">
                      <a:alpha val="43137"/>
                    </a:srgbClr>
                  </a:outerShdw>
                </a:effectLst>
                <a:latin typeface="Agency FB" pitchFamily="34" charset="0"/>
              </a:rPr>
              <a:t>Problems</a:t>
            </a:r>
            <a:r>
              <a:rPr lang="fr-FR" sz="3600" b="1" dirty="0">
                <a:solidFill>
                  <a:srgbClr val="FF0000"/>
                </a:solidFill>
                <a:effectLst>
                  <a:outerShdw blurRad="38100" dist="38100" dir="2700000" algn="tl">
                    <a:srgbClr val="000000">
                      <a:alpha val="43137"/>
                    </a:srgbClr>
                  </a:outerShdw>
                </a:effectLst>
                <a:latin typeface="Agency FB" pitchFamily="34" charset="0"/>
              </a:rPr>
              <a:t> </a:t>
            </a:r>
            <a:r>
              <a:rPr lang="fr-FR" sz="3600" b="1" baseline="30000" dirty="0">
                <a:solidFill>
                  <a:srgbClr val="FF0000"/>
                </a:solidFill>
                <a:effectLst>
                  <a:outerShdw blurRad="38100" dist="38100" dir="2700000" algn="tl">
                    <a:srgbClr val="000000">
                      <a:alpha val="43137"/>
                    </a:srgbClr>
                  </a:outerShdw>
                </a:effectLst>
                <a:latin typeface="Agency FB" pitchFamily="34" charset="0"/>
              </a:rPr>
              <a:t>1/2</a:t>
            </a:r>
          </a:p>
        </p:txBody>
      </p:sp>
      <p:pic>
        <p:nvPicPr>
          <p:cNvPr id="30" name="Picture 2" descr="C:\Users\ANoir\Desktop\sad.png">
            <a:extLst>
              <a:ext uri="{FF2B5EF4-FFF2-40B4-BE49-F238E27FC236}">
                <a16:creationId xmlns:a16="http://schemas.microsoft.com/office/drawing/2014/main" id="{AC7432CE-2381-41CC-9B74-D36852105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69" y="219569"/>
            <a:ext cx="412982" cy="412982"/>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19">
            <a:extLst>
              <a:ext uri="{FF2B5EF4-FFF2-40B4-BE49-F238E27FC236}">
                <a16:creationId xmlns:a16="http://schemas.microsoft.com/office/drawing/2014/main" id="{9ADCA51B-1B72-41E3-8A1E-911769687BA5}"/>
              </a:ext>
            </a:extLst>
          </p:cNvPr>
          <p:cNvSpPr>
            <a:spLocks noChangeAspect="1"/>
          </p:cNvSpPr>
          <p:nvPr/>
        </p:nvSpPr>
        <p:spPr bwMode="auto">
          <a:xfrm rot="5400000">
            <a:off x="1278344" y="1338036"/>
            <a:ext cx="395195" cy="395195"/>
          </a:xfrm>
          <a:custGeom>
            <a:avLst/>
            <a:gdLst/>
            <a:ahLst/>
            <a:cxnLst/>
            <a:rect l="l" t="t" r="r" b="b"/>
            <a:pathLst>
              <a:path w="1043471" h="1043472">
                <a:moveTo>
                  <a:pt x="0" y="806813"/>
                </a:moveTo>
                <a:cubicBezTo>
                  <a:pt x="3652" y="739713"/>
                  <a:pt x="27756" y="730229"/>
                  <a:pt x="203268" y="620706"/>
                </a:cubicBezTo>
                <a:cubicBezTo>
                  <a:pt x="223380" y="613840"/>
                  <a:pt x="262011" y="576623"/>
                  <a:pt x="310964" y="523670"/>
                </a:cubicBezTo>
                <a:cubicBezTo>
                  <a:pt x="149160" y="377267"/>
                  <a:pt x="-893" y="226639"/>
                  <a:pt x="49910" y="175408"/>
                </a:cubicBezTo>
                <a:cubicBezTo>
                  <a:pt x="123529" y="101226"/>
                  <a:pt x="292472" y="25"/>
                  <a:pt x="292513" y="0"/>
                </a:cubicBezTo>
                <a:cubicBezTo>
                  <a:pt x="335537" y="125931"/>
                  <a:pt x="404965" y="234646"/>
                  <a:pt x="486059" y="328711"/>
                </a:cubicBezTo>
                <a:cubicBezTo>
                  <a:pt x="642329" y="153596"/>
                  <a:pt x="812873" y="-24775"/>
                  <a:pt x="868064" y="29954"/>
                </a:cubicBezTo>
                <a:cubicBezTo>
                  <a:pt x="942244" y="103571"/>
                  <a:pt x="1043443" y="272510"/>
                  <a:pt x="1043471" y="272557"/>
                </a:cubicBezTo>
                <a:cubicBezTo>
                  <a:pt x="894648" y="323402"/>
                  <a:pt x="769867" y="411124"/>
                  <a:pt x="664738" y="511051"/>
                </a:cubicBezTo>
                <a:cubicBezTo>
                  <a:pt x="831554" y="661535"/>
                  <a:pt x="996206" y="769767"/>
                  <a:pt x="1043471" y="862116"/>
                </a:cubicBezTo>
                <a:cubicBezTo>
                  <a:pt x="925706" y="938069"/>
                  <a:pt x="826801" y="1043438"/>
                  <a:pt x="826770" y="1043472"/>
                </a:cubicBezTo>
                <a:cubicBezTo>
                  <a:pt x="759669" y="1039819"/>
                  <a:pt x="750185" y="1015715"/>
                  <a:pt x="640662" y="840203"/>
                </a:cubicBezTo>
                <a:cubicBezTo>
                  <a:pt x="631807" y="814264"/>
                  <a:pt x="572465" y="757521"/>
                  <a:pt x="494108" y="687438"/>
                </a:cubicBezTo>
                <a:cubicBezTo>
                  <a:pt x="363411" y="839089"/>
                  <a:pt x="265751" y="980320"/>
                  <a:pt x="181355" y="1023514"/>
                </a:cubicBezTo>
                <a:cubicBezTo>
                  <a:pt x="105402" y="905748"/>
                  <a:pt x="31" y="806842"/>
                  <a:pt x="0" y="806813"/>
                </a:cubicBezTo>
                <a:close/>
              </a:path>
            </a:pathLst>
          </a:custGeom>
          <a:gradFill>
            <a:gsLst>
              <a:gs pos="0">
                <a:srgbClr val="C00000"/>
              </a:gs>
              <a:gs pos="39000">
                <a:srgbClr val="C00000"/>
              </a:gs>
              <a:gs pos="92000">
                <a:srgbClr val="FF0000"/>
              </a:gs>
            </a:gsLst>
            <a:lin ang="5400000" scaled="0"/>
          </a:gradFill>
          <a:ln w="12700">
            <a:solidFill>
              <a:srgbClr val="6C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19">
            <a:extLst>
              <a:ext uri="{FF2B5EF4-FFF2-40B4-BE49-F238E27FC236}">
                <a16:creationId xmlns:a16="http://schemas.microsoft.com/office/drawing/2014/main" id="{4F221DB5-7B99-469E-893C-81FAB428B3AC}"/>
              </a:ext>
            </a:extLst>
          </p:cNvPr>
          <p:cNvSpPr>
            <a:spLocks noChangeAspect="1"/>
          </p:cNvSpPr>
          <p:nvPr/>
        </p:nvSpPr>
        <p:spPr bwMode="auto">
          <a:xfrm rot="5400000">
            <a:off x="764536" y="1084609"/>
            <a:ext cx="395196" cy="395196"/>
          </a:xfrm>
          <a:custGeom>
            <a:avLst/>
            <a:gdLst/>
            <a:ahLst/>
            <a:cxnLst/>
            <a:rect l="l" t="t" r="r" b="b"/>
            <a:pathLst>
              <a:path w="1043471" h="1043472">
                <a:moveTo>
                  <a:pt x="0" y="806813"/>
                </a:moveTo>
                <a:cubicBezTo>
                  <a:pt x="3652" y="739713"/>
                  <a:pt x="27756" y="730229"/>
                  <a:pt x="203268" y="620706"/>
                </a:cubicBezTo>
                <a:cubicBezTo>
                  <a:pt x="223380" y="613840"/>
                  <a:pt x="262011" y="576623"/>
                  <a:pt x="310964" y="523670"/>
                </a:cubicBezTo>
                <a:cubicBezTo>
                  <a:pt x="149160" y="377267"/>
                  <a:pt x="-893" y="226639"/>
                  <a:pt x="49910" y="175408"/>
                </a:cubicBezTo>
                <a:cubicBezTo>
                  <a:pt x="123529" y="101226"/>
                  <a:pt x="292472" y="25"/>
                  <a:pt x="292513" y="0"/>
                </a:cubicBezTo>
                <a:cubicBezTo>
                  <a:pt x="335537" y="125931"/>
                  <a:pt x="404965" y="234646"/>
                  <a:pt x="486059" y="328711"/>
                </a:cubicBezTo>
                <a:cubicBezTo>
                  <a:pt x="642329" y="153596"/>
                  <a:pt x="812873" y="-24775"/>
                  <a:pt x="868064" y="29954"/>
                </a:cubicBezTo>
                <a:cubicBezTo>
                  <a:pt x="942244" y="103571"/>
                  <a:pt x="1043443" y="272510"/>
                  <a:pt x="1043471" y="272557"/>
                </a:cubicBezTo>
                <a:cubicBezTo>
                  <a:pt x="894648" y="323402"/>
                  <a:pt x="769867" y="411124"/>
                  <a:pt x="664738" y="511051"/>
                </a:cubicBezTo>
                <a:cubicBezTo>
                  <a:pt x="831554" y="661535"/>
                  <a:pt x="996206" y="769767"/>
                  <a:pt x="1043471" y="862116"/>
                </a:cubicBezTo>
                <a:cubicBezTo>
                  <a:pt x="925706" y="938069"/>
                  <a:pt x="826801" y="1043438"/>
                  <a:pt x="826770" y="1043472"/>
                </a:cubicBezTo>
                <a:cubicBezTo>
                  <a:pt x="759669" y="1039819"/>
                  <a:pt x="750185" y="1015715"/>
                  <a:pt x="640662" y="840203"/>
                </a:cubicBezTo>
                <a:cubicBezTo>
                  <a:pt x="631807" y="814264"/>
                  <a:pt x="572465" y="757521"/>
                  <a:pt x="494108" y="687438"/>
                </a:cubicBezTo>
                <a:cubicBezTo>
                  <a:pt x="363411" y="839089"/>
                  <a:pt x="265751" y="980320"/>
                  <a:pt x="181355" y="1023514"/>
                </a:cubicBezTo>
                <a:cubicBezTo>
                  <a:pt x="105402" y="905748"/>
                  <a:pt x="31" y="806842"/>
                  <a:pt x="0" y="806813"/>
                </a:cubicBezTo>
                <a:close/>
              </a:path>
            </a:pathLst>
          </a:custGeom>
          <a:gradFill>
            <a:gsLst>
              <a:gs pos="0">
                <a:srgbClr val="C00000"/>
              </a:gs>
              <a:gs pos="39000">
                <a:srgbClr val="C00000"/>
              </a:gs>
              <a:gs pos="92000">
                <a:srgbClr val="FF0000"/>
              </a:gs>
            </a:gsLst>
            <a:lin ang="5400000" scaled="0"/>
          </a:gradFill>
          <a:ln w="12700">
            <a:solidFill>
              <a:srgbClr val="6C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Tree>
    <p:extLst>
      <p:ext uri="{BB962C8B-B14F-4D97-AF65-F5344CB8AC3E}">
        <p14:creationId xmlns:p14="http://schemas.microsoft.com/office/powerpoint/2010/main" val="142880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1" presetClass="entr" presetSubtype="1"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heel(1)">
                                      <p:cBhvr>
                                        <p:cTn id="12" dur="1000"/>
                                        <p:tgtEl>
                                          <p:spTgt spid="30"/>
                                        </p:tgtEl>
                                      </p:cBhvr>
                                    </p:animEffect>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heel(1)">
                                      <p:cBhvr>
                                        <p:cTn id="16" dur="1000"/>
                                        <p:tgtEl>
                                          <p:spTgt spid="29"/>
                                        </p:tgtEl>
                                      </p:cBhvr>
                                    </p:animEffect>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fltVal val="0"/>
                                          </p:val>
                                        </p:tav>
                                        <p:tav tm="100000">
                                          <p:val>
                                            <p:strVal val="#ppt_h"/>
                                          </p:val>
                                        </p:tav>
                                      </p:tavLst>
                                    </p:anim>
                                    <p:animEffect transition="in" filter="fad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16"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 calcmode="lin" valueType="num">
                                      <p:cBhvr>
                                        <p:cTn id="44" dur="500" fill="hold"/>
                                        <p:tgtEl>
                                          <p:spTgt spid="47"/>
                                        </p:tgtEl>
                                        <p:attrNameLst>
                                          <p:attrName>ppt_w</p:attrName>
                                        </p:attrNameLst>
                                      </p:cBhvr>
                                      <p:tavLst>
                                        <p:tav tm="0">
                                          <p:val>
                                            <p:fltVal val="0"/>
                                          </p:val>
                                        </p:tav>
                                        <p:tav tm="100000">
                                          <p:val>
                                            <p:strVal val="#ppt_w"/>
                                          </p:val>
                                        </p:tav>
                                      </p:tavLst>
                                    </p:anim>
                                    <p:anim calcmode="lin" valueType="num">
                                      <p:cBhvr>
                                        <p:cTn id="45" dur="500" fill="hold"/>
                                        <p:tgtEl>
                                          <p:spTgt spid="47"/>
                                        </p:tgtEl>
                                        <p:attrNameLst>
                                          <p:attrName>ppt_h</p:attrName>
                                        </p:attrNameLst>
                                      </p:cBhvr>
                                      <p:tavLst>
                                        <p:tav tm="0">
                                          <p:val>
                                            <p:fltVal val="0"/>
                                          </p:val>
                                        </p:tav>
                                        <p:tav tm="100000">
                                          <p:val>
                                            <p:strVal val="#ppt_h"/>
                                          </p:val>
                                        </p:tav>
                                      </p:tavLst>
                                    </p:anim>
                                    <p:animEffect transition="in" filter="fade">
                                      <p:cBhvr>
                                        <p:cTn id="46" dur="500"/>
                                        <p:tgtEl>
                                          <p:spTgt spid="47"/>
                                        </p:tgtEl>
                                      </p:cBhvr>
                                    </p:animEffect>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fade">
                                      <p:cBhvr>
                                        <p:cTn id="50" dur="500"/>
                                        <p:tgtEl>
                                          <p:spTgt spid="114"/>
                                        </p:tgtEl>
                                      </p:cBhvr>
                                    </p:animEffect>
                                  </p:childTnLst>
                                </p:cTn>
                              </p:par>
                            </p:childTnLst>
                          </p:cTn>
                        </p:par>
                        <p:par>
                          <p:cTn id="51" fill="hold">
                            <p:stCondLst>
                              <p:cond delay="1250"/>
                            </p:stCondLst>
                            <p:childTnLst>
                              <p:par>
                                <p:cTn id="52" presetID="2" presetClass="entr" presetSubtype="2"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 calcmode="lin" valueType="num">
                                      <p:cBhvr additive="base">
                                        <p:cTn id="54" dur="500" fill="hold"/>
                                        <p:tgtEl>
                                          <p:spTgt spid="71"/>
                                        </p:tgtEl>
                                        <p:attrNameLst>
                                          <p:attrName>ppt_x</p:attrName>
                                        </p:attrNameLst>
                                      </p:cBhvr>
                                      <p:tavLst>
                                        <p:tav tm="0">
                                          <p:val>
                                            <p:strVal val="1+#ppt_w/2"/>
                                          </p:val>
                                        </p:tav>
                                        <p:tav tm="100000">
                                          <p:val>
                                            <p:strVal val="#ppt_x"/>
                                          </p:val>
                                        </p:tav>
                                      </p:tavLst>
                                    </p:anim>
                                    <p:anim calcmode="lin" valueType="num">
                                      <p:cBhvr additive="base">
                                        <p:cTn id="55" dur="500" fill="hold"/>
                                        <p:tgtEl>
                                          <p:spTgt spid="71"/>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108"/>
                                        </p:tgtEl>
                                        <p:attrNameLst>
                                          <p:attrName>style.visibility</p:attrName>
                                        </p:attrNameLst>
                                      </p:cBhvr>
                                      <p:to>
                                        <p:strVal val="visible"/>
                                      </p:to>
                                    </p:set>
                                    <p:anim calcmode="lin" valueType="num">
                                      <p:cBhvr additive="base">
                                        <p:cTn id="58" dur="500" fill="hold"/>
                                        <p:tgtEl>
                                          <p:spTgt spid="108"/>
                                        </p:tgtEl>
                                        <p:attrNameLst>
                                          <p:attrName>ppt_x</p:attrName>
                                        </p:attrNameLst>
                                      </p:cBhvr>
                                      <p:tavLst>
                                        <p:tav tm="0">
                                          <p:val>
                                            <p:strVal val="0-#ppt_w/2"/>
                                          </p:val>
                                        </p:tav>
                                        <p:tav tm="100000">
                                          <p:val>
                                            <p:strVal val="#ppt_x"/>
                                          </p:val>
                                        </p:tav>
                                      </p:tavLst>
                                    </p:anim>
                                    <p:anim calcmode="lin" valueType="num">
                                      <p:cBhvr additive="base">
                                        <p:cTn id="59"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up)">
                                      <p:cBhvr>
                                        <p:cTn id="64" dur="250"/>
                                        <p:tgtEl>
                                          <p:spTgt spid="3"/>
                                        </p:tgtEl>
                                      </p:cBhvr>
                                    </p:animEffect>
                                  </p:childTnLst>
                                </p:cTn>
                              </p:par>
                            </p:childTnLst>
                          </p:cTn>
                        </p:par>
                        <p:par>
                          <p:cTn id="65" fill="hold">
                            <p:stCondLst>
                              <p:cond delay="250"/>
                            </p:stCondLst>
                            <p:childTnLst>
                              <p:par>
                                <p:cTn id="66" presetID="53" presetClass="entr" presetSubtype="16" fill="hold" grpId="0" nodeType="afterEffect">
                                  <p:stCondLst>
                                    <p:cond delay="0"/>
                                  </p:stCondLst>
                                  <p:childTnLst>
                                    <p:set>
                                      <p:cBhvr>
                                        <p:cTn id="67" dur="1" fill="hold">
                                          <p:stCondLst>
                                            <p:cond delay="0"/>
                                          </p:stCondLst>
                                        </p:cTn>
                                        <p:tgtEl>
                                          <p:spTgt spid="115"/>
                                        </p:tgtEl>
                                        <p:attrNameLst>
                                          <p:attrName>style.visibility</p:attrName>
                                        </p:attrNameLst>
                                      </p:cBhvr>
                                      <p:to>
                                        <p:strVal val="visible"/>
                                      </p:to>
                                    </p:set>
                                    <p:anim calcmode="lin" valueType="num">
                                      <p:cBhvr>
                                        <p:cTn id="68" dur="500" fill="hold"/>
                                        <p:tgtEl>
                                          <p:spTgt spid="115"/>
                                        </p:tgtEl>
                                        <p:attrNameLst>
                                          <p:attrName>ppt_w</p:attrName>
                                        </p:attrNameLst>
                                      </p:cBhvr>
                                      <p:tavLst>
                                        <p:tav tm="0">
                                          <p:val>
                                            <p:fltVal val="0"/>
                                          </p:val>
                                        </p:tav>
                                        <p:tav tm="100000">
                                          <p:val>
                                            <p:strVal val="#ppt_w"/>
                                          </p:val>
                                        </p:tav>
                                      </p:tavLst>
                                    </p:anim>
                                    <p:anim calcmode="lin" valueType="num">
                                      <p:cBhvr>
                                        <p:cTn id="69" dur="500" fill="hold"/>
                                        <p:tgtEl>
                                          <p:spTgt spid="115"/>
                                        </p:tgtEl>
                                        <p:attrNameLst>
                                          <p:attrName>ppt_h</p:attrName>
                                        </p:attrNameLst>
                                      </p:cBhvr>
                                      <p:tavLst>
                                        <p:tav tm="0">
                                          <p:val>
                                            <p:fltVal val="0"/>
                                          </p:val>
                                        </p:tav>
                                        <p:tav tm="100000">
                                          <p:val>
                                            <p:strVal val="#ppt_h"/>
                                          </p:val>
                                        </p:tav>
                                      </p:tavLst>
                                    </p:anim>
                                    <p:animEffect transition="in" filter="fade">
                                      <p:cBhvr>
                                        <p:cTn id="70" dur="500"/>
                                        <p:tgtEl>
                                          <p:spTgt spid="115"/>
                                        </p:tgtEl>
                                      </p:cBhvr>
                                    </p:animEffect>
                                  </p:childTnLst>
                                </p:cTn>
                              </p:par>
                              <p:par>
                                <p:cTn id="71" presetID="53" presetClass="entr" presetSubtype="16" fill="hold" grpId="0" nodeType="withEffect">
                                  <p:stCondLst>
                                    <p:cond delay="250"/>
                                  </p:stCondLst>
                                  <p:childTnLst>
                                    <p:set>
                                      <p:cBhvr>
                                        <p:cTn id="72" dur="1" fill="hold">
                                          <p:stCondLst>
                                            <p:cond delay="0"/>
                                          </p:stCondLst>
                                        </p:cTn>
                                        <p:tgtEl>
                                          <p:spTgt spid="117"/>
                                        </p:tgtEl>
                                        <p:attrNameLst>
                                          <p:attrName>style.visibility</p:attrName>
                                        </p:attrNameLst>
                                      </p:cBhvr>
                                      <p:to>
                                        <p:strVal val="visible"/>
                                      </p:to>
                                    </p:set>
                                    <p:anim calcmode="lin" valueType="num">
                                      <p:cBhvr>
                                        <p:cTn id="73" dur="500" fill="hold"/>
                                        <p:tgtEl>
                                          <p:spTgt spid="117"/>
                                        </p:tgtEl>
                                        <p:attrNameLst>
                                          <p:attrName>ppt_w</p:attrName>
                                        </p:attrNameLst>
                                      </p:cBhvr>
                                      <p:tavLst>
                                        <p:tav tm="0">
                                          <p:val>
                                            <p:fltVal val="0"/>
                                          </p:val>
                                        </p:tav>
                                        <p:tav tm="100000">
                                          <p:val>
                                            <p:strVal val="#ppt_w"/>
                                          </p:val>
                                        </p:tav>
                                      </p:tavLst>
                                    </p:anim>
                                    <p:anim calcmode="lin" valueType="num">
                                      <p:cBhvr>
                                        <p:cTn id="74" dur="500" fill="hold"/>
                                        <p:tgtEl>
                                          <p:spTgt spid="117"/>
                                        </p:tgtEl>
                                        <p:attrNameLst>
                                          <p:attrName>ppt_h</p:attrName>
                                        </p:attrNameLst>
                                      </p:cBhvr>
                                      <p:tavLst>
                                        <p:tav tm="0">
                                          <p:val>
                                            <p:fltVal val="0"/>
                                          </p:val>
                                        </p:tav>
                                        <p:tav tm="100000">
                                          <p:val>
                                            <p:strVal val="#ppt_h"/>
                                          </p:val>
                                        </p:tav>
                                      </p:tavLst>
                                    </p:anim>
                                    <p:animEffect transition="in" filter="fade">
                                      <p:cBhvr>
                                        <p:cTn id="75" dur="500"/>
                                        <p:tgtEl>
                                          <p:spTgt spid="117"/>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animEffect transition="in" filter="fade">
                                      <p:cBhvr>
                                        <p:cTn id="79" dur="500"/>
                                        <p:tgtEl>
                                          <p:spTgt spid="118"/>
                                        </p:tgtEl>
                                      </p:cBhvr>
                                    </p:animEffect>
                                  </p:childTnLst>
                                </p:cTn>
                              </p:par>
                            </p:childTnLst>
                          </p:cTn>
                        </p:par>
                        <p:par>
                          <p:cTn id="80" fill="hold">
                            <p:stCondLst>
                              <p:cond delay="1500"/>
                            </p:stCondLst>
                            <p:childTnLst>
                              <p:par>
                                <p:cTn id="81" presetID="2" presetClass="entr" presetSubtype="8" fill="hold" grpId="0" nodeType="afterEffect">
                                  <p:stCondLst>
                                    <p:cond delay="0"/>
                                  </p:stCondLst>
                                  <p:childTnLst>
                                    <p:set>
                                      <p:cBhvr>
                                        <p:cTn id="82" dur="1" fill="hold">
                                          <p:stCondLst>
                                            <p:cond delay="0"/>
                                          </p:stCondLst>
                                        </p:cTn>
                                        <p:tgtEl>
                                          <p:spTgt spid="120"/>
                                        </p:tgtEl>
                                        <p:attrNameLst>
                                          <p:attrName>style.visibility</p:attrName>
                                        </p:attrNameLst>
                                      </p:cBhvr>
                                      <p:to>
                                        <p:strVal val="visible"/>
                                      </p:to>
                                    </p:set>
                                    <p:anim calcmode="lin" valueType="num">
                                      <p:cBhvr additive="base">
                                        <p:cTn id="83" dur="500" fill="hold"/>
                                        <p:tgtEl>
                                          <p:spTgt spid="120"/>
                                        </p:tgtEl>
                                        <p:attrNameLst>
                                          <p:attrName>ppt_x</p:attrName>
                                        </p:attrNameLst>
                                      </p:cBhvr>
                                      <p:tavLst>
                                        <p:tav tm="0">
                                          <p:val>
                                            <p:strVal val="0-#ppt_w/2"/>
                                          </p:val>
                                        </p:tav>
                                        <p:tav tm="100000">
                                          <p:val>
                                            <p:strVal val="#ppt_x"/>
                                          </p:val>
                                        </p:tav>
                                      </p:tavLst>
                                    </p:anim>
                                    <p:anim calcmode="lin" valueType="num">
                                      <p:cBhvr additive="base">
                                        <p:cTn id="84" dur="500" fill="hold"/>
                                        <p:tgtEl>
                                          <p:spTgt spid="120"/>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19"/>
                                        </p:tgtEl>
                                        <p:attrNameLst>
                                          <p:attrName>style.visibility</p:attrName>
                                        </p:attrNameLst>
                                      </p:cBhvr>
                                      <p:to>
                                        <p:strVal val="visible"/>
                                      </p:to>
                                    </p:set>
                                    <p:anim calcmode="lin" valueType="num">
                                      <p:cBhvr additive="base">
                                        <p:cTn id="87" dur="500" fill="hold"/>
                                        <p:tgtEl>
                                          <p:spTgt spid="119"/>
                                        </p:tgtEl>
                                        <p:attrNameLst>
                                          <p:attrName>ppt_x</p:attrName>
                                        </p:attrNameLst>
                                      </p:cBhvr>
                                      <p:tavLst>
                                        <p:tav tm="0">
                                          <p:val>
                                            <p:strVal val="1+#ppt_w/2"/>
                                          </p:val>
                                        </p:tav>
                                        <p:tav tm="100000">
                                          <p:val>
                                            <p:strVal val="#ppt_x"/>
                                          </p:val>
                                        </p:tav>
                                      </p:tavLst>
                                    </p:anim>
                                    <p:anim calcmode="lin" valueType="num">
                                      <p:cBhvr additive="base">
                                        <p:cTn id="8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16"/>
                                        </p:tgtEl>
                                        <p:attrNameLst>
                                          <p:attrName>style.visibility</p:attrName>
                                        </p:attrNameLst>
                                      </p:cBhvr>
                                      <p:to>
                                        <p:strVal val="visible"/>
                                      </p:to>
                                    </p:set>
                                    <p:animEffect transition="in" filter="wipe(up)">
                                      <p:cBhvr>
                                        <p:cTn id="93" dur="2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animBg="1"/>
      <p:bldP spid="115" grpId="0" animBg="1"/>
      <p:bldP spid="117" grpId="0" animBg="1"/>
      <p:bldP spid="118" grpId="0" animBg="1"/>
      <p:bldP spid="120" grpId="0"/>
      <p:bldP spid="28" grpId="0"/>
      <p:bldP spid="31" grpId="0"/>
      <p:bldP spid="119" grpId="0"/>
      <p:bldP spid="29" grpId="0"/>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185ADB"/>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rgbClr val="185ADB"/>
          </a:solid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3315604" cy="461665"/>
          </a:xfrm>
          <a:prstGeom prst="rect">
            <a:avLst/>
          </a:prstGeom>
          <a:noFill/>
        </p:spPr>
        <p:txBody>
          <a:bodyPr wrap="square" lIns="91440" tIns="45720" rIns="91440" bIns="45720" rtlCol="0" anchor="t">
            <a:spAutoFit/>
          </a:bodyPr>
          <a:lstStyle/>
          <a:p>
            <a:r>
              <a:rPr lang="en-US" sz="2400" b="1">
                <a:solidFill>
                  <a:srgbClr val="0A1931"/>
                </a:solidFill>
                <a:latin typeface="+mj-lt"/>
              </a:rPr>
              <a:t>Performance Testing</a:t>
            </a:r>
            <a:endParaRPr lang="en-US"/>
          </a:p>
        </p:txBody>
      </p:sp>
      <p:sp>
        <p:nvSpPr>
          <p:cNvPr id="108" name="TextBox 107">
            <a:extLst>
              <a:ext uri="{FF2B5EF4-FFF2-40B4-BE49-F238E27FC236}">
                <a16:creationId xmlns:a16="http://schemas.microsoft.com/office/drawing/2014/main" id="{243A210A-3366-43AA-8E9F-141057DA669B}"/>
              </a:ext>
            </a:extLst>
          </p:cNvPr>
          <p:cNvSpPr txBox="1"/>
          <p:nvPr/>
        </p:nvSpPr>
        <p:spPr>
          <a:xfrm>
            <a:off x="2346806" y="1127983"/>
            <a:ext cx="3054737" cy="1077218"/>
          </a:xfrm>
          <a:prstGeom prst="rect">
            <a:avLst/>
          </a:prstGeom>
          <a:noFill/>
        </p:spPr>
        <p:txBody>
          <a:bodyPr wrap="square" lIns="91440" tIns="45720" rIns="91440" bIns="45720" rtlCol="0" anchor="t">
            <a:spAutoFit/>
          </a:bodyPr>
          <a:lstStyle/>
          <a:p>
            <a:pPr algn="r"/>
            <a:r>
              <a:rPr lang="en-US" sz="1600" dirty="0">
                <a:solidFill>
                  <a:srgbClr val="0A1931"/>
                </a:solidFill>
                <a:latin typeface="+mj-lt"/>
              </a:rPr>
              <a:t>Is impractical in manual testing </a:t>
            </a:r>
            <a:r>
              <a:rPr lang="en-US" sz="1600">
                <a:solidFill>
                  <a:srgbClr val="0A1931"/>
                </a:solidFill>
                <a:latin typeface="+mj-lt"/>
              </a:rPr>
              <a:t>since organizing machines, computers and users together is unrealistic</a:t>
            </a:r>
            <a:endParaRPr lang="en-US" sz="1600">
              <a:solidFill>
                <a:srgbClr val="0A1931"/>
              </a:solidFill>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a:solidFill>
                  <a:schemeClr val="bg1">
                    <a:lumMod val="95000"/>
                  </a:schemeClr>
                </a:solidFill>
                <a:latin typeface="+mj-lt"/>
              </a:rPr>
              <a:t>3</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185ADB"/>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rgbClr val="185ADB"/>
          </a:solid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a:solidFill>
                  <a:schemeClr val="bg1">
                    <a:lumMod val="95000"/>
                  </a:schemeClr>
                </a:solidFill>
                <a:latin typeface="+mj-lt"/>
              </a:rPr>
              <a:t>4</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806795" y="3125077"/>
            <a:ext cx="3164185" cy="1077218"/>
          </a:xfrm>
          <a:prstGeom prst="rect">
            <a:avLst/>
          </a:prstGeom>
          <a:noFill/>
        </p:spPr>
        <p:txBody>
          <a:bodyPr wrap="square" lIns="91440" tIns="45720" rIns="91440" bIns="45720" rtlCol="0" anchor="t">
            <a:spAutoFit/>
          </a:bodyPr>
          <a:lstStyle/>
          <a:p>
            <a:r>
              <a:rPr lang="en-US" sz="1600" dirty="0">
                <a:solidFill>
                  <a:srgbClr val="0A1931"/>
                </a:solidFill>
                <a:latin typeface="+mj-lt"/>
              </a:rPr>
              <a:t>Is complicated, there are tests to be planned, bugs to be </a:t>
            </a:r>
            <a:r>
              <a:rPr lang="en-US" sz="1600">
                <a:solidFill>
                  <a:srgbClr val="0A1931"/>
                </a:solidFill>
                <a:latin typeface="+mj-lt"/>
              </a:rPr>
              <a:t>tracked, and reliability analysis to be </a:t>
            </a:r>
            <a:r>
              <a:rPr lang="en-US" sz="1600" dirty="0">
                <a:solidFill>
                  <a:srgbClr val="0A1931"/>
                </a:solidFill>
                <a:latin typeface="+mj-lt"/>
              </a:rPr>
              <a:t>accomplished</a:t>
            </a:r>
            <a:endParaRPr lang="en-US" dirty="0">
              <a:solidFill>
                <a:srgbClr val="0A1931"/>
              </a:solidFill>
            </a:endParaRPr>
          </a:p>
        </p:txBody>
      </p:sp>
      <p:sp>
        <p:nvSpPr>
          <p:cNvPr id="120" name="TextBox 119">
            <a:extLst>
              <a:ext uri="{FF2B5EF4-FFF2-40B4-BE49-F238E27FC236}">
                <a16:creationId xmlns:a16="http://schemas.microsoft.com/office/drawing/2014/main" id="{58320C63-18AF-4069-B25C-D2DA88A64BAC}"/>
              </a:ext>
            </a:extLst>
          </p:cNvPr>
          <p:cNvSpPr txBox="1"/>
          <p:nvPr/>
        </p:nvSpPr>
        <p:spPr>
          <a:xfrm>
            <a:off x="2104350" y="3122669"/>
            <a:ext cx="3297194" cy="461665"/>
          </a:xfrm>
          <a:prstGeom prst="rect">
            <a:avLst/>
          </a:prstGeom>
          <a:noFill/>
        </p:spPr>
        <p:txBody>
          <a:bodyPr wrap="square" lIns="91440" tIns="45720" rIns="91440" bIns="45720" rtlCol="0" anchor="t">
            <a:spAutoFit/>
          </a:bodyPr>
          <a:lstStyle/>
          <a:p>
            <a:pPr algn="r"/>
            <a:r>
              <a:rPr lang="en-US" sz="2400" b="1">
                <a:solidFill>
                  <a:srgbClr val="0A1931"/>
                </a:solidFill>
                <a:latin typeface="+mj-lt"/>
              </a:rPr>
              <a:t>Manage Testing</a:t>
            </a:r>
            <a:endParaRPr lang="en-US">
              <a:solidFill>
                <a:srgbClr val="0A1931"/>
              </a:solidFill>
            </a:endParaRPr>
          </a:p>
        </p:txBody>
      </p:sp>
      <p:sp>
        <p:nvSpPr>
          <p:cNvPr id="5" name="Rectangle 4">
            <a:extLst>
              <a:ext uri="{FF2B5EF4-FFF2-40B4-BE49-F238E27FC236}">
                <a16:creationId xmlns:a16="http://schemas.microsoft.com/office/drawing/2014/main" id="{FEC2EA0D-D707-427C-A18E-48EEABDBC975}"/>
              </a:ext>
            </a:extLst>
          </p:cNvPr>
          <p:cNvSpPr/>
          <p:nvPr/>
        </p:nvSpPr>
        <p:spPr>
          <a:xfrm>
            <a:off x="-872" y="1"/>
            <a:ext cx="2174762" cy="6852704"/>
          </a:xfrm>
          <a:prstGeom prst="rect">
            <a:avLst/>
          </a:prstGeom>
          <a:solidFill>
            <a:srgbClr val="185ADB"/>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1" name="Rectangle 120">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185ADB"/>
          </a:solid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934751"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185ADB"/>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185ADB"/>
          </a:solid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rgbClr val="185ADB"/>
          </a:solid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C410ED0A-18DB-4952-ADB6-1E1C79DE2592}"/>
              </a:ext>
            </a:extLst>
          </p:cNvPr>
          <p:cNvSpPr txBox="1"/>
          <p:nvPr/>
        </p:nvSpPr>
        <p:spPr>
          <a:xfrm>
            <a:off x="6789477" y="5117356"/>
            <a:ext cx="3314076" cy="461665"/>
          </a:xfrm>
          <a:prstGeom prst="rect">
            <a:avLst/>
          </a:prstGeom>
          <a:noFill/>
        </p:spPr>
        <p:txBody>
          <a:bodyPr wrap="square" lIns="91440" tIns="45720" rIns="91440" bIns="45720" rtlCol="0" anchor="t">
            <a:spAutoFit/>
          </a:bodyPr>
          <a:lstStyle/>
          <a:p>
            <a:r>
              <a:rPr lang="en-US" sz="2400" b="1">
                <a:solidFill>
                  <a:srgbClr val="0A1931"/>
                </a:solidFill>
                <a:latin typeface="+mj-lt"/>
              </a:rPr>
              <a:t>Less Accuracy</a:t>
            </a:r>
            <a:endParaRPr lang="en-US">
              <a:solidFill>
                <a:srgbClr val="0A1931"/>
              </a:solidFill>
            </a:endParaRPr>
          </a:p>
        </p:txBody>
      </p:sp>
      <p:sp>
        <p:nvSpPr>
          <p:cNvPr id="33" name="TextBox 32">
            <a:extLst>
              <a:ext uri="{FF2B5EF4-FFF2-40B4-BE49-F238E27FC236}">
                <a16:creationId xmlns:a16="http://schemas.microsoft.com/office/drawing/2014/main" id="{A8B9A458-9620-4317-94B2-74A6489914F6}"/>
              </a:ext>
            </a:extLst>
          </p:cNvPr>
          <p:cNvSpPr txBox="1"/>
          <p:nvPr/>
        </p:nvSpPr>
        <p:spPr>
          <a:xfrm>
            <a:off x="2346806" y="5117356"/>
            <a:ext cx="3054737" cy="830997"/>
          </a:xfrm>
          <a:prstGeom prst="rect">
            <a:avLst/>
          </a:prstGeom>
          <a:noFill/>
        </p:spPr>
        <p:txBody>
          <a:bodyPr wrap="square" lIns="91440" tIns="45720" rIns="91440" bIns="45720" rtlCol="0" anchor="t">
            <a:spAutoFit/>
          </a:bodyPr>
          <a:lstStyle/>
          <a:p>
            <a:pPr algn="r"/>
            <a:r>
              <a:rPr lang="en-US" sz="1600" dirty="0">
                <a:solidFill>
                  <a:srgbClr val="0A1931"/>
                </a:solidFill>
                <a:latin typeface="+mj-lt"/>
              </a:rPr>
              <a:t>Testers are humans and can make </a:t>
            </a:r>
            <a:r>
              <a:rPr lang="en-US" sz="1600">
                <a:solidFill>
                  <a:srgbClr val="0A1931"/>
                </a:solidFill>
                <a:latin typeface="+mj-lt"/>
              </a:rPr>
              <a:t>mistakes or skip tests which is </a:t>
            </a:r>
            <a:r>
              <a:rPr lang="en-US" sz="1600" dirty="0">
                <a:solidFill>
                  <a:srgbClr val="0A1931"/>
                </a:solidFill>
                <a:latin typeface="+mj-lt"/>
              </a:rPr>
              <a:t>more prone to failure</a:t>
            </a:r>
            <a:endParaRPr lang="en-US" dirty="0"/>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a:solidFill>
                  <a:schemeClr val="bg1">
                    <a:lumMod val="95000"/>
                  </a:schemeClr>
                </a:solidFill>
                <a:latin typeface="+mj-lt"/>
              </a:rPr>
              <a:t>5</a:t>
            </a:r>
          </a:p>
        </p:txBody>
      </p:sp>
      <p:sp>
        <p:nvSpPr>
          <p:cNvPr id="35" name="TextBox 19">
            <a:extLst>
              <a:ext uri="{FF2B5EF4-FFF2-40B4-BE49-F238E27FC236}">
                <a16:creationId xmlns:a16="http://schemas.microsoft.com/office/drawing/2014/main" id="{C9A445B5-00D8-44EC-9957-48911EB94487}"/>
              </a:ext>
            </a:extLst>
          </p:cNvPr>
          <p:cNvSpPr txBox="1"/>
          <p:nvPr/>
        </p:nvSpPr>
        <p:spPr>
          <a:xfrm>
            <a:off x="2173890" y="306929"/>
            <a:ext cx="2188420" cy="646331"/>
          </a:xfrm>
          <a:prstGeom prst="rect">
            <a:avLst/>
          </a:prstGeom>
          <a:noFill/>
        </p:spPr>
        <p:txBody>
          <a:bodyPr wrap="none" rtlCol="0" anchor="ctr">
            <a:spAutoFit/>
          </a:bodyPr>
          <a:lstStyle/>
          <a:p>
            <a:pPr algn="ctr"/>
            <a:r>
              <a:rPr lang="fr-FR" sz="3600" b="1" dirty="0" err="1">
                <a:solidFill>
                  <a:srgbClr val="FF0000"/>
                </a:solidFill>
                <a:effectLst>
                  <a:outerShdw blurRad="38100" dist="38100" dir="2700000" algn="tl">
                    <a:srgbClr val="000000">
                      <a:alpha val="43137"/>
                    </a:srgbClr>
                  </a:outerShdw>
                </a:effectLst>
                <a:latin typeface="Agency FB" pitchFamily="34" charset="0"/>
              </a:rPr>
              <a:t>Problems</a:t>
            </a:r>
            <a:r>
              <a:rPr lang="fr-FR" sz="3600" b="1" dirty="0">
                <a:solidFill>
                  <a:srgbClr val="FF0000"/>
                </a:solidFill>
                <a:effectLst>
                  <a:outerShdw blurRad="38100" dist="38100" dir="2700000" algn="tl">
                    <a:srgbClr val="000000">
                      <a:alpha val="43137"/>
                    </a:srgbClr>
                  </a:outerShdw>
                </a:effectLst>
                <a:latin typeface="Agency FB" pitchFamily="34" charset="0"/>
              </a:rPr>
              <a:t> </a:t>
            </a:r>
            <a:r>
              <a:rPr lang="fr-FR" sz="3600" b="1" baseline="30000" dirty="0">
                <a:solidFill>
                  <a:srgbClr val="FF0000"/>
                </a:solidFill>
                <a:effectLst>
                  <a:outerShdw blurRad="38100" dist="38100" dir="2700000" algn="tl">
                    <a:srgbClr val="000000">
                      <a:alpha val="43137"/>
                    </a:srgbClr>
                  </a:outerShdw>
                </a:effectLst>
                <a:latin typeface="Agency FB" pitchFamily="34" charset="0"/>
              </a:rPr>
              <a:t>2/2</a:t>
            </a:r>
          </a:p>
        </p:txBody>
      </p:sp>
      <p:pic>
        <p:nvPicPr>
          <p:cNvPr id="36" name="Picture 2" descr="C:\Users\ANoir\Desktop\sad.png">
            <a:extLst>
              <a:ext uri="{FF2B5EF4-FFF2-40B4-BE49-F238E27FC236}">
                <a16:creationId xmlns:a16="http://schemas.microsoft.com/office/drawing/2014/main" id="{66F80FE9-DDFD-42E2-9EA5-4A442E48B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010" y="100438"/>
            <a:ext cx="412982" cy="41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755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1000"/>
                                        <p:tgtEl>
                                          <p:spTgt spid="36"/>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heel(1)">
                                      <p:cBhvr>
                                        <p:cTn id="11" dur="1000"/>
                                        <p:tgtEl>
                                          <p:spTgt spid="3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250"/>
                                        <p:tgtEl>
                                          <p:spTgt spid="29"/>
                                        </p:tgtEl>
                                      </p:cBhvr>
                                    </p:animEffect>
                                  </p:childTnLst>
                                </p:cTn>
                              </p:par>
                            </p:childTnLst>
                          </p:cTn>
                        </p:par>
                        <p:par>
                          <p:cTn id="16" fill="hold">
                            <p:stCondLst>
                              <p:cond delay="2250"/>
                            </p:stCondLst>
                            <p:childTnLst>
                              <p:par>
                                <p:cTn id="17" presetID="53" presetClass="entr" presetSubtype="16"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p:stCondLst>
                                    <p:cond delay="25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childTnLst>
                          </p:cTn>
                        </p:par>
                        <p:par>
                          <p:cTn id="31" fill="hold">
                            <p:stCondLst>
                              <p:cond delay="3500"/>
                            </p:stCondLst>
                            <p:childTnLst>
                              <p:par>
                                <p:cTn id="32" presetID="2" presetClass="entr" presetSubtype="2" fill="hold" grpId="0"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additive="base">
                                        <p:cTn id="34" dur="500" fill="hold"/>
                                        <p:tgtEl>
                                          <p:spTgt spid="71"/>
                                        </p:tgtEl>
                                        <p:attrNameLst>
                                          <p:attrName>ppt_x</p:attrName>
                                        </p:attrNameLst>
                                      </p:cBhvr>
                                      <p:tavLst>
                                        <p:tav tm="0">
                                          <p:val>
                                            <p:strVal val="1+#ppt_w/2"/>
                                          </p:val>
                                        </p:tav>
                                        <p:tav tm="100000">
                                          <p:val>
                                            <p:strVal val="#ppt_x"/>
                                          </p:val>
                                        </p:tav>
                                      </p:tavLst>
                                    </p:anim>
                                    <p:anim calcmode="lin" valueType="num">
                                      <p:cBhvr additive="base">
                                        <p:cTn id="35" dur="500" fill="hold"/>
                                        <p:tgtEl>
                                          <p:spTgt spid="7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08"/>
                                        </p:tgtEl>
                                        <p:attrNameLst>
                                          <p:attrName>style.visibility</p:attrName>
                                        </p:attrNameLst>
                                      </p:cBhvr>
                                      <p:to>
                                        <p:strVal val="visible"/>
                                      </p:to>
                                    </p:set>
                                    <p:anim calcmode="lin" valueType="num">
                                      <p:cBhvr additive="base">
                                        <p:cTn id="38" dur="500" fill="hold"/>
                                        <p:tgtEl>
                                          <p:spTgt spid="108"/>
                                        </p:tgtEl>
                                        <p:attrNameLst>
                                          <p:attrName>ppt_x</p:attrName>
                                        </p:attrNameLst>
                                      </p:cBhvr>
                                      <p:tavLst>
                                        <p:tav tm="0">
                                          <p:val>
                                            <p:strVal val="0-#ppt_w/2"/>
                                          </p:val>
                                        </p:tav>
                                        <p:tav tm="100000">
                                          <p:val>
                                            <p:strVal val="#ppt_x"/>
                                          </p:val>
                                        </p:tav>
                                      </p:tavLst>
                                    </p:anim>
                                    <p:anim calcmode="lin" valueType="num">
                                      <p:cBhvr additive="base">
                                        <p:cTn id="39"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up)">
                                      <p:cBhvr>
                                        <p:cTn id="44" dur="250"/>
                                        <p:tgtEl>
                                          <p:spTgt spid="3"/>
                                        </p:tgtEl>
                                      </p:cBhvr>
                                    </p:animEffect>
                                  </p:childTnLst>
                                </p:cTn>
                              </p:par>
                            </p:childTnLst>
                          </p:cTn>
                        </p:par>
                        <p:par>
                          <p:cTn id="45" fill="hold">
                            <p:stCondLst>
                              <p:cond delay="250"/>
                            </p:stCondLst>
                            <p:childTnLst>
                              <p:par>
                                <p:cTn id="46" presetID="53" presetClass="entr" presetSubtype="16" fill="hold" grpId="0" nodeType="afterEffect">
                                  <p:stCondLst>
                                    <p:cond delay="0"/>
                                  </p:stCondLst>
                                  <p:childTnLst>
                                    <p:set>
                                      <p:cBhvr>
                                        <p:cTn id="47" dur="1" fill="hold">
                                          <p:stCondLst>
                                            <p:cond delay="0"/>
                                          </p:stCondLst>
                                        </p:cTn>
                                        <p:tgtEl>
                                          <p:spTgt spid="115"/>
                                        </p:tgtEl>
                                        <p:attrNameLst>
                                          <p:attrName>style.visibility</p:attrName>
                                        </p:attrNameLst>
                                      </p:cBhvr>
                                      <p:to>
                                        <p:strVal val="visible"/>
                                      </p:to>
                                    </p:set>
                                    <p:anim calcmode="lin" valueType="num">
                                      <p:cBhvr>
                                        <p:cTn id="48" dur="500" fill="hold"/>
                                        <p:tgtEl>
                                          <p:spTgt spid="115"/>
                                        </p:tgtEl>
                                        <p:attrNameLst>
                                          <p:attrName>ppt_w</p:attrName>
                                        </p:attrNameLst>
                                      </p:cBhvr>
                                      <p:tavLst>
                                        <p:tav tm="0">
                                          <p:val>
                                            <p:fltVal val="0"/>
                                          </p:val>
                                        </p:tav>
                                        <p:tav tm="100000">
                                          <p:val>
                                            <p:strVal val="#ppt_w"/>
                                          </p:val>
                                        </p:tav>
                                      </p:tavLst>
                                    </p:anim>
                                    <p:anim calcmode="lin" valueType="num">
                                      <p:cBhvr>
                                        <p:cTn id="49" dur="500" fill="hold"/>
                                        <p:tgtEl>
                                          <p:spTgt spid="115"/>
                                        </p:tgtEl>
                                        <p:attrNameLst>
                                          <p:attrName>ppt_h</p:attrName>
                                        </p:attrNameLst>
                                      </p:cBhvr>
                                      <p:tavLst>
                                        <p:tav tm="0">
                                          <p:val>
                                            <p:fltVal val="0"/>
                                          </p:val>
                                        </p:tav>
                                        <p:tav tm="100000">
                                          <p:val>
                                            <p:strVal val="#ppt_h"/>
                                          </p:val>
                                        </p:tav>
                                      </p:tavLst>
                                    </p:anim>
                                    <p:animEffect transition="in" filter="fade">
                                      <p:cBhvr>
                                        <p:cTn id="50" dur="500"/>
                                        <p:tgtEl>
                                          <p:spTgt spid="115"/>
                                        </p:tgtEl>
                                      </p:cBhvr>
                                    </p:animEffect>
                                  </p:childTnLst>
                                </p:cTn>
                              </p:par>
                              <p:par>
                                <p:cTn id="51" presetID="53" presetClass="entr" presetSubtype="16" fill="hold" grpId="0" nodeType="withEffect">
                                  <p:stCondLst>
                                    <p:cond delay="250"/>
                                  </p:stCondLst>
                                  <p:childTnLst>
                                    <p:set>
                                      <p:cBhvr>
                                        <p:cTn id="52" dur="1" fill="hold">
                                          <p:stCondLst>
                                            <p:cond delay="0"/>
                                          </p:stCondLst>
                                        </p:cTn>
                                        <p:tgtEl>
                                          <p:spTgt spid="117"/>
                                        </p:tgtEl>
                                        <p:attrNameLst>
                                          <p:attrName>style.visibility</p:attrName>
                                        </p:attrNameLst>
                                      </p:cBhvr>
                                      <p:to>
                                        <p:strVal val="visible"/>
                                      </p:to>
                                    </p:set>
                                    <p:anim calcmode="lin" valueType="num">
                                      <p:cBhvr>
                                        <p:cTn id="53" dur="500" fill="hold"/>
                                        <p:tgtEl>
                                          <p:spTgt spid="117"/>
                                        </p:tgtEl>
                                        <p:attrNameLst>
                                          <p:attrName>ppt_w</p:attrName>
                                        </p:attrNameLst>
                                      </p:cBhvr>
                                      <p:tavLst>
                                        <p:tav tm="0">
                                          <p:val>
                                            <p:fltVal val="0"/>
                                          </p:val>
                                        </p:tav>
                                        <p:tav tm="100000">
                                          <p:val>
                                            <p:strVal val="#ppt_w"/>
                                          </p:val>
                                        </p:tav>
                                      </p:tavLst>
                                    </p:anim>
                                    <p:anim calcmode="lin" valueType="num">
                                      <p:cBhvr>
                                        <p:cTn id="54" dur="500" fill="hold"/>
                                        <p:tgtEl>
                                          <p:spTgt spid="117"/>
                                        </p:tgtEl>
                                        <p:attrNameLst>
                                          <p:attrName>ppt_h</p:attrName>
                                        </p:attrNameLst>
                                      </p:cBhvr>
                                      <p:tavLst>
                                        <p:tav tm="0">
                                          <p:val>
                                            <p:fltVal val="0"/>
                                          </p:val>
                                        </p:tav>
                                        <p:tav tm="100000">
                                          <p:val>
                                            <p:strVal val="#ppt_h"/>
                                          </p:val>
                                        </p:tav>
                                      </p:tavLst>
                                    </p:anim>
                                    <p:animEffect transition="in" filter="fade">
                                      <p:cBhvr>
                                        <p:cTn id="55" dur="500"/>
                                        <p:tgtEl>
                                          <p:spTgt spid="1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fade">
                                      <p:cBhvr>
                                        <p:cTn id="59" dur="500"/>
                                        <p:tgtEl>
                                          <p:spTgt spid="118"/>
                                        </p:tgtEl>
                                      </p:cBhvr>
                                    </p:animEffect>
                                  </p:childTnLst>
                                </p:cTn>
                              </p:par>
                            </p:childTnLst>
                          </p:cTn>
                        </p:par>
                        <p:par>
                          <p:cTn id="60" fill="hold">
                            <p:stCondLst>
                              <p:cond delay="1500"/>
                            </p:stCondLst>
                            <p:childTnLst>
                              <p:par>
                                <p:cTn id="61" presetID="2" presetClass="entr" presetSubtype="8" fill="hold" grpId="0" nodeType="afterEffect">
                                  <p:stCondLst>
                                    <p:cond delay="0"/>
                                  </p:stCondLst>
                                  <p:childTnLst>
                                    <p:set>
                                      <p:cBhvr>
                                        <p:cTn id="62" dur="1" fill="hold">
                                          <p:stCondLst>
                                            <p:cond delay="0"/>
                                          </p:stCondLst>
                                        </p:cTn>
                                        <p:tgtEl>
                                          <p:spTgt spid="120"/>
                                        </p:tgtEl>
                                        <p:attrNameLst>
                                          <p:attrName>style.visibility</p:attrName>
                                        </p:attrNameLst>
                                      </p:cBhvr>
                                      <p:to>
                                        <p:strVal val="visible"/>
                                      </p:to>
                                    </p:set>
                                    <p:anim calcmode="lin" valueType="num">
                                      <p:cBhvr additive="base">
                                        <p:cTn id="63" dur="500" fill="hold"/>
                                        <p:tgtEl>
                                          <p:spTgt spid="120"/>
                                        </p:tgtEl>
                                        <p:attrNameLst>
                                          <p:attrName>ppt_x</p:attrName>
                                        </p:attrNameLst>
                                      </p:cBhvr>
                                      <p:tavLst>
                                        <p:tav tm="0">
                                          <p:val>
                                            <p:strVal val="0-#ppt_w/2"/>
                                          </p:val>
                                        </p:tav>
                                        <p:tav tm="100000">
                                          <p:val>
                                            <p:strVal val="#ppt_x"/>
                                          </p:val>
                                        </p:tav>
                                      </p:tavLst>
                                    </p:anim>
                                    <p:anim calcmode="lin" valueType="num">
                                      <p:cBhvr additive="base">
                                        <p:cTn id="64" dur="500" fill="hold"/>
                                        <p:tgtEl>
                                          <p:spTgt spid="120"/>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anim calcmode="lin" valueType="num">
                                      <p:cBhvr additive="base">
                                        <p:cTn id="67" dur="500" fill="hold"/>
                                        <p:tgtEl>
                                          <p:spTgt spid="119"/>
                                        </p:tgtEl>
                                        <p:attrNameLst>
                                          <p:attrName>ppt_x</p:attrName>
                                        </p:attrNameLst>
                                      </p:cBhvr>
                                      <p:tavLst>
                                        <p:tav tm="0">
                                          <p:val>
                                            <p:strVal val="1+#ppt_w/2"/>
                                          </p:val>
                                        </p:tav>
                                        <p:tav tm="100000">
                                          <p:val>
                                            <p:strVal val="#ppt_x"/>
                                          </p:val>
                                        </p:tav>
                                      </p:tavLst>
                                    </p:anim>
                                    <p:anim calcmode="lin" valueType="num">
                                      <p:cBhvr additive="base">
                                        <p:cTn id="6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16"/>
                                        </p:tgtEl>
                                        <p:attrNameLst>
                                          <p:attrName>style.visibility</p:attrName>
                                        </p:attrNameLst>
                                      </p:cBhvr>
                                      <p:to>
                                        <p:strVal val="visible"/>
                                      </p:to>
                                    </p:set>
                                    <p:animEffect transition="in" filter="wipe(up)">
                                      <p:cBhvr>
                                        <p:cTn id="73" dur="250"/>
                                        <p:tgtEl>
                                          <p:spTgt spid="116"/>
                                        </p:tgtEl>
                                      </p:cBhvr>
                                    </p:animEffect>
                                  </p:childTnLst>
                                </p:cTn>
                              </p:par>
                            </p:childTnLst>
                          </p:cTn>
                        </p:par>
                        <p:par>
                          <p:cTn id="74" fill="hold">
                            <p:stCondLst>
                              <p:cond delay="250"/>
                            </p:stCondLst>
                            <p:childTnLst>
                              <p:par>
                                <p:cTn id="75" presetID="53" presetClass="entr" presetSubtype="16"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Effect transition="in" filter="fade">
                                      <p:cBhvr>
                                        <p:cTn id="79" dur="500"/>
                                        <p:tgtEl>
                                          <p:spTgt spid="30"/>
                                        </p:tgtEl>
                                      </p:cBhvr>
                                    </p:animEffect>
                                  </p:childTnLst>
                                </p:cTn>
                              </p:par>
                              <p:par>
                                <p:cTn id="80" presetID="53" presetClass="entr" presetSubtype="16" fill="hold" grpId="0" nodeType="withEffect">
                                  <p:stCondLst>
                                    <p:cond delay="250"/>
                                  </p:stCondLst>
                                  <p:childTnLst>
                                    <p:set>
                                      <p:cBhvr>
                                        <p:cTn id="81" dur="1" fill="hold">
                                          <p:stCondLst>
                                            <p:cond delay="0"/>
                                          </p:stCondLst>
                                        </p:cTn>
                                        <p:tgtEl>
                                          <p:spTgt spid="31"/>
                                        </p:tgtEl>
                                        <p:attrNameLst>
                                          <p:attrName>style.visibility</p:attrName>
                                        </p:attrNameLst>
                                      </p:cBhvr>
                                      <p:to>
                                        <p:strVal val="visible"/>
                                      </p:to>
                                    </p:set>
                                    <p:anim calcmode="lin" valueType="num">
                                      <p:cBhvr>
                                        <p:cTn id="82" dur="500" fill="hold"/>
                                        <p:tgtEl>
                                          <p:spTgt spid="31"/>
                                        </p:tgtEl>
                                        <p:attrNameLst>
                                          <p:attrName>ppt_w</p:attrName>
                                        </p:attrNameLst>
                                      </p:cBhvr>
                                      <p:tavLst>
                                        <p:tav tm="0">
                                          <p:val>
                                            <p:fltVal val="0"/>
                                          </p:val>
                                        </p:tav>
                                        <p:tav tm="100000">
                                          <p:val>
                                            <p:strVal val="#ppt_w"/>
                                          </p:val>
                                        </p:tav>
                                      </p:tavLst>
                                    </p:anim>
                                    <p:anim calcmode="lin" valueType="num">
                                      <p:cBhvr>
                                        <p:cTn id="83" dur="500" fill="hold"/>
                                        <p:tgtEl>
                                          <p:spTgt spid="31"/>
                                        </p:tgtEl>
                                        <p:attrNameLst>
                                          <p:attrName>ppt_h</p:attrName>
                                        </p:attrNameLst>
                                      </p:cBhvr>
                                      <p:tavLst>
                                        <p:tav tm="0">
                                          <p:val>
                                            <p:fltVal val="0"/>
                                          </p:val>
                                        </p:tav>
                                        <p:tav tm="100000">
                                          <p:val>
                                            <p:strVal val="#ppt_h"/>
                                          </p:val>
                                        </p:tav>
                                      </p:tavLst>
                                    </p:anim>
                                    <p:animEffect transition="in" filter="fade">
                                      <p:cBhvr>
                                        <p:cTn id="84" dur="500"/>
                                        <p:tgtEl>
                                          <p:spTgt spid="31"/>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par>
                          <p:cTn id="89" fill="hold">
                            <p:stCondLst>
                              <p:cond delay="1500"/>
                            </p:stCondLst>
                            <p:childTnLst>
                              <p:par>
                                <p:cTn id="90" presetID="2" presetClass="entr" presetSubtype="2" fill="hold" grpId="0" nodeType="afterEffect">
                                  <p:stCondLst>
                                    <p:cond delay="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1+#ppt_w/2"/>
                                          </p:val>
                                        </p:tav>
                                        <p:tav tm="100000">
                                          <p:val>
                                            <p:strVal val="#ppt_x"/>
                                          </p:val>
                                        </p:tav>
                                      </p:tavLst>
                                    </p:anim>
                                    <p:anim calcmode="lin" valueType="num">
                                      <p:cBhvr additive="base">
                                        <p:cTn id="93" dur="500" fill="hold"/>
                                        <p:tgtEl>
                                          <p:spTgt spid="32"/>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0-#ppt_w/2"/>
                                          </p:val>
                                        </p:tav>
                                        <p:tav tm="100000">
                                          <p:val>
                                            <p:strVal val="#ppt_x"/>
                                          </p:val>
                                        </p:tav>
                                      </p:tavLst>
                                    </p:anim>
                                    <p:anim calcmode="lin" valueType="num">
                                      <p:cBhvr additive="base">
                                        <p:cTn id="9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p:bldP spid="115" grpId="0" animBg="1"/>
      <p:bldP spid="117" grpId="0" animBg="1"/>
      <p:bldP spid="118" grpId="0"/>
      <p:bldP spid="119" grpId="0"/>
      <p:bldP spid="120" grpId="0"/>
      <p:bldP spid="30" grpId="0" animBg="1"/>
      <p:bldP spid="31" grpId="0" animBg="1"/>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9" name="TextBox 48">
            <a:extLst>
              <a:ext uri="{FF2B5EF4-FFF2-40B4-BE49-F238E27FC236}">
                <a16:creationId xmlns:a16="http://schemas.microsoft.com/office/drawing/2014/main" id="{0E0C35A2-2367-49FB-94AE-53E03758A8B2}"/>
              </a:ext>
            </a:extLst>
          </p:cNvPr>
          <p:cNvSpPr txBox="1"/>
          <p:nvPr/>
        </p:nvSpPr>
        <p:spPr>
          <a:xfrm>
            <a:off x="4017368" y="69933"/>
            <a:ext cx="4399218" cy="1015663"/>
          </a:xfrm>
          <a:prstGeom prst="rect">
            <a:avLst/>
          </a:prstGeom>
          <a:noFill/>
        </p:spPr>
        <p:txBody>
          <a:bodyPr wrap="none" rtlCol="0">
            <a:spAutoFit/>
          </a:bodyPr>
          <a:lstStyle/>
          <a:p>
            <a:pPr algn="ctr"/>
            <a:r>
              <a:rPr lang="en-US" sz="6000" b="1" dirty="0">
                <a:solidFill>
                  <a:schemeClr val="accent1"/>
                </a:solidFill>
                <a:latin typeface="+mj-lt"/>
              </a:rPr>
              <a:t>Project </a:t>
            </a:r>
            <a:r>
              <a:rPr lang="en-US" sz="6000" b="1" dirty="0">
                <a:solidFill>
                  <a:schemeClr val="accent2"/>
                </a:solidFill>
                <a:latin typeface="+mj-lt"/>
              </a:rPr>
              <a:t>Goals</a:t>
            </a:r>
          </a:p>
        </p:txBody>
      </p:sp>
      <p:pic>
        <p:nvPicPr>
          <p:cNvPr id="43" name="Picture 42" descr="Timeline&#10;&#10;Description automatically generated">
            <a:extLst>
              <a:ext uri="{FF2B5EF4-FFF2-40B4-BE49-F238E27FC236}">
                <a16:creationId xmlns:a16="http://schemas.microsoft.com/office/drawing/2014/main" id="{F2404BA7-ED53-4BF3-A91C-794B29942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05" y="868297"/>
            <a:ext cx="8280409" cy="5861192"/>
          </a:xfrm>
          <a:prstGeom prst="rect">
            <a:avLst/>
          </a:prstGeom>
        </p:spPr>
      </p:pic>
      <p:pic>
        <p:nvPicPr>
          <p:cNvPr id="50" name="Picture 49" descr="Graphical user interface, text&#10;&#10;Description automatically generated">
            <a:extLst>
              <a:ext uri="{FF2B5EF4-FFF2-40B4-BE49-F238E27FC236}">
                <a16:creationId xmlns:a16="http://schemas.microsoft.com/office/drawing/2014/main" id="{18C7030E-766D-4B0C-A8E9-6C7DC0694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3878" y="1817621"/>
            <a:ext cx="2529254" cy="1348935"/>
          </a:xfrm>
          <a:prstGeom prst="rect">
            <a:avLst/>
          </a:prstGeom>
        </p:spPr>
      </p:pic>
      <p:sp>
        <p:nvSpPr>
          <p:cNvPr id="51" name="Freeform 19">
            <a:extLst>
              <a:ext uri="{FF2B5EF4-FFF2-40B4-BE49-F238E27FC236}">
                <a16:creationId xmlns:a16="http://schemas.microsoft.com/office/drawing/2014/main" id="{5A44BD49-7E6D-45F8-AE9E-FC3D9502DB80}"/>
              </a:ext>
            </a:extLst>
          </p:cNvPr>
          <p:cNvSpPr>
            <a:spLocks noChangeAspect="1"/>
          </p:cNvSpPr>
          <p:nvPr/>
        </p:nvSpPr>
        <p:spPr bwMode="auto">
          <a:xfrm rot="5400000">
            <a:off x="11015592" y="1948821"/>
            <a:ext cx="505178" cy="505178"/>
          </a:xfrm>
          <a:custGeom>
            <a:avLst/>
            <a:gdLst/>
            <a:ahLst/>
            <a:cxnLst/>
            <a:rect l="l" t="t" r="r" b="b"/>
            <a:pathLst>
              <a:path w="1043471" h="1043472">
                <a:moveTo>
                  <a:pt x="0" y="806813"/>
                </a:moveTo>
                <a:cubicBezTo>
                  <a:pt x="3652" y="739713"/>
                  <a:pt x="27756" y="730229"/>
                  <a:pt x="203268" y="620706"/>
                </a:cubicBezTo>
                <a:cubicBezTo>
                  <a:pt x="223380" y="613840"/>
                  <a:pt x="262011" y="576623"/>
                  <a:pt x="310964" y="523670"/>
                </a:cubicBezTo>
                <a:cubicBezTo>
                  <a:pt x="149160" y="377267"/>
                  <a:pt x="-893" y="226639"/>
                  <a:pt x="49910" y="175408"/>
                </a:cubicBezTo>
                <a:cubicBezTo>
                  <a:pt x="123529" y="101226"/>
                  <a:pt x="292472" y="25"/>
                  <a:pt x="292513" y="0"/>
                </a:cubicBezTo>
                <a:cubicBezTo>
                  <a:pt x="335537" y="125931"/>
                  <a:pt x="404965" y="234646"/>
                  <a:pt x="486059" y="328711"/>
                </a:cubicBezTo>
                <a:cubicBezTo>
                  <a:pt x="642329" y="153596"/>
                  <a:pt x="812873" y="-24775"/>
                  <a:pt x="868064" y="29954"/>
                </a:cubicBezTo>
                <a:cubicBezTo>
                  <a:pt x="942244" y="103571"/>
                  <a:pt x="1043443" y="272510"/>
                  <a:pt x="1043471" y="272557"/>
                </a:cubicBezTo>
                <a:cubicBezTo>
                  <a:pt x="894648" y="323402"/>
                  <a:pt x="769867" y="411124"/>
                  <a:pt x="664738" y="511051"/>
                </a:cubicBezTo>
                <a:cubicBezTo>
                  <a:pt x="831554" y="661535"/>
                  <a:pt x="996206" y="769767"/>
                  <a:pt x="1043471" y="862116"/>
                </a:cubicBezTo>
                <a:cubicBezTo>
                  <a:pt x="925706" y="938069"/>
                  <a:pt x="826801" y="1043438"/>
                  <a:pt x="826770" y="1043472"/>
                </a:cubicBezTo>
                <a:cubicBezTo>
                  <a:pt x="759669" y="1039819"/>
                  <a:pt x="750185" y="1015715"/>
                  <a:pt x="640662" y="840203"/>
                </a:cubicBezTo>
                <a:cubicBezTo>
                  <a:pt x="631807" y="814264"/>
                  <a:pt x="572465" y="757521"/>
                  <a:pt x="494108" y="687438"/>
                </a:cubicBezTo>
                <a:cubicBezTo>
                  <a:pt x="363411" y="839089"/>
                  <a:pt x="265751" y="980320"/>
                  <a:pt x="181355" y="1023514"/>
                </a:cubicBezTo>
                <a:cubicBezTo>
                  <a:pt x="105402" y="905748"/>
                  <a:pt x="31" y="806842"/>
                  <a:pt x="0" y="806813"/>
                </a:cubicBezTo>
                <a:close/>
              </a:path>
            </a:pathLst>
          </a:custGeom>
          <a:gradFill>
            <a:gsLst>
              <a:gs pos="0">
                <a:srgbClr val="C00000"/>
              </a:gs>
              <a:gs pos="39000">
                <a:srgbClr val="C00000"/>
              </a:gs>
              <a:gs pos="92000">
                <a:srgbClr val="FF0000"/>
              </a:gs>
            </a:gsLst>
            <a:lin ang="5400000" scaled="0"/>
          </a:gradFill>
          <a:ln w="12700">
            <a:solidFill>
              <a:srgbClr val="6C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 name="Freeform 19">
            <a:extLst>
              <a:ext uri="{FF2B5EF4-FFF2-40B4-BE49-F238E27FC236}">
                <a16:creationId xmlns:a16="http://schemas.microsoft.com/office/drawing/2014/main" id="{985DD65E-4B5E-4782-9296-C6C7CB739276}"/>
              </a:ext>
            </a:extLst>
          </p:cNvPr>
          <p:cNvSpPr>
            <a:spLocks noChangeAspect="1"/>
          </p:cNvSpPr>
          <p:nvPr/>
        </p:nvSpPr>
        <p:spPr bwMode="auto">
          <a:xfrm rot="5400000">
            <a:off x="9537419" y="2492088"/>
            <a:ext cx="748286" cy="748286"/>
          </a:xfrm>
          <a:custGeom>
            <a:avLst/>
            <a:gdLst/>
            <a:ahLst/>
            <a:cxnLst/>
            <a:rect l="l" t="t" r="r" b="b"/>
            <a:pathLst>
              <a:path w="1043471" h="1043472">
                <a:moveTo>
                  <a:pt x="0" y="806813"/>
                </a:moveTo>
                <a:cubicBezTo>
                  <a:pt x="3652" y="739713"/>
                  <a:pt x="27756" y="730229"/>
                  <a:pt x="203268" y="620706"/>
                </a:cubicBezTo>
                <a:cubicBezTo>
                  <a:pt x="223380" y="613840"/>
                  <a:pt x="262011" y="576623"/>
                  <a:pt x="310964" y="523670"/>
                </a:cubicBezTo>
                <a:cubicBezTo>
                  <a:pt x="149160" y="377267"/>
                  <a:pt x="-893" y="226639"/>
                  <a:pt x="49910" y="175408"/>
                </a:cubicBezTo>
                <a:cubicBezTo>
                  <a:pt x="123529" y="101226"/>
                  <a:pt x="292472" y="25"/>
                  <a:pt x="292513" y="0"/>
                </a:cubicBezTo>
                <a:cubicBezTo>
                  <a:pt x="335537" y="125931"/>
                  <a:pt x="404965" y="234646"/>
                  <a:pt x="486059" y="328711"/>
                </a:cubicBezTo>
                <a:cubicBezTo>
                  <a:pt x="642329" y="153596"/>
                  <a:pt x="812873" y="-24775"/>
                  <a:pt x="868064" y="29954"/>
                </a:cubicBezTo>
                <a:cubicBezTo>
                  <a:pt x="942244" y="103571"/>
                  <a:pt x="1043443" y="272510"/>
                  <a:pt x="1043471" y="272557"/>
                </a:cubicBezTo>
                <a:cubicBezTo>
                  <a:pt x="894648" y="323402"/>
                  <a:pt x="769867" y="411124"/>
                  <a:pt x="664738" y="511051"/>
                </a:cubicBezTo>
                <a:cubicBezTo>
                  <a:pt x="831554" y="661535"/>
                  <a:pt x="996206" y="769767"/>
                  <a:pt x="1043471" y="862116"/>
                </a:cubicBezTo>
                <a:cubicBezTo>
                  <a:pt x="925706" y="938069"/>
                  <a:pt x="826801" y="1043438"/>
                  <a:pt x="826770" y="1043472"/>
                </a:cubicBezTo>
                <a:cubicBezTo>
                  <a:pt x="759669" y="1039819"/>
                  <a:pt x="750185" y="1015715"/>
                  <a:pt x="640662" y="840203"/>
                </a:cubicBezTo>
                <a:cubicBezTo>
                  <a:pt x="631807" y="814264"/>
                  <a:pt x="572465" y="757521"/>
                  <a:pt x="494108" y="687438"/>
                </a:cubicBezTo>
                <a:cubicBezTo>
                  <a:pt x="363411" y="839089"/>
                  <a:pt x="265751" y="980320"/>
                  <a:pt x="181355" y="1023514"/>
                </a:cubicBezTo>
                <a:cubicBezTo>
                  <a:pt x="105402" y="905748"/>
                  <a:pt x="31" y="806842"/>
                  <a:pt x="0" y="806813"/>
                </a:cubicBezTo>
                <a:close/>
              </a:path>
            </a:pathLst>
          </a:custGeom>
          <a:gradFill>
            <a:gsLst>
              <a:gs pos="0">
                <a:srgbClr val="C00000"/>
              </a:gs>
              <a:gs pos="39000">
                <a:srgbClr val="C00000"/>
              </a:gs>
              <a:gs pos="92000">
                <a:srgbClr val="FF0000"/>
              </a:gs>
            </a:gsLst>
            <a:lin ang="5400000" scaled="0"/>
          </a:gradFill>
          <a:ln w="12700">
            <a:solidFill>
              <a:srgbClr val="6C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5" name="Picture 54" descr="A picture containing diagram&#10;&#10;Description automatically generated">
            <a:extLst>
              <a:ext uri="{FF2B5EF4-FFF2-40B4-BE49-F238E27FC236}">
                <a16:creationId xmlns:a16="http://schemas.microsoft.com/office/drawing/2014/main" id="{393B4D8E-A334-48C1-9070-411C75A3D6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7419" y="3657220"/>
            <a:ext cx="2443924" cy="1221962"/>
          </a:xfrm>
          <a:prstGeom prst="rect">
            <a:avLst/>
          </a:prstGeom>
        </p:spPr>
      </p:pic>
      <p:pic>
        <p:nvPicPr>
          <p:cNvPr id="59" name="Picture 58" descr="Icon&#10;&#10;Description automatically generated">
            <a:extLst>
              <a:ext uri="{FF2B5EF4-FFF2-40B4-BE49-F238E27FC236}">
                <a16:creationId xmlns:a16="http://schemas.microsoft.com/office/drawing/2014/main" id="{D4200E1F-E7AA-4B9F-9DA3-9A0CE7DF54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7485" y="4201118"/>
            <a:ext cx="641391" cy="641391"/>
          </a:xfrm>
          <a:prstGeom prst="rect">
            <a:avLst/>
          </a:prstGeom>
        </p:spPr>
      </p:pic>
      <p:sp>
        <p:nvSpPr>
          <p:cNvPr id="60" name="Left Brace 59">
            <a:extLst>
              <a:ext uri="{FF2B5EF4-FFF2-40B4-BE49-F238E27FC236}">
                <a16:creationId xmlns:a16="http://schemas.microsoft.com/office/drawing/2014/main" id="{5A0D8DF0-9857-4AA8-88BE-3FBA31C54072}"/>
              </a:ext>
            </a:extLst>
          </p:cNvPr>
          <p:cNvSpPr/>
          <p:nvPr/>
        </p:nvSpPr>
        <p:spPr>
          <a:xfrm>
            <a:off x="8810914" y="1778927"/>
            <a:ext cx="726505" cy="33001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696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par>
                          <p:cTn id="49" fill="hold">
                            <p:stCondLst>
                              <p:cond delay="1000"/>
                            </p:stCondLst>
                            <p:childTnLst>
                              <p:par>
                                <p:cTn id="50" presetID="45" presetClass="entr" presetSubtype="0"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2000"/>
                                        <p:tgtEl>
                                          <p:spTgt spid="59"/>
                                        </p:tgtEl>
                                      </p:cBhvr>
                                    </p:animEffect>
                                    <p:anim calcmode="lin" valueType="num">
                                      <p:cBhvr>
                                        <p:cTn id="53" dur="2000" fill="hold"/>
                                        <p:tgtEl>
                                          <p:spTgt spid="59"/>
                                        </p:tgtEl>
                                        <p:attrNameLst>
                                          <p:attrName>ppt_w</p:attrName>
                                        </p:attrNameLst>
                                      </p:cBhvr>
                                      <p:tavLst>
                                        <p:tav tm="0" fmla="#ppt_w*sin(2.5*pi*$)">
                                          <p:val>
                                            <p:fltVal val="0"/>
                                          </p:val>
                                        </p:tav>
                                        <p:tav tm="100000">
                                          <p:val>
                                            <p:fltVal val="1"/>
                                          </p:val>
                                        </p:tav>
                                      </p:tavLst>
                                    </p:anim>
                                    <p:anim calcmode="lin" valueType="num">
                                      <p:cBhvr>
                                        <p:cTn id="54" dur="2000" fill="hold"/>
                                        <p:tgtEl>
                                          <p:spTgt spid="59"/>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2000"/>
                                        <p:tgtEl>
                                          <p:spTgt spid="53"/>
                                        </p:tgtEl>
                                      </p:cBhvr>
                                    </p:animEffect>
                                    <p:anim calcmode="lin" valueType="num">
                                      <p:cBhvr>
                                        <p:cTn id="58" dur="2000" fill="hold"/>
                                        <p:tgtEl>
                                          <p:spTgt spid="53"/>
                                        </p:tgtEl>
                                        <p:attrNameLst>
                                          <p:attrName>ppt_w</p:attrName>
                                        </p:attrNameLst>
                                      </p:cBhvr>
                                      <p:tavLst>
                                        <p:tav tm="0" fmla="#ppt_w*sin(2.5*pi*$)">
                                          <p:val>
                                            <p:fltVal val="0"/>
                                          </p:val>
                                        </p:tav>
                                        <p:tav tm="100000">
                                          <p:val>
                                            <p:fltVal val="1"/>
                                          </p:val>
                                        </p:tav>
                                      </p:tavLst>
                                    </p:anim>
                                    <p:anim calcmode="lin" valueType="num">
                                      <p:cBhvr>
                                        <p:cTn id="59" dur="2000" fill="hold"/>
                                        <p:tgtEl>
                                          <p:spTgt spid="53"/>
                                        </p:tgtEl>
                                        <p:attrNameLst>
                                          <p:attrName>ppt_h</p:attrName>
                                        </p:attrNameLst>
                                      </p:cBhvr>
                                      <p:tavLst>
                                        <p:tav tm="0">
                                          <p:val>
                                            <p:strVal val="#ppt_h"/>
                                          </p:val>
                                        </p:tav>
                                        <p:tav tm="100000">
                                          <p:val>
                                            <p:strVal val="#ppt_h"/>
                                          </p:val>
                                        </p:tav>
                                      </p:tavLst>
                                    </p:anim>
                                  </p:childTnLst>
                                </p:cTn>
                              </p:par>
                              <p:par>
                                <p:cTn id="60" presetID="45"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2000"/>
                                        <p:tgtEl>
                                          <p:spTgt spid="51"/>
                                        </p:tgtEl>
                                      </p:cBhvr>
                                    </p:animEffect>
                                    <p:anim calcmode="lin" valueType="num">
                                      <p:cBhvr>
                                        <p:cTn id="63" dur="2000" fill="hold"/>
                                        <p:tgtEl>
                                          <p:spTgt spid="51"/>
                                        </p:tgtEl>
                                        <p:attrNameLst>
                                          <p:attrName>ppt_w</p:attrName>
                                        </p:attrNameLst>
                                      </p:cBhvr>
                                      <p:tavLst>
                                        <p:tav tm="0" fmla="#ppt_w*sin(2.5*pi*$)">
                                          <p:val>
                                            <p:fltVal val="0"/>
                                          </p:val>
                                        </p:tav>
                                        <p:tav tm="100000">
                                          <p:val>
                                            <p:fltVal val="1"/>
                                          </p:val>
                                        </p:tav>
                                      </p:tavLst>
                                    </p:anim>
                                    <p:anim calcmode="lin" valueType="num">
                                      <p:cBhvr>
                                        <p:cTn id="64" dur="2000" fill="hold"/>
                                        <p:tgtEl>
                                          <p:spTgt spid="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49" grpId="0"/>
      <p:bldP spid="51" grpId="0" animBg="1"/>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300213" y="3663262"/>
            <a:ext cx="599382" cy="523220"/>
          </a:xfrm>
          <a:prstGeom prst="rect">
            <a:avLst/>
          </a:prstGeom>
        </p:spPr>
        <p:txBody>
          <a:bodyPr wrap="square">
            <a:spAutoFit/>
          </a:bodyPr>
          <a:lstStyle/>
          <a:p>
            <a:r>
              <a:rPr lang="fr-FR" sz="2800" dirty="0">
                <a:latin typeface="PT Sans Narrow" panose="020B0506020203020204" pitchFamily="34" charset="0"/>
              </a:rPr>
              <a:t>…</a:t>
            </a:r>
          </a:p>
        </p:txBody>
      </p:sp>
      <p:sp>
        <p:nvSpPr>
          <p:cNvPr id="37" name="Rectangle 36"/>
          <p:cNvSpPr/>
          <p:nvPr/>
        </p:nvSpPr>
        <p:spPr>
          <a:xfrm>
            <a:off x="705726" y="3880538"/>
            <a:ext cx="2772613" cy="707886"/>
          </a:xfrm>
          <a:prstGeom prst="rect">
            <a:avLst/>
          </a:prstGeom>
        </p:spPr>
        <p:txBody>
          <a:bodyPr wrap="square">
            <a:spAutoFit/>
          </a:bodyPr>
          <a:lstStyle/>
          <a:p>
            <a:r>
              <a:rPr lang="en-US" sz="2000" b="0" i="0" dirty="0">
                <a:solidFill>
                  <a:srgbClr val="1B2331"/>
                </a:solidFill>
                <a:effectLst/>
                <a:latin typeface="montbold"/>
              </a:rPr>
              <a:t>Higher test coverage</a:t>
            </a:r>
          </a:p>
          <a:p>
            <a:r>
              <a:rPr lang="fr-FR" sz="2000" dirty="0"/>
              <a:t>	</a:t>
            </a:r>
          </a:p>
        </p:txBody>
      </p:sp>
      <p:sp>
        <p:nvSpPr>
          <p:cNvPr id="38" name="Rectangle 37"/>
          <p:cNvSpPr/>
          <p:nvPr/>
        </p:nvSpPr>
        <p:spPr>
          <a:xfrm>
            <a:off x="683309" y="3317781"/>
            <a:ext cx="3305131" cy="707886"/>
          </a:xfrm>
          <a:prstGeom prst="rect">
            <a:avLst/>
          </a:prstGeom>
        </p:spPr>
        <p:txBody>
          <a:bodyPr wrap="square">
            <a:spAutoFit/>
          </a:bodyPr>
          <a:lstStyle/>
          <a:p>
            <a:r>
              <a:rPr lang="en-US" sz="2000" b="0" i="0" dirty="0">
                <a:solidFill>
                  <a:srgbClr val="1B2331"/>
                </a:solidFill>
                <a:effectLst/>
                <a:latin typeface="montbold"/>
              </a:rPr>
              <a:t>Reduced Business Expenses</a:t>
            </a:r>
          </a:p>
          <a:p>
            <a:endParaRPr lang="fr-FR" sz="2000" dirty="0">
              <a:latin typeface="PT Sans Narrow" panose="020B0506020203020204" pitchFamily="34" charset="0"/>
            </a:endParaRPr>
          </a:p>
        </p:txBody>
      </p:sp>
      <p:sp>
        <p:nvSpPr>
          <p:cNvPr id="39" name="Rectangle 38"/>
          <p:cNvSpPr/>
          <p:nvPr/>
        </p:nvSpPr>
        <p:spPr>
          <a:xfrm>
            <a:off x="683309" y="2728410"/>
            <a:ext cx="2663049" cy="400110"/>
          </a:xfrm>
          <a:prstGeom prst="rect">
            <a:avLst/>
          </a:prstGeom>
        </p:spPr>
        <p:txBody>
          <a:bodyPr wrap="square">
            <a:spAutoFit/>
          </a:bodyPr>
          <a:lstStyle/>
          <a:p>
            <a:pPr algn="l"/>
            <a:r>
              <a:rPr lang="en-US" sz="2000" b="0" i="0" dirty="0">
                <a:solidFill>
                  <a:srgbClr val="1B2331"/>
                </a:solidFill>
                <a:effectLst/>
                <a:latin typeface="montbold"/>
              </a:rPr>
              <a:t>Team saves </a:t>
            </a:r>
            <a:r>
              <a:rPr lang="en-US" sz="2000" dirty="0">
                <a:solidFill>
                  <a:srgbClr val="1B2331"/>
                </a:solidFill>
                <a:latin typeface="montbold"/>
              </a:rPr>
              <a:t>t</a:t>
            </a:r>
            <a:r>
              <a:rPr lang="en-US" sz="2000" b="0" i="0" dirty="0">
                <a:solidFill>
                  <a:srgbClr val="1B2331"/>
                </a:solidFill>
                <a:effectLst/>
                <a:latin typeface="montbold"/>
              </a:rPr>
              <a:t>ime</a:t>
            </a:r>
          </a:p>
        </p:txBody>
      </p:sp>
      <p:sp>
        <p:nvSpPr>
          <p:cNvPr id="40" name="Rectangle 39"/>
          <p:cNvSpPr/>
          <p:nvPr/>
        </p:nvSpPr>
        <p:spPr>
          <a:xfrm>
            <a:off x="683309" y="2152346"/>
            <a:ext cx="2663049" cy="400110"/>
          </a:xfrm>
          <a:prstGeom prst="rect">
            <a:avLst/>
          </a:prstGeom>
        </p:spPr>
        <p:txBody>
          <a:bodyPr wrap="square">
            <a:spAutoFit/>
          </a:bodyPr>
          <a:lstStyle/>
          <a:p>
            <a:pPr algn="l"/>
            <a:r>
              <a:rPr lang="en-US" sz="2000" b="0" i="0" dirty="0">
                <a:solidFill>
                  <a:srgbClr val="1B2331"/>
                </a:solidFill>
                <a:effectLst/>
                <a:latin typeface="montbold"/>
              </a:rPr>
              <a:t>Faster feedback </a:t>
            </a:r>
            <a:r>
              <a:rPr lang="en-US" sz="2000" dirty="0">
                <a:solidFill>
                  <a:srgbClr val="1B2331"/>
                </a:solidFill>
                <a:latin typeface="montbold"/>
              </a:rPr>
              <a:t>c</a:t>
            </a:r>
            <a:r>
              <a:rPr lang="en-US" sz="2000" b="0" i="0" dirty="0">
                <a:solidFill>
                  <a:srgbClr val="1B2331"/>
                </a:solidFill>
                <a:effectLst/>
                <a:latin typeface="montbold"/>
              </a:rPr>
              <a:t>ycle</a:t>
            </a:r>
          </a:p>
        </p:txBody>
      </p:sp>
      <p:sp>
        <p:nvSpPr>
          <p:cNvPr id="41" name="Rectangle 40"/>
          <p:cNvSpPr/>
          <p:nvPr/>
        </p:nvSpPr>
        <p:spPr>
          <a:xfrm>
            <a:off x="683309" y="4483403"/>
            <a:ext cx="2647648" cy="707886"/>
          </a:xfrm>
          <a:prstGeom prst="rect">
            <a:avLst/>
          </a:prstGeom>
        </p:spPr>
        <p:txBody>
          <a:bodyPr wrap="none">
            <a:spAutoFit/>
          </a:bodyPr>
          <a:lstStyle/>
          <a:p>
            <a:r>
              <a:rPr lang="en-US" sz="2000" b="0" i="0" dirty="0">
                <a:solidFill>
                  <a:srgbClr val="1B2331"/>
                </a:solidFill>
                <a:effectLst/>
                <a:latin typeface="montbold"/>
              </a:rPr>
              <a:t>Reusability of Test Suite</a:t>
            </a:r>
          </a:p>
          <a:p>
            <a:r>
              <a:rPr lang="fr-FR" sz="2000" dirty="0"/>
              <a:t>	</a:t>
            </a:r>
          </a:p>
        </p:txBody>
      </p:sp>
      <p:sp>
        <p:nvSpPr>
          <p:cNvPr id="51" name="Rectangle 50"/>
          <p:cNvSpPr/>
          <p:nvPr/>
        </p:nvSpPr>
        <p:spPr>
          <a:xfrm>
            <a:off x="705726" y="5071748"/>
            <a:ext cx="2954655" cy="400110"/>
          </a:xfrm>
          <a:prstGeom prst="rect">
            <a:avLst/>
          </a:prstGeom>
        </p:spPr>
        <p:txBody>
          <a:bodyPr wrap="none">
            <a:spAutoFit/>
          </a:bodyPr>
          <a:lstStyle/>
          <a:p>
            <a:r>
              <a:rPr lang="fr-FR" sz="2000" dirty="0" err="1"/>
              <a:t>Faster</a:t>
            </a:r>
            <a:r>
              <a:rPr lang="fr-FR" sz="2000" dirty="0"/>
              <a:t> Time to </a:t>
            </a:r>
            <a:r>
              <a:rPr lang="fr-FR" sz="2000" dirty="0" err="1"/>
              <a:t>Market</a:t>
            </a:r>
            <a:r>
              <a:rPr lang="fr-FR" sz="2000" dirty="0"/>
              <a:t>	</a:t>
            </a:r>
          </a:p>
        </p:txBody>
      </p:sp>
      <p:pic>
        <p:nvPicPr>
          <p:cNvPr id="61" name="Imag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9904" y="2301492"/>
            <a:ext cx="437810" cy="437810"/>
          </a:xfrm>
          <a:prstGeom prst="rect">
            <a:avLst/>
          </a:prstGeom>
        </p:spPr>
      </p:pic>
      <p:pic>
        <p:nvPicPr>
          <p:cNvPr id="62" name="Imag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682" y="1737625"/>
            <a:ext cx="508107" cy="508107"/>
          </a:xfrm>
          <a:prstGeom prst="rect">
            <a:avLst/>
          </a:prstGeom>
        </p:spPr>
      </p:pic>
      <p:sp>
        <p:nvSpPr>
          <p:cNvPr id="21" name="TextBox 20">
            <a:extLst>
              <a:ext uri="{FF2B5EF4-FFF2-40B4-BE49-F238E27FC236}">
                <a16:creationId xmlns:a16="http://schemas.microsoft.com/office/drawing/2014/main" id="{056B51C6-A3FC-4A44-A459-514370D51312}"/>
              </a:ext>
            </a:extLst>
          </p:cNvPr>
          <p:cNvSpPr txBox="1"/>
          <p:nvPr/>
        </p:nvSpPr>
        <p:spPr>
          <a:xfrm>
            <a:off x="4017368" y="69933"/>
            <a:ext cx="4399218" cy="1015663"/>
          </a:xfrm>
          <a:prstGeom prst="rect">
            <a:avLst/>
          </a:prstGeom>
          <a:noFill/>
        </p:spPr>
        <p:txBody>
          <a:bodyPr wrap="none" rtlCol="0">
            <a:spAutoFit/>
          </a:bodyPr>
          <a:lstStyle/>
          <a:p>
            <a:pPr algn="ctr"/>
            <a:r>
              <a:rPr lang="en-US" sz="6000" b="1" dirty="0">
                <a:solidFill>
                  <a:schemeClr val="accent1"/>
                </a:solidFill>
                <a:latin typeface="+mj-lt"/>
              </a:rPr>
              <a:t>Project </a:t>
            </a:r>
            <a:r>
              <a:rPr lang="en-US" sz="6000" b="1" dirty="0">
                <a:solidFill>
                  <a:schemeClr val="accent2"/>
                </a:solidFill>
                <a:latin typeface="+mj-lt"/>
              </a:rPr>
              <a:t>Goals</a:t>
            </a:r>
          </a:p>
        </p:txBody>
      </p:sp>
      <p:pic>
        <p:nvPicPr>
          <p:cNvPr id="4" name="Picture 3">
            <a:extLst>
              <a:ext uri="{FF2B5EF4-FFF2-40B4-BE49-F238E27FC236}">
                <a16:creationId xmlns:a16="http://schemas.microsoft.com/office/drawing/2014/main" id="{C581373D-39DD-4E19-908E-FDE3A511B2CB}"/>
              </a:ext>
            </a:extLst>
          </p:cNvPr>
          <p:cNvPicPr>
            <a:picLocks noChangeAspect="1"/>
          </p:cNvPicPr>
          <p:nvPr/>
        </p:nvPicPr>
        <p:blipFill>
          <a:blip r:embed="rId5"/>
          <a:stretch>
            <a:fillRect/>
          </a:stretch>
        </p:blipFill>
        <p:spPr>
          <a:xfrm>
            <a:off x="5589058" y="2230457"/>
            <a:ext cx="256054" cy="249958"/>
          </a:xfrm>
          <a:prstGeom prst="rect">
            <a:avLst/>
          </a:prstGeom>
        </p:spPr>
      </p:pic>
      <p:pic>
        <p:nvPicPr>
          <p:cNvPr id="5" name="Picture 4">
            <a:extLst>
              <a:ext uri="{FF2B5EF4-FFF2-40B4-BE49-F238E27FC236}">
                <a16:creationId xmlns:a16="http://schemas.microsoft.com/office/drawing/2014/main" id="{9546FC0E-729E-4065-9B09-64DA66AF1930}"/>
              </a:ext>
            </a:extLst>
          </p:cNvPr>
          <p:cNvPicPr>
            <a:picLocks noChangeAspect="1"/>
          </p:cNvPicPr>
          <p:nvPr/>
        </p:nvPicPr>
        <p:blipFill>
          <a:blip r:embed="rId5"/>
          <a:stretch>
            <a:fillRect/>
          </a:stretch>
        </p:blipFill>
        <p:spPr>
          <a:xfrm>
            <a:off x="5589058" y="2803486"/>
            <a:ext cx="256054" cy="249958"/>
          </a:xfrm>
          <a:prstGeom prst="rect">
            <a:avLst/>
          </a:prstGeom>
        </p:spPr>
      </p:pic>
      <p:pic>
        <p:nvPicPr>
          <p:cNvPr id="33" name="Picture 32">
            <a:extLst>
              <a:ext uri="{FF2B5EF4-FFF2-40B4-BE49-F238E27FC236}">
                <a16:creationId xmlns:a16="http://schemas.microsoft.com/office/drawing/2014/main" id="{12937A07-1CE6-4336-8E08-6681E3BAD027}"/>
              </a:ext>
            </a:extLst>
          </p:cNvPr>
          <p:cNvPicPr>
            <a:picLocks noChangeAspect="1"/>
          </p:cNvPicPr>
          <p:nvPr/>
        </p:nvPicPr>
        <p:blipFill>
          <a:blip r:embed="rId5"/>
          <a:stretch>
            <a:fillRect/>
          </a:stretch>
        </p:blipFill>
        <p:spPr>
          <a:xfrm>
            <a:off x="5589058" y="3360512"/>
            <a:ext cx="256054" cy="249958"/>
          </a:xfrm>
          <a:prstGeom prst="rect">
            <a:avLst/>
          </a:prstGeom>
        </p:spPr>
      </p:pic>
      <p:pic>
        <p:nvPicPr>
          <p:cNvPr id="34" name="Picture 33">
            <a:extLst>
              <a:ext uri="{FF2B5EF4-FFF2-40B4-BE49-F238E27FC236}">
                <a16:creationId xmlns:a16="http://schemas.microsoft.com/office/drawing/2014/main" id="{9A685FC1-BECD-405B-B993-3A41D29F5B02}"/>
              </a:ext>
            </a:extLst>
          </p:cNvPr>
          <p:cNvPicPr>
            <a:picLocks noChangeAspect="1"/>
          </p:cNvPicPr>
          <p:nvPr/>
        </p:nvPicPr>
        <p:blipFill>
          <a:blip r:embed="rId5"/>
          <a:stretch>
            <a:fillRect/>
          </a:stretch>
        </p:blipFill>
        <p:spPr>
          <a:xfrm>
            <a:off x="5589058" y="3939129"/>
            <a:ext cx="256054" cy="249958"/>
          </a:xfrm>
          <a:prstGeom prst="rect">
            <a:avLst/>
          </a:prstGeom>
        </p:spPr>
      </p:pic>
      <p:pic>
        <p:nvPicPr>
          <p:cNvPr id="35" name="Picture 34">
            <a:extLst>
              <a:ext uri="{FF2B5EF4-FFF2-40B4-BE49-F238E27FC236}">
                <a16:creationId xmlns:a16="http://schemas.microsoft.com/office/drawing/2014/main" id="{AAF33C00-1C21-48CF-8EB3-DEF9E6F06E95}"/>
              </a:ext>
            </a:extLst>
          </p:cNvPr>
          <p:cNvPicPr>
            <a:picLocks noChangeAspect="1"/>
          </p:cNvPicPr>
          <p:nvPr/>
        </p:nvPicPr>
        <p:blipFill>
          <a:blip r:embed="rId5"/>
          <a:stretch>
            <a:fillRect/>
          </a:stretch>
        </p:blipFill>
        <p:spPr>
          <a:xfrm>
            <a:off x="5591686" y="4516423"/>
            <a:ext cx="256054" cy="249958"/>
          </a:xfrm>
          <a:prstGeom prst="rect">
            <a:avLst/>
          </a:prstGeom>
        </p:spPr>
      </p:pic>
      <p:pic>
        <p:nvPicPr>
          <p:cNvPr id="36" name="Picture 35">
            <a:extLst>
              <a:ext uri="{FF2B5EF4-FFF2-40B4-BE49-F238E27FC236}">
                <a16:creationId xmlns:a16="http://schemas.microsoft.com/office/drawing/2014/main" id="{45C5CC8F-9353-4CD8-A6E6-BE06DBEFF4F3}"/>
              </a:ext>
            </a:extLst>
          </p:cNvPr>
          <p:cNvPicPr>
            <a:picLocks noChangeAspect="1"/>
          </p:cNvPicPr>
          <p:nvPr/>
        </p:nvPicPr>
        <p:blipFill>
          <a:blip r:embed="rId5"/>
          <a:stretch>
            <a:fillRect/>
          </a:stretch>
        </p:blipFill>
        <p:spPr>
          <a:xfrm>
            <a:off x="5589058" y="5146824"/>
            <a:ext cx="256054" cy="249958"/>
          </a:xfrm>
          <a:prstGeom prst="rect">
            <a:avLst/>
          </a:prstGeom>
        </p:spPr>
      </p:pic>
      <p:sp>
        <p:nvSpPr>
          <p:cNvPr id="44" name="Rectangle 43">
            <a:extLst>
              <a:ext uri="{FF2B5EF4-FFF2-40B4-BE49-F238E27FC236}">
                <a16:creationId xmlns:a16="http://schemas.microsoft.com/office/drawing/2014/main" id="{2669FE12-4E70-4502-906B-558A84C0CD19}"/>
              </a:ext>
            </a:extLst>
          </p:cNvPr>
          <p:cNvSpPr/>
          <p:nvPr/>
        </p:nvSpPr>
        <p:spPr>
          <a:xfrm>
            <a:off x="705726" y="5663260"/>
            <a:ext cx="1692579" cy="707886"/>
          </a:xfrm>
          <a:prstGeom prst="rect">
            <a:avLst/>
          </a:prstGeom>
        </p:spPr>
        <p:txBody>
          <a:bodyPr wrap="none">
            <a:spAutoFit/>
          </a:bodyPr>
          <a:lstStyle/>
          <a:p>
            <a:r>
              <a:rPr lang="en-US" sz="2000" b="0" i="0" dirty="0">
                <a:solidFill>
                  <a:srgbClr val="1B2331"/>
                </a:solidFill>
                <a:effectLst/>
                <a:latin typeface="montbold"/>
              </a:rPr>
              <a:t>Better Insights</a:t>
            </a:r>
          </a:p>
          <a:p>
            <a:r>
              <a:rPr lang="fr-FR" sz="2000" dirty="0"/>
              <a:t>	</a:t>
            </a:r>
          </a:p>
        </p:txBody>
      </p:sp>
      <p:pic>
        <p:nvPicPr>
          <p:cNvPr id="45" name="Picture 44">
            <a:extLst>
              <a:ext uri="{FF2B5EF4-FFF2-40B4-BE49-F238E27FC236}">
                <a16:creationId xmlns:a16="http://schemas.microsoft.com/office/drawing/2014/main" id="{3EA1DB77-64BB-44A9-B16E-D5B57DA3D362}"/>
              </a:ext>
            </a:extLst>
          </p:cNvPr>
          <p:cNvPicPr>
            <a:picLocks noChangeAspect="1"/>
          </p:cNvPicPr>
          <p:nvPr/>
        </p:nvPicPr>
        <p:blipFill>
          <a:blip r:embed="rId5"/>
          <a:stretch>
            <a:fillRect/>
          </a:stretch>
        </p:blipFill>
        <p:spPr>
          <a:xfrm>
            <a:off x="5589058" y="5738336"/>
            <a:ext cx="256054" cy="249958"/>
          </a:xfrm>
          <a:prstGeom prst="rect">
            <a:avLst/>
          </a:prstGeom>
        </p:spPr>
      </p:pic>
      <p:sp>
        <p:nvSpPr>
          <p:cNvPr id="46" name="Rectangle 45">
            <a:extLst>
              <a:ext uri="{FF2B5EF4-FFF2-40B4-BE49-F238E27FC236}">
                <a16:creationId xmlns:a16="http://schemas.microsoft.com/office/drawing/2014/main" id="{67A1E9E6-6F53-4A70-898A-5B66EDEF69EB}"/>
              </a:ext>
            </a:extLst>
          </p:cNvPr>
          <p:cNvSpPr/>
          <p:nvPr/>
        </p:nvSpPr>
        <p:spPr>
          <a:xfrm>
            <a:off x="6346890" y="3289335"/>
            <a:ext cx="3305131" cy="707886"/>
          </a:xfrm>
          <a:prstGeom prst="rect">
            <a:avLst/>
          </a:prstGeom>
        </p:spPr>
        <p:txBody>
          <a:bodyPr wrap="square">
            <a:spAutoFit/>
          </a:bodyPr>
          <a:lstStyle/>
          <a:p>
            <a:pPr algn="l"/>
            <a:r>
              <a:rPr lang="en-US" sz="2000" b="0" i="0" dirty="0">
                <a:solidFill>
                  <a:srgbClr val="1B2331"/>
                </a:solidFill>
                <a:effectLst/>
                <a:latin typeface="montbold"/>
              </a:rPr>
              <a:t>Eliminate </a:t>
            </a:r>
            <a:r>
              <a:rPr lang="en-US" sz="2000" dirty="0">
                <a:solidFill>
                  <a:srgbClr val="1B2331"/>
                </a:solidFill>
                <a:latin typeface="montbold"/>
              </a:rPr>
              <a:t>h</a:t>
            </a:r>
            <a:r>
              <a:rPr lang="en-US" sz="2000" b="0" i="0" dirty="0">
                <a:solidFill>
                  <a:srgbClr val="1B2331"/>
                </a:solidFill>
                <a:effectLst/>
                <a:latin typeface="montbold"/>
              </a:rPr>
              <a:t>uman </a:t>
            </a:r>
            <a:r>
              <a:rPr lang="en-US" sz="2000" dirty="0">
                <a:solidFill>
                  <a:srgbClr val="1B2331"/>
                </a:solidFill>
                <a:latin typeface="montbold"/>
              </a:rPr>
              <a:t>e</a:t>
            </a:r>
            <a:r>
              <a:rPr lang="en-US" sz="2000" b="0" i="0" dirty="0">
                <a:solidFill>
                  <a:srgbClr val="1B2331"/>
                </a:solidFill>
                <a:effectLst/>
                <a:latin typeface="montbold"/>
              </a:rPr>
              <a:t>rror</a:t>
            </a:r>
          </a:p>
          <a:p>
            <a:endParaRPr lang="fr-FR" sz="2000" dirty="0">
              <a:latin typeface="PT Sans Narrow" panose="020B0506020203020204" pitchFamily="34" charset="0"/>
            </a:endParaRPr>
          </a:p>
        </p:txBody>
      </p:sp>
      <p:sp>
        <p:nvSpPr>
          <p:cNvPr id="47" name="Rectangle 46">
            <a:extLst>
              <a:ext uri="{FF2B5EF4-FFF2-40B4-BE49-F238E27FC236}">
                <a16:creationId xmlns:a16="http://schemas.microsoft.com/office/drawing/2014/main" id="{52AC40F6-E7D2-4CCE-9F50-B1EC3E0FA304}"/>
              </a:ext>
            </a:extLst>
          </p:cNvPr>
          <p:cNvSpPr/>
          <p:nvPr/>
        </p:nvSpPr>
        <p:spPr>
          <a:xfrm>
            <a:off x="6346890" y="2699964"/>
            <a:ext cx="2663049" cy="400110"/>
          </a:xfrm>
          <a:prstGeom prst="rect">
            <a:avLst/>
          </a:prstGeom>
        </p:spPr>
        <p:txBody>
          <a:bodyPr wrap="square">
            <a:spAutoFit/>
          </a:bodyPr>
          <a:lstStyle/>
          <a:p>
            <a:pPr algn="l"/>
            <a:r>
              <a:rPr lang="en-US" sz="2000" b="0" i="0" dirty="0">
                <a:solidFill>
                  <a:srgbClr val="1B2331"/>
                </a:solidFill>
                <a:effectLst/>
                <a:latin typeface="montbold"/>
              </a:rPr>
              <a:t>Less stress on QA team</a:t>
            </a:r>
          </a:p>
        </p:txBody>
      </p:sp>
      <p:sp>
        <p:nvSpPr>
          <p:cNvPr id="48" name="Rectangle 47">
            <a:extLst>
              <a:ext uri="{FF2B5EF4-FFF2-40B4-BE49-F238E27FC236}">
                <a16:creationId xmlns:a16="http://schemas.microsoft.com/office/drawing/2014/main" id="{2658BCC6-C0E7-4F01-BEFF-2D78FB5BFA3C}"/>
              </a:ext>
            </a:extLst>
          </p:cNvPr>
          <p:cNvSpPr/>
          <p:nvPr/>
        </p:nvSpPr>
        <p:spPr>
          <a:xfrm>
            <a:off x="6346890" y="2123900"/>
            <a:ext cx="2663049" cy="400110"/>
          </a:xfrm>
          <a:prstGeom prst="rect">
            <a:avLst/>
          </a:prstGeom>
        </p:spPr>
        <p:txBody>
          <a:bodyPr wrap="square">
            <a:spAutoFit/>
          </a:bodyPr>
          <a:lstStyle/>
          <a:p>
            <a:pPr algn="l"/>
            <a:r>
              <a:rPr lang="en-US" sz="2000" b="0" i="0" dirty="0">
                <a:solidFill>
                  <a:srgbClr val="1B2331"/>
                </a:solidFill>
                <a:effectLst/>
                <a:latin typeface="montbold"/>
              </a:rPr>
              <a:t>Improved Accuracy</a:t>
            </a:r>
          </a:p>
        </p:txBody>
      </p:sp>
      <p:pic>
        <p:nvPicPr>
          <p:cNvPr id="49" name="Picture 48">
            <a:extLst>
              <a:ext uri="{FF2B5EF4-FFF2-40B4-BE49-F238E27FC236}">
                <a16:creationId xmlns:a16="http://schemas.microsoft.com/office/drawing/2014/main" id="{17106FCC-E010-48EF-855E-81A98EFBF4B0}"/>
              </a:ext>
            </a:extLst>
          </p:cNvPr>
          <p:cNvPicPr>
            <a:picLocks noChangeAspect="1"/>
          </p:cNvPicPr>
          <p:nvPr/>
        </p:nvPicPr>
        <p:blipFill>
          <a:blip r:embed="rId5"/>
          <a:stretch>
            <a:fillRect/>
          </a:stretch>
        </p:blipFill>
        <p:spPr>
          <a:xfrm>
            <a:off x="11252639" y="2202011"/>
            <a:ext cx="256054" cy="249958"/>
          </a:xfrm>
          <a:prstGeom prst="rect">
            <a:avLst/>
          </a:prstGeom>
        </p:spPr>
      </p:pic>
      <p:pic>
        <p:nvPicPr>
          <p:cNvPr id="50" name="Picture 49">
            <a:extLst>
              <a:ext uri="{FF2B5EF4-FFF2-40B4-BE49-F238E27FC236}">
                <a16:creationId xmlns:a16="http://schemas.microsoft.com/office/drawing/2014/main" id="{295A0600-FEAB-4A7F-BCD3-EBEE19CD86B8}"/>
              </a:ext>
            </a:extLst>
          </p:cNvPr>
          <p:cNvPicPr>
            <a:picLocks noChangeAspect="1"/>
          </p:cNvPicPr>
          <p:nvPr/>
        </p:nvPicPr>
        <p:blipFill>
          <a:blip r:embed="rId5"/>
          <a:stretch>
            <a:fillRect/>
          </a:stretch>
        </p:blipFill>
        <p:spPr>
          <a:xfrm>
            <a:off x="11252639" y="2775040"/>
            <a:ext cx="256054" cy="249958"/>
          </a:xfrm>
          <a:prstGeom prst="rect">
            <a:avLst/>
          </a:prstGeom>
        </p:spPr>
      </p:pic>
      <p:pic>
        <p:nvPicPr>
          <p:cNvPr id="54" name="Picture 53">
            <a:extLst>
              <a:ext uri="{FF2B5EF4-FFF2-40B4-BE49-F238E27FC236}">
                <a16:creationId xmlns:a16="http://schemas.microsoft.com/office/drawing/2014/main" id="{C51D0CDF-3C89-41B3-81A2-50DF7B3237A2}"/>
              </a:ext>
            </a:extLst>
          </p:cNvPr>
          <p:cNvPicPr>
            <a:picLocks noChangeAspect="1"/>
          </p:cNvPicPr>
          <p:nvPr/>
        </p:nvPicPr>
        <p:blipFill>
          <a:blip r:embed="rId5"/>
          <a:stretch>
            <a:fillRect/>
          </a:stretch>
        </p:blipFill>
        <p:spPr>
          <a:xfrm>
            <a:off x="11252639" y="3332066"/>
            <a:ext cx="256054" cy="249958"/>
          </a:xfrm>
          <a:prstGeom prst="rect">
            <a:avLst/>
          </a:prstGeom>
        </p:spPr>
      </p:pic>
      <p:pic>
        <p:nvPicPr>
          <p:cNvPr id="55" name="Picture 54" descr="A picture containing diagram&#10;&#10;Description automatically generated">
            <a:extLst>
              <a:ext uri="{FF2B5EF4-FFF2-40B4-BE49-F238E27FC236}">
                <a16:creationId xmlns:a16="http://schemas.microsoft.com/office/drawing/2014/main" id="{CDB224EB-5010-4FDC-988A-F6557EC044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1678" y="1236261"/>
            <a:ext cx="1697975" cy="848988"/>
          </a:xfrm>
          <a:prstGeom prst="rect">
            <a:avLst/>
          </a:prstGeom>
        </p:spPr>
      </p:pic>
      <p:pic>
        <p:nvPicPr>
          <p:cNvPr id="56" name="Picture 55" descr="A picture containing diagram&#10;&#10;Description automatically generated">
            <a:extLst>
              <a:ext uri="{FF2B5EF4-FFF2-40B4-BE49-F238E27FC236}">
                <a16:creationId xmlns:a16="http://schemas.microsoft.com/office/drawing/2014/main" id="{D967FB83-6A2F-420F-9B62-9163B7BF16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097" y="1236261"/>
            <a:ext cx="1697975" cy="848988"/>
          </a:xfrm>
          <a:prstGeom prst="rect">
            <a:avLst/>
          </a:prstGeom>
        </p:spPr>
      </p:pic>
    </p:spTree>
    <p:extLst>
      <p:ext uri="{BB962C8B-B14F-4D97-AF65-F5344CB8AC3E}">
        <p14:creationId xmlns:p14="http://schemas.microsoft.com/office/powerpoint/2010/main" val="295911374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ppt_x"/>
                                          </p:val>
                                        </p:tav>
                                        <p:tav tm="100000">
                                          <p:val>
                                            <p:strVal val="#ppt_x"/>
                                          </p:val>
                                        </p:tav>
                                      </p:tavLst>
                                    </p:anim>
                                    <p:anim calcmode="lin" valueType="num">
                                      <p:cBhvr additive="base">
                                        <p:cTn id="8"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697967" y="2525234"/>
            <a:ext cx="2825020" cy="2868263"/>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solidFill>
                    <a:srgbClr val="6C7583"/>
                  </a:solidFill>
                </a:endParaRPr>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p>
            </p:txBody>
          </p:sp>
        </p:grpSp>
      </p:grpSp>
      <p:grpSp>
        <p:nvGrpSpPr>
          <p:cNvPr id="36" name="Group 35">
            <a:extLst>
              <a:ext uri="{FF2B5EF4-FFF2-40B4-BE49-F238E27FC236}">
                <a16:creationId xmlns:a16="http://schemas.microsoft.com/office/drawing/2014/main" id="{16394AF7-FBEF-4413-B4E2-C37980057456}"/>
              </a:ext>
            </a:extLst>
          </p:cNvPr>
          <p:cNvGrpSpPr/>
          <p:nvPr/>
        </p:nvGrpSpPr>
        <p:grpSpPr>
          <a:xfrm>
            <a:off x="7604711" y="3109157"/>
            <a:ext cx="3319176" cy="1389695"/>
            <a:chOff x="7043737" y="1086237"/>
            <a:chExt cx="3021060" cy="1389695"/>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1015663"/>
            </a:xfrm>
            <a:prstGeom prst="rect">
              <a:avLst/>
            </a:prstGeom>
          </p:spPr>
          <p:txBody>
            <a:bodyPr wrap="square">
              <a:spAutoFit/>
            </a:bodyPr>
            <a:lstStyle/>
            <a:p>
              <a:pPr algn="ctr"/>
              <a:r>
                <a:rPr lang="en-US" sz="2000" dirty="0">
                  <a:solidFill>
                    <a:schemeClr val="accent1"/>
                  </a:solidFill>
                </a:rPr>
                <a:t>check whether the look and feel of the website are aligned with the requirements</a:t>
              </a:r>
            </a:p>
          </p:txBody>
        </p:sp>
        <p:sp>
          <p:nvSpPr>
            <p:cNvPr id="29" name="TextBox 28">
              <a:extLst>
                <a:ext uri="{FF2B5EF4-FFF2-40B4-BE49-F238E27FC236}">
                  <a16:creationId xmlns:a16="http://schemas.microsoft.com/office/drawing/2014/main" id="{2416B777-B297-4CD5-99F8-4134285B91D0}"/>
                </a:ext>
              </a:extLst>
            </p:cNvPr>
            <p:cNvSpPr txBox="1"/>
            <p:nvPr/>
          </p:nvSpPr>
          <p:spPr>
            <a:xfrm>
              <a:off x="7043738" y="1086237"/>
              <a:ext cx="3021059" cy="461665"/>
            </a:xfrm>
            <a:prstGeom prst="rect">
              <a:avLst/>
            </a:prstGeom>
            <a:noFill/>
          </p:spPr>
          <p:txBody>
            <a:bodyPr wrap="square" rtlCol="0">
              <a:spAutoFit/>
            </a:bodyPr>
            <a:lstStyle/>
            <a:p>
              <a:pPr algn="ctr"/>
              <a:r>
                <a:rPr lang="fr-FR" sz="2400" b="1" dirty="0">
                  <a:solidFill>
                    <a:srgbClr val="185ADB"/>
                  </a:solidFill>
                </a:rPr>
                <a:t>5</a:t>
              </a:r>
              <a:endParaRPr lang="en-US" sz="2400" b="1" dirty="0">
                <a:solidFill>
                  <a:srgbClr val="185ADB"/>
                </a:solidFill>
              </a:endParaRPr>
            </a:p>
          </p:txBody>
        </p:sp>
      </p:grpSp>
      <p:grpSp>
        <p:nvGrpSpPr>
          <p:cNvPr id="38" name="Group 37">
            <a:extLst>
              <a:ext uri="{FF2B5EF4-FFF2-40B4-BE49-F238E27FC236}">
                <a16:creationId xmlns:a16="http://schemas.microsoft.com/office/drawing/2014/main" id="{FE499F37-1CCC-404E-AF1F-41A18C325973}"/>
              </a:ext>
            </a:extLst>
          </p:cNvPr>
          <p:cNvGrpSpPr/>
          <p:nvPr/>
        </p:nvGrpSpPr>
        <p:grpSpPr>
          <a:xfrm>
            <a:off x="7488034" y="1700890"/>
            <a:ext cx="3211219" cy="1081456"/>
            <a:chOff x="7043737" y="4809350"/>
            <a:chExt cx="3021060" cy="1081456"/>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20"/>
              <a:ext cx="3021060" cy="707886"/>
            </a:xfrm>
            <a:prstGeom prst="rect">
              <a:avLst/>
            </a:prstGeom>
          </p:spPr>
          <p:txBody>
            <a:bodyPr wrap="square">
              <a:spAutoFit/>
            </a:bodyPr>
            <a:lstStyle/>
            <a:p>
              <a:pPr algn="ctr"/>
              <a:r>
                <a:rPr lang="en-US" sz="2000" dirty="0">
                  <a:solidFill>
                    <a:schemeClr val="accent1"/>
                  </a:solidFill>
                </a:rPr>
                <a:t>Verifying integration of Third-Party Services</a:t>
              </a:r>
            </a:p>
          </p:txBody>
        </p:sp>
        <p:sp>
          <p:nvSpPr>
            <p:cNvPr id="31" name="TextBox 30">
              <a:extLst>
                <a:ext uri="{FF2B5EF4-FFF2-40B4-BE49-F238E27FC236}">
                  <a16:creationId xmlns:a16="http://schemas.microsoft.com/office/drawing/2014/main" id="{B1011C5E-E9DD-4F3B-9173-94BFA45AC6CD}"/>
                </a:ext>
              </a:extLst>
            </p:cNvPr>
            <p:cNvSpPr txBox="1"/>
            <p:nvPr/>
          </p:nvSpPr>
          <p:spPr>
            <a:xfrm>
              <a:off x="7043738" y="4809350"/>
              <a:ext cx="3021059" cy="461665"/>
            </a:xfrm>
            <a:prstGeom prst="rect">
              <a:avLst/>
            </a:prstGeom>
            <a:noFill/>
          </p:spPr>
          <p:txBody>
            <a:bodyPr wrap="square" rtlCol="0">
              <a:spAutoFit/>
            </a:bodyPr>
            <a:lstStyle/>
            <a:p>
              <a:pPr algn="ctr"/>
              <a:r>
                <a:rPr lang="fr-FR" sz="2400" b="1" dirty="0">
                  <a:solidFill>
                    <a:srgbClr val="FFC947"/>
                  </a:solidFill>
                </a:rPr>
                <a:t>6</a:t>
              </a:r>
              <a:endParaRPr lang="en-US" sz="2400" b="1" dirty="0">
                <a:solidFill>
                  <a:srgbClr val="FFC947"/>
                </a:solidFill>
              </a:endParaRPr>
            </a:p>
          </p:txBody>
        </p:sp>
      </p:grpSp>
      <p:grpSp>
        <p:nvGrpSpPr>
          <p:cNvPr id="37" name="Group 36">
            <a:extLst>
              <a:ext uri="{FF2B5EF4-FFF2-40B4-BE49-F238E27FC236}">
                <a16:creationId xmlns:a16="http://schemas.microsoft.com/office/drawing/2014/main" id="{8CEE64E1-D78E-48D4-9696-B0D4C86C903F}"/>
              </a:ext>
            </a:extLst>
          </p:cNvPr>
          <p:cNvGrpSpPr/>
          <p:nvPr/>
        </p:nvGrpSpPr>
        <p:grpSpPr>
          <a:xfrm>
            <a:off x="7604711" y="4761172"/>
            <a:ext cx="3182861" cy="1081456"/>
            <a:chOff x="7043737" y="2329793"/>
            <a:chExt cx="3152188" cy="1081456"/>
          </a:xfrm>
        </p:grpSpPr>
        <p:sp>
          <p:nvSpPr>
            <p:cNvPr id="34" name="Rectangle 33">
              <a:extLst>
                <a:ext uri="{FF2B5EF4-FFF2-40B4-BE49-F238E27FC236}">
                  <a16:creationId xmlns:a16="http://schemas.microsoft.com/office/drawing/2014/main" id="{6F001B15-E491-4990-A272-59331F94EBCF}"/>
                </a:ext>
              </a:extLst>
            </p:cNvPr>
            <p:cNvSpPr/>
            <p:nvPr/>
          </p:nvSpPr>
          <p:spPr>
            <a:xfrm>
              <a:off x="7043737" y="2703363"/>
              <a:ext cx="3021060" cy="707886"/>
            </a:xfrm>
            <a:prstGeom prst="rect">
              <a:avLst/>
            </a:prstGeom>
          </p:spPr>
          <p:txBody>
            <a:bodyPr wrap="square">
              <a:spAutoFit/>
            </a:bodyPr>
            <a:lstStyle/>
            <a:p>
              <a:pPr algn="ctr"/>
              <a:r>
                <a:rPr lang="en-US" sz="2000" dirty="0">
                  <a:solidFill>
                    <a:schemeClr val="accent1"/>
                  </a:solidFill>
                </a:rPr>
                <a:t>Identifying Potential User-based Problems</a:t>
              </a:r>
            </a:p>
          </p:txBody>
        </p:sp>
        <p:sp>
          <p:nvSpPr>
            <p:cNvPr id="35" name="TextBox 34">
              <a:extLst>
                <a:ext uri="{FF2B5EF4-FFF2-40B4-BE49-F238E27FC236}">
                  <a16:creationId xmlns:a16="http://schemas.microsoft.com/office/drawing/2014/main" id="{841B13FA-9737-4362-866C-6734AE4C2953}"/>
                </a:ext>
              </a:extLst>
            </p:cNvPr>
            <p:cNvSpPr txBox="1"/>
            <p:nvPr/>
          </p:nvSpPr>
          <p:spPr>
            <a:xfrm>
              <a:off x="7043737" y="2329793"/>
              <a:ext cx="3152188" cy="461665"/>
            </a:xfrm>
            <a:prstGeom prst="rect">
              <a:avLst/>
            </a:prstGeom>
            <a:noFill/>
          </p:spPr>
          <p:txBody>
            <a:bodyPr wrap="square" rtlCol="0">
              <a:spAutoFit/>
            </a:bodyPr>
            <a:lstStyle/>
            <a:p>
              <a:pPr algn="ctr"/>
              <a:r>
                <a:rPr lang="fr-FR" sz="2400" b="1" dirty="0">
                  <a:solidFill>
                    <a:srgbClr val="0A1931"/>
                  </a:solidFill>
                </a:rPr>
                <a:t>4</a:t>
              </a:r>
              <a:endParaRPr lang="en-US" sz="2400" b="1" dirty="0">
                <a:solidFill>
                  <a:srgbClr val="0A1931"/>
                </a:solidFill>
              </a:endParaRPr>
            </a:p>
          </p:txBody>
        </p:sp>
      </p:grpSp>
      <p:grpSp>
        <p:nvGrpSpPr>
          <p:cNvPr id="2" name="Group 1">
            <a:extLst>
              <a:ext uri="{FF2B5EF4-FFF2-40B4-BE49-F238E27FC236}">
                <a16:creationId xmlns:a16="http://schemas.microsoft.com/office/drawing/2014/main" id="{2B4AC1CB-A4DF-4B56-A24A-8FDB52DAF7D2}"/>
              </a:ext>
            </a:extLst>
          </p:cNvPr>
          <p:cNvGrpSpPr/>
          <p:nvPr/>
        </p:nvGrpSpPr>
        <p:grpSpPr>
          <a:xfrm>
            <a:off x="1980289" y="1704333"/>
            <a:ext cx="2723679" cy="1081456"/>
            <a:chOff x="337625" y="1735616"/>
            <a:chExt cx="4225167" cy="1081456"/>
          </a:xfrm>
        </p:grpSpPr>
        <p:sp>
          <p:nvSpPr>
            <p:cNvPr id="41" name="Rectangle 40">
              <a:extLst>
                <a:ext uri="{FF2B5EF4-FFF2-40B4-BE49-F238E27FC236}">
                  <a16:creationId xmlns:a16="http://schemas.microsoft.com/office/drawing/2014/main" id="{C44AA166-BE17-4AD8-8537-81142829BE09}"/>
                </a:ext>
              </a:extLst>
            </p:cNvPr>
            <p:cNvSpPr/>
            <p:nvPr/>
          </p:nvSpPr>
          <p:spPr>
            <a:xfrm>
              <a:off x="337625" y="2109186"/>
              <a:ext cx="4225167" cy="707886"/>
            </a:xfrm>
            <a:prstGeom prst="rect">
              <a:avLst/>
            </a:prstGeom>
          </p:spPr>
          <p:txBody>
            <a:bodyPr wrap="square">
              <a:spAutoFit/>
            </a:bodyPr>
            <a:lstStyle/>
            <a:p>
              <a:pPr algn="ctr"/>
              <a:r>
                <a:rPr lang="en-US" sz="2000" dirty="0">
                  <a:solidFill>
                    <a:schemeClr val="accent1"/>
                  </a:solidFill>
                </a:rPr>
                <a:t>Detecting Client-Side Performance Issues</a:t>
              </a:r>
            </a:p>
          </p:txBody>
        </p:sp>
        <p:sp>
          <p:nvSpPr>
            <p:cNvPr id="42" name="TextBox 41">
              <a:extLst>
                <a:ext uri="{FF2B5EF4-FFF2-40B4-BE49-F238E27FC236}">
                  <a16:creationId xmlns:a16="http://schemas.microsoft.com/office/drawing/2014/main" id="{5E9483E7-F09A-4BCE-97A1-74CDAC13A2AC}"/>
                </a:ext>
              </a:extLst>
            </p:cNvPr>
            <p:cNvSpPr txBox="1"/>
            <p:nvPr/>
          </p:nvSpPr>
          <p:spPr>
            <a:xfrm>
              <a:off x="337625" y="1735616"/>
              <a:ext cx="4225167" cy="461665"/>
            </a:xfrm>
            <a:prstGeom prst="rect">
              <a:avLst/>
            </a:prstGeom>
            <a:noFill/>
          </p:spPr>
          <p:txBody>
            <a:bodyPr wrap="square" rtlCol="0">
              <a:spAutoFit/>
            </a:bodyPr>
            <a:lstStyle/>
            <a:p>
              <a:pPr algn="ctr"/>
              <a:r>
                <a:rPr lang="en-US" sz="2400" b="1" i="0" dirty="0">
                  <a:solidFill>
                    <a:srgbClr val="666666"/>
                  </a:solidFill>
                  <a:effectLst/>
                  <a:latin typeface="canada-type-gibson"/>
                </a:rPr>
                <a:t>1</a:t>
              </a:r>
            </a:p>
          </p:txBody>
        </p:sp>
      </p:grpSp>
      <p:grpSp>
        <p:nvGrpSpPr>
          <p:cNvPr id="32" name="Group 31">
            <a:extLst>
              <a:ext uri="{FF2B5EF4-FFF2-40B4-BE49-F238E27FC236}">
                <a16:creationId xmlns:a16="http://schemas.microsoft.com/office/drawing/2014/main" id="{EA6B0260-0D25-41AE-89D3-FDE87F7C264F}"/>
              </a:ext>
            </a:extLst>
          </p:cNvPr>
          <p:cNvGrpSpPr/>
          <p:nvPr/>
        </p:nvGrpSpPr>
        <p:grpSpPr>
          <a:xfrm>
            <a:off x="2015996" y="4809350"/>
            <a:ext cx="3021060" cy="1081456"/>
            <a:chOff x="1541732" y="4809350"/>
            <a:chExt cx="3021060" cy="1081456"/>
          </a:xfrm>
        </p:grpSpPr>
        <p:sp>
          <p:nvSpPr>
            <p:cNvPr id="44" name="Rectangle 43">
              <a:extLst>
                <a:ext uri="{FF2B5EF4-FFF2-40B4-BE49-F238E27FC236}">
                  <a16:creationId xmlns:a16="http://schemas.microsoft.com/office/drawing/2014/main" id="{85D4D983-9AEE-4EAA-8BAF-D79D4E128A87}"/>
                </a:ext>
              </a:extLst>
            </p:cNvPr>
            <p:cNvSpPr/>
            <p:nvPr/>
          </p:nvSpPr>
          <p:spPr>
            <a:xfrm>
              <a:off x="1541732" y="5182920"/>
              <a:ext cx="3021060" cy="707886"/>
            </a:xfrm>
            <a:prstGeom prst="rect">
              <a:avLst/>
            </a:prstGeom>
          </p:spPr>
          <p:txBody>
            <a:bodyPr wrap="square">
              <a:spAutoFit/>
            </a:bodyPr>
            <a:lstStyle/>
            <a:p>
              <a:pPr algn="ctr"/>
              <a:r>
                <a:rPr lang="en-US" sz="2000" dirty="0">
                  <a:solidFill>
                    <a:schemeClr val="accent1"/>
                  </a:solidFill>
                </a:rPr>
                <a:t>Improving Quality of User Interaction and Experience</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541732" y="4809350"/>
              <a:ext cx="3021060" cy="461665"/>
            </a:xfrm>
            <a:prstGeom prst="rect">
              <a:avLst/>
            </a:prstGeom>
            <a:noFill/>
          </p:spPr>
          <p:txBody>
            <a:bodyPr wrap="square" rtlCol="0">
              <a:spAutoFit/>
            </a:bodyPr>
            <a:lstStyle/>
            <a:p>
              <a:pPr algn="ctr"/>
              <a:r>
                <a:rPr lang="en-US" sz="2400" b="1" dirty="0">
                  <a:solidFill>
                    <a:schemeClr val="accent3"/>
                  </a:solidFill>
                </a:rPr>
                <a:t>3</a:t>
              </a:r>
            </a:p>
          </p:txBody>
        </p:sp>
      </p:grpSp>
      <p:grpSp>
        <p:nvGrpSpPr>
          <p:cNvPr id="3" name="Group 2">
            <a:extLst>
              <a:ext uri="{FF2B5EF4-FFF2-40B4-BE49-F238E27FC236}">
                <a16:creationId xmlns:a16="http://schemas.microsoft.com/office/drawing/2014/main" id="{837E05F8-5A7F-4953-9A5D-C64E1D5B7780}"/>
              </a:ext>
            </a:extLst>
          </p:cNvPr>
          <p:cNvGrpSpPr/>
          <p:nvPr/>
        </p:nvGrpSpPr>
        <p:grpSpPr>
          <a:xfrm>
            <a:off x="1597992" y="3129213"/>
            <a:ext cx="3021060" cy="1389233"/>
            <a:chOff x="1541732" y="3154299"/>
            <a:chExt cx="3021060" cy="1389233"/>
          </a:xfrm>
        </p:grpSpPr>
        <p:sp>
          <p:nvSpPr>
            <p:cNvPr id="47" name="Rectangle 46">
              <a:extLst>
                <a:ext uri="{FF2B5EF4-FFF2-40B4-BE49-F238E27FC236}">
                  <a16:creationId xmlns:a16="http://schemas.microsoft.com/office/drawing/2014/main" id="{5E866539-4757-4E62-A34E-46EFCBD521CA}"/>
                </a:ext>
              </a:extLst>
            </p:cNvPr>
            <p:cNvSpPr/>
            <p:nvPr/>
          </p:nvSpPr>
          <p:spPr>
            <a:xfrm>
              <a:off x="1541732" y="3527869"/>
              <a:ext cx="3021060" cy="1015663"/>
            </a:xfrm>
            <a:prstGeom prst="rect">
              <a:avLst/>
            </a:prstGeom>
          </p:spPr>
          <p:txBody>
            <a:bodyPr wrap="square">
              <a:spAutoFit/>
            </a:bodyPr>
            <a:lstStyle/>
            <a:p>
              <a:pPr algn="ctr"/>
              <a:r>
                <a:rPr lang="en-US" sz="2000" dirty="0">
                  <a:solidFill>
                    <a:schemeClr val="accent1"/>
                  </a:solidFill>
                </a:rPr>
                <a:t>Validating Application Behavior on Different Browsers and Systems</a:t>
              </a:r>
            </a:p>
          </p:txBody>
        </p:sp>
        <p:sp>
          <p:nvSpPr>
            <p:cNvPr id="48" name="TextBox 47">
              <a:extLst>
                <a:ext uri="{FF2B5EF4-FFF2-40B4-BE49-F238E27FC236}">
                  <a16:creationId xmlns:a16="http://schemas.microsoft.com/office/drawing/2014/main" id="{B35A031D-1153-48D5-A15E-1B4092FAE9AF}"/>
                </a:ext>
              </a:extLst>
            </p:cNvPr>
            <p:cNvSpPr txBox="1"/>
            <p:nvPr/>
          </p:nvSpPr>
          <p:spPr>
            <a:xfrm>
              <a:off x="1541732" y="3154299"/>
              <a:ext cx="3021060" cy="461665"/>
            </a:xfrm>
            <a:prstGeom prst="rect">
              <a:avLst/>
            </a:prstGeom>
            <a:noFill/>
          </p:spPr>
          <p:txBody>
            <a:bodyPr wrap="square" rtlCol="0">
              <a:spAutoFit/>
            </a:bodyPr>
            <a:lstStyle/>
            <a:p>
              <a:pPr algn="ctr"/>
              <a:r>
                <a:rPr lang="en-US" sz="2400" b="1" dirty="0">
                  <a:solidFill>
                    <a:schemeClr val="accent2"/>
                  </a:solidFill>
                </a:rPr>
                <a:t>2</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4017368" y="69933"/>
            <a:ext cx="4399218" cy="1015663"/>
          </a:xfrm>
          <a:prstGeom prst="rect">
            <a:avLst/>
          </a:prstGeom>
          <a:noFill/>
        </p:spPr>
        <p:txBody>
          <a:bodyPr wrap="none" rtlCol="0">
            <a:spAutoFit/>
          </a:bodyPr>
          <a:lstStyle/>
          <a:p>
            <a:pPr algn="ctr"/>
            <a:r>
              <a:rPr lang="en-US" sz="6000" b="1" dirty="0">
                <a:solidFill>
                  <a:schemeClr val="accent1"/>
                </a:solidFill>
                <a:latin typeface="+mj-lt"/>
              </a:rPr>
              <a:t>Project </a:t>
            </a:r>
            <a:r>
              <a:rPr lang="en-US" sz="6000" b="1" dirty="0">
                <a:solidFill>
                  <a:schemeClr val="accent2"/>
                </a:solidFill>
                <a:latin typeface="+mj-lt"/>
              </a:rPr>
              <a:t>Goals</a:t>
            </a:r>
          </a:p>
        </p:txBody>
      </p:sp>
      <p:sp>
        <p:nvSpPr>
          <p:cNvPr id="50" name="TextBox 49">
            <a:extLst>
              <a:ext uri="{FF2B5EF4-FFF2-40B4-BE49-F238E27FC236}">
                <a16:creationId xmlns:a16="http://schemas.microsoft.com/office/drawing/2014/main" id="{69671F18-3BDF-4495-8822-00AC3BA98348}"/>
              </a:ext>
            </a:extLst>
          </p:cNvPr>
          <p:cNvSpPr txBox="1"/>
          <p:nvPr/>
        </p:nvSpPr>
        <p:spPr>
          <a:xfrm>
            <a:off x="3061305" y="924943"/>
            <a:ext cx="6098344" cy="461665"/>
          </a:xfrm>
          <a:prstGeom prst="rect">
            <a:avLst/>
          </a:prstGeom>
          <a:noFill/>
        </p:spPr>
        <p:txBody>
          <a:bodyPr wrap="square">
            <a:spAutoFit/>
          </a:bodyPr>
          <a:lstStyle/>
          <a:p>
            <a:pPr algn="ctr"/>
            <a:r>
              <a:rPr lang="en-US" sz="2400" dirty="0">
                <a:solidFill>
                  <a:srgbClr val="0A1931"/>
                </a:solidFill>
              </a:rPr>
              <a:t>Foreman QA Standalone</a:t>
            </a:r>
          </a:p>
        </p:txBody>
      </p:sp>
    </p:spTree>
    <p:extLst>
      <p:ext uri="{BB962C8B-B14F-4D97-AF65-F5344CB8AC3E}">
        <p14:creationId xmlns:p14="http://schemas.microsoft.com/office/powerpoint/2010/main" val="205616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10800000">
                                      <p:cBhvr>
                                        <p:cTn id="80" dur="750" fill="hold"/>
                                        <p:tgtEl>
                                          <p:spTgt spid="27"/>
                                        </p:tgtEl>
                                        <p:attrNameLst>
                                          <p:attrName>r</p:attrName>
                                        </p:attrNameLst>
                                      </p:cBhvr>
                                    </p:animRot>
                                  </p:childTnLst>
                                </p:cTn>
                              </p:par>
                            </p:childTnLst>
                          </p:cTn>
                        </p:par>
                        <p:par>
                          <p:cTn id="81" fill="hold">
                            <p:stCondLst>
                              <p:cond delay="750"/>
                            </p:stCondLst>
                            <p:childTnLst>
                              <p:par>
                                <p:cTn id="82" presetID="10" presetClass="entr" presetSubtype="0" fill="hold" nodeType="after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rot="16200000">
            <a:off x="6243387" y="78342"/>
            <a:ext cx="51920" cy="11845306"/>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3"/>
            <a:ext cx="12199144" cy="580794"/>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rot="16200000">
            <a:off x="8309010" y="587716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rot="16200000">
            <a:off x="6266919"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rot="16200000">
            <a:off x="4231200" y="585477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rot="16200000">
            <a:off x="2188228"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693568" y="105630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1334464" y="2876531"/>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1012938" y="4471481"/>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2010932" y="5376345"/>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3" name="TextBox 22">
            <a:extLst>
              <a:ext uri="{FF2B5EF4-FFF2-40B4-BE49-F238E27FC236}">
                <a16:creationId xmlns:a16="http://schemas.microsoft.com/office/drawing/2014/main" id="{4F961D8E-A133-4206-9086-807B48C7560D}"/>
              </a:ext>
            </a:extLst>
          </p:cNvPr>
          <p:cNvSpPr txBox="1"/>
          <p:nvPr/>
        </p:nvSpPr>
        <p:spPr>
          <a:xfrm>
            <a:off x="4047600" y="5376345"/>
            <a:ext cx="641823" cy="523220"/>
          </a:xfrm>
          <a:prstGeom prst="rect">
            <a:avLst/>
          </a:prstGeom>
          <a:noFill/>
        </p:spPr>
        <p:txBody>
          <a:bodyPr wrap="square" rtlCol="0">
            <a:spAutoFit/>
          </a:bodyPr>
          <a:lstStyle/>
          <a:p>
            <a:pPr algn="ctr"/>
            <a:r>
              <a:rPr lang="en-US" sz="2800" b="1">
                <a:solidFill>
                  <a:schemeClr val="accent1"/>
                </a:solidFill>
              </a:rPr>
              <a:t>02</a:t>
            </a:r>
          </a:p>
        </p:txBody>
      </p:sp>
      <p:sp>
        <p:nvSpPr>
          <p:cNvPr id="25" name="TextBox 24">
            <a:extLst>
              <a:ext uri="{FF2B5EF4-FFF2-40B4-BE49-F238E27FC236}">
                <a16:creationId xmlns:a16="http://schemas.microsoft.com/office/drawing/2014/main" id="{A757CB6A-827E-4501-9278-F7FB6CE48591}"/>
              </a:ext>
            </a:extLst>
          </p:cNvPr>
          <p:cNvSpPr txBox="1"/>
          <p:nvPr/>
        </p:nvSpPr>
        <p:spPr>
          <a:xfrm>
            <a:off x="6072259" y="6101561"/>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5109908" y="5487767"/>
            <a:ext cx="2474369" cy="313932"/>
          </a:xfrm>
          <a:prstGeom prst="rect">
            <a:avLst/>
          </a:prstGeom>
          <a:noFill/>
        </p:spPr>
        <p:txBody>
          <a:bodyPr wrap="square" rtlCol="0">
            <a:spAutoFit/>
          </a:bodyPr>
          <a:lstStyle/>
          <a:p>
            <a:pPr lvl="0" defTabSz="1066800">
              <a:lnSpc>
                <a:spcPct val="90000"/>
              </a:lnSpc>
              <a:spcBef>
                <a:spcPct val="0"/>
              </a:spcBef>
              <a:spcAft>
                <a:spcPct val="35000"/>
              </a:spcAft>
            </a:pPr>
            <a:r>
              <a:rPr lang="fr-FR" sz="1600" dirty="0">
                <a:solidFill>
                  <a:srgbClr val="454545"/>
                </a:solidFill>
                <a:latin typeface="Hobo Std" panose="020B0803040709020204" pitchFamily="34" charset="0"/>
              </a:rPr>
              <a:t>Design and </a:t>
            </a:r>
            <a:r>
              <a:rPr lang="fr-FR" sz="1600" dirty="0" err="1">
                <a:solidFill>
                  <a:srgbClr val="454545"/>
                </a:solidFill>
                <a:latin typeface="Hobo Std" panose="020B0803040709020204" pitchFamily="34" charset="0"/>
              </a:rPr>
              <a:t>Implementation</a:t>
            </a:r>
            <a:endParaRPr lang="fr-FR" sz="1600" dirty="0">
              <a:solidFill>
                <a:srgbClr val="454545"/>
              </a:solidFill>
              <a:latin typeface="Hobo Std" panose="020B080304070902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8096919" y="5376345"/>
            <a:ext cx="641823" cy="523220"/>
          </a:xfrm>
          <a:prstGeom prst="rect">
            <a:avLst/>
          </a:prstGeom>
          <a:noFill/>
        </p:spPr>
        <p:txBody>
          <a:bodyPr wrap="square" rtlCol="0">
            <a:spAutoFit/>
          </a:bodyPr>
          <a:lstStyle/>
          <a:p>
            <a:pPr algn="ctr"/>
            <a:r>
              <a:rPr lang="en-US" sz="2800" b="1">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7426911" y="6124819"/>
            <a:ext cx="3171203" cy="313932"/>
          </a:xfrm>
          <a:prstGeom prst="rect">
            <a:avLst/>
          </a:prstGeom>
          <a:noFill/>
        </p:spPr>
        <p:txBody>
          <a:bodyPr wrap="square" rtlCol="0">
            <a:spAutoFit/>
          </a:bodyPr>
          <a:lstStyle/>
          <a:p>
            <a:pPr defTabSz="1066800">
              <a:lnSpc>
                <a:spcPct val="90000"/>
              </a:lnSpc>
              <a:spcBef>
                <a:spcPct val="0"/>
              </a:spcBef>
              <a:spcAft>
                <a:spcPct val="35000"/>
              </a:spcAft>
            </a:pPr>
            <a:r>
              <a:rPr lang="en-US" sz="1600">
                <a:solidFill>
                  <a:srgbClr val="454545"/>
                </a:solidFill>
                <a:latin typeface="Hobo Std" panose="020B0803040709020204" pitchFamily="34" charset="0"/>
              </a:rPr>
              <a:t>Presenting</a:t>
            </a:r>
            <a:r>
              <a:rPr lang="fr-FR" sz="1600">
                <a:solidFill>
                  <a:srgbClr val="454545"/>
                </a:solidFill>
                <a:latin typeface="Hobo Std" panose="020B0803040709020204" pitchFamily="34" charset="0"/>
              </a:rPr>
              <a:t> the solution</a:t>
            </a:r>
          </a:p>
        </p:txBody>
      </p:sp>
      <p:sp>
        <p:nvSpPr>
          <p:cNvPr id="29" name="TextBox 28">
            <a:extLst>
              <a:ext uri="{FF2B5EF4-FFF2-40B4-BE49-F238E27FC236}">
                <a16:creationId xmlns:a16="http://schemas.microsoft.com/office/drawing/2014/main" id="{67A10A29-C34C-4AE1-A108-3CB7D913944A}"/>
              </a:ext>
            </a:extLst>
          </p:cNvPr>
          <p:cNvSpPr txBox="1"/>
          <p:nvPr/>
        </p:nvSpPr>
        <p:spPr>
          <a:xfrm>
            <a:off x="2012704" y="2230178"/>
            <a:ext cx="8272201" cy="1415772"/>
          </a:xfrm>
          <a:prstGeom prst="rect">
            <a:avLst/>
          </a:prstGeom>
          <a:noFill/>
        </p:spPr>
        <p:txBody>
          <a:bodyPr wrap="none" rtlCol="0">
            <a:spAutoFit/>
          </a:bodyPr>
          <a:lstStyle/>
          <a:p>
            <a:pPr algn="ctr"/>
            <a:r>
              <a:rPr lang="en-US" sz="5400" b="1" dirty="0">
                <a:latin typeface="+mj-lt"/>
              </a:rPr>
              <a:t>Needs and business analysis</a:t>
            </a:r>
          </a:p>
          <a:p>
            <a:pPr algn="ctr"/>
            <a:endParaRPr lang="en-US" sz="3200" b="1" dirty="0">
              <a:latin typeface="+mj-lt"/>
            </a:endParaRPr>
          </a:p>
        </p:txBody>
      </p:sp>
      <p:sp>
        <p:nvSpPr>
          <p:cNvPr id="30" name="Freeform: Shape 29">
            <a:extLst>
              <a:ext uri="{FF2B5EF4-FFF2-40B4-BE49-F238E27FC236}">
                <a16:creationId xmlns:a16="http://schemas.microsoft.com/office/drawing/2014/main" id="{831799C1-EE79-4D13-8EAF-B5B29452F5E2}"/>
              </a:ext>
            </a:extLst>
          </p:cNvPr>
          <p:cNvSpPr/>
          <p:nvPr/>
        </p:nvSpPr>
        <p:spPr>
          <a:xfrm rot="16200000">
            <a:off x="10350464" y="586528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1DA64A5B-ECB6-4ECF-AB6E-117D35123053}"/>
              </a:ext>
            </a:extLst>
          </p:cNvPr>
          <p:cNvSpPr txBox="1"/>
          <p:nvPr/>
        </p:nvSpPr>
        <p:spPr>
          <a:xfrm>
            <a:off x="10158203" y="6101561"/>
            <a:ext cx="641823" cy="523220"/>
          </a:xfrm>
          <a:prstGeom prst="rect">
            <a:avLst/>
          </a:prstGeom>
          <a:noFill/>
        </p:spPr>
        <p:txBody>
          <a:bodyPr wrap="square" rtlCol="0">
            <a:spAutoFit/>
          </a:bodyPr>
          <a:lstStyle/>
          <a:p>
            <a:pPr algn="ctr"/>
            <a:r>
              <a:rPr lang="en-US" sz="2800" b="1">
                <a:solidFill>
                  <a:schemeClr val="accent2"/>
                </a:solidFill>
              </a:rPr>
              <a:t>05</a:t>
            </a:r>
          </a:p>
        </p:txBody>
      </p:sp>
      <p:sp>
        <p:nvSpPr>
          <p:cNvPr id="34" name="TextBox 33">
            <a:extLst>
              <a:ext uri="{FF2B5EF4-FFF2-40B4-BE49-F238E27FC236}">
                <a16:creationId xmlns:a16="http://schemas.microsoft.com/office/drawing/2014/main" id="{3329407E-C36F-497D-8362-293BCE6F5AB8}"/>
              </a:ext>
            </a:extLst>
          </p:cNvPr>
          <p:cNvSpPr txBox="1"/>
          <p:nvPr/>
        </p:nvSpPr>
        <p:spPr>
          <a:xfrm>
            <a:off x="9349107" y="5480989"/>
            <a:ext cx="3171203" cy="313932"/>
          </a:xfrm>
          <a:prstGeom prst="rect">
            <a:avLst/>
          </a:prstGeom>
          <a:noFill/>
        </p:spPr>
        <p:txBody>
          <a:bodyPr wrap="square" rtlCol="0">
            <a:spAutoFit/>
          </a:bodyPr>
          <a:lstStyle/>
          <a:p>
            <a:pPr defTabSz="1066800">
              <a:lnSpc>
                <a:spcPct val="90000"/>
              </a:lnSpc>
              <a:spcBef>
                <a:spcPct val="0"/>
              </a:spcBef>
              <a:spcAft>
                <a:spcPct val="35000"/>
              </a:spcAft>
            </a:pPr>
            <a:r>
              <a:rPr lang="fr-FR" sz="1600">
                <a:solidFill>
                  <a:srgbClr val="454545"/>
                </a:solidFill>
                <a:latin typeface="Hobo Std" panose="020B0803040709020204" pitchFamily="34" charset="0"/>
              </a:rPr>
              <a:t>Conclusion and perspectives</a:t>
            </a:r>
          </a:p>
        </p:txBody>
      </p:sp>
      <p:sp>
        <p:nvSpPr>
          <p:cNvPr id="32" name="TextBox 31">
            <a:extLst>
              <a:ext uri="{FF2B5EF4-FFF2-40B4-BE49-F238E27FC236}">
                <a16:creationId xmlns:a16="http://schemas.microsoft.com/office/drawing/2014/main" id="{A4875DC2-5678-4528-A08E-9640501FF236}"/>
              </a:ext>
            </a:extLst>
          </p:cNvPr>
          <p:cNvSpPr txBox="1"/>
          <p:nvPr/>
        </p:nvSpPr>
        <p:spPr>
          <a:xfrm>
            <a:off x="832605" y="6132813"/>
            <a:ext cx="3004422" cy="621709"/>
          </a:xfrm>
          <a:prstGeom prst="rect">
            <a:avLst/>
          </a:prstGeom>
          <a:noFill/>
        </p:spPr>
        <p:txBody>
          <a:bodyPr wrap="square" rtlCol="0">
            <a:spAutoFit/>
          </a:bodyPr>
          <a:lstStyle/>
          <a:p>
            <a:pPr lvl="0" defTabSz="1066800">
              <a:lnSpc>
                <a:spcPct val="90000"/>
              </a:lnSpc>
              <a:spcBef>
                <a:spcPct val="0"/>
              </a:spcBef>
              <a:spcAft>
                <a:spcPct val="35000"/>
              </a:spcAft>
            </a:pPr>
            <a:r>
              <a:rPr lang="en-US" sz="1600" dirty="0">
                <a:solidFill>
                  <a:srgbClr val="454545"/>
                </a:solidFill>
                <a:latin typeface="Hobo Std" panose="020B0803040709020204" pitchFamily="34" charset="0"/>
              </a:rPr>
              <a:t>Context and scope of the project</a:t>
            </a:r>
          </a:p>
          <a:p>
            <a:pPr lvl="0" defTabSz="1066800">
              <a:lnSpc>
                <a:spcPct val="90000"/>
              </a:lnSpc>
              <a:spcBef>
                <a:spcPct val="0"/>
              </a:spcBef>
              <a:spcAft>
                <a:spcPct val="35000"/>
              </a:spcAft>
            </a:pPr>
            <a:endParaRPr lang="fr-FR" sz="1600" dirty="0">
              <a:solidFill>
                <a:srgbClr val="454545"/>
              </a:solidFill>
              <a:latin typeface="Hobo Std" panose="020B0803040709020204" pitchFamily="34" charset="0"/>
            </a:endParaRPr>
          </a:p>
        </p:txBody>
      </p:sp>
    </p:spTree>
    <p:extLst>
      <p:ext uri="{BB962C8B-B14F-4D97-AF65-F5344CB8AC3E}">
        <p14:creationId xmlns:p14="http://schemas.microsoft.com/office/powerpoint/2010/main" val="16774252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par>
                                <p:cTn id="32" presetID="21"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5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750"/>
                                        <p:tgtEl>
                                          <p:spTgt spid="2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25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750"/>
                                        <p:tgtEl>
                                          <p:spTgt spid="23"/>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heel(1)">
                                      <p:cBhvr>
                                        <p:cTn id="46" dur="25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750"/>
                                        <p:tgtEl>
                                          <p:spTgt spid="25"/>
                                        </p:tgtEl>
                                      </p:cBhvr>
                                    </p:animEffect>
                                  </p:childTnLst>
                                </p:cTn>
                              </p:par>
                              <p:par>
                                <p:cTn id="50" presetID="2" presetClass="entr" presetSubtype="4" decel="10000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750" fill="hold"/>
                                        <p:tgtEl>
                                          <p:spTgt spid="26"/>
                                        </p:tgtEl>
                                        <p:attrNameLst>
                                          <p:attrName>ppt_x</p:attrName>
                                        </p:attrNameLst>
                                      </p:cBhvr>
                                      <p:tavLst>
                                        <p:tav tm="0">
                                          <p:val>
                                            <p:strVal val="#ppt_x"/>
                                          </p:val>
                                        </p:tav>
                                        <p:tav tm="100000">
                                          <p:val>
                                            <p:strVal val="#ppt_x"/>
                                          </p:val>
                                        </p:tav>
                                      </p:tavLst>
                                    </p:anim>
                                    <p:anim calcmode="lin" valueType="num">
                                      <p:cBhvr additive="base">
                                        <p:cTn id="53" dur="750" fill="hold"/>
                                        <p:tgtEl>
                                          <p:spTgt spid="26"/>
                                        </p:tgtEl>
                                        <p:attrNameLst>
                                          <p:attrName>ppt_y</p:attrName>
                                        </p:attrNameLst>
                                      </p:cBhvr>
                                      <p:tavLst>
                                        <p:tav tm="0">
                                          <p:val>
                                            <p:strVal val="1+#ppt_h/2"/>
                                          </p:val>
                                        </p:tav>
                                        <p:tav tm="100000">
                                          <p:val>
                                            <p:strVal val="#ppt_y"/>
                                          </p:val>
                                        </p:tav>
                                      </p:tavLst>
                                    </p:anim>
                                  </p:childTnLst>
                                </p:cTn>
                              </p:par>
                              <p:par>
                                <p:cTn id="54" presetID="21" presetClass="entr" presetSubtype="1"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heel(1)">
                                      <p:cBhvr>
                                        <p:cTn id="56" dur="25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750"/>
                                        <p:tgtEl>
                                          <p:spTgt spid="27"/>
                                        </p:tgtEl>
                                      </p:cBhvr>
                                    </p:animEffect>
                                  </p:childTnLst>
                                </p:cTn>
                              </p:par>
                              <p:par>
                                <p:cTn id="60" presetID="2" presetClass="entr" presetSubtype="4" decel="10000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750" fill="hold"/>
                                        <p:tgtEl>
                                          <p:spTgt spid="28"/>
                                        </p:tgtEl>
                                        <p:attrNameLst>
                                          <p:attrName>ppt_x</p:attrName>
                                        </p:attrNameLst>
                                      </p:cBhvr>
                                      <p:tavLst>
                                        <p:tav tm="0">
                                          <p:val>
                                            <p:strVal val="#ppt_x"/>
                                          </p:val>
                                        </p:tav>
                                        <p:tav tm="100000">
                                          <p:val>
                                            <p:strVal val="#ppt_x"/>
                                          </p:val>
                                        </p:tav>
                                      </p:tavLst>
                                    </p:anim>
                                    <p:anim calcmode="lin" valueType="num">
                                      <p:cBhvr additive="base">
                                        <p:cTn id="63" dur="750" fill="hold"/>
                                        <p:tgtEl>
                                          <p:spTgt spid="28"/>
                                        </p:tgtEl>
                                        <p:attrNameLst>
                                          <p:attrName>ppt_y</p:attrName>
                                        </p:attrNameLst>
                                      </p:cBhvr>
                                      <p:tavLst>
                                        <p:tav tm="0">
                                          <p:val>
                                            <p:strVal val="1+#ppt_h/2"/>
                                          </p:val>
                                        </p:tav>
                                        <p:tav tm="100000">
                                          <p:val>
                                            <p:strVal val="#ppt_y"/>
                                          </p:val>
                                        </p:tav>
                                      </p:tavLst>
                                    </p:anim>
                                  </p:childTnLst>
                                </p:cTn>
                              </p:par>
                              <p:par>
                                <p:cTn id="64" presetID="21" presetClass="entr" presetSubtype="1"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heel(1)">
                                      <p:cBhvr>
                                        <p:cTn id="66" dur="25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750"/>
                                        <p:tgtEl>
                                          <p:spTgt spid="31"/>
                                        </p:tgtEl>
                                      </p:cBhvr>
                                    </p:animEffect>
                                  </p:childTnLst>
                                </p:cTn>
                              </p:par>
                              <p:par>
                                <p:cTn id="70" presetID="2" presetClass="entr" presetSubtype="4" decel="10000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750" fill="hold"/>
                                        <p:tgtEl>
                                          <p:spTgt spid="34"/>
                                        </p:tgtEl>
                                        <p:attrNameLst>
                                          <p:attrName>ppt_x</p:attrName>
                                        </p:attrNameLst>
                                      </p:cBhvr>
                                      <p:tavLst>
                                        <p:tav tm="0">
                                          <p:val>
                                            <p:strVal val="#ppt_x"/>
                                          </p:val>
                                        </p:tav>
                                        <p:tav tm="100000">
                                          <p:val>
                                            <p:strVal val="#ppt_x"/>
                                          </p:val>
                                        </p:tav>
                                      </p:tavLst>
                                    </p:anim>
                                    <p:anim calcmode="lin" valueType="num">
                                      <p:cBhvr additive="base">
                                        <p:cTn id="73" dur="750" fill="hold"/>
                                        <p:tgtEl>
                                          <p:spTgt spid="34"/>
                                        </p:tgtEl>
                                        <p:attrNameLst>
                                          <p:attrName>ppt_y</p:attrName>
                                        </p:attrNameLst>
                                      </p:cBhvr>
                                      <p:tavLst>
                                        <p:tav tm="0">
                                          <p:val>
                                            <p:strVal val="1+#ppt_h/2"/>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ppt_x"/>
                                          </p:val>
                                        </p:tav>
                                        <p:tav tm="100000">
                                          <p:val>
                                            <p:strVal val="#ppt_x"/>
                                          </p:val>
                                        </p:tav>
                                      </p:tavLst>
                                    </p:anim>
                                    <p:anim calcmode="lin" valueType="num">
                                      <p:cBhvr additive="base">
                                        <p:cTn id="77"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3" grpId="0"/>
      <p:bldP spid="25" grpId="0"/>
      <p:bldP spid="26" grpId="0"/>
      <p:bldP spid="27" grpId="0"/>
      <p:bldP spid="28" grpId="0"/>
      <p:bldP spid="29" grpId="0"/>
      <p:bldP spid="30" grpId="0" animBg="1"/>
      <p:bldP spid="31" grpId="0"/>
      <p:bldP spid="34"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Logo, company name&#10;&#10;Description automatically generated">
            <a:extLst>
              <a:ext uri="{FF2B5EF4-FFF2-40B4-BE49-F238E27FC236}">
                <a16:creationId xmlns:a16="http://schemas.microsoft.com/office/drawing/2014/main" id="{53832DEE-A2B8-43A1-8534-F8F9DCB85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275" y="1998059"/>
            <a:ext cx="4579003" cy="2861877"/>
          </a:xfrm>
          <a:prstGeom prst="rect">
            <a:avLst/>
          </a:prstGeom>
        </p:spPr>
      </p:pic>
      <p:sp>
        <p:nvSpPr>
          <p:cNvPr id="9" name="ZoneTexte 8"/>
          <p:cNvSpPr txBox="1"/>
          <p:nvPr/>
        </p:nvSpPr>
        <p:spPr>
          <a:xfrm>
            <a:off x="1361291" y="5390906"/>
            <a:ext cx="3144154" cy="400110"/>
          </a:xfrm>
          <a:prstGeom prst="rect">
            <a:avLst/>
          </a:prstGeom>
          <a:noFill/>
        </p:spPr>
        <p:txBody>
          <a:bodyPr wrap="square" rtlCol="0">
            <a:spAutoFit/>
          </a:bodyPr>
          <a:lstStyle/>
          <a:p>
            <a:r>
              <a:rPr lang="fr-FR" sz="2000" dirty="0">
                <a:solidFill>
                  <a:srgbClr val="454545"/>
                </a:solidFill>
                <a:latin typeface="Hobo Std" panose="020B0803040709020204" pitchFamily="34" charset="0"/>
              </a:rPr>
              <a:t>A Harvest Group </a:t>
            </a:r>
            <a:r>
              <a:rPr lang="fr-FR" sz="2000" dirty="0" err="1">
                <a:solidFill>
                  <a:srgbClr val="454545"/>
                </a:solidFill>
                <a:latin typeface="Hobo Std" panose="020B0803040709020204" pitchFamily="34" charset="0"/>
              </a:rPr>
              <a:t>Developer</a:t>
            </a:r>
            <a:r>
              <a:rPr lang="fr-FR" sz="2000" dirty="0">
                <a:solidFill>
                  <a:srgbClr val="454545"/>
                </a:solidFill>
                <a:latin typeface="Hobo Std" panose="020B0803040709020204" pitchFamily="34" charset="0"/>
              </a:rPr>
              <a:t> </a:t>
            </a:r>
          </a:p>
        </p:txBody>
      </p:sp>
      <p:sp>
        <p:nvSpPr>
          <p:cNvPr id="13" name="TextBox 12">
            <a:extLst>
              <a:ext uri="{FF2B5EF4-FFF2-40B4-BE49-F238E27FC236}">
                <a16:creationId xmlns:a16="http://schemas.microsoft.com/office/drawing/2014/main" id="{D298CBF9-E58D-4C6C-9D22-AB4B5027AE50}"/>
              </a:ext>
            </a:extLst>
          </p:cNvPr>
          <p:cNvSpPr txBox="1"/>
          <p:nvPr/>
        </p:nvSpPr>
        <p:spPr>
          <a:xfrm>
            <a:off x="2766164" y="69933"/>
            <a:ext cx="6901633" cy="1015663"/>
          </a:xfrm>
          <a:prstGeom prst="rect">
            <a:avLst/>
          </a:prstGeom>
          <a:noFill/>
        </p:spPr>
        <p:txBody>
          <a:bodyPr wrap="none" rtlCol="0">
            <a:spAutoFit/>
          </a:bodyPr>
          <a:lstStyle/>
          <a:p>
            <a:pPr algn="ctr"/>
            <a:r>
              <a:rPr lang="en-US" sz="6000" b="1" dirty="0">
                <a:solidFill>
                  <a:schemeClr val="accent1"/>
                </a:solidFill>
                <a:latin typeface="+mj-lt"/>
              </a:rPr>
              <a:t>Actors' </a:t>
            </a:r>
            <a:r>
              <a:rPr lang="en-US" sz="6000" b="1" dirty="0">
                <a:solidFill>
                  <a:schemeClr val="accent2"/>
                </a:solidFill>
                <a:latin typeface="+mj-lt"/>
              </a:rPr>
              <a:t>specifications</a:t>
            </a:r>
          </a:p>
        </p:txBody>
      </p:sp>
      <p:sp>
        <p:nvSpPr>
          <p:cNvPr id="14" name="ZoneTexte 8">
            <a:extLst>
              <a:ext uri="{FF2B5EF4-FFF2-40B4-BE49-F238E27FC236}">
                <a16:creationId xmlns:a16="http://schemas.microsoft.com/office/drawing/2014/main" id="{51C1816D-3B8F-469C-9A7F-A89B5EBF9ECB}"/>
              </a:ext>
            </a:extLst>
          </p:cNvPr>
          <p:cNvSpPr txBox="1"/>
          <p:nvPr/>
        </p:nvSpPr>
        <p:spPr>
          <a:xfrm>
            <a:off x="5171291" y="5372293"/>
            <a:ext cx="3144154" cy="400110"/>
          </a:xfrm>
          <a:prstGeom prst="rect">
            <a:avLst/>
          </a:prstGeom>
          <a:noFill/>
        </p:spPr>
        <p:txBody>
          <a:bodyPr wrap="square" rtlCol="0">
            <a:spAutoFit/>
          </a:bodyPr>
          <a:lstStyle/>
          <a:p>
            <a:pPr algn="ctr"/>
            <a:r>
              <a:rPr lang="fr-FR" sz="2000" dirty="0">
                <a:solidFill>
                  <a:srgbClr val="454545"/>
                </a:solidFill>
                <a:latin typeface="Hobo Std" panose="020B0803040709020204" pitchFamily="34" charset="0"/>
              </a:rPr>
              <a:t>Azure Pipelines </a:t>
            </a:r>
          </a:p>
        </p:txBody>
      </p:sp>
      <p:pic>
        <p:nvPicPr>
          <p:cNvPr id="16" name="Picture 15" descr="Icon&#10;&#10;Description automatically generated">
            <a:extLst>
              <a:ext uri="{FF2B5EF4-FFF2-40B4-BE49-F238E27FC236}">
                <a16:creationId xmlns:a16="http://schemas.microsoft.com/office/drawing/2014/main" id="{DD0FC277-31E5-40E3-8746-7A1060397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1278" y="2151478"/>
            <a:ext cx="2508610" cy="2333007"/>
          </a:xfrm>
          <a:prstGeom prst="rect">
            <a:avLst/>
          </a:prstGeom>
        </p:spPr>
      </p:pic>
      <p:sp>
        <p:nvSpPr>
          <p:cNvPr id="17" name="ZoneTexte 8">
            <a:extLst>
              <a:ext uri="{FF2B5EF4-FFF2-40B4-BE49-F238E27FC236}">
                <a16:creationId xmlns:a16="http://schemas.microsoft.com/office/drawing/2014/main" id="{2B29E713-2E2A-4830-8441-2806FECF4F12}"/>
              </a:ext>
            </a:extLst>
          </p:cNvPr>
          <p:cNvSpPr txBox="1"/>
          <p:nvPr/>
        </p:nvSpPr>
        <p:spPr>
          <a:xfrm>
            <a:off x="8601464" y="5350312"/>
            <a:ext cx="3144154" cy="400110"/>
          </a:xfrm>
          <a:prstGeom prst="rect">
            <a:avLst/>
          </a:prstGeom>
          <a:noFill/>
        </p:spPr>
        <p:txBody>
          <a:bodyPr wrap="square" rtlCol="0">
            <a:spAutoFit/>
          </a:bodyPr>
          <a:lstStyle/>
          <a:p>
            <a:pPr algn="ctr"/>
            <a:r>
              <a:rPr lang="fr-FR" sz="2000" dirty="0">
                <a:solidFill>
                  <a:srgbClr val="454545"/>
                </a:solidFill>
                <a:latin typeface="Hobo Std" panose="020B0803040709020204" pitchFamily="34" charset="0"/>
              </a:rPr>
              <a:t>Microsoft Teams</a:t>
            </a:r>
          </a:p>
        </p:txBody>
      </p:sp>
      <p:pic>
        <p:nvPicPr>
          <p:cNvPr id="18" name="Picture 17" descr="A picture containing icon&#10;&#10;Description automatically generated">
            <a:extLst>
              <a:ext uri="{FF2B5EF4-FFF2-40B4-BE49-F238E27FC236}">
                <a16:creationId xmlns:a16="http://schemas.microsoft.com/office/drawing/2014/main" id="{02C3BF92-D116-47E4-B3A4-148D155724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338" y="2355935"/>
            <a:ext cx="2582059" cy="2146127"/>
          </a:xfrm>
          <a:prstGeom prst="rect">
            <a:avLst/>
          </a:prstGeom>
        </p:spPr>
      </p:pic>
    </p:spTree>
    <p:extLst>
      <p:ext uri="{BB962C8B-B14F-4D97-AF65-F5344CB8AC3E}">
        <p14:creationId xmlns:p14="http://schemas.microsoft.com/office/powerpoint/2010/main" val="313929745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FD82495-966D-44C1-B73B-AEE615BB5A79}"/>
              </a:ext>
            </a:extLst>
          </p:cNvPr>
          <p:cNvSpPr/>
          <p:nvPr/>
        </p:nvSpPr>
        <p:spPr>
          <a:xfrm>
            <a:off x="4129782" y="1060315"/>
            <a:ext cx="4070022" cy="6290054"/>
          </a:xfrm>
          <a:prstGeom prst="rect">
            <a:avLst/>
          </a:prstGeom>
          <a:noFill/>
          <a:ln>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49CE9"/>
              </a:solidFill>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562181" y="1113748"/>
            <a:ext cx="2976763" cy="461665"/>
          </a:xfrm>
          <a:prstGeom prst="rect">
            <a:avLst/>
          </a:prstGeom>
          <a:noFill/>
        </p:spPr>
        <p:txBody>
          <a:bodyPr wrap="square" rtlCol="0">
            <a:spAutoFit/>
          </a:bodyPr>
          <a:lstStyle/>
          <a:p>
            <a:pPr algn="ctr"/>
            <a:r>
              <a:rPr lang="en-US" sz="2400" dirty="0">
                <a:solidFill>
                  <a:srgbClr val="0A1931"/>
                </a:solidFill>
                <a:latin typeface="+mj-lt"/>
              </a:rPr>
              <a:t>Azure DevOps</a:t>
            </a:r>
          </a:p>
        </p:txBody>
      </p:sp>
      <p:sp>
        <p:nvSpPr>
          <p:cNvPr id="6" name="Oval 5">
            <a:extLst>
              <a:ext uri="{FF2B5EF4-FFF2-40B4-BE49-F238E27FC236}">
                <a16:creationId xmlns:a16="http://schemas.microsoft.com/office/drawing/2014/main" id="{4DAE9F14-010C-43E3-9F96-2358A71F899A}"/>
              </a:ext>
            </a:extLst>
          </p:cNvPr>
          <p:cNvSpPr/>
          <p:nvPr/>
        </p:nvSpPr>
        <p:spPr>
          <a:xfrm>
            <a:off x="728273" y="79775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408706" y="648228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8073987" y="3892997"/>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rot="5400000">
            <a:off x="9737687" y="715241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4668319" y="1126516"/>
            <a:ext cx="2976763" cy="461665"/>
          </a:xfrm>
          <a:prstGeom prst="rect">
            <a:avLst/>
          </a:prstGeom>
          <a:noFill/>
        </p:spPr>
        <p:txBody>
          <a:bodyPr wrap="square" rtlCol="0">
            <a:spAutoFit/>
          </a:bodyPr>
          <a:lstStyle/>
          <a:p>
            <a:pPr algn="ctr"/>
            <a:r>
              <a:rPr lang="en-US" sz="2400" dirty="0">
                <a:solidFill>
                  <a:srgbClr val="0A1931"/>
                </a:solidFill>
                <a:latin typeface="+mj-lt"/>
              </a:rPr>
              <a:t>Developer</a:t>
            </a:r>
          </a:p>
        </p:txBody>
      </p:sp>
      <p:sp>
        <p:nvSpPr>
          <p:cNvPr id="2" name="Oval 1">
            <a:extLst>
              <a:ext uri="{FF2B5EF4-FFF2-40B4-BE49-F238E27FC236}">
                <a16:creationId xmlns:a16="http://schemas.microsoft.com/office/drawing/2014/main" id="{45B3E930-5B54-4098-8DDE-4CA1633F61CE}"/>
              </a:ext>
            </a:extLst>
          </p:cNvPr>
          <p:cNvSpPr/>
          <p:nvPr/>
        </p:nvSpPr>
        <p:spPr>
          <a:xfrm>
            <a:off x="8549198" y="6327660"/>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759066" y="715345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4129783" y="300503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9" name="Oval 8">
            <a:extLst>
              <a:ext uri="{FF2B5EF4-FFF2-40B4-BE49-F238E27FC236}">
                <a16:creationId xmlns:a16="http://schemas.microsoft.com/office/drawing/2014/main" id="{9CBDD39B-5DEC-4E93-BAC2-E2F0B7C40476}"/>
              </a:ext>
            </a:extLst>
          </p:cNvPr>
          <p:cNvSpPr/>
          <p:nvPr/>
        </p:nvSpPr>
        <p:spPr>
          <a:xfrm>
            <a:off x="11006584" y="669726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128461" y="608975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TextBox 53">
            <a:extLst>
              <a:ext uri="{FF2B5EF4-FFF2-40B4-BE49-F238E27FC236}">
                <a16:creationId xmlns:a16="http://schemas.microsoft.com/office/drawing/2014/main" id="{64B052F1-529E-45AB-8792-08680DBF1942}"/>
              </a:ext>
            </a:extLst>
          </p:cNvPr>
          <p:cNvSpPr txBox="1"/>
          <p:nvPr/>
        </p:nvSpPr>
        <p:spPr>
          <a:xfrm>
            <a:off x="8707366" y="1120091"/>
            <a:ext cx="2976763" cy="461665"/>
          </a:xfrm>
          <a:prstGeom prst="rect">
            <a:avLst/>
          </a:prstGeom>
          <a:noFill/>
        </p:spPr>
        <p:txBody>
          <a:bodyPr wrap="square" rtlCol="0">
            <a:spAutoFit/>
          </a:bodyPr>
          <a:lstStyle/>
          <a:p>
            <a:pPr algn="ctr"/>
            <a:r>
              <a:rPr lang="en-US" sz="2400" dirty="0">
                <a:solidFill>
                  <a:srgbClr val="0A1931"/>
                </a:solidFill>
                <a:latin typeface="+mj-lt"/>
              </a:rPr>
              <a:t>Microsoft Teams</a:t>
            </a:r>
          </a:p>
        </p:txBody>
      </p:sp>
      <p:sp>
        <p:nvSpPr>
          <p:cNvPr id="55" name="Freeform: Shape 54">
            <a:extLst>
              <a:ext uri="{FF2B5EF4-FFF2-40B4-BE49-F238E27FC236}">
                <a16:creationId xmlns:a16="http://schemas.microsoft.com/office/drawing/2014/main" id="{AE284608-B212-4023-AECA-E867B9B581C8}"/>
              </a:ext>
            </a:extLst>
          </p:cNvPr>
          <p:cNvSpPr/>
          <p:nvPr/>
        </p:nvSpPr>
        <p:spPr>
          <a:xfrm rot="5400000">
            <a:off x="2803487" y="715241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7" name="Oval 56">
            <a:extLst>
              <a:ext uri="{FF2B5EF4-FFF2-40B4-BE49-F238E27FC236}">
                <a16:creationId xmlns:a16="http://schemas.microsoft.com/office/drawing/2014/main" id="{0F7E67D1-6296-4A75-8F65-F226DC94C6D1}"/>
              </a:ext>
            </a:extLst>
          </p:cNvPr>
          <p:cNvSpPr/>
          <p:nvPr/>
        </p:nvSpPr>
        <p:spPr>
          <a:xfrm>
            <a:off x="8840475" y="79775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A753185-7D15-4DC1-8B63-663AAB9F8892}"/>
              </a:ext>
            </a:extLst>
          </p:cNvPr>
          <p:cNvSpPr/>
          <p:nvPr/>
        </p:nvSpPr>
        <p:spPr>
          <a:xfrm>
            <a:off x="3635302" y="641561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5" name="Picture 14" descr="Icon&#10;&#10;Description automatically generated">
            <a:extLst>
              <a:ext uri="{FF2B5EF4-FFF2-40B4-BE49-F238E27FC236}">
                <a16:creationId xmlns:a16="http://schemas.microsoft.com/office/drawing/2014/main" id="{6E83AA6E-3731-4F92-B015-6F1A96BFE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075" y="1700399"/>
            <a:ext cx="1678339" cy="1560855"/>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A073A7C3-9DBB-4170-8092-A2BB52E19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439" y="1653117"/>
            <a:ext cx="1877904" cy="1560855"/>
          </a:xfrm>
          <a:prstGeom prst="rect">
            <a:avLst/>
          </a:prstGeom>
        </p:spPr>
      </p:pic>
      <p:sp>
        <p:nvSpPr>
          <p:cNvPr id="61" name="Rectangle: Rounded Corners 60">
            <a:extLst>
              <a:ext uri="{FF2B5EF4-FFF2-40B4-BE49-F238E27FC236}">
                <a16:creationId xmlns:a16="http://schemas.microsoft.com/office/drawing/2014/main" id="{4EC085B5-BB5A-47FC-9CCA-A5F8F3B91912}"/>
              </a:ext>
            </a:extLst>
          </p:cNvPr>
          <p:cNvSpPr/>
          <p:nvPr/>
        </p:nvSpPr>
        <p:spPr>
          <a:xfrm>
            <a:off x="9562081" y="3725242"/>
            <a:ext cx="1262239" cy="466734"/>
          </a:xfrm>
          <a:prstGeom prst="roundRect">
            <a:avLst>
              <a:gd name="adj" fmla="val 50000"/>
            </a:avLst>
          </a:prstGeom>
          <a:solidFill>
            <a:srgbClr val="749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latin typeface="+mj-lt"/>
              </a:rPr>
              <a:t>Get</a:t>
            </a:r>
            <a:endParaRPr lang="en-US" sz="2000" dirty="0">
              <a:latin typeface="+mj-lt"/>
            </a:endParaRPr>
          </a:p>
        </p:txBody>
      </p:sp>
      <p:sp>
        <p:nvSpPr>
          <p:cNvPr id="62" name="Rectangle: Rounded Corners 61">
            <a:extLst>
              <a:ext uri="{FF2B5EF4-FFF2-40B4-BE49-F238E27FC236}">
                <a16:creationId xmlns:a16="http://schemas.microsoft.com/office/drawing/2014/main" id="{73AD8F91-46B1-47C5-843C-9056F235118E}"/>
              </a:ext>
            </a:extLst>
          </p:cNvPr>
          <p:cNvSpPr/>
          <p:nvPr/>
        </p:nvSpPr>
        <p:spPr>
          <a:xfrm>
            <a:off x="1330116" y="3678203"/>
            <a:ext cx="1338466"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atin typeface="+mj-lt"/>
              </a:rPr>
              <a:t>Run</a:t>
            </a:r>
            <a:r>
              <a:rPr lang="fr-FR" dirty="0">
                <a:latin typeface="+mj-lt"/>
              </a:rPr>
              <a:t> </a:t>
            </a:r>
            <a:endParaRPr lang="en-US" dirty="0">
              <a:latin typeface="+mj-lt"/>
            </a:endParaRPr>
          </a:p>
        </p:txBody>
      </p:sp>
      <p:sp>
        <p:nvSpPr>
          <p:cNvPr id="85" name="Rectangle: Rounded Corners 84">
            <a:extLst>
              <a:ext uri="{FF2B5EF4-FFF2-40B4-BE49-F238E27FC236}">
                <a16:creationId xmlns:a16="http://schemas.microsoft.com/office/drawing/2014/main" id="{06908238-E267-40CB-B36C-A6E4D60B9BDC}"/>
              </a:ext>
            </a:extLst>
          </p:cNvPr>
          <p:cNvSpPr/>
          <p:nvPr/>
        </p:nvSpPr>
        <p:spPr>
          <a:xfrm>
            <a:off x="5538288" y="3660100"/>
            <a:ext cx="1338467" cy="466734"/>
          </a:xfrm>
          <a:prstGeom prst="roundRect">
            <a:avLst>
              <a:gd name="adj" fmla="val 50000"/>
            </a:avLst>
          </a:prstGeom>
          <a:solidFill>
            <a:srgbClr val="FFC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947"/>
              </a:solidFill>
              <a:latin typeface="+mj-lt"/>
            </a:endParaRPr>
          </a:p>
        </p:txBody>
      </p:sp>
      <p:sp>
        <p:nvSpPr>
          <p:cNvPr id="86" name="TextBox 85">
            <a:extLst>
              <a:ext uri="{FF2B5EF4-FFF2-40B4-BE49-F238E27FC236}">
                <a16:creationId xmlns:a16="http://schemas.microsoft.com/office/drawing/2014/main" id="{1044E65D-7774-4B30-BB94-C146385E05E6}"/>
              </a:ext>
            </a:extLst>
          </p:cNvPr>
          <p:cNvSpPr txBox="1"/>
          <p:nvPr/>
        </p:nvSpPr>
        <p:spPr>
          <a:xfrm>
            <a:off x="5551672" y="3668236"/>
            <a:ext cx="1262239" cy="400110"/>
          </a:xfrm>
          <a:prstGeom prst="rect">
            <a:avLst/>
          </a:prstGeom>
          <a:noFill/>
        </p:spPr>
        <p:txBody>
          <a:bodyPr wrap="square" rtlCol="0">
            <a:spAutoFit/>
          </a:bodyPr>
          <a:lstStyle/>
          <a:p>
            <a:pPr algn="ctr"/>
            <a:r>
              <a:rPr lang="fr-FR" sz="2000" dirty="0">
                <a:solidFill>
                  <a:schemeClr val="bg1"/>
                </a:solidFill>
                <a:latin typeface="+mj-lt"/>
              </a:rPr>
              <a:t>C</a:t>
            </a:r>
            <a:r>
              <a:rPr lang="en-US" sz="2000" dirty="0" err="1">
                <a:solidFill>
                  <a:schemeClr val="bg1"/>
                </a:solidFill>
                <a:latin typeface="+mj-lt"/>
              </a:rPr>
              <a:t>onsult</a:t>
            </a:r>
            <a:endParaRPr lang="en-US" sz="2000" dirty="0">
              <a:solidFill>
                <a:schemeClr val="bg1"/>
              </a:solidFill>
              <a:latin typeface="+mj-lt"/>
            </a:endParaRPr>
          </a:p>
        </p:txBody>
      </p:sp>
      <p:pic>
        <p:nvPicPr>
          <p:cNvPr id="23" name="Picture 22" descr="Icon&#10;&#10;Description automatically generated">
            <a:extLst>
              <a:ext uri="{FF2B5EF4-FFF2-40B4-BE49-F238E27FC236}">
                <a16:creationId xmlns:a16="http://schemas.microsoft.com/office/drawing/2014/main" id="{4FAFA67D-32AA-46E0-B0B9-77EA51B63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5514" y="4459346"/>
            <a:ext cx="989304" cy="989304"/>
          </a:xfrm>
          <a:prstGeom prst="rect">
            <a:avLst/>
          </a:prstGeom>
        </p:spPr>
      </p:pic>
      <p:sp>
        <p:nvSpPr>
          <p:cNvPr id="87" name="TextBox 86">
            <a:extLst>
              <a:ext uri="{FF2B5EF4-FFF2-40B4-BE49-F238E27FC236}">
                <a16:creationId xmlns:a16="http://schemas.microsoft.com/office/drawing/2014/main" id="{76BC85B0-90A9-4B00-BE84-62D6D3828395}"/>
              </a:ext>
            </a:extLst>
          </p:cNvPr>
          <p:cNvSpPr txBox="1"/>
          <p:nvPr/>
        </p:nvSpPr>
        <p:spPr>
          <a:xfrm>
            <a:off x="4134742" y="5433882"/>
            <a:ext cx="1934856" cy="584775"/>
          </a:xfrm>
          <a:prstGeom prst="rect">
            <a:avLst/>
          </a:prstGeom>
          <a:noFill/>
        </p:spPr>
        <p:txBody>
          <a:bodyPr wrap="square" rtlCol="0">
            <a:spAutoFit/>
          </a:bodyPr>
          <a:lstStyle/>
          <a:p>
            <a:pPr algn="ctr"/>
            <a:r>
              <a:rPr lang="fr-FR" sz="1600" dirty="0" err="1">
                <a:solidFill>
                  <a:srgbClr val="0A1931"/>
                </a:solidFill>
                <a:latin typeface="+mj-lt"/>
              </a:rPr>
              <a:t>Deployment</a:t>
            </a:r>
            <a:r>
              <a:rPr lang="fr-FR" sz="1600" dirty="0">
                <a:solidFill>
                  <a:srgbClr val="0A1931"/>
                </a:solidFill>
                <a:latin typeface="+mj-lt"/>
              </a:rPr>
              <a:t> insights </a:t>
            </a:r>
            <a:r>
              <a:rPr lang="fr-FR" sz="1600" dirty="0" err="1">
                <a:solidFill>
                  <a:srgbClr val="0A1931"/>
                </a:solidFill>
                <a:latin typeface="+mj-lt"/>
              </a:rPr>
              <a:t>from</a:t>
            </a:r>
            <a:r>
              <a:rPr lang="fr-FR" sz="1600" dirty="0">
                <a:solidFill>
                  <a:srgbClr val="0A1931"/>
                </a:solidFill>
                <a:latin typeface="+mj-lt"/>
              </a:rPr>
              <a:t> A</a:t>
            </a:r>
            <a:r>
              <a:rPr lang="en-US" sz="1600" dirty="0" err="1">
                <a:solidFill>
                  <a:srgbClr val="0A1931"/>
                </a:solidFill>
                <a:latin typeface="+mj-lt"/>
              </a:rPr>
              <a:t>zure</a:t>
            </a:r>
            <a:r>
              <a:rPr lang="en-US" sz="1600" dirty="0">
                <a:solidFill>
                  <a:srgbClr val="0A1931"/>
                </a:solidFill>
                <a:latin typeface="+mj-lt"/>
              </a:rPr>
              <a:t> Pipelines</a:t>
            </a:r>
          </a:p>
        </p:txBody>
      </p:sp>
      <p:pic>
        <p:nvPicPr>
          <p:cNvPr id="92" name="Picture 91" descr="Icon&#10;&#10;Description automatically generated">
            <a:extLst>
              <a:ext uri="{FF2B5EF4-FFF2-40B4-BE49-F238E27FC236}">
                <a16:creationId xmlns:a16="http://schemas.microsoft.com/office/drawing/2014/main" id="{1E8B7699-2233-4393-95C2-0CCB8E4BD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393" y="4486626"/>
            <a:ext cx="1035683" cy="963185"/>
          </a:xfrm>
          <a:prstGeom prst="rect">
            <a:avLst/>
          </a:prstGeom>
        </p:spPr>
      </p:pic>
      <p:sp>
        <p:nvSpPr>
          <p:cNvPr id="93" name="TextBox 92">
            <a:extLst>
              <a:ext uri="{FF2B5EF4-FFF2-40B4-BE49-F238E27FC236}">
                <a16:creationId xmlns:a16="http://schemas.microsoft.com/office/drawing/2014/main" id="{96D70685-58D6-43A1-8342-1FEC2D0796AD}"/>
              </a:ext>
            </a:extLst>
          </p:cNvPr>
          <p:cNvSpPr txBox="1"/>
          <p:nvPr/>
        </p:nvSpPr>
        <p:spPr>
          <a:xfrm>
            <a:off x="6066529" y="5437439"/>
            <a:ext cx="1996510" cy="1323439"/>
          </a:xfrm>
          <a:prstGeom prst="rect">
            <a:avLst/>
          </a:prstGeom>
          <a:noFill/>
        </p:spPr>
        <p:txBody>
          <a:bodyPr wrap="square" rtlCol="0">
            <a:spAutoFit/>
          </a:bodyPr>
          <a:lstStyle/>
          <a:p>
            <a:pPr algn="ctr"/>
            <a:r>
              <a:rPr lang="en-US" sz="1600" dirty="0">
                <a:solidFill>
                  <a:srgbClr val="0A1931"/>
                </a:solidFill>
                <a:latin typeface="+mj-lt"/>
              </a:rPr>
              <a:t>Foreman frontend QA Regression” team notifications about the </a:t>
            </a:r>
            <a:r>
              <a:rPr lang="fr-FR" sz="1600" dirty="0" err="1">
                <a:solidFill>
                  <a:srgbClr val="0A1931"/>
                </a:solidFill>
                <a:latin typeface="+mj-lt"/>
              </a:rPr>
              <a:t>deployment</a:t>
            </a:r>
            <a:r>
              <a:rPr lang="fr-FR" sz="1600" dirty="0">
                <a:solidFill>
                  <a:srgbClr val="0A1931"/>
                </a:solidFill>
                <a:latin typeface="+mj-lt"/>
              </a:rPr>
              <a:t> </a:t>
            </a:r>
            <a:r>
              <a:rPr lang="fr-FR" sz="1600" dirty="0" err="1">
                <a:solidFill>
                  <a:srgbClr val="0A1931"/>
                </a:solidFill>
                <a:latin typeface="+mj-lt"/>
              </a:rPr>
              <a:t>result</a:t>
            </a:r>
            <a:r>
              <a:rPr lang="en-US" sz="1600" dirty="0">
                <a:solidFill>
                  <a:srgbClr val="0A1931"/>
                </a:solidFill>
                <a:latin typeface="+mj-lt"/>
              </a:rPr>
              <a:t> </a:t>
            </a:r>
          </a:p>
        </p:txBody>
      </p:sp>
      <p:sp>
        <p:nvSpPr>
          <p:cNvPr id="94" name="TextBox 93">
            <a:extLst>
              <a:ext uri="{FF2B5EF4-FFF2-40B4-BE49-F238E27FC236}">
                <a16:creationId xmlns:a16="http://schemas.microsoft.com/office/drawing/2014/main" id="{8D8C297E-8DC3-415A-9967-42613B26EE65}"/>
              </a:ext>
            </a:extLst>
          </p:cNvPr>
          <p:cNvSpPr txBox="1"/>
          <p:nvPr/>
        </p:nvSpPr>
        <p:spPr>
          <a:xfrm>
            <a:off x="771732" y="5477483"/>
            <a:ext cx="2615432" cy="338554"/>
          </a:xfrm>
          <a:prstGeom prst="rect">
            <a:avLst/>
          </a:prstGeom>
          <a:noFill/>
        </p:spPr>
        <p:txBody>
          <a:bodyPr wrap="square">
            <a:spAutoFit/>
          </a:bodyPr>
          <a:lstStyle/>
          <a:p>
            <a:r>
              <a:rPr lang="en-US" sz="1600" dirty="0"/>
              <a:t>Foreman QA Standalone app</a:t>
            </a:r>
          </a:p>
        </p:txBody>
      </p:sp>
      <p:pic>
        <p:nvPicPr>
          <p:cNvPr id="26" name="Picture 25" descr="A hand holding a magnifying glass over a planet&#10;&#10;Description automatically generated with low confidence">
            <a:extLst>
              <a:ext uri="{FF2B5EF4-FFF2-40B4-BE49-F238E27FC236}">
                <a16:creationId xmlns:a16="http://schemas.microsoft.com/office/drawing/2014/main" id="{B5CE38A3-E3F0-44A9-8D76-4863491EA8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3727" y="4574118"/>
            <a:ext cx="1033672" cy="865463"/>
          </a:xfrm>
          <a:prstGeom prst="rect">
            <a:avLst/>
          </a:prstGeom>
        </p:spPr>
      </p:pic>
      <p:pic>
        <p:nvPicPr>
          <p:cNvPr id="95" name="Picture 94" descr="Icon&#10;&#10;Description automatically generated">
            <a:extLst>
              <a:ext uri="{FF2B5EF4-FFF2-40B4-BE49-F238E27FC236}">
                <a16:creationId xmlns:a16="http://schemas.microsoft.com/office/drawing/2014/main" id="{78089211-6FFD-4804-BA2B-8F2A61E053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4810" y="4448135"/>
            <a:ext cx="989304" cy="989304"/>
          </a:xfrm>
          <a:prstGeom prst="rect">
            <a:avLst/>
          </a:prstGeom>
        </p:spPr>
      </p:pic>
      <p:sp>
        <p:nvSpPr>
          <p:cNvPr id="96" name="TextBox 95">
            <a:extLst>
              <a:ext uri="{FF2B5EF4-FFF2-40B4-BE49-F238E27FC236}">
                <a16:creationId xmlns:a16="http://schemas.microsoft.com/office/drawing/2014/main" id="{48ED7DFE-1A59-4B6F-AE77-096FBFDDB7D0}"/>
              </a:ext>
            </a:extLst>
          </p:cNvPr>
          <p:cNvSpPr txBox="1"/>
          <p:nvPr/>
        </p:nvSpPr>
        <p:spPr>
          <a:xfrm>
            <a:off x="8639624" y="5433882"/>
            <a:ext cx="2976763" cy="584775"/>
          </a:xfrm>
          <a:prstGeom prst="rect">
            <a:avLst/>
          </a:prstGeom>
          <a:noFill/>
        </p:spPr>
        <p:txBody>
          <a:bodyPr wrap="square" rtlCol="0">
            <a:spAutoFit/>
          </a:bodyPr>
          <a:lstStyle/>
          <a:p>
            <a:pPr algn="ctr"/>
            <a:r>
              <a:rPr lang="fr-FR" sz="1600" dirty="0" err="1">
                <a:solidFill>
                  <a:srgbClr val="0A1931"/>
                </a:solidFill>
                <a:latin typeface="+mj-lt"/>
              </a:rPr>
              <a:t>Deployment</a:t>
            </a:r>
            <a:r>
              <a:rPr lang="fr-FR" sz="1600" dirty="0">
                <a:solidFill>
                  <a:srgbClr val="0A1931"/>
                </a:solidFill>
                <a:latin typeface="+mj-lt"/>
              </a:rPr>
              <a:t> </a:t>
            </a:r>
            <a:r>
              <a:rPr lang="fr-FR" sz="1600" dirty="0" err="1">
                <a:solidFill>
                  <a:srgbClr val="0A1931"/>
                </a:solidFill>
                <a:latin typeface="+mj-lt"/>
              </a:rPr>
              <a:t>results</a:t>
            </a:r>
            <a:r>
              <a:rPr lang="fr-FR" sz="1600" dirty="0">
                <a:solidFill>
                  <a:srgbClr val="0A1931"/>
                </a:solidFill>
                <a:latin typeface="+mj-lt"/>
              </a:rPr>
              <a:t> </a:t>
            </a:r>
            <a:r>
              <a:rPr lang="fr-FR" sz="1600" dirty="0" err="1">
                <a:solidFill>
                  <a:srgbClr val="0A1931"/>
                </a:solidFill>
                <a:latin typeface="+mj-lt"/>
              </a:rPr>
              <a:t>from</a:t>
            </a:r>
            <a:r>
              <a:rPr lang="fr-FR" sz="1600" dirty="0">
                <a:solidFill>
                  <a:srgbClr val="0A1931"/>
                </a:solidFill>
                <a:latin typeface="+mj-lt"/>
              </a:rPr>
              <a:t> A</a:t>
            </a:r>
            <a:r>
              <a:rPr lang="en-US" sz="1600" dirty="0" err="1">
                <a:solidFill>
                  <a:srgbClr val="0A1931"/>
                </a:solidFill>
                <a:latin typeface="+mj-lt"/>
              </a:rPr>
              <a:t>zure</a:t>
            </a:r>
            <a:r>
              <a:rPr lang="en-US" sz="1600" dirty="0">
                <a:solidFill>
                  <a:srgbClr val="0A1931"/>
                </a:solidFill>
                <a:latin typeface="+mj-lt"/>
              </a:rPr>
              <a:t> Pipelines</a:t>
            </a:r>
          </a:p>
        </p:txBody>
      </p:sp>
      <p:sp>
        <p:nvSpPr>
          <p:cNvPr id="98" name="TextBox 97">
            <a:extLst>
              <a:ext uri="{FF2B5EF4-FFF2-40B4-BE49-F238E27FC236}">
                <a16:creationId xmlns:a16="http://schemas.microsoft.com/office/drawing/2014/main" id="{774DE1DA-EC5B-4B52-AA36-E8BE99EAD6B2}"/>
              </a:ext>
            </a:extLst>
          </p:cNvPr>
          <p:cNvSpPr txBox="1"/>
          <p:nvPr/>
        </p:nvSpPr>
        <p:spPr>
          <a:xfrm>
            <a:off x="2799466" y="14068"/>
            <a:ext cx="6576609" cy="830997"/>
          </a:xfrm>
          <a:prstGeom prst="rect">
            <a:avLst/>
          </a:prstGeom>
          <a:noFill/>
        </p:spPr>
        <p:txBody>
          <a:bodyPr wrap="none" rtlCol="0">
            <a:spAutoFit/>
          </a:bodyPr>
          <a:lstStyle/>
          <a:p>
            <a:pPr algn="ctr"/>
            <a:r>
              <a:rPr lang="en-US" sz="4800" b="1" dirty="0">
                <a:solidFill>
                  <a:schemeClr val="accent1"/>
                </a:solidFill>
                <a:latin typeface="+mj-lt"/>
              </a:rPr>
              <a:t>Functional </a:t>
            </a:r>
            <a:r>
              <a:rPr lang="en-US" sz="4800" b="1" dirty="0">
                <a:solidFill>
                  <a:schemeClr val="accent2"/>
                </a:solidFill>
                <a:latin typeface="+mj-lt"/>
              </a:rPr>
              <a:t>Requirements</a:t>
            </a:r>
          </a:p>
        </p:txBody>
      </p:sp>
      <p:pic>
        <p:nvPicPr>
          <p:cNvPr id="28" name="Picture 27" descr="Logo, company name&#10;&#10;Description automatically generated">
            <a:extLst>
              <a:ext uri="{FF2B5EF4-FFF2-40B4-BE49-F238E27FC236}">
                <a16:creationId xmlns:a16="http://schemas.microsoft.com/office/drawing/2014/main" id="{ECE61667-3614-4C47-A1BE-D36A0D865A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816" y="1724432"/>
            <a:ext cx="2383264" cy="1489540"/>
          </a:xfrm>
          <a:prstGeom prst="rect">
            <a:avLst/>
          </a:prstGeom>
        </p:spPr>
      </p:pic>
    </p:spTree>
    <p:extLst>
      <p:ext uri="{BB962C8B-B14F-4D97-AF65-F5344CB8AC3E}">
        <p14:creationId xmlns:p14="http://schemas.microsoft.com/office/powerpoint/2010/main" val="298764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500"/>
                                        <p:tgtEl>
                                          <p:spTgt spid="8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fade">
                                      <p:cBhvr>
                                        <p:cTn id="21" dur="500"/>
                                        <p:tgtEl>
                                          <p:spTgt spid="86"/>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par>
                                <p:cTn id="39" presetID="10"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fade">
                                      <p:cBhvr>
                                        <p:cTn id="41" dur="500"/>
                                        <p:tgtEl>
                                          <p:spTgt spid="9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85" grpId="0" animBg="1"/>
      <p:bldP spid="86" grpId="0"/>
      <p:bldP spid="87" grpId="0"/>
      <p:bldP spid="93" grpId="0"/>
      <p:bldP spid="94" grpId="0"/>
      <p:bldP spid="9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4"/>
          <p:cNvSpPr/>
          <p:nvPr/>
        </p:nvSpPr>
        <p:spPr>
          <a:xfrm flipH="1">
            <a:off x="2118706" y="2166140"/>
            <a:ext cx="3731232" cy="2200883"/>
          </a:xfrm>
          <a:custGeom>
            <a:avLst/>
            <a:gdLst>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41347 w 4426023"/>
              <a:gd name="connsiteY0" fmla="*/ 0 h 3240050"/>
              <a:gd name="connsiteX1" fmla="*/ 3891099 w 4426023"/>
              <a:gd name="connsiteY1" fmla="*/ 0 h 3240050"/>
              <a:gd name="connsiteX2" fmla="*/ 4426023 w 4426023"/>
              <a:gd name="connsiteY2" fmla="*/ 534924 h 3240050"/>
              <a:gd name="connsiteX3" fmla="*/ 4426023 w 4426023"/>
              <a:gd name="connsiteY3" fmla="*/ 1446276 h 3240050"/>
              <a:gd name="connsiteX4" fmla="*/ 3891099 w 4426023"/>
              <a:gd name="connsiteY4" fmla="*/ 1981200 h 3240050"/>
              <a:gd name="connsiteX5" fmla="*/ 2242893 w 4426023"/>
              <a:gd name="connsiteY5" fmla="*/ 1981200 h 3240050"/>
              <a:gd name="connsiteX6" fmla="*/ 0 w 4426023"/>
              <a:gd name="connsiteY6" fmla="*/ 3240050 h 3240050"/>
              <a:gd name="connsiteX7" fmla="*/ 6422 w 4426023"/>
              <a:gd name="connsiteY7" fmla="*/ 1080448 h 3240050"/>
              <a:gd name="connsiteX8" fmla="*/ 6423 w 4426023"/>
              <a:gd name="connsiteY8" fmla="*/ 1080448 h 3240050"/>
              <a:gd name="connsiteX9" fmla="*/ 6423 w 4426023"/>
              <a:gd name="connsiteY9" fmla="*/ 534924 h 3240050"/>
              <a:gd name="connsiteX10" fmla="*/ 541347 w 4426023"/>
              <a:gd name="connsiteY10" fmla="*/ 0 h 3240050"/>
              <a:gd name="connsiteX0" fmla="*/ 534925 w 4419601"/>
              <a:gd name="connsiteY0" fmla="*/ 0 h 3246474"/>
              <a:gd name="connsiteX1" fmla="*/ 3884677 w 4419601"/>
              <a:gd name="connsiteY1" fmla="*/ 0 h 3246474"/>
              <a:gd name="connsiteX2" fmla="*/ 4419601 w 4419601"/>
              <a:gd name="connsiteY2" fmla="*/ 534924 h 3246474"/>
              <a:gd name="connsiteX3" fmla="*/ 4419601 w 4419601"/>
              <a:gd name="connsiteY3" fmla="*/ 1446276 h 3246474"/>
              <a:gd name="connsiteX4" fmla="*/ 3884677 w 4419601"/>
              <a:gd name="connsiteY4" fmla="*/ 1981200 h 3246474"/>
              <a:gd name="connsiteX5" fmla="*/ 2236471 w 4419601"/>
              <a:gd name="connsiteY5" fmla="*/ 1981200 h 3246474"/>
              <a:gd name="connsiteX6" fmla="*/ 2 w 4419601"/>
              <a:gd name="connsiteY6" fmla="*/ 3246474 h 3246474"/>
              <a:gd name="connsiteX7" fmla="*/ 0 w 4419601"/>
              <a:gd name="connsiteY7" fmla="*/ 1080448 h 3246474"/>
              <a:gd name="connsiteX8" fmla="*/ 1 w 4419601"/>
              <a:gd name="connsiteY8" fmla="*/ 1080448 h 3246474"/>
              <a:gd name="connsiteX9" fmla="*/ 1 w 4419601"/>
              <a:gd name="connsiteY9" fmla="*/ 534924 h 3246474"/>
              <a:gd name="connsiteX10" fmla="*/ 534925 w 4419601"/>
              <a:gd name="connsiteY10" fmla="*/ 0 h 324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9601" h="3246474">
                <a:moveTo>
                  <a:pt x="534925" y="0"/>
                </a:moveTo>
                <a:lnTo>
                  <a:pt x="3884677" y="0"/>
                </a:lnTo>
                <a:cubicBezTo>
                  <a:pt x="4180107" y="0"/>
                  <a:pt x="4419601" y="239494"/>
                  <a:pt x="4419601" y="534924"/>
                </a:cubicBezTo>
                <a:lnTo>
                  <a:pt x="4419601" y="1446276"/>
                </a:lnTo>
                <a:cubicBezTo>
                  <a:pt x="4419601" y="1741706"/>
                  <a:pt x="4180107" y="1981200"/>
                  <a:pt x="3884677" y="1981200"/>
                </a:cubicBezTo>
                <a:lnTo>
                  <a:pt x="2236471" y="1981200"/>
                </a:lnTo>
                <a:cubicBezTo>
                  <a:pt x="1001303" y="1981200"/>
                  <a:pt x="299722" y="2361264"/>
                  <a:pt x="2" y="3246474"/>
                </a:cubicBezTo>
                <a:cubicBezTo>
                  <a:pt x="2" y="2387423"/>
                  <a:pt x="0" y="1939499"/>
                  <a:pt x="0" y="1080448"/>
                </a:cubicBezTo>
                <a:lnTo>
                  <a:pt x="1" y="1080448"/>
                </a:lnTo>
                <a:lnTo>
                  <a:pt x="1" y="534924"/>
                </a:lnTo>
                <a:cubicBezTo>
                  <a:pt x="1" y="239494"/>
                  <a:pt x="239495" y="0"/>
                  <a:pt x="534925" y="0"/>
                </a:cubicBezTo>
                <a:close/>
              </a:path>
            </a:pathLst>
          </a:custGeom>
          <a:solidFill>
            <a:srgbClr val="749CE9"/>
          </a:solidFill>
          <a:ln>
            <a:noFill/>
          </a:ln>
          <a:effectLst>
            <a:outerShdw blurRad="127000" dist="38100" dir="5400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49CE9"/>
              </a:solidFill>
            </a:endParaRPr>
          </a:p>
        </p:txBody>
      </p:sp>
      <p:sp>
        <p:nvSpPr>
          <p:cNvPr id="17" name="Rectangle 16"/>
          <p:cNvSpPr/>
          <p:nvPr/>
        </p:nvSpPr>
        <p:spPr>
          <a:xfrm>
            <a:off x="1673019" y="5990482"/>
            <a:ext cx="4572000" cy="369332"/>
          </a:xfrm>
          <a:prstGeom prst="rect">
            <a:avLst/>
          </a:prstGeom>
        </p:spPr>
        <p:txBody>
          <a:bodyPr>
            <a:spAutoFit/>
          </a:bodyPr>
          <a:lstStyle/>
          <a:p>
            <a:endParaRPr lang="fr-FR" b="1" dirty="0">
              <a:latin typeface="PT Sans Narrow" panose="020B0506020203020204" pitchFamily="34" charset="0"/>
            </a:endParaRPr>
          </a:p>
        </p:txBody>
      </p:sp>
      <p:sp>
        <p:nvSpPr>
          <p:cNvPr id="8" name="Rounded Rectangle 4"/>
          <p:cNvSpPr/>
          <p:nvPr/>
        </p:nvSpPr>
        <p:spPr>
          <a:xfrm>
            <a:off x="6019576" y="4441395"/>
            <a:ext cx="4177268" cy="2278974"/>
          </a:xfrm>
          <a:custGeom>
            <a:avLst/>
            <a:gdLst>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41347 w 4426023"/>
              <a:gd name="connsiteY0" fmla="*/ 0 h 3240050"/>
              <a:gd name="connsiteX1" fmla="*/ 3891099 w 4426023"/>
              <a:gd name="connsiteY1" fmla="*/ 0 h 3240050"/>
              <a:gd name="connsiteX2" fmla="*/ 4426023 w 4426023"/>
              <a:gd name="connsiteY2" fmla="*/ 534924 h 3240050"/>
              <a:gd name="connsiteX3" fmla="*/ 4426023 w 4426023"/>
              <a:gd name="connsiteY3" fmla="*/ 1446276 h 3240050"/>
              <a:gd name="connsiteX4" fmla="*/ 3891099 w 4426023"/>
              <a:gd name="connsiteY4" fmla="*/ 1981200 h 3240050"/>
              <a:gd name="connsiteX5" fmla="*/ 2242893 w 4426023"/>
              <a:gd name="connsiteY5" fmla="*/ 1981200 h 3240050"/>
              <a:gd name="connsiteX6" fmla="*/ 0 w 4426023"/>
              <a:gd name="connsiteY6" fmla="*/ 3240050 h 3240050"/>
              <a:gd name="connsiteX7" fmla="*/ 6422 w 4426023"/>
              <a:gd name="connsiteY7" fmla="*/ 1080448 h 3240050"/>
              <a:gd name="connsiteX8" fmla="*/ 6423 w 4426023"/>
              <a:gd name="connsiteY8" fmla="*/ 1080448 h 3240050"/>
              <a:gd name="connsiteX9" fmla="*/ 6423 w 4426023"/>
              <a:gd name="connsiteY9" fmla="*/ 534924 h 3240050"/>
              <a:gd name="connsiteX10" fmla="*/ 541347 w 4426023"/>
              <a:gd name="connsiteY10" fmla="*/ 0 h 3240050"/>
              <a:gd name="connsiteX0" fmla="*/ 534925 w 4419601"/>
              <a:gd name="connsiteY0" fmla="*/ 0 h 3246474"/>
              <a:gd name="connsiteX1" fmla="*/ 3884677 w 4419601"/>
              <a:gd name="connsiteY1" fmla="*/ 0 h 3246474"/>
              <a:gd name="connsiteX2" fmla="*/ 4419601 w 4419601"/>
              <a:gd name="connsiteY2" fmla="*/ 534924 h 3246474"/>
              <a:gd name="connsiteX3" fmla="*/ 4419601 w 4419601"/>
              <a:gd name="connsiteY3" fmla="*/ 1446276 h 3246474"/>
              <a:gd name="connsiteX4" fmla="*/ 3884677 w 4419601"/>
              <a:gd name="connsiteY4" fmla="*/ 1981200 h 3246474"/>
              <a:gd name="connsiteX5" fmla="*/ 2236471 w 4419601"/>
              <a:gd name="connsiteY5" fmla="*/ 1981200 h 3246474"/>
              <a:gd name="connsiteX6" fmla="*/ 2 w 4419601"/>
              <a:gd name="connsiteY6" fmla="*/ 3246474 h 3246474"/>
              <a:gd name="connsiteX7" fmla="*/ 0 w 4419601"/>
              <a:gd name="connsiteY7" fmla="*/ 1080448 h 3246474"/>
              <a:gd name="connsiteX8" fmla="*/ 1 w 4419601"/>
              <a:gd name="connsiteY8" fmla="*/ 1080448 h 3246474"/>
              <a:gd name="connsiteX9" fmla="*/ 1 w 4419601"/>
              <a:gd name="connsiteY9" fmla="*/ 534924 h 3246474"/>
              <a:gd name="connsiteX10" fmla="*/ 534925 w 4419601"/>
              <a:gd name="connsiteY10" fmla="*/ 0 h 324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9601" h="3246474">
                <a:moveTo>
                  <a:pt x="534925" y="0"/>
                </a:moveTo>
                <a:lnTo>
                  <a:pt x="3884677" y="0"/>
                </a:lnTo>
                <a:cubicBezTo>
                  <a:pt x="4180107" y="0"/>
                  <a:pt x="4419601" y="239494"/>
                  <a:pt x="4419601" y="534924"/>
                </a:cubicBezTo>
                <a:lnTo>
                  <a:pt x="4419601" y="1446276"/>
                </a:lnTo>
                <a:cubicBezTo>
                  <a:pt x="4419601" y="1741706"/>
                  <a:pt x="4180107" y="1981200"/>
                  <a:pt x="3884677" y="1981200"/>
                </a:cubicBezTo>
                <a:lnTo>
                  <a:pt x="2236471" y="1981200"/>
                </a:lnTo>
                <a:cubicBezTo>
                  <a:pt x="1001303" y="1981200"/>
                  <a:pt x="299722" y="2361264"/>
                  <a:pt x="2" y="3246474"/>
                </a:cubicBezTo>
                <a:cubicBezTo>
                  <a:pt x="2" y="2387423"/>
                  <a:pt x="0" y="1939499"/>
                  <a:pt x="0" y="1080448"/>
                </a:cubicBezTo>
                <a:lnTo>
                  <a:pt x="1" y="1080448"/>
                </a:lnTo>
                <a:lnTo>
                  <a:pt x="1" y="534924"/>
                </a:lnTo>
                <a:cubicBezTo>
                  <a:pt x="1" y="239494"/>
                  <a:pt x="239495" y="0"/>
                  <a:pt x="534925" y="0"/>
                </a:cubicBezTo>
                <a:close/>
              </a:path>
            </a:pathLst>
          </a:custGeom>
          <a:solidFill>
            <a:srgbClr val="0A1931"/>
          </a:solidFill>
          <a:ln>
            <a:noFill/>
          </a:ln>
          <a:effectLst>
            <a:outerShdw blurRad="127000" dist="38100" dir="5400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4"/>
          <p:cNvSpPr/>
          <p:nvPr/>
        </p:nvSpPr>
        <p:spPr>
          <a:xfrm flipH="1">
            <a:off x="2105464" y="3865115"/>
            <a:ext cx="3731232" cy="2182162"/>
          </a:xfrm>
          <a:custGeom>
            <a:avLst/>
            <a:gdLst>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41347 w 4426023"/>
              <a:gd name="connsiteY0" fmla="*/ 0 h 3240050"/>
              <a:gd name="connsiteX1" fmla="*/ 3891099 w 4426023"/>
              <a:gd name="connsiteY1" fmla="*/ 0 h 3240050"/>
              <a:gd name="connsiteX2" fmla="*/ 4426023 w 4426023"/>
              <a:gd name="connsiteY2" fmla="*/ 534924 h 3240050"/>
              <a:gd name="connsiteX3" fmla="*/ 4426023 w 4426023"/>
              <a:gd name="connsiteY3" fmla="*/ 1446276 h 3240050"/>
              <a:gd name="connsiteX4" fmla="*/ 3891099 w 4426023"/>
              <a:gd name="connsiteY4" fmla="*/ 1981200 h 3240050"/>
              <a:gd name="connsiteX5" fmla="*/ 2242893 w 4426023"/>
              <a:gd name="connsiteY5" fmla="*/ 1981200 h 3240050"/>
              <a:gd name="connsiteX6" fmla="*/ 0 w 4426023"/>
              <a:gd name="connsiteY6" fmla="*/ 3240050 h 3240050"/>
              <a:gd name="connsiteX7" fmla="*/ 6422 w 4426023"/>
              <a:gd name="connsiteY7" fmla="*/ 1080448 h 3240050"/>
              <a:gd name="connsiteX8" fmla="*/ 6423 w 4426023"/>
              <a:gd name="connsiteY8" fmla="*/ 1080448 h 3240050"/>
              <a:gd name="connsiteX9" fmla="*/ 6423 w 4426023"/>
              <a:gd name="connsiteY9" fmla="*/ 534924 h 3240050"/>
              <a:gd name="connsiteX10" fmla="*/ 541347 w 4426023"/>
              <a:gd name="connsiteY10" fmla="*/ 0 h 3240050"/>
              <a:gd name="connsiteX0" fmla="*/ 534925 w 4419601"/>
              <a:gd name="connsiteY0" fmla="*/ 0 h 3246474"/>
              <a:gd name="connsiteX1" fmla="*/ 3884677 w 4419601"/>
              <a:gd name="connsiteY1" fmla="*/ 0 h 3246474"/>
              <a:gd name="connsiteX2" fmla="*/ 4419601 w 4419601"/>
              <a:gd name="connsiteY2" fmla="*/ 534924 h 3246474"/>
              <a:gd name="connsiteX3" fmla="*/ 4419601 w 4419601"/>
              <a:gd name="connsiteY3" fmla="*/ 1446276 h 3246474"/>
              <a:gd name="connsiteX4" fmla="*/ 3884677 w 4419601"/>
              <a:gd name="connsiteY4" fmla="*/ 1981200 h 3246474"/>
              <a:gd name="connsiteX5" fmla="*/ 2236471 w 4419601"/>
              <a:gd name="connsiteY5" fmla="*/ 1981200 h 3246474"/>
              <a:gd name="connsiteX6" fmla="*/ 2 w 4419601"/>
              <a:gd name="connsiteY6" fmla="*/ 3246474 h 3246474"/>
              <a:gd name="connsiteX7" fmla="*/ 0 w 4419601"/>
              <a:gd name="connsiteY7" fmla="*/ 1080448 h 3246474"/>
              <a:gd name="connsiteX8" fmla="*/ 1 w 4419601"/>
              <a:gd name="connsiteY8" fmla="*/ 1080448 h 3246474"/>
              <a:gd name="connsiteX9" fmla="*/ 1 w 4419601"/>
              <a:gd name="connsiteY9" fmla="*/ 534924 h 3246474"/>
              <a:gd name="connsiteX10" fmla="*/ 534925 w 4419601"/>
              <a:gd name="connsiteY10" fmla="*/ 0 h 324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9601" h="3246474">
                <a:moveTo>
                  <a:pt x="534925" y="0"/>
                </a:moveTo>
                <a:lnTo>
                  <a:pt x="3884677" y="0"/>
                </a:lnTo>
                <a:cubicBezTo>
                  <a:pt x="4180107" y="0"/>
                  <a:pt x="4419601" y="239494"/>
                  <a:pt x="4419601" y="534924"/>
                </a:cubicBezTo>
                <a:lnTo>
                  <a:pt x="4419601" y="1446276"/>
                </a:lnTo>
                <a:cubicBezTo>
                  <a:pt x="4419601" y="1741706"/>
                  <a:pt x="4180107" y="1981200"/>
                  <a:pt x="3884677" y="1981200"/>
                </a:cubicBezTo>
                <a:lnTo>
                  <a:pt x="2236471" y="1981200"/>
                </a:lnTo>
                <a:cubicBezTo>
                  <a:pt x="1001303" y="1981200"/>
                  <a:pt x="299722" y="2361264"/>
                  <a:pt x="2" y="3246474"/>
                </a:cubicBezTo>
                <a:cubicBezTo>
                  <a:pt x="2" y="2387423"/>
                  <a:pt x="0" y="1939499"/>
                  <a:pt x="0" y="1080448"/>
                </a:cubicBezTo>
                <a:lnTo>
                  <a:pt x="1" y="1080448"/>
                </a:lnTo>
                <a:lnTo>
                  <a:pt x="1" y="534924"/>
                </a:lnTo>
                <a:cubicBezTo>
                  <a:pt x="1" y="239494"/>
                  <a:pt x="239495" y="0"/>
                  <a:pt x="534925" y="0"/>
                </a:cubicBezTo>
                <a:close/>
              </a:path>
            </a:pathLst>
          </a:custGeom>
          <a:solidFill>
            <a:srgbClr val="6C7583"/>
          </a:solidFill>
          <a:ln>
            <a:noFill/>
          </a:ln>
          <a:effectLst>
            <a:outerShdw blurRad="127000" dist="38100" dir="5400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C7583"/>
              </a:solidFill>
            </a:endParaRPr>
          </a:p>
        </p:txBody>
      </p:sp>
      <p:sp>
        <p:nvSpPr>
          <p:cNvPr id="10" name="Rounded Rectangle 4"/>
          <p:cNvSpPr/>
          <p:nvPr/>
        </p:nvSpPr>
        <p:spPr>
          <a:xfrm>
            <a:off x="6032819" y="2908996"/>
            <a:ext cx="4150783" cy="2047200"/>
          </a:xfrm>
          <a:custGeom>
            <a:avLst/>
            <a:gdLst>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41347 w 4426023"/>
              <a:gd name="connsiteY0" fmla="*/ 0 h 3240050"/>
              <a:gd name="connsiteX1" fmla="*/ 3891099 w 4426023"/>
              <a:gd name="connsiteY1" fmla="*/ 0 h 3240050"/>
              <a:gd name="connsiteX2" fmla="*/ 4426023 w 4426023"/>
              <a:gd name="connsiteY2" fmla="*/ 534924 h 3240050"/>
              <a:gd name="connsiteX3" fmla="*/ 4426023 w 4426023"/>
              <a:gd name="connsiteY3" fmla="*/ 1446276 h 3240050"/>
              <a:gd name="connsiteX4" fmla="*/ 3891099 w 4426023"/>
              <a:gd name="connsiteY4" fmla="*/ 1981200 h 3240050"/>
              <a:gd name="connsiteX5" fmla="*/ 2242893 w 4426023"/>
              <a:gd name="connsiteY5" fmla="*/ 1981200 h 3240050"/>
              <a:gd name="connsiteX6" fmla="*/ 0 w 4426023"/>
              <a:gd name="connsiteY6" fmla="*/ 3240050 h 3240050"/>
              <a:gd name="connsiteX7" fmla="*/ 6422 w 4426023"/>
              <a:gd name="connsiteY7" fmla="*/ 1080448 h 3240050"/>
              <a:gd name="connsiteX8" fmla="*/ 6423 w 4426023"/>
              <a:gd name="connsiteY8" fmla="*/ 1080448 h 3240050"/>
              <a:gd name="connsiteX9" fmla="*/ 6423 w 4426023"/>
              <a:gd name="connsiteY9" fmla="*/ 534924 h 3240050"/>
              <a:gd name="connsiteX10" fmla="*/ 541347 w 4426023"/>
              <a:gd name="connsiteY10" fmla="*/ 0 h 3240050"/>
              <a:gd name="connsiteX0" fmla="*/ 534925 w 4419601"/>
              <a:gd name="connsiteY0" fmla="*/ 0 h 3246474"/>
              <a:gd name="connsiteX1" fmla="*/ 3884677 w 4419601"/>
              <a:gd name="connsiteY1" fmla="*/ 0 h 3246474"/>
              <a:gd name="connsiteX2" fmla="*/ 4419601 w 4419601"/>
              <a:gd name="connsiteY2" fmla="*/ 534924 h 3246474"/>
              <a:gd name="connsiteX3" fmla="*/ 4419601 w 4419601"/>
              <a:gd name="connsiteY3" fmla="*/ 1446276 h 3246474"/>
              <a:gd name="connsiteX4" fmla="*/ 3884677 w 4419601"/>
              <a:gd name="connsiteY4" fmla="*/ 1981200 h 3246474"/>
              <a:gd name="connsiteX5" fmla="*/ 2236471 w 4419601"/>
              <a:gd name="connsiteY5" fmla="*/ 1981200 h 3246474"/>
              <a:gd name="connsiteX6" fmla="*/ 2 w 4419601"/>
              <a:gd name="connsiteY6" fmla="*/ 3246474 h 3246474"/>
              <a:gd name="connsiteX7" fmla="*/ 0 w 4419601"/>
              <a:gd name="connsiteY7" fmla="*/ 1080448 h 3246474"/>
              <a:gd name="connsiteX8" fmla="*/ 1 w 4419601"/>
              <a:gd name="connsiteY8" fmla="*/ 1080448 h 3246474"/>
              <a:gd name="connsiteX9" fmla="*/ 1 w 4419601"/>
              <a:gd name="connsiteY9" fmla="*/ 534924 h 3246474"/>
              <a:gd name="connsiteX10" fmla="*/ 534925 w 4419601"/>
              <a:gd name="connsiteY10" fmla="*/ 0 h 324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9601" h="3246474">
                <a:moveTo>
                  <a:pt x="534925" y="0"/>
                </a:moveTo>
                <a:lnTo>
                  <a:pt x="3884677" y="0"/>
                </a:lnTo>
                <a:cubicBezTo>
                  <a:pt x="4180107" y="0"/>
                  <a:pt x="4419601" y="239494"/>
                  <a:pt x="4419601" y="534924"/>
                </a:cubicBezTo>
                <a:lnTo>
                  <a:pt x="4419601" y="1446276"/>
                </a:lnTo>
                <a:cubicBezTo>
                  <a:pt x="4419601" y="1741706"/>
                  <a:pt x="4180107" y="1981200"/>
                  <a:pt x="3884677" y="1981200"/>
                </a:cubicBezTo>
                <a:lnTo>
                  <a:pt x="2236471" y="1981200"/>
                </a:lnTo>
                <a:cubicBezTo>
                  <a:pt x="1001303" y="1981200"/>
                  <a:pt x="299722" y="2361264"/>
                  <a:pt x="2" y="3246474"/>
                </a:cubicBezTo>
                <a:cubicBezTo>
                  <a:pt x="2" y="2387423"/>
                  <a:pt x="0" y="1939499"/>
                  <a:pt x="0" y="1080448"/>
                </a:cubicBezTo>
                <a:lnTo>
                  <a:pt x="1" y="1080448"/>
                </a:lnTo>
                <a:lnTo>
                  <a:pt x="1" y="534924"/>
                </a:lnTo>
                <a:cubicBezTo>
                  <a:pt x="1" y="239494"/>
                  <a:pt x="239495" y="0"/>
                  <a:pt x="534925" y="0"/>
                </a:cubicBezTo>
                <a:close/>
              </a:path>
            </a:pathLst>
          </a:custGeom>
          <a:solidFill>
            <a:srgbClr val="185ADB"/>
          </a:solidFill>
          <a:ln>
            <a:noFill/>
          </a:ln>
          <a:effectLst>
            <a:outerShdw blurRad="127000" dist="38100" dir="5400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
          <p:cNvSpPr/>
          <p:nvPr/>
        </p:nvSpPr>
        <p:spPr>
          <a:xfrm rot="16200000">
            <a:off x="3064692" y="3807125"/>
            <a:ext cx="5702472" cy="259410"/>
          </a:xfrm>
          <a:prstGeom prst="homePlate">
            <a:avLst/>
          </a:prstGeom>
          <a:gradFill flip="none" rotWithShape="1">
            <a:gsLst>
              <a:gs pos="50000">
                <a:schemeClr val="tx1">
                  <a:lumMod val="75000"/>
                  <a:lumOff val="25000"/>
                </a:schemeClr>
              </a:gs>
              <a:gs pos="0">
                <a:schemeClr val="tx1">
                  <a:lumMod val="95000"/>
                  <a:lumOff val="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4"/>
          <p:cNvSpPr/>
          <p:nvPr/>
        </p:nvSpPr>
        <p:spPr>
          <a:xfrm>
            <a:off x="6045847" y="1272002"/>
            <a:ext cx="4150784" cy="2032918"/>
          </a:xfrm>
          <a:custGeom>
            <a:avLst/>
            <a:gdLst>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34925 w 4419601"/>
              <a:gd name="connsiteY0" fmla="*/ 0 h 3657600"/>
              <a:gd name="connsiteX1" fmla="*/ 3884677 w 4419601"/>
              <a:gd name="connsiteY1" fmla="*/ 0 h 3657600"/>
              <a:gd name="connsiteX2" fmla="*/ 4419601 w 4419601"/>
              <a:gd name="connsiteY2" fmla="*/ 534924 h 3657600"/>
              <a:gd name="connsiteX3" fmla="*/ 4419601 w 4419601"/>
              <a:gd name="connsiteY3" fmla="*/ 1446276 h 3657600"/>
              <a:gd name="connsiteX4" fmla="*/ 3884677 w 4419601"/>
              <a:gd name="connsiteY4" fmla="*/ 1981200 h 3657600"/>
              <a:gd name="connsiteX5" fmla="*/ 2236471 w 4419601"/>
              <a:gd name="connsiteY5" fmla="*/ 1981200 h 3657600"/>
              <a:gd name="connsiteX6" fmla="*/ 1 w 4419601"/>
              <a:gd name="connsiteY6" fmla="*/ 3657600 h 3657600"/>
              <a:gd name="connsiteX7" fmla="*/ 0 w 4419601"/>
              <a:gd name="connsiteY7" fmla="*/ 1080448 h 3657600"/>
              <a:gd name="connsiteX8" fmla="*/ 1 w 4419601"/>
              <a:gd name="connsiteY8" fmla="*/ 1080448 h 3657600"/>
              <a:gd name="connsiteX9" fmla="*/ 1 w 4419601"/>
              <a:gd name="connsiteY9" fmla="*/ 534924 h 3657600"/>
              <a:gd name="connsiteX10" fmla="*/ 534925 w 4419601"/>
              <a:gd name="connsiteY10" fmla="*/ 0 h 3657600"/>
              <a:gd name="connsiteX0" fmla="*/ 541347 w 4426023"/>
              <a:gd name="connsiteY0" fmla="*/ 0 h 3240050"/>
              <a:gd name="connsiteX1" fmla="*/ 3891099 w 4426023"/>
              <a:gd name="connsiteY1" fmla="*/ 0 h 3240050"/>
              <a:gd name="connsiteX2" fmla="*/ 4426023 w 4426023"/>
              <a:gd name="connsiteY2" fmla="*/ 534924 h 3240050"/>
              <a:gd name="connsiteX3" fmla="*/ 4426023 w 4426023"/>
              <a:gd name="connsiteY3" fmla="*/ 1446276 h 3240050"/>
              <a:gd name="connsiteX4" fmla="*/ 3891099 w 4426023"/>
              <a:gd name="connsiteY4" fmla="*/ 1981200 h 3240050"/>
              <a:gd name="connsiteX5" fmla="*/ 2242893 w 4426023"/>
              <a:gd name="connsiteY5" fmla="*/ 1981200 h 3240050"/>
              <a:gd name="connsiteX6" fmla="*/ 0 w 4426023"/>
              <a:gd name="connsiteY6" fmla="*/ 3240050 h 3240050"/>
              <a:gd name="connsiteX7" fmla="*/ 6422 w 4426023"/>
              <a:gd name="connsiteY7" fmla="*/ 1080448 h 3240050"/>
              <a:gd name="connsiteX8" fmla="*/ 6423 w 4426023"/>
              <a:gd name="connsiteY8" fmla="*/ 1080448 h 3240050"/>
              <a:gd name="connsiteX9" fmla="*/ 6423 w 4426023"/>
              <a:gd name="connsiteY9" fmla="*/ 534924 h 3240050"/>
              <a:gd name="connsiteX10" fmla="*/ 541347 w 4426023"/>
              <a:gd name="connsiteY10" fmla="*/ 0 h 3240050"/>
              <a:gd name="connsiteX0" fmla="*/ 534925 w 4419601"/>
              <a:gd name="connsiteY0" fmla="*/ 0 h 3246474"/>
              <a:gd name="connsiteX1" fmla="*/ 3884677 w 4419601"/>
              <a:gd name="connsiteY1" fmla="*/ 0 h 3246474"/>
              <a:gd name="connsiteX2" fmla="*/ 4419601 w 4419601"/>
              <a:gd name="connsiteY2" fmla="*/ 534924 h 3246474"/>
              <a:gd name="connsiteX3" fmla="*/ 4419601 w 4419601"/>
              <a:gd name="connsiteY3" fmla="*/ 1446276 h 3246474"/>
              <a:gd name="connsiteX4" fmla="*/ 3884677 w 4419601"/>
              <a:gd name="connsiteY4" fmla="*/ 1981200 h 3246474"/>
              <a:gd name="connsiteX5" fmla="*/ 2236471 w 4419601"/>
              <a:gd name="connsiteY5" fmla="*/ 1981200 h 3246474"/>
              <a:gd name="connsiteX6" fmla="*/ 2 w 4419601"/>
              <a:gd name="connsiteY6" fmla="*/ 3246474 h 3246474"/>
              <a:gd name="connsiteX7" fmla="*/ 0 w 4419601"/>
              <a:gd name="connsiteY7" fmla="*/ 1080448 h 3246474"/>
              <a:gd name="connsiteX8" fmla="*/ 1 w 4419601"/>
              <a:gd name="connsiteY8" fmla="*/ 1080448 h 3246474"/>
              <a:gd name="connsiteX9" fmla="*/ 1 w 4419601"/>
              <a:gd name="connsiteY9" fmla="*/ 534924 h 3246474"/>
              <a:gd name="connsiteX10" fmla="*/ 534925 w 4419601"/>
              <a:gd name="connsiteY10" fmla="*/ 0 h 324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9601" h="3246474">
                <a:moveTo>
                  <a:pt x="534925" y="0"/>
                </a:moveTo>
                <a:lnTo>
                  <a:pt x="3884677" y="0"/>
                </a:lnTo>
                <a:cubicBezTo>
                  <a:pt x="4180107" y="0"/>
                  <a:pt x="4419601" y="239494"/>
                  <a:pt x="4419601" y="534924"/>
                </a:cubicBezTo>
                <a:lnTo>
                  <a:pt x="4419601" y="1446276"/>
                </a:lnTo>
                <a:cubicBezTo>
                  <a:pt x="4419601" y="1741706"/>
                  <a:pt x="4180107" y="1981200"/>
                  <a:pt x="3884677" y="1981200"/>
                </a:cubicBezTo>
                <a:lnTo>
                  <a:pt x="2236471" y="1981200"/>
                </a:lnTo>
                <a:cubicBezTo>
                  <a:pt x="1001303" y="1981200"/>
                  <a:pt x="299722" y="2361264"/>
                  <a:pt x="2" y="3246474"/>
                </a:cubicBezTo>
                <a:cubicBezTo>
                  <a:pt x="2" y="2387423"/>
                  <a:pt x="0" y="1939499"/>
                  <a:pt x="0" y="1080448"/>
                </a:cubicBezTo>
                <a:lnTo>
                  <a:pt x="1" y="1080448"/>
                </a:lnTo>
                <a:lnTo>
                  <a:pt x="1" y="534924"/>
                </a:lnTo>
                <a:cubicBezTo>
                  <a:pt x="1" y="239494"/>
                  <a:pt x="239495" y="0"/>
                  <a:pt x="534925" y="0"/>
                </a:cubicBezTo>
                <a:close/>
              </a:path>
            </a:pathLst>
          </a:custGeom>
          <a:solidFill>
            <a:srgbClr val="FFC947"/>
          </a:solidFill>
          <a:ln>
            <a:noFill/>
          </a:ln>
          <a:effectLst>
            <a:outerShdw blurRad="127000" dist="38100" dir="5400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49CE9"/>
              </a:solidFill>
            </a:endParaRPr>
          </a:p>
        </p:txBody>
      </p:sp>
      <p:sp>
        <p:nvSpPr>
          <p:cNvPr id="14" name="TextBox 17"/>
          <p:cNvSpPr txBox="1"/>
          <p:nvPr/>
        </p:nvSpPr>
        <p:spPr>
          <a:xfrm>
            <a:off x="6865261" y="1296846"/>
            <a:ext cx="1380506" cy="461665"/>
          </a:xfrm>
          <a:prstGeom prst="rect">
            <a:avLst/>
          </a:prstGeom>
          <a:noFill/>
        </p:spPr>
        <p:txBody>
          <a:bodyPr wrap="none" rtlCol="0">
            <a:spAutoFit/>
          </a:bodyPr>
          <a:lstStyle/>
          <a:p>
            <a:r>
              <a:rPr lang="en-US" sz="2400" b="1" dirty="0">
                <a:solidFill>
                  <a:schemeClr val="bg1"/>
                </a:solidFill>
                <a:effectLst>
                  <a:outerShdw blurRad="50800" dist="38100" dir="5400000" algn="t" rotWithShape="0">
                    <a:prstClr val="black">
                      <a:alpha val="40000"/>
                    </a:prstClr>
                  </a:outerShdw>
                </a:effectLst>
                <a:latin typeface="Arial Narrow" pitchFamily="34" charset="0"/>
              </a:rPr>
              <a:t>Reliability</a:t>
            </a:r>
          </a:p>
        </p:txBody>
      </p:sp>
      <p:sp>
        <p:nvSpPr>
          <p:cNvPr id="15" name="TextBox 18"/>
          <p:cNvSpPr txBox="1"/>
          <p:nvPr/>
        </p:nvSpPr>
        <p:spPr>
          <a:xfrm>
            <a:off x="6874020" y="1740918"/>
            <a:ext cx="3318341" cy="692497"/>
          </a:xfrm>
          <a:prstGeom prst="rect">
            <a:avLst/>
          </a:prstGeom>
          <a:noFill/>
        </p:spPr>
        <p:txBody>
          <a:bodyPr wrap="square" rtlCol="0">
            <a:spAutoFit/>
          </a:bodyPr>
          <a:lstStyle/>
          <a:p>
            <a:r>
              <a:rPr lang="en-US" sz="1300" b="1" dirty="0">
                <a:solidFill>
                  <a:schemeClr val="bg1"/>
                </a:solidFill>
                <a:effectLst>
                  <a:outerShdw blurRad="50800" dist="38100" dir="5400000" algn="t" rotWithShape="0">
                    <a:prstClr val="black">
                      <a:alpha val="40000"/>
                    </a:prstClr>
                  </a:outerShdw>
                </a:effectLst>
                <a:latin typeface="Arial" pitchFamily="34" charset="0"/>
                <a:cs typeface="Arial" pitchFamily="34" charset="0"/>
              </a:rPr>
              <a:t>The application must perform the expected functions with the required precision and authenticity.</a:t>
            </a:r>
          </a:p>
        </p:txBody>
      </p:sp>
      <p:sp>
        <p:nvSpPr>
          <p:cNvPr id="16" name="TextBox 19"/>
          <p:cNvSpPr txBox="1"/>
          <p:nvPr/>
        </p:nvSpPr>
        <p:spPr>
          <a:xfrm>
            <a:off x="6133797" y="1392008"/>
            <a:ext cx="723275" cy="1107996"/>
          </a:xfrm>
          <a:prstGeom prst="rect">
            <a:avLst/>
          </a:prstGeom>
          <a:noFill/>
        </p:spPr>
        <p:txBody>
          <a:bodyPr wrap="none" rtlCol="0" anchor="ctr">
            <a:spAutoFit/>
          </a:bodyPr>
          <a:lstStyle/>
          <a:p>
            <a:pPr algn="ctr"/>
            <a:r>
              <a:rPr lang="en-US" sz="6600" dirty="0">
                <a:solidFill>
                  <a:schemeClr val="bg1"/>
                </a:solidFill>
                <a:effectLst>
                  <a:outerShdw blurRad="38100" dist="38100" dir="2700000" algn="tl">
                    <a:srgbClr val="000000">
                      <a:alpha val="43137"/>
                    </a:srgbClr>
                  </a:outerShdw>
                </a:effectLst>
                <a:latin typeface="Agency FB" pitchFamily="34" charset="0"/>
              </a:rPr>
              <a:t>01</a:t>
            </a:r>
          </a:p>
        </p:txBody>
      </p:sp>
      <p:sp>
        <p:nvSpPr>
          <p:cNvPr id="18" name="TextBox 20"/>
          <p:cNvSpPr txBox="1"/>
          <p:nvPr/>
        </p:nvSpPr>
        <p:spPr>
          <a:xfrm>
            <a:off x="6896739" y="3009480"/>
            <a:ext cx="1939955" cy="461665"/>
          </a:xfrm>
          <a:prstGeom prst="rect">
            <a:avLst/>
          </a:prstGeom>
          <a:noFill/>
        </p:spPr>
        <p:txBody>
          <a:bodyPr wrap="none" rtlCol="0">
            <a:spAutoFit/>
          </a:bodyPr>
          <a:lstStyle/>
          <a:p>
            <a:r>
              <a:rPr lang="fr-FR" sz="2400" b="1" dirty="0" err="1">
                <a:solidFill>
                  <a:schemeClr val="bg1"/>
                </a:solidFill>
                <a:effectLst>
                  <a:outerShdw blurRad="50800" dist="38100" dir="5400000" algn="t" rotWithShape="0">
                    <a:prstClr val="black">
                      <a:alpha val="40000"/>
                    </a:prstClr>
                  </a:outerShdw>
                </a:effectLst>
                <a:latin typeface="Arial Narrow" pitchFamily="34" charset="0"/>
              </a:rPr>
              <a:t>Maintainability</a:t>
            </a:r>
            <a:endParaRPr lang="fr-FR" sz="2400" b="1" dirty="0">
              <a:solidFill>
                <a:schemeClr val="bg1"/>
              </a:solidFill>
              <a:effectLst>
                <a:outerShdw blurRad="50800" dist="38100" dir="5400000" algn="t" rotWithShape="0">
                  <a:prstClr val="black">
                    <a:alpha val="40000"/>
                  </a:prstClr>
                </a:outerShdw>
              </a:effectLst>
              <a:latin typeface="Arial Narrow" pitchFamily="34" charset="0"/>
            </a:endParaRPr>
          </a:p>
        </p:txBody>
      </p:sp>
      <p:sp>
        <p:nvSpPr>
          <p:cNvPr id="19" name="TextBox 22"/>
          <p:cNvSpPr txBox="1"/>
          <p:nvPr/>
        </p:nvSpPr>
        <p:spPr>
          <a:xfrm>
            <a:off x="6091402" y="2929784"/>
            <a:ext cx="909223" cy="1107996"/>
          </a:xfrm>
          <a:prstGeom prst="rect">
            <a:avLst/>
          </a:prstGeom>
          <a:noFill/>
        </p:spPr>
        <p:txBody>
          <a:bodyPr wrap="none" rtlCol="0" anchor="ctr">
            <a:spAutoFit/>
          </a:bodyPr>
          <a:lstStyle/>
          <a:p>
            <a:pPr algn="ctr"/>
            <a:r>
              <a:rPr lang="en-US" sz="6600" dirty="0">
                <a:solidFill>
                  <a:schemeClr val="bg1"/>
                </a:solidFill>
                <a:effectLst>
                  <a:outerShdw blurRad="38100" dist="38100" dir="2700000" algn="tl">
                    <a:srgbClr val="000000">
                      <a:alpha val="43137"/>
                    </a:srgbClr>
                  </a:outerShdw>
                </a:effectLst>
                <a:latin typeface="Agency FB" pitchFamily="34" charset="0"/>
              </a:rPr>
              <a:t>03</a:t>
            </a:r>
          </a:p>
        </p:txBody>
      </p:sp>
      <p:sp>
        <p:nvSpPr>
          <p:cNvPr id="20" name="TextBox 23"/>
          <p:cNvSpPr txBox="1"/>
          <p:nvPr/>
        </p:nvSpPr>
        <p:spPr>
          <a:xfrm>
            <a:off x="6874020" y="4480249"/>
            <a:ext cx="1181734" cy="461665"/>
          </a:xfrm>
          <a:prstGeom prst="rect">
            <a:avLst/>
          </a:prstGeom>
          <a:noFill/>
        </p:spPr>
        <p:txBody>
          <a:bodyPr wrap="none" rtlCol="0">
            <a:spAutoFit/>
          </a:bodyPr>
          <a:lstStyle/>
          <a:p>
            <a:r>
              <a:rPr lang="fr-FR" sz="2400" b="1" dirty="0">
                <a:solidFill>
                  <a:schemeClr val="bg1"/>
                </a:solidFill>
                <a:effectLst>
                  <a:outerShdw blurRad="50800" dist="38100" dir="5400000" algn="t" rotWithShape="0">
                    <a:prstClr val="black">
                      <a:alpha val="40000"/>
                    </a:prstClr>
                  </a:outerShdw>
                </a:effectLst>
                <a:latin typeface="Arial Narrow" pitchFamily="34" charset="0"/>
              </a:rPr>
              <a:t>Security</a:t>
            </a:r>
          </a:p>
        </p:txBody>
      </p:sp>
      <p:sp>
        <p:nvSpPr>
          <p:cNvPr id="21" name="TextBox 25"/>
          <p:cNvSpPr txBox="1"/>
          <p:nvPr/>
        </p:nvSpPr>
        <p:spPr>
          <a:xfrm>
            <a:off x="6045631" y="4552256"/>
            <a:ext cx="899606" cy="1107996"/>
          </a:xfrm>
          <a:prstGeom prst="rect">
            <a:avLst/>
          </a:prstGeom>
          <a:noFill/>
        </p:spPr>
        <p:txBody>
          <a:bodyPr wrap="none" rtlCol="0" anchor="ctr">
            <a:spAutoFit/>
          </a:bodyPr>
          <a:lstStyle/>
          <a:p>
            <a:pPr algn="ctr"/>
            <a:r>
              <a:rPr lang="en-US" sz="6600" dirty="0">
                <a:solidFill>
                  <a:schemeClr val="bg1"/>
                </a:solidFill>
                <a:effectLst>
                  <a:outerShdw blurRad="38100" dist="38100" dir="2700000" algn="tl">
                    <a:srgbClr val="000000">
                      <a:alpha val="43137"/>
                    </a:srgbClr>
                  </a:outerShdw>
                </a:effectLst>
                <a:latin typeface="Agency FB" pitchFamily="34" charset="0"/>
              </a:rPr>
              <a:t>05</a:t>
            </a:r>
          </a:p>
        </p:txBody>
      </p:sp>
      <p:sp>
        <p:nvSpPr>
          <p:cNvPr id="22" name="TextBox 26"/>
          <p:cNvSpPr txBox="1"/>
          <p:nvPr/>
        </p:nvSpPr>
        <p:spPr>
          <a:xfrm>
            <a:off x="2982802" y="2187572"/>
            <a:ext cx="1507144" cy="461665"/>
          </a:xfrm>
          <a:prstGeom prst="rect">
            <a:avLst/>
          </a:prstGeom>
          <a:noFill/>
        </p:spPr>
        <p:txBody>
          <a:bodyPr wrap="none" rtlCol="0">
            <a:spAutoFit/>
          </a:bodyPr>
          <a:lstStyle/>
          <a:p>
            <a:r>
              <a:rPr lang="fr-FR" sz="2400" b="1" dirty="0" err="1">
                <a:solidFill>
                  <a:schemeClr val="bg1"/>
                </a:solidFill>
                <a:effectLst>
                  <a:outerShdw blurRad="50800" dist="38100" dir="5400000" algn="t" rotWithShape="0">
                    <a:prstClr val="black">
                      <a:alpha val="40000"/>
                    </a:prstClr>
                  </a:outerShdw>
                </a:effectLst>
                <a:latin typeface="Arial Narrow" pitchFamily="34" charset="0"/>
              </a:rPr>
              <a:t>Scalability</a:t>
            </a:r>
            <a:r>
              <a:rPr lang="fr-FR" sz="2400" b="1" dirty="0">
                <a:solidFill>
                  <a:schemeClr val="bg1"/>
                </a:solidFill>
                <a:effectLst>
                  <a:outerShdw blurRad="50800" dist="38100" dir="5400000" algn="t" rotWithShape="0">
                    <a:prstClr val="black">
                      <a:alpha val="40000"/>
                    </a:prstClr>
                  </a:outerShdw>
                </a:effectLst>
                <a:latin typeface="Arial Narrow" pitchFamily="34" charset="0"/>
              </a:rPr>
              <a:t> </a:t>
            </a:r>
          </a:p>
        </p:txBody>
      </p:sp>
      <p:sp>
        <p:nvSpPr>
          <p:cNvPr id="23" name="TextBox 27"/>
          <p:cNvSpPr txBox="1"/>
          <p:nvPr/>
        </p:nvSpPr>
        <p:spPr>
          <a:xfrm>
            <a:off x="2982802" y="2577229"/>
            <a:ext cx="2867136" cy="830997"/>
          </a:xfrm>
          <a:prstGeom prst="rect">
            <a:avLst/>
          </a:prstGeom>
          <a:noFill/>
        </p:spPr>
        <p:txBody>
          <a:bodyPr wrap="square" rtlCol="0">
            <a:spAutoFit/>
          </a:bodyPr>
          <a:lstStyle/>
          <a:p>
            <a:r>
              <a:rPr lang="fr-FR" sz="1200" b="1" dirty="0">
                <a:solidFill>
                  <a:schemeClr val="bg1"/>
                </a:solidFill>
                <a:effectLst>
                  <a:outerShdw blurRad="50800" dist="38100" dir="5400000" algn="t" rotWithShape="0">
                    <a:prstClr val="black">
                      <a:alpha val="40000"/>
                    </a:prstClr>
                  </a:outerShdw>
                </a:effectLst>
                <a:latin typeface="Arial" pitchFamily="34" charset="0"/>
                <a:cs typeface="Arial" pitchFamily="34" charset="0"/>
              </a:rPr>
              <a:t>The </a:t>
            </a:r>
            <a:r>
              <a:rPr lang="en-US" sz="1200" b="1" dirty="0">
                <a:solidFill>
                  <a:schemeClr val="bg1"/>
                </a:solidFill>
                <a:effectLst>
                  <a:outerShdw blurRad="50800" dist="38100" dir="5400000" algn="t" rotWithShape="0">
                    <a:prstClr val="black">
                      <a:alpha val="40000"/>
                    </a:prstClr>
                  </a:outerShdw>
                </a:effectLst>
                <a:latin typeface="Arial" pitchFamily="34" charset="0"/>
                <a:cs typeface="Arial" pitchFamily="34" charset="0"/>
              </a:rPr>
              <a:t>app must be scalable. So when the system resources increase, we can also increase and add more tests.</a:t>
            </a:r>
          </a:p>
        </p:txBody>
      </p:sp>
      <p:sp>
        <p:nvSpPr>
          <p:cNvPr id="24" name="TextBox 28"/>
          <p:cNvSpPr txBox="1"/>
          <p:nvPr/>
        </p:nvSpPr>
        <p:spPr>
          <a:xfrm>
            <a:off x="1943392" y="2289196"/>
            <a:ext cx="1255435" cy="1107996"/>
          </a:xfrm>
          <a:prstGeom prst="rect">
            <a:avLst/>
          </a:prstGeom>
          <a:noFill/>
        </p:spPr>
        <p:txBody>
          <a:bodyPr wrap="square" rtlCol="0" anchor="ctr">
            <a:spAutoFit/>
          </a:bodyPr>
          <a:lstStyle/>
          <a:p>
            <a:pPr algn="ctr"/>
            <a:r>
              <a:rPr lang="en-US" sz="6600" dirty="0">
                <a:solidFill>
                  <a:schemeClr val="bg1"/>
                </a:solidFill>
                <a:effectLst>
                  <a:outerShdw blurRad="38100" dist="38100" dir="2700000" algn="tl">
                    <a:srgbClr val="000000">
                      <a:alpha val="43137"/>
                    </a:srgbClr>
                  </a:outerShdw>
                </a:effectLst>
                <a:latin typeface="Agency FB" pitchFamily="34" charset="0"/>
              </a:rPr>
              <a:t>02</a:t>
            </a:r>
          </a:p>
        </p:txBody>
      </p:sp>
      <p:sp>
        <p:nvSpPr>
          <p:cNvPr id="25" name="TextBox 29"/>
          <p:cNvSpPr txBox="1"/>
          <p:nvPr/>
        </p:nvSpPr>
        <p:spPr>
          <a:xfrm>
            <a:off x="2351399" y="3908487"/>
            <a:ext cx="3231975" cy="461665"/>
          </a:xfrm>
          <a:prstGeom prst="rect">
            <a:avLst/>
          </a:prstGeom>
          <a:noFill/>
        </p:spPr>
        <p:txBody>
          <a:bodyPr wrap="none" rtlCol="0">
            <a:spAutoFit/>
          </a:bodyPr>
          <a:lstStyle/>
          <a:p>
            <a:r>
              <a:rPr lang="fr-FR" sz="2400" b="1" dirty="0" err="1">
                <a:solidFill>
                  <a:schemeClr val="bg1"/>
                </a:solidFill>
                <a:effectLst>
                  <a:outerShdw blurRad="50800" dist="38100" dir="5400000" algn="t" rotWithShape="0">
                    <a:prstClr val="black">
                      <a:alpha val="40000"/>
                    </a:prstClr>
                  </a:outerShdw>
                </a:effectLst>
                <a:latin typeface="Arial Narrow" pitchFamily="34" charset="0"/>
              </a:rPr>
              <a:t>Efficiency</a:t>
            </a:r>
            <a:r>
              <a:rPr lang="fr-FR" sz="2400" b="1" dirty="0">
                <a:solidFill>
                  <a:schemeClr val="bg1"/>
                </a:solidFill>
                <a:effectLst>
                  <a:outerShdw blurRad="50800" dist="38100" dir="5400000" algn="t" rotWithShape="0">
                    <a:prstClr val="black">
                      <a:alpha val="40000"/>
                    </a:prstClr>
                  </a:outerShdw>
                </a:effectLst>
                <a:latin typeface="Arial Narrow" pitchFamily="34" charset="0"/>
              </a:rPr>
              <a:t> &amp; performance</a:t>
            </a:r>
          </a:p>
        </p:txBody>
      </p:sp>
      <p:sp>
        <p:nvSpPr>
          <p:cNvPr id="26" name="TextBox 30"/>
          <p:cNvSpPr txBox="1"/>
          <p:nvPr/>
        </p:nvSpPr>
        <p:spPr>
          <a:xfrm>
            <a:off x="2982802" y="4374320"/>
            <a:ext cx="2919512" cy="646331"/>
          </a:xfrm>
          <a:prstGeom prst="rect">
            <a:avLst/>
          </a:prstGeom>
          <a:noFill/>
        </p:spPr>
        <p:txBody>
          <a:bodyPr wrap="square" rtlCol="0">
            <a:spAutoFit/>
          </a:bodyPr>
          <a:lstStyle/>
          <a:p>
            <a:r>
              <a:rPr lang="en-US" sz="1200" b="1" dirty="0">
                <a:solidFill>
                  <a:schemeClr val="bg1"/>
                </a:solidFill>
                <a:effectLst>
                  <a:outerShdw blurRad="50800" dist="38100" dir="5400000" algn="t" rotWithShape="0">
                    <a:prstClr val="black">
                      <a:alpha val="40000"/>
                    </a:prstClr>
                  </a:outerShdw>
                </a:effectLst>
                <a:latin typeface="Arial" pitchFamily="34" charset="0"/>
                <a:cs typeface="Arial" pitchFamily="34" charset="0"/>
              </a:rPr>
              <a:t>The application must ensure fast processing of user requests and relatively low wait times.</a:t>
            </a:r>
          </a:p>
        </p:txBody>
      </p:sp>
      <p:sp>
        <p:nvSpPr>
          <p:cNvPr id="27" name="TextBox 31"/>
          <p:cNvSpPr txBox="1"/>
          <p:nvPr/>
        </p:nvSpPr>
        <p:spPr>
          <a:xfrm>
            <a:off x="2173791" y="4115381"/>
            <a:ext cx="875561" cy="1107996"/>
          </a:xfrm>
          <a:prstGeom prst="rect">
            <a:avLst/>
          </a:prstGeom>
          <a:noFill/>
        </p:spPr>
        <p:txBody>
          <a:bodyPr wrap="none" rtlCol="0" anchor="ctr">
            <a:spAutoFit/>
          </a:bodyPr>
          <a:lstStyle/>
          <a:p>
            <a:pPr algn="ctr"/>
            <a:r>
              <a:rPr lang="en-US" sz="6600" dirty="0">
                <a:solidFill>
                  <a:schemeClr val="bg1"/>
                </a:solidFill>
                <a:effectLst>
                  <a:outerShdw blurRad="38100" dist="38100" dir="2700000" algn="tl">
                    <a:srgbClr val="000000">
                      <a:alpha val="43137"/>
                    </a:srgbClr>
                  </a:outerShdw>
                </a:effectLst>
                <a:latin typeface="Agency FB" pitchFamily="34" charset="0"/>
              </a:rPr>
              <a:t>04</a:t>
            </a:r>
          </a:p>
        </p:txBody>
      </p:sp>
      <p:sp>
        <p:nvSpPr>
          <p:cNvPr id="28" name="TextBox 18"/>
          <p:cNvSpPr txBox="1"/>
          <p:nvPr/>
        </p:nvSpPr>
        <p:spPr>
          <a:xfrm>
            <a:off x="6923223" y="3419637"/>
            <a:ext cx="3318341" cy="646331"/>
          </a:xfrm>
          <a:prstGeom prst="rect">
            <a:avLst/>
          </a:prstGeom>
          <a:noFill/>
        </p:spPr>
        <p:txBody>
          <a:bodyPr wrap="square" rtlCol="0">
            <a:spAutoFit/>
          </a:bodyPr>
          <a:lstStyle/>
          <a:p>
            <a:r>
              <a:rPr lang="en-US" sz="1200" b="1" dirty="0">
                <a:solidFill>
                  <a:schemeClr val="bg1"/>
                </a:solidFill>
                <a:effectLst>
                  <a:outerShdw blurRad="50800" dist="38100" dir="5400000" algn="t" rotWithShape="0">
                    <a:prstClr val="black">
                      <a:alpha val="40000"/>
                    </a:prstClr>
                  </a:outerShdw>
                </a:effectLst>
                <a:latin typeface="Arial" pitchFamily="34" charset="0"/>
                <a:cs typeface="Arial" pitchFamily="34" charset="0"/>
              </a:rPr>
              <a:t>The application must manage the addition of features not defined in the initial specifications.</a:t>
            </a:r>
          </a:p>
        </p:txBody>
      </p:sp>
      <p:sp>
        <p:nvSpPr>
          <p:cNvPr id="29" name="TextBox 18"/>
          <p:cNvSpPr txBox="1"/>
          <p:nvPr/>
        </p:nvSpPr>
        <p:spPr>
          <a:xfrm>
            <a:off x="6865262" y="4912297"/>
            <a:ext cx="3318341" cy="830997"/>
          </a:xfrm>
          <a:prstGeom prst="rect">
            <a:avLst/>
          </a:prstGeom>
          <a:noFill/>
        </p:spPr>
        <p:txBody>
          <a:bodyPr wrap="square" rtlCol="0">
            <a:spAutoFit/>
          </a:bodyPr>
          <a:lstStyle/>
          <a:p>
            <a:r>
              <a:rPr lang="en-US" sz="1200" b="1" dirty="0">
                <a:solidFill>
                  <a:schemeClr val="bg1"/>
                </a:solidFill>
                <a:effectLst>
                  <a:outerShdw blurRad="50800" dist="38100" dir="5400000" algn="t" rotWithShape="0">
                    <a:prstClr val="black">
                      <a:alpha val="40000"/>
                    </a:prstClr>
                  </a:outerShdw>
                </a:effectLst>
                <a:latin typeface="Arial" pitchFamily="34" charset="0"/>
                <a:cs typeface="Arial" pitchFamily="34" charset="0"/>
              </a:rPr>
              <a:t>The application must provide flexible security allowing access with different levels of granularity to system functionalities according to user rights.</a:t>
            </a:r>
          </a:p>
        </p:txBody>
      </p:sp>
      <p:sp>
        <p:nvSpPr>
          <p:cNvPr id="31" name="TextBox 30">
            <a:extLst>
              <a:ext uri="{FF2B5EF4-FFF2-40B4-BE49-F238E27FC236}">
                <a16:creationId xmlns:a16="http://schemas.microsoft.com/office/drawing/2014/main" id="{17EF8D6D-ECDD-47B7-9A86-673702E4F3B7}"/>
              </a:ext>
            </a:extLst>
          </p:cNvPr>
          <p:cNvSpPr txBox="1"/>
          <p:nvPr/>
        </p:nvSpPr>
        <p:spPr>
          <a:xfrm>
            <a:off x="1394890" y="69933"/>
            <a:ext cx="9644179" cy="1015663"/>
          </a:xfrm>
          <a:prstGeom prst="rect">
            <a:avLst/>
          </a:prstGeom>
          <a:noFill/>
        </p:spPr>
        <p:txBody>
          <a:bodyPr wrap="none" rtlCol="0">
            <a:spAutoFit/>
          </a:bodyPr>
          <a:lstStyle/>
          <a:p>
            <a:pPr algn="ctr"/>
            <a:r>
              <a:rPr lang="en-US" sz="6000" b="1" dirty="0">
                <a:solidFill>
                  <a:schemeClr val="accent1"/>
                </a:solidFill>
                <a:latin typeface="+mj-lt"/>
              </a:rPr>
              <a:t>Non-functional </a:t>
            </a:r>
            <a:r>
              <a:rPr lang="en-US" sz="6000" b="1" dirty="0">
                <a:solidFill>
                  <a:schemeClr val="accent2"/>
                </a:solidFill>
                <a:latin typeface="+mj-lt"/>
              </a:rPr>
              <a:t>Requirements</a:t>
            </a:r>
          </a:p>
        </p:txBody>
      </p:sp>
    </p:spTree>
    <p:extLst>
      <p:ext uri="{BB962C8B-B14F-4D97-AF65-F5344CB8AC3E}">
        <p14:creationId xmlns:p14="http://schemas.microsoft.com/office/powerpoint/2010/main" val="379195148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right)">
                                      <p:cBhvr>
                                        <p:cTn id="33" dur="500"/>
                                        <p:tgtEl>
                                          <p:spTgt spid="22"/>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right)">
                                      <p:cBhvr>
                                        <p:cTn id="55" dur="500"/>
                                        <p:tgtEl>
                                          <p:spTgt spid="9"/>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right)">
                                      <p:cBhvr>
                                        <p:cTn id="61" dur="500"/>
                                        <p:tgtEl>
                                          <p:spTgt spid="25"/>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right)">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left)">
                                      <p:cBhvr>
                                        <p:cTn id="7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9" grpId="0" animBg="1"/>
      <p:bldP spid="10" grpId="0" animBg="1"/>
      <p:bldP spid="12" grpId="0" animBg="1"/>
      <p:bldP spid="14" grpId="0"/>
      <p:bldP spid="15" grpId="0"/>
      <p:bldP spid="16" grpId="0"/>
      <p:bldP spid="18" grpId="0"/>
      <p:bldP spid="19" grpId="0"/>
      <p:bldP spid="20" grpId="0"/>
      <p:bldP spid="21" grpId="0"/>
      <p:bldP spid="22" grpId="0"/>
      <p:bldP spid="23" grpId="0"/>
      <p:bldP spid="24" grpId="0"/>
      <p:bldP spid="25" grpId="0"/>
      <p:bldP spid="26" grpId="0"/>
      <p:bldP spid="27" grpId="0"/>
      <p:bldP spid="28" grpId="0"/>
      <p:bldP spid="29"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69272" y="-1"/>
            <a:ext cx="45719" cy="6886575"/>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73876" y="439662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a:off x="6273876" y="327981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a:off x="6273876" y="2162917"/>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a:off x="6273876" y="104611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5504941" y="914686"/>
            <a:ext cx="641823" cy="523220"/>
          </a:xfrm>
          <a:prstGeom prst="rect">
            <a:avLst/>
          </a:prstGeom>
          <a:noFill/>
        </p:spPr>
        <p:txBody>
          <a:bodyPr wrap="square" rtlCol="0">
            <a:spAutoFit/>
          </a:bodyPr>
          <a:lstStyle/>
          <a:p>
            <a:pPr algn="ctr"/>
            <a:r>
              <a:rPr lang="en-US" sz="2800" b="1">
                <a:solidFill>
                  <a:schemeClr val="accent2"/>
                </a:solidFill>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6648638" y="1007177"/>
            <a:ext cx="3447334" cy="341632"/>
          </a:xfrm>
          <a:prstGeom prst="rect">
            <a:avLst/>
          </a:prstGeom>
          <a:noFill/>
        </p:spPr>
        <p:txBody>
          <a:bodyPr wrap="square" rtlCol="0">
            <a:spAutoFit/>
          </a:bodyPr>
          <a:lstStyle/>
          <a:p>
            <a:pPr lvl="0" defTabSz="1066800">
              <a:lnSpc>
                <a:spcPct val="90000"/>
              </a:lnSpc>
              <a:spcBef>
                <a:spcPct val="0"/>
              </a:spcBef>
              <a:spcAft>
                <a:spcPct val="35000"/>
              </a:spcAft>
            </a:pPr>
            <a:r>
              <a:rPr lang="en-US">
                <a:solidFill>
                  <a:srgbClr val="454545"/>
                </a:solidFill>
                <a:latin typeface="Hobo Std" panose="020B0803040709020204" pitchFamily="34" charset="0"/>
              </a:rPr>
              <a:t>Context and scope of the project</a:t>
            </a:r>
          </a:p>
        </p:txBody>
      </p:sp>
      <p:sp>
        <p:nvSpPr>
          <p:cNvPr id="23" name="TextBox 22">
            <a:extLst>
              <a:ext uri="{FF2B5EF4-FFF2-40B4-BE49-F238E27FC236}">
                <a16:creationId xmlns:a16="http://schemas.microsoft.com/office/drawing/2014/main" id="{4F961D8E-A133-4206-9086-807B48C7560D}"/>
              </a:ext>
            </a:extLst>
          </p:cNvPr>
          <p:cNvSpPr txBox="1"/>
          <p:nvPr/>
        </p:nvSpPr>
        <p:spPr>
          <a:xfrm>
            <a:off x="5504941" y="2043426"/>
            <a:ext cx="641823" cy="523220"/>
          </a:xfrm>
          <a:prstGeom prst="rect">
            <a:avLst/>
          </a:prstGeom>
          <a:noFill/>
        </p:spPr>
        <p:txBody>
          <a:bodyPr wrap="square" rtlCol="0">
            <a:spAutoFit/>
          </a:bodyPr>
          <a:lstStyle/>
          <a:p>
            <a:pPr algn="ctr"/>
            <a:r>
              <a:rPr lang="en-US" sz="2800" b="1">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6648638" y="2134220"/>
            <a:ext cx="3171203" cy="341632"/>
          </a:xfrm>
          <a:prstGeom prst="rect">
            <a:avLst/>
          </a:prstGeom>
          <a:noFill/>
        </p:spPr>
        <p:txBody>
          <a:bodyPr wrap="square" rtlCol="0">
            <a:spAutoFit/>
          </a:bodyPr>
          <a:lstStyle/>
          <a:p>
            <a:pPr lvl="0" defTabSz="1066800">
              <a:lnSpc>
                <a:spcPct val="90000"/>
              </a:lnSpc>
              <a:spcBef>
                <a:spcPct val="0"/>
              </a:spcBef>
              <a:spcAft>
                <a:spcPct val="35000"/>
              </a:spcAft>
            </a:pPr>
            <a:r>
              <a:rPr lang="fr-FR" err="1">
                <a:solidFill>
                  <a:srgbClr val="454545"/>
                </a:solidFill>
                <a:latin typeface="Hobo Std" panose="020B0803040709020204" pitchFamily="34" charset="0"/>
              </a:rPr>
              <a:t>Needs</a:t>
            </a:r>
            <a:r>
              <a:rPr lang="fr-FR">
                <a:solidFill>
                  <a:srgbClr val="454545"/>
                </a:solidFill>
                <a:latin typeface="Hobo Std" panose="020B0803040709020204" pitchFamily="34" charset="0"/>
              </a:rPr>
              <a:t> and business </a:t>
            </a:r>
            <a:r>
              <a:rPr lang="fr-FR" err="1">
                <a:solidFill>
                  <a:srgbClr val="454545"/>
                </a:solidFill>
                <a:latin typeface="Hobo Std" panose="020B0803040709020204" pitchFamily="34" charset="0"/>
              </a:rPr>
              <a:t>analysis</a:t>
            </a:r>
            <a:endParaRPr lang="fr-FR">
              <a:solidFill>
                <a:srgbClr val="454545"/>
              </a:solidFill>
              <a:latin typeface="Hobo Std" panose="020B080304070902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5504941" y="3128883"/>
            <a:ext cx="641823" cy="523220"/>
          </a:xfrm>
          <a:prstGeom prst="rect">
            <a:avLst/>
          </a:prstGeom>
          <a:noFill/>
        </p:spPr>
        <p:txBody>
          <a:bodyPr wrap="square" rtlCol="0">
            <a:spAutoFit/>
          </a:bodyPr>
          <a:lstStyle/>
          <a:p>
            <a:pPr algn="ctr"/>
            <a:r>
              <a:rPr lang="en-US" sz="2800" b="1">
                <a:solidFill>
                  <a:schemeClr val="accent2"/>
                </a:solidFill>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6648638" y="3219677"/>
            <a:ext cx="3171203" cy="341632"/>
          </a:xfrm>
          <a:prstGeom prst="rect">
            <a:avLst/>
          </a:prstGeom>
          <a:noFill/>
        </p:spPr>
        <p:txBody>
          <a:bodyPr wrap="square" rtlCol="0">
            <a:spAutoFit/>
          </a:bodyPr>
          <a:lstStyle/>
          <a:p>
            <a:pPr lvl="0" defTabSz="1066800">
              <a:lnSpc>
                <a:spcPct val="90000"/>
              </a:lnSpc>
              <a:spcBef>
                <a:spcPct val="0"/>
              </a:spcBef>
              <a:spcAft>
                <a:spcPct val="35000"/>
              </a:spcAft>
            </a:pPr>
            <a:r>
              <a:rPr lang="fr-FR" dirty="0">
                <a:solidFill>
                  <a:srgbClr val="454545"/>
                </a:solidFill>
                <a:latin typeface="Hobo Std" panose="020B0803040709020204" pitchFamily="34" charset="0"/>
              </a:rPr>
              <a:t>Design and </a:t>
            </a:r>
            <a:r>
              <a:rPr lang="fr-FR" dirty="0" err="1">
                <a:solidFill>
                  <a:srgbClr val="454545"/>
                </a:solidFill>
                <a:latin typeface="Hobo Std" panose="020B0803040709020204" pitchFamily="34" charset="0"/>
              </a:rPr>
              <a:t>Implementation</a:t>
            </a:r>
            <a:endParaRPr lang="fr-FR" dirty="0">
              <a:solidFill>
                <a:srgbClr val="454545"/>
              </a:solidFill>
              <a:latin typeface="Hobo Std" panose="020B080304070902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5504941" y="4243916"/>
            <a:ext cx="641823" cy="523220"/>
          </a:xfrm>
          <a:prstGeom prst="rect">
            <a:avLst/>
          </a:prstGeom>
          <a:noFill/>
        </p:spPr>
        <p:txBody>
          <a:bodyPr wrap="square" rtlCol="0">
            <a:spAutoFit/>
          </a:bodyPr>
          <a:lstStyle/>
          <a:p>
            <a:pPr algn="ctr"/>
            <a:r>
              <a:rPr lang="en-US" sz="2800" b="1">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6648638" y="4349633"/>
            <a:ext cx="3171203" cy="341632"/>
          </a:xfrm>
          <a:prstGeom prst="rect">
            <a:avLst/>
          </a:prstGeom>
          <a:noFill/>
        </p:spPr>
        <p:txBody>
          <a:bodyPr wrap="square" rtlCol="0">
            <a:spAutoFit/>
          </a:bodyPr>
          <a:lstStyle/>
          <a:p>
            <a:pPr defTabSz="1066800">
              <a:lnSpc>
                <a:spcPct val="90000"/>
              </a:lnSpc>
              <a:spcBef>
                <a:spcPct val="0"/>
              </a:spcBef>
              <a:spcAft>
                <a:spcPct val="35000"/>
              </a:spcAft>
            </a:pPr>
            <a:r>
              <a:rPr lang="en-US">
                <a:solidFill>
                  <a:srgbClr val="454545"/>
                </a:solidFill>
                <a:latin typeface="Hobo Std" panose="020B0803040709020204" pitchFamily="34" charset="0"/>
              </a:rPr>
              <a:t>Presenting</a:t>
            </a:r>
            <a:r>
              <a:rPr lang="fr-FR">
                <a:solidFill>
                  <a:srgbClr val="454545"/>
                </a:solidFill>
                <a:latin typeface="Hobo Std" panose="020B0803040709020204" pitchFamily="34" charset="0"/>
              </a:rPr>
              <a:t> the solution</a:t>
            </a:r>
          </a:p>
        </p:txBody>
      </p:sp>
      <p:sp>
        <p:nvSpPr>
          <p:cNvPr id="29" name="TextBox 28">
            <a:extLst>
              <a:ext uri="{FF2B5EF4-FFF2-40B4-BE49-F238E27FC236}">
                <a16:creationId xmlns:a16="http://schemas.microsoft.com/office/drawing/2014/main" id="{67A10A29-C34C-4AE1-A108-3CB7D913944A}"/>
              </a:ext>
            </a:extLst>
          </p:cNvPr>
          <p:cNvSpPr txBox="1"/>
          <p:nvPr/>
        </p:nvSpPr>
        <p:spPr>
          <a:xfrm>
            <a:off x="471388" y="3044280"/>
            <a:ext cx="3560590" cy="584775"/>
          </a:xfrm>
          <a:prstGeom prst="rect">
            <a:avLst/>
          </a:prstGeom>
          <a:noFill/>
        </p:spPr>
        <p:txBody>
          <a:bodyPr wrap="none" rtlCol="0">
            <a:spAutoFit/>
          </a:bodyPr>
          <a:lstStyle/>
          <a:p>
            <a:pPr algn="ctr"/>
            <a:r>
              <a:rPr lang="en-US" sz="3200" b="1">
                <a:solidFill>
                  <a:schemeClr val="bg1"/>
                </a:solidFill>
                <a:latin typeface="+mj-lt"/>
              </a:rPr>
              <a:t>Table of Content</a:t>
            </a:r>
          </a:p>
        </p:txBody>
      </p:sp>
      <p:sp>
        <p:nvSpPr>
          <p:cNvPr id="30" name="Freeform: Shape 29">
            <a:extLst>
              <a:ext uri="{FF2B5EF4-FFF2-40B4-BE49-F238E27FC236}">
                <a16:creationId xmlns:a16="http://schemas.microsoft.com/office/drawing/2014/main" id="{831799C1-EE79-4D13-8EAF-B5B29452F5E2}"/>
              </a:ext>
            </a:extLst>
          </p:cNvPr>
          <p:cNvSpPr/>
          <p:nvPr/>
        </p:nvSpPr>
        <p:spPr>
          <a:xfrm>
            <a:off x="6305022" y="551343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1DA64A5B-ECB6-4ECF-AB6E-117D35123053}"/>
              </a:ext>
            </a:extLst>
          </p:cNvPr>
          <p:cNvSpPr txBox="1"/>
          <p:nvPr/>
        </p:nvSpPr>
        <p:spPr>
          <a:xfrm>
            <a:off x="5474379" y="5382198"/>
            <a:ext cx="641823" cy="523220"/>
          </a:xfrm>
          <a:prstGeom prst="rect">
            <a:avLst/>
          </a:prstGeom>
          <a:noFill/>
        </p:spPr>
        <p:txBody>
          <a:bodyPr wrap="square" rtlCol="0">
            <a:spAutoFit/>
          </a:bodyPr>
          <a:lstStyle/>
          <a:p>
            <a:pPr algn="ctr"/>
            <a:r>
              <a:rPr lang="en-US" sz="2800" b="1">
                <a:solidFill>
                  <a:schemeClr val="accent2"/>
                </a:solidFill>
              </a:rPr>
              <a:t>05</a:t>
            </a:r>
          </a:p>
        </p:txBody>
      </p:sp>
      <p:sp>
        <p:nvSpPr>
          <p:cNvPr id="34" name="TextBox 33">
            <a:extLst>
              <a:ext uri="{FF2B5EF4-FFF2-40B4-BE49-F238E27FC236}">
                <a16:creationId xmlns:a16="http://schemas.microsoft.com/office/drawing/2014/main" id="{3329407E-C36F-497D-8362-293BCE6F5AB8}"/>
              </a:ext>
            </a:extLst>
          </p:cNvPr>
          <p:cNvSpPr txBox="1"/>
          <p:nvPr/>
        </p:nvSpPr>
        <p:spPr>
          <a:xfrm>
            <a:off x="6648638" y="5419448"/>
            <a:ext cx="3171203" cy="341632"/>
          </a:xfrm>
          <a:prstGeom prst="rect">
            <a:avLst/>
          </a:prstGeom>
          <a:noFill/>
        </p:spPr>
        <p:txBody>
          <a:bodyPr wrap="square" rtlCol="0">
            <a:spAutoFit/>
          </a:bodyPr>
          <a:lstStyle/>
          <a:p>
            <a:pPr defTabSz="1066800">
              <a:lnSpc>
                <a:spcPct val="90000"/>
              </a:lnSpc>
              <a:spcBef>
                <a:spcPct val="0"/>
              </a:spcBef>
              <a:spcAft>
                <a:spcPct val="35000"/>
              </a:spcAft>
            </a:pPr>
            <a:r>
              <a:rPr lang="fr-FR">
                <a:solidFill>
                  <a:srgbClr val="454545"/>
                </a:solidFill>
                <a:latin typeface="Hobo Std" panose="020B0803040709020204" pitchFamily="34" charset="0"/>
              </a:rPr>
              <a:t>Conclusion and perspectives</a:t>
            </a:r>
          </a:p>
        </p:txBody>
      </p:sp>
    </p:spTree>
    <p:extLst>
      <p:ext uri="{BB962C8B-B14F-4D97-AF65-F5344CB8AC3E}">
        <p14:creationId xmlns:p14="http://schemas.microsoft.com/office/powerpoint/2010/main" val="17806787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heel(1)">
                                      <p:cBhvr>
                                        <p:cTn id="84" dur="25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750"/>
                                        <p:tgtEl>
                                          <p:spTgt spid="31"/>
                                        </p:tgtEl>
                                      </p:cBhvr>
                                    </p:animEffect>
                                  </p:childTnLst>
                                </p:cTn>
                              </p:par>
                              <p:par>
                                <p:cTn id="88" presetID="2" presetClass="entr" presetSubtype="2" decel="10000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750" fill="hold"/>
                                        <p:tgtEl>
                                          <p:spTgt spid="34"/>
                                        </p:tgtEl>
                                        <p:attrNameLst>
                                          <p:attrName>ppt_x</p:attrName>
                                        </p:attrNameLst>
                                      </p:cBhvr>
                                      <p:tavLst>
                                        <p:tav tm="0">
                                          <p:val>
                                            <p:strVal val="1+#ppt_w/2"/>
                                          </p:val>
                                        </p:tav>
                                        <p:tav tm="100000">
                                          <p:val>
                                            <p:strVal val="#ppt_x"/>
                                          </p:val>
                                        </p:tav>
                                      </p:tavLst>
                                    </p:anim>
                                    <p:anim calcmode="lin" valueType="num">
                                      <p:cBhvr additive="base">
                                        <p:cTn id="91"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rot="16200000">
            <a:off x="6243387" y="78342"/>
            <a:ext cx="51920" cy="11845306"/>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3"/>
            <a:ext cx="12199144" cy="580794"/>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rot="16200000">
            <a:off x="8309010" y="587716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rot="16200000">
            <a:off x="6266919"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rot="16200000">
            <a:off x="4231200" y="585477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rot="16200000">
            <a:off x="2188228"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693568" y="105630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1334464" y="2876531"/>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1012938" y="4471481"/>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2010931" y="6101561"/>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3" name="TextBox 22">
            <a:extLst>
              <a:ext uri="{FF2B5EF4-FFF2-40B4-BE49-F238E27FC236}">
                <a16:creationId xmlns:a16="http://schemas.microsoft.com/office/drawing/2014/main" id="{4F961D8E-A133-4206-9086-807B48C7560D}"/>
              </a:ext>
            </a:extLst>
          </p:cNvPr>
          <p:cNvSpPr txBox="1"/>
          <p:nvPr/>
        </p:nvSpPr>
        <p:spPr>
          <a:xfrm>
            <a:off x="4047600" y="5376345"/>
            <a:ext cx="641823" cy="523220"/>
          </a:xfrm>
          <a:prstGeom prst="rect">
            <a:avLst/>
          </a:prstGeom>
          <a:noFill/>
        </p:spPr>
        <p:txBody>
          <a:bodyPr wrap="square" rtlCol="0">
            <a:spAutoFit/>
          </a:bodyPr>
          <a:lstStyle/>
          <a:p>
            <a:pPr algn="ctr"/>
            <a:r>
              <a:rPr lang="en-US" sz="2800" b="1" dirty="0">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59107" y="6125571"/>
            <a:ext cx="2618808" cy="313932"/>
          </a:xfrm>
          <a:prstGeom prst="rect">
            <a:avLst/>
          </a:prstGeom>
          <a:noFill/>
        </p:spPr>
        <p:txBody>
          <a:bodyPr wrap="square" rtlCol="0">
            <a:spAutoFit/>
          </a:bodyPr>
          <a:lstStyle/>
          <a:p>
            <a:pPr lvl="0" defTabSz="1066800">
              <a:lnSpc>
                <a:spcPct val="90000"/>
              </a:lnSpc>
              <a:spcBef>
                <a:spcPct val="0"/>
              </a:spcBef>
              <a:spcAft>
                <a:spcPct val="35000"/>
              </a:spcAft>
            </a:pPr>
            <a:r>
              <a:rPr lang="fr-FR" sz="1600" dirty="0" err="1">
                <a:solidFill>
                  <a:srgbClr val="454545"/>
                </a:solidFill>
                <a:latin typeface="Hobo Std" panose="020B0803040709020204" pitchFamily="34" charset="0"/>
              </a:rPr>
              <a:t>Needs</a:t>
            </a:r>
            <a:r>
              <a:rPr lang="fr-FR" sz="1600" dirty="0">
                <a:solidFill>
                  <a:srgbClr val="454545"/>
                </a:solidFill>
                <a:latin typeface="Hobo Std" panose="020B0803040709020204" pitchFamily="34" charset="0"/>
              </a:rPr>
              <a:t> and business </a:t>
            </a:r>
            <a:r>
              <a:rPr lang="fr-FR" sz="1600" dirty="0" err="1">
                <a:solidFill>
                  <a:srgbClr val="454545"/>
                </a:solidFill>
                <a:latin typeface="Hobo Std" panose="020B0803040709020204" pitchFamily="34" charset="0"/>
              </a:rPr>
              <a:t>analysis</a:t>
            </a:r>
            <a:endParaRPr lang="fr-FR" sz="1600" dirty="0">
              <a:solidFill>
                <a:srgbClr val="454545"/>
              </a:solidFill>
              <a:latin typeface="Hobo Std" panose="020B080304070902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072259" y="5376345"/>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7" name="TextBox 26">
            <a:extLst>
              <a:ext uri="{FF2B5EF4-FFF2-40B4-BE49-F238E27FC236}">
                <a16:creationId xmlns:a16="http://schemas.microsoft.com/office/drawing/2014/main" id="{2D4054E0-C959-4D18-9594-26DA9657B162}"/>
              </a:ext>
            </a:extLst>
          </p:cNvPr>
          <p:cNvSpPr txBox="1"/>
          <p:nvPr/>
        </p:nvSpPr>
        <p:spPr>
          <a:xfrm>
            <a:off x="8096919" y="5376345"/>
            <a:ext cx="641823" cy="523220"/>
          </a:xfrm>
          <a:prstGeom prst="rect">
            <a:avLst/>
          </a:prstGeom>
          <a:noFill/>
        </p:spPr>
        <p:txBody>
          <a:bodyPr wrap="square" rtlCol="0">
            <a:spAutoFit/>
          </a:bodyPr>
          <a:lstStyle/>
          <a:p>
            <a:pPr algn="ctr"/>
            <a:r>
              <a:rPr lang="en-US" sz="2800" b="1">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7426911" y="6124819"/>
            <a:ext cx="3171203" cy="313932"/>
          </a:xfrm>
          <a:prstGeom prst="rect">
            <a:avLst/>
          </a:prstGeom>
          <a:noFill/>
        </p:spPr>
        <p:txBody>
          <a:bodyPr wrap="square" rtlCol="0">
            <a:spAutoFit/>
          </a:bodyPr>
          <a:lstStyle/>
          <a:p>
            <a:pPr defTabSz="1066800">
              <a:lnSpc>
                <a:spcPct val="90000"/>
              </a:lnSpc>
              <a:spcBef>
                <a:spcPct val="0"/>
              </a:spcBef>
              <a:spcAft>
                <a:spcPct val="35000"/>
              </a:spcAft>
            </a:pPr>
            <a:r>
              <a:rPr lang="en-US" sz="1600">
                <a:solidFill>
                  <a:srgbClr val="454545"/>
                </a:solidFill>
                <a:latin typeface="Hobo Std" panose="020B0803040709020204" pitchFamily="34" charset="0"/>
              </a:rPr>
              <a:t>Presenting</a:t>
            </a:r>
            <a:r>
              <a:rPr lang="fr-FR" sz="1600">
                <a:solidFill>
                  <a:srgbClr val="454545"/>
                </a:solidFill>
                <a:latin typeface="Hobo Std" panose="020B0803040709020204" pitchFamily="34" charset="0"/>
              </a:rPr>
              <a:t> the solution</a:t>
            </a:r>
          </a:p>
        </p:txBody>
      </p:sp>
      <p:sp>
        <p:nvSpPr>
          <p:cNvPr id="29" name="TextBox 28">
            <a:extLst>
              <a:ext uri="{FF2B5EF4-FFF2-40B4-BE49-F238E27FC236}">
                <a16:creationId xmlns:a16="http://schemas.microsoft.com/office/drawing/2014/main" id="{67A10A29-C34C-4AE1-A108-3CB7D913944A}"/>
              </a:ext>
            </a:extLst>
          </p:cNvPr>
          <p:cNvSpPr txBox="1"/>
          <p:nvPr/>
        </p:nvSpPr>
        <p:spPr>
          <a:xfrm>
            <a:off x="2073971" y="2230178"/>
            <a:ext cx="8149667" cy="1415772"/>
          </a:xfrm>
          <a:prstGeom prst="rect">
            <a:avLst/>
          </a:prstGeom>
          <a:noFill/>
        </p:spPr>
        <p:txBody>
          <a:bodyPr wrap="none" rtlCol="0">
            <a:spAutoFit/>
          </a:bodyPr>
          <a:lstStyle/>
          <a:p>
            <a:pPr algn="ctr"/>
            <a:r>
              <a:rPr lang="en-US" sz="5400" b="1" dirty="0">
                <a:latin typeface="+mj-lt"/>
              </a:rPr>
              <a:t>Design and Implementation</a:t>
            </a:r>
          </a:p>
          <a:p>
            <a:pPr algn="ctr"/>
            <a:endParaRPr lang="en-US" sz="3200" b="1" dirty="0">
              <a:latin typeface="+mj-lt"/>
            </a:endParaRPr>
          </a:p>
        </p:txBody>
      </p:sp>
      <p:sp>
        <p:nvSpPr>
          <p:cNvPr id="30" name="Freeform: Shape 29">
            <a:extLst>
              <a:ext uri="{FF2B5EF4-FFF2-40B4-BE49-F238E27FC236}">
                <a16:creationId xmlns:a16="http://schemas.microsoft.com/office/drawing/2014/main" id="{831799C1-EE79-4D13-8EAF-B5B29452F5E2}"/>
              </a:ext>
            </a:extLst>
          </p:cNvPr>
          <p:cNvSpPr/>
          <p:nvPr/>
        </p:nvSpPr>
        <p:spPr>
          <a:xfrm rot="16200000">
            <a:off x="10350464" y="586528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1DA64A5B-ECB6-4ECF-AB6E-117D35123053}"/>
              </a:ext>
            </a:extLst>
          </p:cNvPr>
          <p:cNvSpPr txBox="1"/>
          <p:nvPr/>
        </p:nvSpPr>
        <p:spPr>
          <a:xfrm>
            <a:off x="10158203" y="6101561"/>
            <a:ext cx="641823" cy="523220"/>
          </a:xfrm>
          <a:prstGeom prst="rect">
            <a:avLst/>
          </a:prstGeom>
          <a:noFill/>
        </p:spPr>
        <p:txBody>
          <a:bodyPr wrap="square" rtlCol="0">
            <a:spAutoFit/>
          </a:bodyPr>
          <a:lstStyle/>
          <a:p>
            <a:pPr algn="ctr"/>
            <a:r>
              <a:rPr lang="en-US" sz="2800" b="1">
                <a:solidFill>
                  <a:schemeClr val="accent2"/>
                </a:solidFill>
              </a:rPr>
              <a:t>05</a:t>
            </a:r>
          </a:p>
        </p:txBody>
      </p:sp>
      <p:sp>
        <p:nvSpPr>
          <p:cNvPr id="34" name="TextBox 33">
            <a:extLst>
              <a:ext uri="{FF2B5EF4-FFF2-40B4-BE49-F238E27FC236}">
                <a16:creationId xmlns:a16="http://schemas.microsoft.com/office/drawing/2014/main" id="{3329407E-C36F-497D-8362-293BCE6F5AB8}"/>
              </a:ext>
            </a:extLst>
          </p:cNvPr>
          <p:cNvSpPr txBox="1"/>
          <p:nvPr/>
        </p:nvSpPr>
        <p:spPr>
          <a:xfrm>
            <a:off x="9349107" y="5480989"/>
            <a:ext cx="3171203" cy="313932"/>
          </a:xfrm>
          <a:prstGeom prst="rect">
            <a:avLst/>
          </a:prstGeom>
          <a:noFill/>
        </p:spPr>
        <p:txBody>
          <a:bodyPr wrap="square" rtlCol="0">
            <a:spAutoFit/>
          </a:bodyPr>
          <a:lstStyle/>
          <a:p>
            <a:pPr defTabSz="1066800">
              <a:lnSpc>
                <a:spcPct val="90000"/>
              </a:lnSpc>
              <a:spcBef>
                <a:spcPct val="0"/>
              </a:spcBef>
              <a:spcAft>
                <a:spcPct val="35000"/>
              </a:spcAft>
            </a:pPr>
            <a:r>
              <a:rPr lang="fr-FR" sz="1600">
                <a:solidFill>
                  <a:srgbClr val="454545"/>
                </a:solidFill>
                <a:latin typeface="Hobo Std" panose="020B0803040709020204" pitchFamily="34" charset="0"/>
              </a:rPr>
              <a:t>Conclusion and perspectives</a:t>
            </a:r>
          </a:p>
        </p:txBody>
      </p:sp>
      <p:sp>
        <p:nvSpPr>
          <p:cNvPr id="32" name="TextBox 31">
            <a:extLst>
              <a:ext uri="{FF2B5EF4-FFF2-40B4-BE49-F238E27FC236}">
                <a16:creationId xmlns:a16="http://schemas.microsoft.com/office/drawing/2014/main" id="{EE704D0D-9CBA-45DF-A551-88FF7E5FEFD1}"/>
              </a:ext>
            </a:extLst>
          </p:cNvPr>
          <p:cNvSpPr txBox="1"/>
          <p:nvPr/>
        </p:nvSpPr>
        <p:spPr>
          <a:xfrm>
            <a:off x="809703" y="5525834"/>
            <a:ext cx="3004422" cy="621709"/>
          </a:xfrm>
          <a:prstGeom prst="rect">
            <a:avLst/>
          </a:prstGeom>
          <a:noFill/>
        </p:spPr>
        <p:txBody>
          <a:bodyPr wrap="square" rtlCol="0">
            <a:spAutoFit/>
          </a:bodyPr>
          <a:lstStyle/>
          <a:p>
            <a:pPr lvl="0" defTabSz="1066800">
              <a:lnSpc>
                <a:spcPct val="90000"/>
              </a:lnSpc>
              <a:spcBef>
                <a:spcPct val="0"/>
              </a:spcBef>
              <a:spcAft>
                <a:spcPct val="35000"/>
              </a:spcAft>
            </a:pPr>
            <a:r>
              <a:rPr lang="en-US" sz="1600" dirty="0">
                <a:solidFill>
                  <a:srgbClr val="454545"/>
                </a:solidFill>
                <a:latin typeface="Hobo Std" panose="020B0803040709020204" pitchFamily="34" charset="0"/>
              </a:rPr>
              <a:t>Context and scope of the project</a:t>
            </a:r>
          </a:p>
          <a:p>
            <a:pPr lvl="0" defTabSz="1066800">
              <a:lnSpc>
                <a:spcPct val="90000"/>
              </a:lnSpc>
              <a:spcBef>
                <a:spcPct val="0"/>
              </a:spcBef>
              <a:spcAft>
                <a:spcPct val="35000"/>
              </a:spcAft>
            </a:pPr>
            <a:endParaRPr lang="fr-FR" sz="1600" dirty="0">
              <a:solidFill>
                <a:srgbClr val="454545"/>
              </a:solidFill>
              <a:latin typeface="Hobo Std" panose="020B0803040709020204" pitchFamily="34" charset="0"/>
            </a:endParaRPr>
          </a:p>
        </p:txBody>
      </p:sp>
    </p:spTree>
    <p:extLst>
      <p:ext uri="{BB962C8B-B14F-4D97-AF65-F5344CB8AC3E}">
        <p14:creationId xmlns:p14="http://schemas.microsoft.com/office/powerpoint/2010/main" val="35885978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par>
                                <p:cTn id="32" presetID="21"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5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750"/>
                                        <p:tgtEl>
                                          <p:spTgt spid="2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25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750"/>
                                        <p:tgtEl>
                                          <p:spTgt spid="23"/>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750" fill="hold"/>
                                        <p:tgtEl>
                                          <p:spTgt spid="24"/>
                                        </p:tgtEl>
                                        <p:attrNameLst>
                                          <p:attrName>ppt_x</p:attrName>
                                        </p:attrNameLst>
                                      </p:cBhvr>
                                      <p:tavLst>
                                        <p:tav tm="0">
                                          <p:val>
                                            <p:strVal val="#ppt_x"/>
                                          </p:val>
                                        </p:tav>
                                        <p:tav tm="100000">
                                          <p:val>
                                            <p:strVal val="#ppt_x"/>
                                          </p:val>
                                        </p:tav>
                                      </p:tavLst>
                                    </p:anim>
                                    <p:anim calcmode="lin" valueType="num">
                                      <p:cBhvr additive="base">
                                        <p:cTn id="47" dur="750" fill="hold"/>
                                        <p:tgtEl>
                                          <p:spTgt spid="24"/>
                                        </p:tgtEl>
                                        <p:attrNameLst>
                                          <p:attrName>ppt_y</p:attrName>
                                        </p:attrNameLst>
                                      </p:cBhvr>
                                      <p:tavLst>
                                        <p:tav tm="0">
                                          <p:val>
                                            <p:strVal val="1+#ppt_h/2"/>
                                          </p:val>
                                        </p:tav>
                                        <p:tav tm="100000">
                                          <p:val>
                                            <p:strVal val="#ppt_y"/>
                                          </p:val>
                                        </p:tav>
                                      </p:tavLst>
                                    </p:anim>
                                  </p:childTnLst>
                                </p:cTn>
                              </p:par>
                              <p:par>
                                <p:cTn id="48" presetID="21" presetClass="entr" presetSubtype="1"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25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750"/>
                                        <p:tgtEl>
                                          <p:spTgt spid="25"/>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heel(1)">
                                      <p:cBhvr>
                                        <p:cTn id="56" dur="25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750"/>
                                        <p:tgtEl>
                                          <p:spTgt spid="27"/>
                                        </p:tgtEl>
                                      </p:cBhvr>
                                    </p:animEffect>
                                  </p:childTnLst>
                                </p:cTn>
                              </p:par>
                              <p:par>
                                <p:cTn id="60" presetID="2" presetClass="entr" presetSubtype="4" decel="10000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750" fill="hold"/>
                                        <p:tgtEl>
                                          <p:spTgt spid="28"/>
                                        </p:tgtEl>
                                        <p:attrNameLst>
                                          <p:attrName>ppt_x</p:attrName>
                                        </p:attrNameLst>
                                      </p:cBhvr>
                                      <p:tavLst>
                                        <p:tav tm="0">
                                          <p:val>
                                            <p:strVal val="#ppt_x"/>
                                          </p:val>
                                        </p:tav>
                                        <p:tav tm="100000">
                                          <p:val>
                                            <p:strVal val="#ppt_x"/>
                                          </p:val>
                                        </p:tav>
                                      </p:tavLst>
                                    </p:anim>
                                    <p:anim calcmode="lin" valueType="num">
                                      <p:cBhvr additive="base">
                                        <p:cTn id="63" dur="750" fill="hold"/>
                                        <p:tgtEl>
                                          <p:spTgt spid="28"/>
                                        </p:tgtEl>
                                        <p:attrNameLst>
                                          <p:attrName>ppt_y</p:attrName>
                                        </p:attrNameLst>
                                      </p:cBhvr>
                                      <p:tavLst>
                                        <p:tav tm="0">
                                          <p:val>
                                            <p:strVal val="1+#ppt_h/2"/>
                                          </p:val>
                                        </p:tav>
                                        <p:tav tm="100000">
                                          <p:val>
                                            <p:strVal val="#ppt_y"/>
                                          </p:val>
                                        </p:tav>
                                      </p:tavLst>
                                    </p:anim>
                                  </p:childTnLst>
                                </p:cTn>
                              </p:par>
                              <p:par>
                                <p:cTn id="64" presetID="21" presetClass="entr" presetSubtype="1"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heel(1)">
                                      <p:cBhvr>
                                        <p:cTn id="66" dur="25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750"/>
                                        <p:tgtEl>
                                          <p:spTgt spid="31"/>
                                        </p:tgtEl>
                                      </p:cBhvr>
                                    </p:animEffect>
                                  </p:childTnLst>
                                </p:cTn>
                              </p:par>
                              <p:par>
                                <p:cTn id="70" presetID="2" presetClass="entr" presetSubtype="4" decel="10000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750" fill="hold"/>
                                        <p:tgtEl>
                                          <p:spTgt spid="34"/>
                                        </p:tgtEl>
                                        <p:attrNameLst>
                                          <p:attrName>ppt_x</p:attrName>
                                        </p:attrNameLst>
                                      </p:cBhvr>
                                      <p:tavLst>
                                        <p:tav tm="0">
                                          <p:val>
                                            <p:strVal val="#ppt_x"/>
                                          </p:val>
                                        </p:tav>
                                        <p:tav tm="100000">
                                          <p:val>
                                            <p:strVal val="#ppt_x"/>
                                          </p:val>
                                        </p:tav>
                                      </p:tavLst>
                                    </p:anim>
                                    <p:anim calcmode="lin" valueType="num">
                                      <p:cBhvr additive="base">
                                        <p:cTn id="73" dur="750" fill="hold"/>
                                        <p:tgtEl>
                                          <p:spTgt spid="34"/>
                                        </p:tgtEl>
                                        <p:attrNameLst>
                                          <p:attrName>ppt_y</p:attrName>
                                        </p:attrNameLst>
                                      </p:cBhvr>
                                      <p:tavLst>
                                        <p:tav tm="0">
                                          <p:val>
                                            <p:strVal val="1+#ppt_h/2"/>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ppt_x"/>
                                          </p:val>
                                        </p:tav>
                                        <p:tav tm="100000">
                                          <p:val>
                                            <p:strVal val="#ppt_x"/>
                                          </p:val>
                                        </p:tav>
                                      </p:tavLst>
                                    </p:anim>
                                    <p:anim calcmode="lin" valueType="num">
                                      <p:cBhvr additive="base">
                                        <p:cTn id="77"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3" grpId="0"/>
      <p:bldP spid="24" grpId="0"/>
      <p:bldP spid="25" grpId="0"/>
      <p:bldP spid="27" grpId="0"/>
      <p:bldP spid="28" grpId="0"/>
      <p:bldP spid="29" grpId="0"/>
      <p:bldP spid="30" grpId="0" animBg="1"/>
      <p:bldP spid="31" grpId="0"/>
      <p:bldP spid="34"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4384548" y="3973544"/>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endParaRPr lang="en-US"/>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47" name="Freeform: Shape 46">
            <a:extLst>
              <a:ext uri="{FF2B5EF4-FFF2-40B4-BE49-F238E27FC236}">
                <a16:creationId xmlns:a16="http://schemas.microsoft.com/office/drawing/2014/main" id="{8F3D2B2A-6A16-4BE2-975B-EBB4B6D38343}"/>
              </a:ext>
            </a:extLst>
          </p:cNvPr>
          <p:cNvSpPr/>
          <p:nvPr/>
        </p:nvSpPr>
        <p:spPr>
          <a:xfrm>
            <a:off x="3366897" y="3007804"/>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endParaRPr lang="en-US"/>
          </a:p>
        </p:txBody>
      </p:sp>
      <p:sp>
        <p:nvSpPr>
          <p:cNvPr id="48" name="Freeform: Shape 47">
            <a:extLst>
              <a:ext uri="{FF2B5EF4-FFF2-40B4-BE49-F238E27FC236}">
                <a16:creationId xmlns:a16="http://schemas.microsoft.com/office/drawing/2014/main" id="{6C36B29E-7C78-423A-8090-9FEFECC80487}"/>
              </a:ext>
            </a:extLst>
          </p:cNvPr>
          <p:cNvSpPr/>
          <p:nvPr/>
        </p:nvSpPr>
        <p:spPr>
          <a:xfrm>
            <a:off x="6419945" y="3973544"/>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endParaRPr lang="en-US"/>
          </a:p>
        </p:txBody>
      </p:sp>
      <p:sp>
        <p:nvSpPr>
          <p:cNvPr id="49" name="Freeform: Shape 48">
            <a:extLst>
              <a:ext uri="{FF2B5EF4-FFF2-40B4-BE49-F238E27FC236}">
                <a16:creationId xmlns:a16="http://schemas.microsoft.com/office/drawing/2014/main" id="{E8F5EE83-B726-4283-8653-74E1FF12EDBB}"/>
              </a:ext>
            </a:extLst>
          </p:cNvPr>
          <p:cNvSpPr/>
          <p:nvPr/>
        </p:nvSpPr>
        <p:spPr>
          <a:xfrm>
            <a:off x="7437596"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endParaRPr lang="en-US"/>
          </a:p>
        </p:txBody>
      </p:sp>
      <p:sp>
        <p:nvSpPr>
          <p:cNvPr id="62" name="TextBox 61">
            <a:extLst>
              <a:ext uri="{FF2B5EF4-FFF2-40B4-BE49-F238E27FC236}">
                <a16:creationId xmlns:a16="http://schemas.microsoft.com/office/drawing/2014/main" id="{75C84F81-95FA-42F8-BE9A-B344BAD3D3AA}"/>
              </a:ext>
            </a:extLst>
          </p:cNvPr>
          <p:cNvSpPr txBox="1"/>
          <p:nvPr/>
        </p:nvSpPr>
        <p:spPr>
          <a:xfrm>
            <a:off x="2422438" y="69933"/>
            <a:ext cx="7589065" cy="1015663"/>
          </a:xfrm>
          <a:prstGeom prst="rect">
            <a:avLst/>
          </a:prstGeom>
          <a:noFill/>
        </p:spPr>
        <p:txBody>
          <a:bodyPr wrap="none" lIns="91440" tIns="45720" rIns="91440" bIns="45720" rtlCol="0" anchor="t">
            <a:spAutoFit/>
          </a:bodyPr>
          <a:lstStyle/>
          <a:p>
            <a:pPr algn="ctr"/>
            <a:r>
              <a:rPr lang="en-US" sz="6000" b="1">
                <a:solidFill>
                  <a:schemeClr val="accent1"/>
                </a:solidFill>
                <a:latin typeface="+mj-lt"/>
              </a:rPr>
              <a:t>Walmart Class Diagram</a:t>
            </a:r>
            <a:endParaRPr lang="en-US">
              <a:solidFill>
                <a:schemeClr val="accent1"/>
              </a:solidFill>
            </a:endParaRPr>
          </a:p>
        </p:txBody>
      </p:sp>
      <p:pic>
        <p:nvPicPr>
          <p:cNvPr id="8" name="Picture 8" descr="A picture containing text&#10;&#10;Description automatically generated">
            <a:extLst>
              <a:ext uri="{FF2B5EF4-FFF2-40B4-BE49-F238E27FC236}">
                <a16:creationId xmlns:a16="http://schemas.microsoft.com/office/drawing/2014/main" id="{A3295ED5-561E-4A8B-AFCD-9E0A74B08FBD}"/>
              </a:ext>
            </a:extLst>
          </p:cNvPr>
          <p:cNvPicPr>
            <a:picLocks noChangeAspect="1"/>
          </p:cNvPicPr>
          <p:nvPr/>
        </p:nvPicPr>
        <p:blipFill>
          <a:blip r:embed="rId3"/>
          <a:stretch>
            <a:fillRect/>
          </a:stretch>
        </p:blipFill>
        <p:spPr>
          <a:xfrm>
            <a:off x="2437564" y="1083183"/>
            <a:ext cx="7097484" cy="5628558"/>
          </a:xfrm>
          <a:prstGeom prst="rect">
            <a:avLst/>
          </a:prstGeom>
        </p:spPr>
      </p:pic>
    </p:spTree>
    <p:extLst>
      <p:ext uri="{BB962C8B-B14F-4D97-AF65-F5344CB8AC3E}">
        <p14:creationId xmlns:p14="http://schemas.microsoft.com/office/powerpoint/2010/main" val="69418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7DC5C3-9B8B-44EA-AEC0-E0AD38A49403}"/>
              </a:ext>
            </a:extLst>
          </p:cNvPr>
          <p:cNvSpPr/>
          <p:nvPr/>
        </p:nvSpPr>
        <p:spPr>
          <a:xfrm>
            <a:off x="4785144" y="3698282"/>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0A351E-B61A-48D1-8FAC-9CF391D62C59}"/>
              </a:ext>
            </a:extLst>
          </p:cNvPr>
          <p:cNvSpPr/>
          <p:nvPr/>
        </p:nvSpPr>
        <p:spPr>
          <a:xfrm>
            <a:off x="2415895" y="636299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CAD4C1D-22A5-4846-BDC1-FAE60CDEE421}"/>
              </a:ext>
            </a:extLst>
          </p:cNvPr>
          <p:cNvSpPr/>
          <p:nvPr/>
        </p:nvSpPr>
        <p:spPr>
          <a:xfrm>
            <a:off x="3426498" y="44449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DEEC720-A803-4469-A80D-4F88F8E50821}"/>
              </a:ext>
            </a:extLst>
          </p:cNvPr>
          <p:cNvSpPr/>
          <p:nvPr/>
        </p:nvSpPr>
        <p:spPr>
          <a:xfrm>
            <a:off x="2095474" y="407109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594190E-48AD-4262-B9B7-645904FF8D7C}"/>
              </a:ext>
            </a:extLst>
          </p:cNvPr>
          <p:cNvSpPr/>
          <p:nvPr/>
        </p:nvSpPr>
        <p:spPr>
          <a:xfrm>
            <a:off x="3733774" y="26398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14DD87A-9705-44C5-A575-128FE825D501}"/>
              </a:ext>
            </a:extLst>
          </p:cNvPr>
          <p:cNvSpPr/>
          <p:nvPr/>
        </p:nvSpPr>
        <p:spPr>
          <a:xfrm>
            <a:off x="3426498" y="7416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5B085-B7B6-4D22-9316-F4361932BC49}"/>
              </a:ext>
            </a:extLst>
          </p:cNvPr>
          <p:cNvSpPr/>
          <p:nvPr/>
        </p:nvSpPr>
        <p:spPr>
          <a:xfrm>
            <a:off x="197142" y="129341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1DED73-71F2-4A17-8A54-845558A1D30B}"/>
              </a:ext>
            </a:extLst>
          </p:cNvPr>
          <p:cNvSpPr/>
          <p:nvPr/>
        </p:nvSpPr>
        <p:spPr>
          <a:xfrm>
            <a:off x="4892776" y="526457"/>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B2C045-47F0-4928-AB58-77DEE38A9929}"/>
              </a:ext>
            </a:extLst>
          </p:cNvPr>
          <p:cNvSpPr/>
          <p:nvPr/>
        </p:nvSpPr>
        <p:spPr>
          <a:xfrm>
            <a:off x="1420818" y="51758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EE077F1-3976-4DA1-B056-839716CC8C99}"/>
              </a:ext>
            </a:extLst>
          </p:cNvPr>
          <p:cNvSpPr/>
          <p:nvPr/>
        </p:nvSpPr>
        <p:spPr>
          <a:xfrm>
            <a:off x="2631065" y="17804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0A60DD2-39F3-449F-9C30-95E3EC2A2ED3}"/>
              </a:ext>
            </a:extLst>
          </p:cNvPr>
          <p:cNvSpPr/>
          <p:nvPr/>
        </p:nvSpPr>
        <p:spPr>
          <a:xfrm>
            <a:off x="4540827" y="573768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3FE6E448-681B-4502-BF91-3B95B236AE34}"/>
              </a:ext>
            </a:extLst>
          </p:cNvPr>
          <p:cNvSpPr txBox="1"/>
          <p:nvPr/>
        </p:nvSpPr>
        <p:spPr>
          <a:xfrm>
            <a:off x="723805" y="621257"/>
            <a:ext cx="4707058" cy="1323439"/>
          </a:xfrm>
          <a:prstGeom prst="rect">
            <a:avLst/>
          </a:prstGeom>
          <a:noFill/>
        </p:spPr>
        <p:txBody>
          <a:bodyPr wrap="none" lIns="91440" tIns="45720" rIns="91440" bIns="45720" rtlCol="0" anchor="t">
            <a:spAutoFit/>
          </a:bodyPr>
          <a:lstStyle/>
          <a:p>
            <a:r>
              <a:rPr lang="en-US" sz="4000" b="1">
                <a:solidFill>
                  <a:srgbClr val="000000"/>
                </a:solidFill>
              </a:rPr>
              <a:t>Walmart Model Tests</a:t>
            </a:r>
          </a:p>
          <a:p>
            <a:r>
              <a:rPr lang="en-US" sz="4000" b="1">
                <a:solidFill>
                  <a:srgbClr val="000000"/>
                </a:solidFill>
              </a:rPr>
              <a:t>Class Diagram</a:t>
            </a:r>
            <a:endParaRPr lang="en-US" sz="4000" b="1" dirty="0">
              <a:solidFill>
                <a:srgbClr val="000000"/>
              </a:solidFill>
            </a:endParaRPr>
          </a:p>
        </p:txBody>
      </p:sp>
      <p:pic>
        <p:nvPicPr>
          <p:cNvPr id="29" name="Picture 37" descr="Diagram&#10;&#10;Description automatically generated">
            <a:extLst>
              <a:ext uri="{FF2B5EF4-FFF2-40B4-BE49-F238E27FC236}">
                <a16:creationId xmlns:a16="http://schemas.microsoft.com/office/drawing/2014/main" id="{733E5245-15DC-4DAA-9FF3-3B99E81D18A6}"/>
              </a:ext>
            </a:extLst>
          </p:cNvPr>
          <p:cNvPicPr>
            <a:picLocks noChangeAspect="1"/>
          </p:cNvPicPr>
          <p:nvPr/>
        </p:nvPicPr>
        <p:blipFill>
          <a:blip r:embed="rId3"/>
          <a:stretch>
            <a:fillRect/>
          </a:stretch>
        </p:blipFill>
        <p:spPr>
          <a:xfrm>
            <a:off x="4587388" y="1250580"/>
            <a:ext cx="7067797" cy="5784528"/>
          </a:xfrm>
          <a:prstGeom prst="rect">
            <a:avLst/>
          </a:prstGeom>
        </p:spPr>
      </p:pic>
    </p:spTree>
    <p:extLst>
      <p:ext uri="{BB962C8B-B14F-4D97-AF65-F5344CB8AC3E}">
        <p14:creationId xmlns:p14="http://schemas.microsoft.com/office/powerpoint/2010/main" val="11069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pic>
        <p:nvPicPr>
          <p:cNvPr id="39" name="Picture 38" descr="Graphical user interface, text, application&#10;&#10;Description automatically generated">
            <a:extLst>
              <a:ext uri="{FF2B5EF4-FFF2-40B4-BE49-F238E27FC236}">
                <a16:creationId xmlns:a16="http://schemas.microsoft.com/office/drawing/2014/main" id="{6D2BE4C3-5473-42B1-968E-595B22E77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929" y="957167"/>
            <a:ext cx="10465394" cy="6111790"/>
          </a:xfrm>
          <a:prstGeom prst="rect">
            <a:avLst/>
          </a:prstGeom>
        </p:spPr>
      </p:pic>
      <p:sp>
        <p:nvSpPr>
          <p:cNvPr id="50" name="TextBox 49">
            <a:extLst>
              <a:ext uri="{FF2B5EF4-FFF2-40B4-BE49-F238E27FC236}">
                <a16:creationId xmlns:a16="http://schemas.microsoft.com/office/drawing/2014/main" id="{D99D746F-ACF3-4700-B163-6D6A7135FD79}"/>
              </a:ext>
            </a:extLst>
          </p:cNvPr>
          <p:cNvSpPr txBox="1"/>
          <p:nvPr/>
        </p:nvSpPr>
        <p:spPr>
          <a:xfrm>
            <a:off x="2933677" y="-93351"/>
            <a:ext cx="6132513" cy="1015663"/>
          </a:xfrm>
          <a:prstGeom prst="rect">
            <a:avLst/>
          </a:prstGeom>
          <a:noFill/>
        </p:spPr>
        <p:txBody>
          <a:bodyPr wrap="none" rtlCol="0">
            <a:spAutoFit/>
          </a:bodyPr>
          <a:lstStyle/>
          <a:p>
            <a:pPr algn="ctr"/>
            <a:r>
              <a:rPr lang="en-US" sz="6000" b="1" dirty="0">
                <a:solidFill>
                  <a:schemeClr val="accent1"/>
                </a:solidFill>
                <a:latin typeface="+mj-lt"/>
              </a:rPr>
              <a:t>Sequence </a:t>
            </a:r>
            <a:r>
              <a:rPr lang="en-US" sz="6000" b="1" dirty="0">
                <a:solidFill>
                  <a:schemeClr val="accent2"/>
                </a:solidFill>
                <a:latin typeface="+mj-lt"/>
              </a:rPr>
              <a:t>Diagram</a:t>
            </a:r>
            <a:endParaRPr lang="en-US" sz="6000" b="1" baseline="30000" dirty="0">
              <a:solidFill>
                <a:schemeClr val="accent2"/>
              </a:solidFill>
              <a:latin typeface="+mj-lt"/>
            </a:endParaRPr>
          </a:p>
        </p:txBody>
      </p:sp>
    </p:spTree>
    <p:extLst>
      <p:ext uri="{BB962C8B-B14F-4D97-AF65-F5344CB8AC3E}">
        <p14:creationId xmlns:p14="http://schemas.microsoft.com/office/powerpoint/2010/main" val="436606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500"/>
                            </p:stCondLst>
                            <p:childTnLst>
                              <p:par>
                                <p:cTn id="51" presetID="2" presetClass="entr" presetSubtype="1" decel="10000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1000" fill="hold"/>
                                        <p:tgtEl>
                                          <p:spTgt spid="50"/>
                                        </p:tgtEl>
                                        <p:attrNameLst>
                                          <p:attrName>ppt_x</p:attrName>
                                        </p:attrNameLst>
                                      </p:cBhvr>
                                      <p:tavLst>
                                        <p:tav tm="0">
                                          <p:val>
                                            <p:strVal val="#ppt_x"/>
                                          </p:val>
                                        </p:tav>
                                        <p:tav tm="100000">
                                          <p:val>
                                            <p:strVal val="#ppt_x"/>
                                          </p:val>
                                        </p:tav>
                                      </p:tavLst>
                                    </p:anim>
                                    <p:anim calcmode="lin" valueType="num">
                                      <p:cBhvr additive="base">
                                        <p:cTn id="54" dur="10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0" name="TextBox 49">
            <a:extLst>
              <a:ext uri="{FF2B5EF4-FFF2-40B4-BE49-F238E27FC236}">
                <a16:creationId xmlns:a16="http://schemas.microsoft.com/office/drawing/2014/main" id="{D99D746F-ACF3-4700-B163-6D6A7135FD79}"/>
              </a:ext>
            </a:extLst>
          </p:cNvPr>
          <p:cNvSpPr txBox="1"/>
          <p:nvPr/>
        </p:nvSpPr>
        <p:spPr>
          <a:xfrm>
            <a:off x="2871787" y="-156075"/>
            <a:ext cx="6132513" cy="1015663"/>
          </a:xfrm>
          <a:prstGeom prst="rect">
            <a:avLst/>
          </a:prstGeom>
          <a:noFill/>
        </p:spPr>
        <p:txBody>
          <a:bodyPr wrap="none" rtlCol="0">
            <a:spAutoFit/>
          </a:bodyPr>
          <a:lstStyle/>
          <a:p>
            <a:pPr algn="ctr"/>
            <a:r>
              <a:rPr lang="en-US" sz="6000" b="1" dirty="0">
                <a:solidFill>
                  <a:schemeClr val="accent1"/>
                </a:solidFill>
                <a:latin typeface="+mj-lt"/>
              </a:rPr>
              <a:t>Sequence </a:t>
            </a:r>
            <a:r>
              <a:rPr lang="en-US" sz="6000" b="1" dirty="0">
                <a:solidFill>
                  <a:schemeClr val="accent2"/>
                </a:solidFill>
                <a:latin typeface="+mj-lt"/>
              </a:rPr>
              <a:t>Diagram</a:t>
            </a:r>
            <a:endParaRPr lang="en-US" sz="6000" b="1" baseline="30000" dirty="0">
              <a:solidFill>
                <a:schemeClr val="accent2"/>
              </a:solidFill>
              <a:latin typeface="+mj-lt"/>
            </a:endParaRPr>
          </a:p>
        </p:txBody>
      </p:sp>
      <p:pic>
        <p:nvPicPr>
          <p:cNvPr id="3" name="Picture 2" descr="Diagram&#10;&#10;Description automatically generated">
            <a:extLst>
              <a:ext uri="{FF2B5EF4-FFF2-40B4-BE49-F238E27FC236}">
                <a16:creationId xmlns:a16="http://schemas.microsoft.com/office/drawing/2014/main" id="{D127AB4D-CAA2-408B-9A80-32F3B7B87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626" y="922312"/>
            <a:ext cx="8174748" cy="6045512"/>
          </a:xfrm>
          <a:prstGeom prst="rect">
            <a:avLst/>
          </a:prstGeom>
        </p:spPr>
      </p:pic>
    </p:spTree>
    <p:extLst>
      <p:ext uri="{BB962C8B-B14F-4D97-AF65-F5344CB8AC3E}">
        <p14:creationId xmlns:p14="http://schemas.microsoft.com/office/powerpoint/2010/main" val="2041547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500"/>
                            </p:stCondLst>
                            <p:childTnLst>
                              <p:par>
                                <p:cTn id="51" presetID="2" presetClass="entr" presetSubtype="1" decel="10000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1000" fill="hold"/>
                                        <p:tgtEl>
                                          <p:spTgt spid="50"/>
                                        </p:tgtEl>
                                        <p:attrNameLst>
                                          <p:attrName>ppt_x</p:attrName>
                                        </p:attrNameLst>
                                      </p:cBhvr>
                                      <p:tavLst>
                                        <p:tav tm="0">
                                          <p:val>
                                            <p:strVal val="#ppt_x"/>
                                          </p:val>
                                        </p:tav>
                                        <p:tav tm="100000">
                                          <p:val>
                                            <p:strVal val="#ppt_x"/>
                                          </p:val>
                                        </p:tav>
                                      </p:tavLst>
                                    </p:anim>
                                    <p:anim calcmode="lin" valueType="num">
                                      <p:cBhvr additive="base">
                                        <p:cTn id="54" dur="10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rot="16200000">
            <a:off x="6243387" y="78342"/>
            <a:ext cx="51920" cy="11845306"/>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3"/>
            <a:ext cx="12199144" cy="580794"/>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rot="16200000">
            <a:off x="8309010" y="587716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rot="16200000">
            <a:off x="6266919"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rot="16200000">
            <a:off x="4231200" y="585477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rot="16200000">
            <a:off x="2188228"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693568" y="105630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1334464" y="2876531"/>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1012938" y="4471481"/>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2010931" y="6101561"/>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3" name="TextBox 22">
            <a:extLst>
              <a:ext uri="{FF2B5EF4-FFF2-40B4-BE49-F238E27FC236}">
                <a16:creationId xmlns:a16="http://schemas.microsoft.com/office/drawing/2014/main" id="{4F961D8E-A133-4206-9086-807B48C7560D}"/>
              </a:ext>
            </a:extLst>
          </p:cNvPr>
          <p:cNvSpPr txBox="1"/>
          <p:nvPr/>
        </p:nvSpPr>
        <p:spPr>
          <a:xfrm>
            <a:off x="4047600" y="5376345"/>
            <a:ext cx="641823" cy="523220"/>
          </a:xfrm>
          <a:prstGeom prst="rect">
            <a:avLst/>
          </a:prstGeom>
          <a:noFill/>
        </p:spPr>
        <p:txBody>
          <a:bodyPr wrap="square" rtlCol="0">
            <a:spAutoFit/>
          </a:bodyPr>
          <a:lstStyle/>
          <a:p>
            <a:pPr algn="ctr"/>
            <a:r>
              <a:rPr lang="en-US" sz="2800" b="1" dirty="0">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59107" y="6125571"/>
            <a:ext cx="2618808" cy="313932"/>
          </a:xfrm>
          <a:prstGeom prst="rect">
            <a:avLst/>
          </a:prstGeom>
          <a:noFill/>
        </p:spPr>
        <p:txBody>
          <a:bodyPr wrap="square" rtlCol="0">
            <a:spAutoFit/>
          </a:bodyPr>
          <a:lstStyle/>
          <a:p>
            <a:pPr lvl="0" defTabSz="1066800">
              <a:lnSpc>
                <a:spcPct val="90000"/>
              </a:lnSpc>
              <a:spcBef>
                <a:spcPct val="0"/>
              </a:spcBef>
              <a:spcAft>
                <a:spcPct val="35000"/>
              </a:spcAft>
            </a:pPr>
            <a:r>
              <a:rPr lang="fr-FR" sz="1600" dirty="0" err="1">
                <a:solidFill>
                  <a:srgbClr val="454545"/>
                </a:solidFill>
                <a:latin typeface="Hobo Std" panose="020B0803040709020204" pitchFamily="34" charset="0"/>
              </a:rPr>
              <a:t>Needs</a:t>
            </a:r>
            <a:r>
              <a:rPr lang="fr-FR" sz="1600" dirty="0">
                <a:solidFill>
                  <a:srgbClr val="454545"/>
                </a:solidFill>
                <a:latin typeface="Hobo Std" panose="020B0803040709020204" pitchFamily="34" charset="0"/>
              </a:rPr>
              <a:t> and business </a:t>
            </a:r>
            <a:r>
              <a:rPr lang="fr-FR" sz="1600" dirty="0" err="1">
                <a:solidFill>
                  <a:srgbClr val="454545"/>
                </a:solidFill>
                <a:latin typeface="Hobo Std" panose="020B0803040709020204" pitchFamily="34" charset="0"/>
              </a:rPr>
              <a:t>analysis</a:t>
            </a:r>
            <a:endParaRPr lang="fr-FR" sz="1600" dirty="0">
              <a:solidFill>
                <a:srgbClr val="454545"/>
              </a:solidFill>
              <a:latin typeface="Hobo Std" panose="020B080304070902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073301" y="6067353"/>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7" name="TextBox 26">
            <a:extLst>
              <a:ext uri="{FF2B5EF4-FFF2-40B4-BE49-F238E27FC236}">
                <a16:creationId xmlns:a16="http://schemas.microsoft.com/office/drawing/2014/main" id="{2D4054E0-C959-4D18-9594-26DA9657B162}"/>
              </a:ext>
            </a:extLst>
          </p:cNvPr>
          <p:cNvSpPr txBox="1"/>
          <p:nvPr/>
        </p:nvSpPr>
        <p:spPr>
          <a:xfrm>
            <a:off x="8096919" y="5376345"/>
            <a:ext cx="641823" cy="523220"/>
          </a:xfrm>
          <a:prstGeom prst="rect">
            <a:avLst/>
          </a:prstGeom>
          <a:noFill/>
        </p:spPr>
        <p:txBody>
          <a:bodyPr wrap="square" rtlCol="0">
            <a:spAutoFit/>
          </a:bodyPr>
          <a:lstStyle/>
          <a:p>
            <a:pPr algn="ctr"/>
            <a:r>
              <a:rPr lang="en-US" sz="2800" b="1">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5106498" y="5511005"/>
            <a:ext cx="2633718" cy="621709"/>
          </a:xfrm>
          <a:prstGeom prst="rect">
            <a:avLst/>
          </a:prstGeom>
          <a:noFill/>
        </p:spPr>
        <p:txBody>
          <a:bodyPr wrap="square" rtlCol="0">
            <a:spAutoFit/>
          </a:bodyPr>
          <a:lstStyle/>
          <a:p>
            <a:pPr algn="ctr" defTabSz="1066800">
              <a:lnSpc>
                <a:spcPct val="90000"/>
              </a:lnSpc>
              <a:spcBef>
                <a:spcPct val="0"/>
              </a:spcBef>
              <a:spcAft>
                <a:spcPct val="35000"/>
              </a:spcAft>
            </a:pPr>
            <a:r>
              <a:rPr lang="en-US" sz="1600" dirty="0"/>
              <a:t>Design and Implementation</a:t>
            </a:r>
          </a:p>
          <a:p>
            <a:pPr defTabSz="1066800">
              <a:lnSpc>
                <a:spcPct val="90000"/>
              </a:lnSpc>
              <a:spcBef>
                <a:spcPct val="0"/>
              </a:spcBef>
              <a:spcAft>
                <a:spcPct val="35000"/>
              </a:spcAft>
            </a:pPr>
            <a:endParaRPr lang="fr-FR" sz="1600" dirty="0">
              <a:solidFill>
                <a:srgbClr val="454545"/>
              </a:solidFill>
              <a:latin typeface="Hobo Std" panose="020B0803040709020204" pitchFamily="34" charset="0"/>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2641145" y="2230178"/>
            <a:ext cx="7015318" cy="923330"/>
          </a:xfrm>
          <a:prstGeom prst="rect">
            <a:avLst/>
          </a:prstGeom>
          <a:noFill/>
        </p:spPr>
        <p:txBody>
          <a:bodyPr wrap="none" rtlCol="0">
            <a:spAutoFit/>
          </a:bodyPr>
          <a:lstStyle/>
          <a:p>
            <a:pPr algn="ctr"/>
            <a:r>
              <a:rPr lang="en-US" sz="5400" b="1" dirty="0">
                <a:latin typeface="+mj-lt"/>
              </a:rPr>
              <a:t>Presenting the solution </a:t>
            </a:r>
            <a:endParaRPr lang="en-US" sz="3200" b="1" dirty="0">
              <a:latin typeface="+mj-lt"/>
            </a:endParaRPr>
          </a:p>
        </p:txBody>
      </p:sp>
      <p:sp>
        <p:nvSpPr>
          <p:cNvPr id="30" name="Freeform: Shape 29">
            <a:extLst>
              <a:ext uri="{FF2B5EF4-FFF2-40B4-BE49-F238E27FC236}">
                <a16:creationId xmlns:a16="http://schemas.microsoft.com/office/drawing/2014/main" id="{831799C1-EE79-4D13-8EAF-B5B29452F5E2}"/>
              </a:ext>
            </a:extLst>
          </p:cNvPr>
          <p:cNvSpPr/>
          <p:nvPr/>
        </p:nvSpPr>
        <p:spPr>
          <a:xfrm rot="16200000">
            <a:off x="10350464" y="586528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1DA64A5B-ECB6-4ECF-AB6E-117D35123053}"/>
              </a:ext>
            </a:extLst>
          </p:cNvPr>
          <p:cNvSpPr txBox="1"/>
          <p:nvPr/>
        </p:nvSpPr>
        <p:spPr>
          <a:xfrm>
            <a:off x="10158203" y="6101561"/>
            <a:ext cx="641823" cy="523220"/>
          </a:xfrm>
          <a:prstGeom prst="rect">
            <a:avLst/>
          </a:prstGeom>
          <a:noFill/>
        </p:spPr>
        <p:txBody>
          <a:bodyPr wrap="square" rtlCol="0">
            <a:spAutoFit/>
          </a:bodyPr>
          <a:lstStyle/>
          <a:p>
            <a:pPr algn="ctr"/>
            <a:r>
              <a:rPr lang="en-US" sz="2800" b="1">
                <a:solidFill>
                  <a:schemeClr val="accent2"/>
                </a:solidFill>
              </a:rPr>
              <a:t>05</a:t>
            </a:r>
          </a:p>
        </p:txBody>
      </p:sp>
      <p:sp>
        <p:nvSpPr>
          <p:cNvPr id="34" name="TextBox 33">
            <a:extLst>
              <a:ext uri="{FF2B5EF4-FFF2-40B4-BE49-F238E27FC236}">
                <a16:creationId xmlns:a16="http://schemas.microsoft.com/office/drawing/2014/main" id="{3329407E-C36F-497D-8362-293BCE6F5AB8}"/>
              </a:ext>
            </a:extLst>
          </p:cNvPr>
          <p:cNvSpPr txBox="1"/>
          <p:nvPr/>
        </p:nvSpPr>
        <p:spPr>
          <a:xfrm>
            <a:off x="9349107" y="5480989"/>
            <a:ext cx="3171203" cy="313932"/>
          </a:xfrm>
          <a:prstGeom prst="rect">
            <a:avLst/>
          </a:prstGeom>
          <a:noFill/>
        </p:spPr>
        <p:txBody>
          <a:bodyPr wrap="square" rtlCol="0">
            <a:spAutoFit/>
          </a:bodyPr>
          <a:lstStyle/>
          <a:p>
            <a:pPr defTabSz="1066800">
              <a:lnSpc>
                <a:spcPct val="90000"/>
              </a:lnSpc>
              <a:spcBef>
                <a:spcPct val="0"/>
              </a:spcBef>
              <a:spcAft>
                <a:spcPct val="35000"/>
              </a:spcAft>
            </a:pPr>
            <a:r>
              <a:rPr lang="fr-FR" sz="1600">
                <a:solidFill>
                  <a:srgbClr val="454545"/>
                </a:solidFill>
                <a:latin typeface="Hobo Std" panose="020B0803040709020204" pitchFamily="34" charset="0"/>
              </a:rPr>
              <a:t>Conclusion and perspectives</a:t>
            </a:r>
          </a:p>
        </p:txBody>
      </p:sp>
      <p:sp>
        <p:nvSpPr>
          <p:cNvPr id="32" name="TextBox 31">
            <a:extLst>
              <a:ext uri="{FF2B5EF4-FFF2-40B4-BE49-F238E27FC236}">
                <a16:creationId xmlns:a16="http://schemas.microsoft.com/office/drawing/2014/main" id="{EE704D0D-9CBA-45DF-A551-88FF7E5FEFD1}"/>
              </a:ext>
            </a:extLst>
          </p:cNvPr>
          <p:cNvSpPr txBox="1"/>
          <p:nvPr/>
        </p:nvSpPr>
        <p:spPr>
          <a:xfrm>
            <a:off x="809703" y="5525834"/>
            <a:ext cx="3004422" cy="621709"/>
          </a:xfrm>
          <a:prstGeom prst="rect">
            <a:avLst/>
          </a:prstGeom>
          <a:noFill/>
        </p:spPr>
        <p:txBody>
          <a:bodyPr wrap="square" rtlCol="0">
            <a:spAutoFit/>
          </a:bodyPr>
          <a:lstStyle/>
          <a:p>
            <a:pPr lvl="0" defTabSz="1066800">
              <a:lnSpc>
                <a:spcPct val="90000"/>
              </a:lnSpc>
              <a:spcBef>
                <a:spcPct val="0"/>
              </a:spcBef>
              <a:spcAft>
                <a:spcPct val="35000"/>
              </a:spcAft>
            </a:pPr>
            <a:r>
              <a:rPr lang="en-US" sz="1600" dirty="0">
                <a:solidFill>
                  <a:srgbClr val="454545"/>
                </a:solidFill>
                <a:latin typeface="Hobo Std" panose="020B0803040709020204" pitchFamily="34" charset="0"/>
              </a:rPr>
              <a:t>Context and scope of the project</a:t>
            </a:r>
          </a:p>
          <a:p>
            <a:pPr lvl="0" defTabSz="1066800">
              <a:lnSpc>
                <a:spcPct val="90000"/>
              </a:lnSpc>
              <a:spcBef>
                <a:spcPct val="0"/>
              </a:spcBef>
              <a:spcAft>
                <a:spcPct val="35000"/>
              </a:spcAft>
            </a:pPr>
            <a:endParaRPr lang="fr-FR" sz="1600" dirty="0">
              <a:solidFill>
                <a:srgbClr val="454545"/>
              </a:solidFill>
              <a:latin typeface="Hobo Std" panose="020B0803040709020204" pitchFamily="34" charset="0"/>
            </a:endParaRPr>
          </a:p>
        </p:txBody>
      </p:sp>
    </p:spTree>
    <p:extLst>
      <p:ext uri="{BB962C8B-B14F-4D97-AF65-F5344CB8AC3E}">
        <p14:creationId xmlns:p14="http://schemas.microsoft.com/office/powerpoint/2010/main" val="19734431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par>
                                <p:cTn id="32" presetID="21"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5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750"/>
                                        <p:tgtEl>
                                          <p:spTgt spid="2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25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750"/>
                                        <p:tgtEl>
                                          <p:spTgt spid="23"/>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750" fill="hold"/>
                                        <p:tgtEl>
                                          <p:spTgt spid="24"/>
                                        </p:tgtEl>
                                        <p:attrNameLst>
                                          <p:attrName>ppt_x</p:attrName>
                                        </p:attrNameLst>
                                      </p:cBhvr>
                                      <p:tavLst>
                                        <p:tav tm="0">
                                          <p:val>
                                            <p:strVal val="#ppt_x"/>
                                          </p:val>
                                        </p:tav>
                                        <p:tav tm="100000">
                                          <p:val>
                                            <p:strVal val="#ppt_x"/>
                                          </p:val>
                                        </p:tav>
                                      </p:tavLst>
                                    </p:anim>
                                    <p:anim calcmode="lin" valueType="num">
                                      <p:cBhvr additive="base">
                                        <p:cTn id="47" dur="750" fill="hold"/>
                                        <p:tgtEl>
                                          <p:spTgt spid="24"/>
                                        </p:tgtEl>
                                        <p:attrNameLst>
                                          <p:attrName>ppt_y</p:attrName>
                                        </p:attrNameLst>
                                      </p:cBhvr>
                                      <p:tavLst>
                                        <p:tav tm="0">
                                          <p:val>
                                            <p:strVal val="1+#ppt_h/2"/>
                                          </p:val>
                                        </p:tav>
                                        <p:tav tm="100000">
                                          <p:val>
                                            <p:strVal val="#ppt_y"/>
                                          </p:val>
                                        </p:tav>
                                      </p:tavLst>
                                    </p:anim>
                                  </p:childTnLst>
                                </p:cTn>
                              </p:par>
                              <p:par>
                                <p:cTn id="48" presetID="21" presetClass="entr" presetSubtype="1"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25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750"/>
                                        <p:tgtEl>
                                          <p:spTgt spid="25"/>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heel(1)">
                                      <p:cBhvr>
                                        <p:cTn id="56" dur="25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750"/>
                                        <p:tgtEl>
                                          <p:spTgt spid="27"/>
                                        </p:tgtEl>
                                      </p:cBhvr>
                                    </p:animEffect>
                                  </p:childTnLst>
                                </p:cTn>
                              </p:par>
                              <p:par>
                                <p:cTn id="60" presetID="2" presetClass="entr" presetSubtype="4" decel="10000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750" fill="hold"/>
                                        <p:tgtEl>
                                          <p:spTgt spid="28"/>
                                        </p:tgtEl>
                                        <p:attrNameLst>
                                          <p:attrName>ppt_x</p:attrName>
                                        </p:attrNameLst>
                                      </p:cBhvr>
                                      <p:tavLst>
                                        <p:tav tm="0">
                                          <p:val>
                                            <p:strVal val="#ppt_x"/>
                                          </p:val>
                                        </p:tav>
                                        <p:tav tm="100000">
                                          <p:val>
                                            <p:strVal val="#ppt_x"/>
                                          </p:val>
                                        </p:tav>
                                      </p:tavLst>
                                    </p:anim>
                                    <p:anim calcmode="lin" valueType="num">
                                      <p:cBhvr additive="base">
                                        <p:cTn id="63" dur="750" fill="hold"/>
                                        <p:tgtEl>
                                          <p:spTgt spid="28"/>
                                        </p:tgtEl>
                                        <p:attrNameLst>
                                          <p:attrName>ppt_y</p:attrName>
                                        </p:attrNameLst>
                                      </p:cBhvr>
                                      <p:tavLst>
                                        <p:tav tm="0">
                                          <p:val>
                                            <p:strVal val="1+#ppt_h/2"/>
                                          </p:val>
                                        </p:tav>
                                        <p:tav tm="100000">
                                          <p:val>
                                            <p:strVal val="#ppt_y"/>
                                          </p:val>
                                        </p:tav>
                                      </p:tavLst>
                                    </p:anim>
                                  </p:childTnLst>
                                </p:cTn>
                              </p:par>
                              <p:par>
                                <p:cTn id="64" presetID="21" presetClass="entr" presetSubtype="1"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heel(1)">
                                      <p:cBhvr>
                                        <p:cTn id="66" dur="25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750"/>
                                        <p:tgtEl>
                                          <p:spTgt spid="31"/>
                                        </p:tgtEl>
                                      </p:cBhvr>
                                    </p:animEffect>
                                  </p:childTnLst>
                                </p:cTn>
                              </p:par>
                              <p:par>
                                <p:cTn id="70" presetID="2" presetClass="entr" presetSubtype="4" decel="10000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750" fill="hold"/>
                                        <p:tgtEl>
                                          <p:spTgt spid="34"/>
                                        </p:tgtEl>
                                        <p:attrNameLst>
                                          <p:attrName>ppt_x</p:attrName>
                                        </p:attrNameLst>
                                      </p:cBhvr>
                                      <p:tavLst>
                                        <p:tav tm="0">
                                          <p:val>
                                            <p:strVal val="#ppt_x"/>
                                          </p:val>
                                        </p:tav>
                                        <p:tav tm="100000">
                                          <p:val>
                                            <p:strVal val="#ppt_x"/>
                                          </p:val>
                                        </p:tav>
                                      </p:tavLst>
                                    </p:anim>
                                    <p:anim calcmode="lin" valueType="num">
                                      <p:cBhvr additive="base">
                                        <p:cTn id="73" dur="750" fill="hold"/>
                                        <p:tgtEl>
                                          <p:spTgt spid="34"/>
                                        </p:tgtEl>
                                        <p:attrNameLst>
                                          <p:attrName>ppt_y</p:attrName>
                                        </p:attrNameLst>
                                      </p:cBhvr>
                                      <p:tavLst>
                                        <p:tav tm="0">
                                          <p:val>
                                            <p:strVal val="1+#ppt_h/2"/>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ppt_x"/>
                                          </p:val>
                                        </p:tav>
                                        <p:tav tm="100000">
                                          <p:val>
                                            <p:strVal val="#ppt_x"/>
                                          </p:val>
                                        </p:tav>
                                      </p:tavLst>
                                    </p:anim>
                                    <p:anim calcmode="lin" valueType="num">
                                      <p:cBhvr additive="base">
                                        <p:cTn id="77"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3" grpId="0"/>
      <p:bldP spid="24" grpId="0"/>
      <p:bldP spid="25" grpId="0"/>
      <p:bldP spid="27" grpId="0"/>
      <p:bldP spid="28" grpId="0"/>
      <p:bldP spid="29" grpId="0"/>
      <p:bldP spid="30" grpId="0" animBg="1"/>
      <p:bldP spid="31" grpId="0"/>
      <p:bldP spid="34"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10302694" y="66014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028109" y="363317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1206956" y="593375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1" name="TextBox 50">
            <a:extLst>
              <a:ext uri="{FF2B5EF4-FFF2-40B4-BE49-F238E27FC236}">
                <a16:creationId xmlns:a16="http://schemas.microsoft.com/office/drawing/2014/main" id="{FEA191BB-C51F-4ED1-B39B-3F975302FE56}"/>
              </a:ext>
            </a:extLst>
          </p:cNvPr>
          <p:cNvSpPr txBox="1"/>
          <p:nvPr/>
        </p:nvSpPr>
        <p:spPr>
          <a:xfrm>
            <a:off x="2839645" y="69933"/>
            <a:ext cx="6389826" cy="1015663"/>
          </a:xfrm>
          <a:prstGeom prst="rect">
            <a:avLst/>
          </a:prstGeom>
          <a:noFill/>
        </p:spPr>
        <p:txBody>
          <a:bodyPr wrap="none" rtlCol="0">
            <a:spAutoFit/>
          </a:bodyPr>
          <a:lstStyle/>
          <a:p>
            <a:pPr algn="ctr"/>
            <a:r>
              <a:rPr lang="en-US" sz="6000" b="1" dirty="0">
                <a:solidFill>
                  <a:schemeClr val="accent1"/>
                </a:solidFill>
                <a:latin typeface="+mj-lt"/>
              </a:rPr>
              <a:t>Global</a:t>
            </a:r>
            <a:r>
              <a:rPr lang="en-US" sz="6000" b="1" dirty="0">
                <a:solidFill>
                  <a:schemeClr val="accent2"/>
                </a:solidFill>
                <a:latin typeface="+mj-lt"/>
              </a:rPr>
              <a:t> Architecture</a:t>
            </a:r>
            <a:endParaRPr lang="en-US" sz="6000" b="1" baseline="30000" dirty="0">
              <a:solidFill>
                <a:schemeClr val="accent2"/>
              </a:solidFill>
              <a:latin typeface="+mj-lt"/>
            </a:endParaRPr>
          </a:p>
        </p:txBody>
      </p:sp>
      <p:pic>
        <p:nvPicPr>
          <p:cNvPr id="5" name="Picture 4" descr="Diagram&#10;&#10;Description automatically generated">
            <a:extLst>
              <a:ext uri="{FF2B5EF4-FFF2-40B4-BE49-F238E27FC236}">
                <a16:creationId xmlns:a16="http://schemas.microsoft.com/office/drawing/2014/main" id="{F4A5A756-EC52-4450-A398-15501BE40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832" y="1258770"/>
            <a:ext cx="7085061" cy="5065152"/>
          </a:xfrm>
          <a:prstGeom prst="rect">
            <a:avLst/>
          </a:prstGeom>
        </p:spPr>
      </p:pic>
    </p:spTree>
    <p:extLst>
      <p:ext uri="{BB962C8B-B14F-4D97-AF65-F5344CB8AC3E}">
        <p14:creationId xmlns:p14="http://schemas.microsoft.com/office/powerpoint/2010/main" val="2100893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fill="hold"/>
                                        <p:tgtEl>
                                          <p:spTgt spid="51"/>
                                        </p:tgtEl>
                                        <p:attrNameLst>
                                          <p:attrName>ppt_x</p:attrName>
                                        </p:attrNameLst>
                                      </p:cBhvr>
                                      <p:tavLst>
                                        <p:tav tm="0">
                                          <p:val>
                                            <p:strVal val="#ppt_x"/>
                                          </p:val>
                                        </p:tav>
                                        <p:tav tm="100000">
                                          <p:val>
                                            <p:strVal val="#ppt_x"/>
                                          </p:val>
                                        </p:tav>
                                      </p:tavLst>
                                    </p:anim>
                                    <p:anim calcmode="lin" valueType="num">
                                      <p:cBhvr additive="base">
                                        <p:cTn id="8" dur="10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Logo, company name&#10;&#10;Description automatically generated">
            <a:extLst>
              <a:ext uri="{FF2B5EF4-FFF2-40B4-BE49-F238E27FC236}">
                <a16:creationId xmlns:a16="http://schemas.microsoft.com/office/drawing/2014/main" id="{3C6E2DA0-E353-42C2-B6CB-D1028B265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798" y="2503416"/>
            <a:ext cx="1681547" cy="1050967"/>
          </a:xfrm>
          <a:prstGeom prst="rect">
            <a:avLst/>
          </a:prstGeom>
        </p:spPr>
      </p:pic>
      <p:sp>
        <p:nvSpPr>
          <p:cNvPr id="20" name="Accolade ouvrante 19"/>
          <p:cNvSpPr/>
          <p:nvPr/>
        </p:nvSpPr>
        <p:spPr>
          <a:xfrm>
            <a:off x="3608041" y="1378239"/>
            <a:ext cx="448152" cy="2349120"/>
          </a:xfrm>
          <a:prstGeom prst="leftBrace">
            <a:avLst>
              <a:gd name="adj1" fmla="val 59343"/>
              <a:gd name="adj2" fmla="val 47909"/>
            </a:avLst>
          </a:prstGeom>
          <a:ln>
            <a:solidFill>
              <a:srgbClr val="4D4D4D"/>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22" name="Accolade ouvrante 21"/>
          <p:cNvSpPr/>
          <p:nvPr/>
        </p:nvSpPr>
        <p:spPr>
          <a:xfrm>
            <a:off x="3608041" y="4079631"/>
            <a:ext cx="448152" cy="875440"/>
          </a:xfrm>
          <a:prstGeom prst="leftBrace">
            <a:avLst>
              <a:gd name="adj1" fmla="val 59343"/>
              <a:gd name="adj2" fmla="val 49855"/>
            </a:avLst>
          </a:prstGeom>
          <a:ln>
            <a:solidFill>
              <a:srgbClr val="4D4D4D"/>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24" name="ZoneTexte 23"/>
          <p:cNvSpPr txBox="1"/>
          <p:nvPr/>
        </p:nvSpPr>
        <p:spPr>
          <a:xfrm>
            <a:off x="604206" y="5391119"/>
            <a:ext cx="3003835" cy="707886"/>
          </a:xfrm>
          <a:prstGeom prst="rect">
            <a:avLst/>
          </a:prstGeom>
          <a:noFill/>
        </p:spPr>
        <p:txBody>
          <a:bodyPr wrap="square" rtlCol="0">
            <a:spAutoFit/>
          </a:bodyPr>
          <a:lstStyle/>
          <a:p>
            <a:pPr algn="ctr"/>
            <a:r>
              <a:rPr lang="fr-FR" sz="2000" dirty="0">
                <a:solidFill>
                  <a:srgbClr val="454545"/>
                </a:solidFill>
                <a:latin typeface="Hobo Std" panose="020B0803040709020204" pitchFamily="34" charset="0"/>
              </a:rPr>
              <a:t>Source code management and version control </a:t>
            </a:r>
            <a:r>
              <a:rPr lang="fr-FR" sz="2000" dirty="0" err="1">
                <a:solidFill>
                  <a:srgbClr val="454545"/>
                </a:solidFill>
                <a:latin typeface="Hobo Std" panose="020B0803040709020204" pitchFamily="34" charset="0"/>
              </a:rPr>
              <a:t>tools</a:t>
            </a:r>
            <a:endParaRPr lang="fr-FR" sz="2000" dirty="0">
              <a:solidFill>
                <a:srgbClr val="454545"/>
              </a:solidFill>
              <a:latin typeface="Hobo Std" panose="020B0803040709020204" pitchFamily="34" charset="0"/>
            </a:endParaRPr>
          </a:p>
        </p:txBody>
      </p:sp>
      <p:sp>
        <p:nvSpPr>
          <p:cNvPr id="25" name="ZoneTexte 24"/>
          <p:cNvSpPr txBox="1"/>
          <p:nvPr/>
        </p:nvSpPr>
        <p:spPr>
          <a:xfrm>
            <a:off x="651844" y="2279439"/>
            <a:ext cx="2816525" cy="400110"/>
          </a:xfrm>
          <a:prstGeom prst="rect">
            <a:avLst/>
          </a:prstGeom>
          <a:noFill/>
        </p:spPr>
        <p:txBody>
          <a:bodyPr wrap="square" rtlCol="0">
            <a:spAutoFit/>
          </a:bodyPr>
          <a:lstStyle/>
          <a:p>
            <a:pPr algn="ctr"/>
            <a:r>
              <a:rPr lang="fr-FR" sz="2000" dirty="0">
                <a:solidFill>
                  <a:srgbClr val="454545"/>
                </a:solidFill>
                <a:latin typeface="Hobo Std" panose="020B0803040709020204" pitchFamily="34" charset="0"/>
              </a:rPr>
              <a:t>Software </a:t>
            </a:r>
            <a:r>
              <a:rPr lang="fr-FR" sz="2000" dirty="0" err="1">
                <a:solidFill>
                  <a:srgbClr val="454545"/>
                </a:solidFill>
                <a:latin typeface="Hobo Std" panose="020B0803040709020204" pitchFamily="34" charset="0"/>
              </a:rPr>
              <a:t>environment</a:t>
            </a:r>
            <a:endParaRPr lang="fr-FR" sz="2000" dirty="0">
              <a:solidFill>
                <a:srgbClr val="454545"/>
              </a:solidFill>
              <a:latin typeface="Hobo Std" panose="020B0803040709020204" pitchFamily="34" charset="0"/>
            </a:endParaRPr>
          </a:p>
        </p:txBody>
      </p:sp>
      <p:sp>
        <p:nvSpPr>
          <p:cNvPr id="26" name="ZoneTexte 25"/>
          <p:cNvSpPr txBox="1"/>
          <p:nvPr/>
        </p:nvSpPr>
        <p:spPr>
          <a:xfrm>
            <a:off x="414910" y="4163407"/>
            <a:ext cx="3290391" cy="707886"/>
          </a:xfrm>
          <a:prstGeom prst="rect">
            <a:avLst/>
          </a:prstGeom>
          <a:noFill/>
        </p:spPr>
        <p:txBody>
          <a:bodyPr wrap="square" rtlCol="0">
            <a:spAutoFit/>
          </a:bodyPr>
          <a:lstStyle/>
          <a:p>
            <a:pPr algn="ctr"/>
            <a:r>
              <a:rPr lang="fr-FR" sz="2000" dirty="0" err="1">
                <a:solidFill>
                  <a:srgbClr val="454545"/>
                </a:solidFill>
                <a:latin typeface="Hobo Std" panose="020B0803040709020204" pitchFamily="34" charset="0"/>
              </a:rPr>
              <a:t>Programming</a:t>
            </a:r>
            <a:endParaRPr lang="fr-FR" sz="2000" dirty="0">
              <a:solidFill>
                <a:srgbClr val="454545"/>
              </a:solidFill>
              <a:latin typeface="Hobo Std" panose="020B0803040709020204" pitchFamily="34" charset="0"/>
            </a:endParaRPr>
          </a:p>
          <a:p>
            <a:pPr algn="ctr"/>
            <a:r>
              <a:rPr lang="fr-FR" sz="2000" dirty="0">
                <a:solidFill>
                  <a:srgbClr val="454545"/>
                </a:solidFill>
                <a:latin typeface="Hobo Std" panose="020B0803040709020204" pitchFamily="34" charset="0"/>
              </a:rPr>
              <a:t> </a:t>
            </a:r>
            <a:r>
              <a:rPr lang="fr-FR" sz="2000" dirty="0" err="1">
                <a:solidFill>
                  <a:srgbClr val="454545"/>
                </a:solidFill>
                <a:latin typeface="Hobo Std" panose="020B0803040709020204" pitchFamily="34" charset="0"/>
              </a:rPr>
              <a:t>language</a:t>
            </a:r>
            <a:r>
              <a:rPr lang="fr-FR" sz="2000" dirty="0">
                <a:solidFill>
                  <a:srgbClr val="454545"/>
                </a:solidFill>
                <a:latin typeface="Hobo Std" panose="020B0803040709020204" pitchFamily="34" charset="0"/>
              </a:rPr>
              <a:t> and </a:t>
            </a:r>
            <a:r>
              <a:rPr lang="fr-FR" sz="2000" dirty="0" err="1">
                <a:solidFill>
                  <a:srgbClr val="454545"/>
                </a:solidFill>
                <a:latin typeface="Hobo Std" panose="020B0803040709020204" pitchFamily="34" charset="0"/>
              </a:rPr>
              <a:t>frameworks</a:t>
            </a:r>
            <a:endParaRPr lang="fr-FR" sz="2000" dirty="0">
              <a:solidFill>
                <a:srgbClr val="454545"/>
              </a:solidFill>
              <a:latin typeface="Hobo Std" panose="020B0803040709020204" pitchFamily="34" charset="0"/>
            </a:endParaRPr>
          </a:p>
        </p:txBody>
      </p:sp>
      <p:sp>
        <p:nvSpPr>
          <p:cNvPr id="29" name="TextBox 28">
            <a:extLst>
              <a:ext uri="{FF2B5EF4-FFF2-40B4-BE49-F238E27FC236}">
                <a16:creationId xmlns:a16="http://schemas.microsoft.com/office/drawing/2014/main" id="{08649E65-44ED-4D2C-ABCA-289E2621F89D}"/>
              </a:ext>
            </a:extLst>
          </p:cNvPr>
          <p:cNvSpPr txBox="1"/>
          <p:nvPr/>
        </p:nvSpPr>
        <p:spPr>
          <a:xfrm>
            <a:off x="1669615" y="-71535"/>
            <a:ext cx="9280169" cy="1015663"/>
          </a:xfrm>
          <a:prstGeom prst="rect">
            <a:avLst/>
          </a:prstGeom>
          <a:noFill/>
        </p:spPr>
        <p:txBody>
          <a:bodyPr wrap="none" rtlCol="0">
            <a:spAutoFit/>
          </a:bodyPr>
          <a:lstStyle/>
          <a:p>
            <a:pPr algn="ctr"/>
            <a:r>
              <a:rPr lang="en-US" sz="6000" b="1" dirty="0">
                <a:solidFill>
                  <a:schemeClr val="accent1"/>
                </a:solidFill>
                <a:latin typeface="+mj-lt"/>
              </a:rPr>
              <a:t>Used</a:t>
            </a:r>
            <a:r>
              <a:rPr lang="en-US" sz="6000" b="1" dirty="0">
                <a:solidFill>
                  <a:schemeClr val="accent2"/>
                </a:solidFill>
                <a:latin typeface="+mj-lt"/>
              </a:rPr>
              <a:t> </a:t>
            </a:r>
            <a:r>
              <a:rPr lang="en-US" sz="6000" b="1" dirty="0">
                <a:solidFill>
                  <a:srgbClr val="185ADB"/>
                </a:solidFill>
                <a:latin typeface="+mj-lt"/>
              </a:rPr>
              <a:t>Tools</a:t>
            </a:r>
            <a:r>
              <a:rPr lang="en-US" sz="6000" b="1" dirty="0">
                <a:solidFill>
                  <a:schemeClr val="accent2"/>
                </a:solidFill>
                <a:latin typeface="+mj-lt"/>
              </a:rPr>
              <a:t> </a:t>
            </a:r>
            <a:r>
              <a:rPr lang="en-US" sz="6000" b="1" dirty="0">
                <a:latin typeface="+mj-lt"/>
              </a:rPr>
              <a:t>and </a:t>
            </a:r>
            <a:r>
              <a:rPr lang="en-US" sz="6000" b="1" dirty="0">
                <a:solidFill>
                  <a:schemeClr val="accent2"/>
                </a:solidFill>
                <a:latin typeface="+mj-lt"/>
              </a:rPr>
              <a:t>Technologies</a:t>
            </a:r>
            <a:endParaRPr lang="en-US" sz="6000" b="1" baseline="30000" dirty="0">
              <a:solidFill>
                <a:schemeClr val="accent2"/>
              </a:solidFill>
              <a:latin typeface="+mj-lt"/>
            </a:endParaRPr>
          </a:p>
        </p:txBody>
      </p:sp>
      <p:pic>
        <p:nvPicPr>
          <p:cNvPr id="6" name="Picture 5" descr="Logo&#10;&#10;Description automatically generated">
            <a:extLst>
              <a:ext uri="{FF2B5EF4-FFF2-40B4-BE49-F238E27FC236}">
                <a16:creationId xmlns:a16="http://schemas.microsoft.com/office/drawing/2014/main" id="{7AC4DF4D-AA3D-4677-9620-0A05739EF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191" y="1163349"/>
            <a:ext cx="2428154" cy="1214077"/>
          </a:xfrm>
          <a:prstGeom prst="rect">
            <a:avLst/>
          </a:prstGeom>
        </p:spPr>
      </p:pic>
      <p:pic>
        <p:nvPicPr>
          <p:cNvPr id="8" name="Picture 7" descr="A picture containing sign, colorful&#10;&#10;Description automatically generated">
            <a:extLst>
              <a:ext uri="{FF2B5EF4-FFF2-40B4-BE49-F238E27FC236}">
                <a16:creationId xmlns:a16="http://schemas.microsoft.com/office/drawing/2014/main" id="{246A26F1-B265-47A1-A568-56242576EE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235774"/>
            <a:ext cx="1069119" cy="1015663"/>
          </a:xfrm>
          <a:prstGeom prst="rect">
            <a:avLst/>
          </a:prstGeom>
        </p:spPr>
      </p:pic>
      <p:pic>
        <p:nvPicPr>
          <p:cNvPr id="30" name="Picture 29" descr="Logo&#10;&#10;Description automatically generated">
            <a:extLst>
              <a:ext uri="{FF2B5EF4-FFF2-40B4-BE49-F238E27FC236}">
                <a16:creationId xmlns:a16="http://schemas.microsoft.com/office/drawing/2014/main" id="{93C9C244-6C39-418D-BE11-FD211D7180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1148" y="2861906"/>
            <a:ext cx="1683695" cy="557553"/>
          </a:xfrm>
          <a:prstGeom prst="rect">
            <a:avLst/>
          </a:prstGeom>
        </p:spPr>
      </p:pic>
      <p:pic>
        <p:nvPicPr>
          <p:cNvPr id="41" name="Picture 40" descr="Icon&#10;&#10;Description automatically generated">
            <a:extLst>
              <a:ext uri="{FF2B5EF4-FFF2-40B4-BE49-F238E27FC236}">
                <a16:creationId xmlns:a16="http://schemas.microsoft.com/office/drawing/2014/main" id="{D509D9A5-BB08-4517-965C-DF4CBABBD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9572" y="3994093"/>
            <a:ext cx="896937" cy="1007794"/>
          </a:xfrm>
          <a:prstGeom prst="rect">
            <a:avLst/>
          </a:prstGeom>
        </p:spPr>
      </p:pic>
      <p:pic>
        <p:nvPicPr>
          <p:cNvPr id="43" name="Picture 42" descr="Icon&#10;&#10;Description automatically generated">
            <a:extLst>
              <a:ext uri="{FF2B5EF4-FFF2-40B4-BE49-F238E27FC236}">
                <a16:creationId xmlns:a16="http://schemas.microsoft.com/office/drawing/2014/main" id="{B145E815-2A84-4B1B-9782-1B69B8B2AD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7102" y="4048743"/>
            <a:ext cx="896937" cy="937215"/>
          </a:xfrm>
          <a:prstGeom prst="rect">
            <a:avLst/>
          </a:prstGeom>
        </p:spPr>
      </p:pic>
      <p:pic>
        <p:nvPicPr>
          <p:cNvPr id="46" name="Picture 45" descr="Icon&#10;&#10;Description automatically generated">
            <a:extLst>
              <a:ext uri="{FF2B5EF4-FFF2-40B4-BE49-F238E27FC236}">
                <a16:creationId xmlns:a16="http://schemas.microsoft.com/office/drawing/2014/main" id="{98271F1D-CBAC-4827-BCA0-5EE95B96B4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flipV="1">
            <a:off x="7556300" y="1884774"/>
            <a:ext cx="1059466" cy="985303"/>
          </a:xfrm>
          <a:prstGeom prst="rect">
            <a:avLst/>
          </a:prstGeom>
        </p:spPr>
      </p:pic>
      <p:sp>
        <p:nvSpPr>
          <p:cNvPr id="47" name="Accolade ouvrante 21">
            <a:extLst>
              <a:ext uri="{FF2B5EF4-FFF2-40B4-BE49-F238E27FC236}">
                <a16:creationId xmlns:a16="http://schemas.microsoft.com/office/drawing/2014/main" id="{FDA5B9BD-C6E9-4BC3-BC85-9269A5241936}"/>
              </a:ext>
            </a:extLst>
          </p:cNvPr>
          <p:cNvSpPr/>
          <p:nvPr/>
        </p:nvSpPr>
        <p:spPr>
          <a:xfrm>
            <a:off x="3608041" y="5391119"/>
            <a:ext cx="448152" cy="875440"/>
          </a:xfrm>
          <a:prstGeom prst="leftBrace">
            <a:avLst>
              <a:gd name="adj1" fmla="val 59343"/>
              <a:gd name="adj2" fmla="val 49855"/>
            </a:avLst>
          </a:prstGeom>
          <a:ln>
            <a:solidFill>
              <a:srgbClr val="4D4D4D"/>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pic>
        <p:nvPicPr>
          <p:cNvPr id="49" name="Picture 48" descr="Shape&#10;&#10;Description automatically generated with medium confidence">
            <a:extLst>
              <a:ext uri="{FF2B5EF4-FFF2-40B4-BE49-F238E27FC236}">
                <a16:creationId xmlns:a16="http://schemas.microsoft.com/office/drawing/2014/main" id="{D5A85322-A526-49D5-A1A9-E7C988764E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56193" y="5307343"/>
            <a:ext cx="1683696" cy="947079"/>
          </a:xfrm>
          <a:prstGeom prst="rect">
            <a:avLst/>
          </a:prstGeom>
        </p:spPr>
      </p:pic>
    </p:spTree>
    <p:extLst>
      <p:ext uri="{BB962C8B-B14F-4D97-AF65-F5344CB8AC3E}">
        <p14:creationId xmlns:p14="http://schemas.microsoft.com/office/powerpoint/2010/main" val="692382747"/>
      </p:ext>
    </p:extLst>
  </p:cSld>
  <p:clrMapOvr>
    <a:masterClrMapping/>
  </p:clrMapOvr>
  <p:transition spd="slow">
    <p:push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288088" y="108646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10302694" y="66014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028109" y="363317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1206956" y="593375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1" name="TextBox 50">
            <a:extLst>
              <a:ext uri="{FF2B5EF4-FFF2-40B4-BE49-F238E27FC236}">
                <a16:creationId xmlns:a16="http://schemas.microsoft.com/office/drawing/2014/main" id="{FEA191BB-C51F-4ED1-B39B-3F975302FE56}"/>
              </a:ext>
            </a:extLst>
          </p:cNvPr>
          <p:cNvSpPr txBox="1"/>
          <p:nvPr/>
        </p:nvSpPr>
        <p:spPr>
          <a:xfrm>
            <a:off x="3089424" y="69933"/>
            <a:ext cx="5890267" cy="769441"/>
          </a:xfrm>
          <a:prstGeom prst="rect">
            <a:avLst/>
          </a:prstGeom>
          <a:noFill/>
        </p:spPr>
        <p:txBody>
          <a:bodyPr wrap="none" rtlCol="0">
            <a:spAutoFit/>
          </a:bodyPr>
          <a:lstStyle/>
          <a:p>
            <a:pPr algn="ctr"/>
            <a:r>
              <a:rPr lang="en-US" sz="4400" b="1" dirty="0">
                <a:solidFill>
                  <a:schemeClr val="accent1"/>
                </a:solidFill>
                <a:latin typeface="+mj-lt"/>
              </a:rPr>
              <a:t>Foreman QA Standalone</a:t>
            </a:r>
            <a:endParaRPr lang="en-US" sz="4400" b="1" baseline="30000" dirty="0">
              <a:solidFill>
                <a:schemeClr val="accent2"/>
              </a:solidFill>
              <a:latin typeface="+mj-lt"/>
            </a:endParaRPr>
          </a:p>
        </p:txBody>
      </p:sp>
      <p:sp>
        <p:nvSpPr>
          <p:cNvPr id="19" name="TextBox 18">
            <a:extLst>
              <a:ext uri="{FF2B5EF4-FFF2-40B4-BE49-F238E27FC236}">
                <a16:creationId xmlns:a16="http://schemas.microsoft.com/office/drawing/2014/main" id="{6B19C6C9-37AB-4550-9C2C-06E01E4F15DA}"/>
              </a:ext>
            </a:extLst>
          </p:cNvPr>
          <p:cNvSpPr txBox="1"/>
          <p:nvPr/>
        </p:nvSpPr>
        <p:spPr>
          <a:xfrm>
            <a:off x="2850716" y="660142"/>
            <a:ext cx="6352676" cy="584775"/>
          </a:xfrm>
          <a:prstGeom prst="rect">
            <a:avLst/>
          </a:prstGeom>
          <a:noFill/>
        </p:spPr>
        <p:txBody>
          <a:bodyPr wrap="square" rtlCol="0">
            <a:spAutoFit/>
          </a:bodyPr>
          <a:lstStyle/>
          <a:p>
            <a:pPr algn="ctr"/>
            <a:r>
              <a:rPr lang="en-US" sz="3200" dirty="0">
                <a:solidFill>
                  <a:srgbClr val="185ADB"/>
                </a:solidFill>
                <a:latin typeface="Tw Cen MT" panose="020B0602020104020603" pitchFamily="34" charset="0"/>
              </a:rPr>
              <a:t>Azure DevOps</a:t>
            </a:r>
          </a:p>
        </p:txBody>
      </p:sp>
      <p:pic>
        <p:nvPicPr>
          <p:cNvPr id="11" name="Picture 10" descr="Graphical user interface, text, application, email&#10;&#10;Description automatically generated">
            <a:extLst>
              <a:ext uri="{FF2B5EF4-FFF2-40B4-BE49-F238E27FC236}">
                <a16:creationId xmlns:a16="http://schemas.microsoft.com/office/drawing/2014/main" id="{47E31259-A08B-4039-AFF9-BAC0A9665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 y="1409700"/>
            <a:ext cx="12192000" cy="544830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FEA92FAC-B8C8-4E99-AD34-A2FB3A456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 y="1395641"/>
            <a:ext cx="12192000" cy="5461000"/>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6F94B06C-9CEF-4775-BA18-84593A697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09" y="1391093"/>
            <a:ext cx="12192000" cy="5461000"/>
          </a:xfrm>
          <a:prstGeom prst="rect">
            <a:avLst/>
          </a:prstGeom>
        </p:spPr>
      </p:pic>
      <p:pic>
        <p:nvPicPr>
          <p:cNvPr id="23" name="Picture 22" descr="Graphical user interface, text, application, email&#10;&#10;Description automatically generated">
            <a:extLst>
              <a:ext uri="{FF2B5EF4-FFF2-40B4-BE49-F238E27FC236}">
                <a16:creationId xmlns:a16="http://schemas.microsoft.com/office/drawing/2014/main" id="{BCF8FCD7-1CD9-46CD-92DD-354E0A1027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94" y="1342193"/>
            <a:ext cx="12192000" cy="5510580"/>
          </a:xfrm>
          <a:prstGeom prst="rect">
            <a:avLst/>
          </a:prstGeom>
        </p:spPr>
      </p:pic>
      <p:pic>
        <p:nvPicPr>
          <p:cNvPr id="28" name="Picture 27" descr="Graphical user interface, text, application, email&#10;&#10;Description automatically generated">
            <a:extLst>
              <a:ext uri="{FF2B5EF4-FFF2-40B4-BE49-F238E27FC236}">
                <a16:creationId xmlns:a16="http://schemas.microsoft.com/office/drawing/2014/main" id="{1D1EB6E7-BF7C-4FE5-9952-ECF8DAD72C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6" y="1356418"/>
            <a:ext cx="12192000" cy="5499100"/>
          </a:xfrm>
          <a:prstGeom prst="rect">
            <a:avLst/>
          </a:prstGeom>
        </p:spPr>
      </p:pic>
    </p:spTree>
    <p:extLst>
      <p:ext uri="{BB962C8B-B14F-4D97-AF65-F5344CB8AC3E}">
        <p14:creationId xmlns:p14="http://schemas.microsoft.com/office/powerpoint/2010/main" val="391284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10" presetClass="exit" presetSubtype="0" fill="hold"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par>
                                <p:cTn id="48" presetID="10" presetClass="exit" presetSubtype="0" fill="hold" nodeType="withEffect">
                                  <p:stCondLst>
                                    <p:cond delay="0"/>
                                  </p:stCondLst>
                                  <p:childTnLst>
                                    <p:animEffect transition="out" filter="fade">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par>
                                <p:cTn id="58" presetID="10" presetClass="exit" presetSubtype="0" fill="hold" nodeType="withEffect">
                                  <p:stCondLst>
                                    <p:cond delay="0"/>
                                  </p:stCondLst>
                                  <p:childTnLst>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288088" y="108646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10302694" y="66014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028109" y="363317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1206956" y="593375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1" name="TextBox 50">
            <a:extLst>
              <a:ext uri="{FF2B5EF4-FFF2-40B4-BE49-F238E27FC236}">
                <a16:creationId xmlns:a16="http://schemas.microsoft.com/office/drawing/2014/main" id="{FEA191BB-C51F-4ED1-B39B-3F975302FE56}"/>
              </a:ext>
            </a:extLst>
          </p:cNvPr>
          <p:cNvSpPr txBox="1"/>
          <p:nvPr/>
        </p:nvSpPr>
        <p:spPr>
          <a:xfrm>
            <a:off x="3089424" y="69933"/>
            <a:ext cx="5890267" cy="769441"/>
          </a:xfrm>
          <a:prstGeom prst="rect">
            <a:avLst/>
          </a:prstGeom>
          <a:noFill/>
        </p:spPr>
        <p:txBody>
          <a:bodyPr wrap="none" rtlCol="0">
            <a:spAutoFit/>
          </a:bodyPr>
          <a:lstStyle/>
          <a:p>
            <a:pPr algn="ctr"/>
            <a:r>
              <a:rPr lang="en-US" sz="4400" b="1" dirty="0">
                <a:solidFill>
                  <a:schemeClr val="accent1"/>
                </a:solidFill>
                <a:latin typeface="+mj-lt"/>
              </a:rPr>
              <a:t>Foreman QA Standalone</a:t>
            </a:r>
            <a:endParaRPr lang="en-US" sz="4400" b="1" baseline="30000" dirty="0">
              <a:solidFill>
                <a:schemeClr val="accent2"/>
              </a:solidFill>
              <a:latin typeface="+mj-lt"/>
            </a:endParaRPr>
          </a:p>
        </p:txBody>
      </p:sp>
      <p:sp>
        <p:nvSpPr>
          <p:cNvPr id="19" name="TextBox 18">
            <a:extLst>
              <a:ext uri="{FF2B5EF4-FFF2-40B4-BE49-F238E27FC236}">
                <a16:creationId xmlns:a16="http://schemas.microsoft.com/office/drawing/2014/main" id="{6B19C6C9-37AB-4550-9C2C-06E01E4F15DA}"/>
              </a:ext>
            </a:extLst>
          </p:cNvPr>
          <p:cNvSpPr txBox="1"/>
          <p:nvPr/>
        </p:nvSpPr>
        <p:spPr>
          <a:xfrm>
            <a:off x="2850716" y="660142"/>
            <a:ext cx="6352676" cy="584775"/>
          </a:xfrm>
          <a:prstGeom prst="rect">
            <a:avLst/>
          </a:prstGeom>
          <a:noFill/>
        </p:spPr>
        <p:txBody>
          <a:bodyPr wrap="square" rtlCol="0">
            <a:spAutoFit/>
          </a:bodyPr>
          <a:lstStyle/>
          <a:p>
            <a:pPr algn="ctr"/>
            <a:r>
              <a:rPr lang="en-US" sz="3200" dirty="0">
                <a:solidFill>
                  <a:srgbClr val="185ADB"/>
                </a:solidFill>
                <a:latin typeface="Tw Cen MT" panose="020B0602020104020603" pitchFamily="34" charset="0"/>
              </a:rPr>
              <a:t>Microsoft Teams</a:t>
            </a:r>
          </a:p>
        </p:txBody>
      </p:sp>
      <p:pic>
        <p:nvPicPr>
          <p:cNvPr id="3" name="Picture 2" descr="Graphical user interface, application, Teams&#10;&#10;Description automatically generated">
            <a:extLst>
              <a:ext uri="{FF2B5EF4-FFF2-40B4-BE49-F238E27FC236}">
                <a16:creationId xmlns:a16="http://schemas.microsoft.com/office/drawing/2014/main" id="{B90702FC-14D2-412B-8EF1-A7AB6D058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98" y="1298303"/>
            <a:ext cx="10674618" cy="5559697"/>
          </a:xfrm>
          <a:prstGeom prst="rect">
            <a:avLst/>
          </a:prstGeom>
        </p:spPr>
      </p:pic>
    </p:spTree>
    <p:extLst>
      <p:ext uri="{BB962C8B-B14F-4D97-AF65-F5344CB8AC3E}">
        <p14:creationId xmlns:p14="http://schemas.microsoft.com/office/powerpoint/2010/main" val="212749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rot="16200000">
            <a:off x="6243387" y="78342"/>
            <a:ext cx="51920" cy="11845306"/>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3"/>
            <a:ext cx="12199144" cy="580794"/>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rot="16200000">
            <a:off x="8309010" y="587716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rot="16200000">
            <a:off x="6266919"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rot="16200000">
            <a:off x="4231200" y="585477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rot="16200000">
            <a:off x="2188228"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693568" y="105630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1334464" y="2876531"/>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1012938" y="4471481"/>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2010932" y="5376345"/>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3" name="TextBox 22">
            <a:extLst>
              <a:ext uri="{FF2B5EF4-FFF2-40B4-BE49-F238E27FC236}">
                <a16:creationId xmlns:a16="http://schemas.microsoft.com/office/drawing/2014/main" id="{4F961D8E-A133-4206-9086-807B48C7560D}"/>
              </a:ext>
            </a:extLst>
          </p:cNvPr>
          <p:cNvSpPr txBox="1"/>
          <p:nvPr/>
        </p:nvSpPr>
        <p:spPr>
          <a:xfrm>
            <a:off x="4047600" y="5376345"/>
            <a:ext cx="641823" cy="523220"/>
          </a:xfrm>
          <a:prstGeom prst="rect">
            <a:avLst/>
          </a:prstGeom>
          <a:noFill/>
        </p:spPr>
        <p:txBody>
          <a:bodyPr wrap="square" rtlCol="0">
            <a:spAutoFit/>
          </a:bodyPr>
          <a:lstStyle/>
          <a:p>
            <a:pPr algn="ctr"/>
            <a:r>
              <a:rPr lang="en-US" sz="2800" b="1">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59107" y="6125571"/>
            <a:ext cx="2618808" cy="313932"/>
          </a:xfrm>
          <a:prstGeom prst="rect">
            <a:avLst/>
          </a:prstGeom>
          <a:noFill/>
        </p:spPr>
        <p:txBody>
          <a:bodyPr wrap="square" rtlCol="0">
            <a:spAutoFit/>
          </a:bodyPr>
          <a:lstStyle/>
          <a:p>
            <a:pPr lvl="0" defTabSz="1066800">
              <a:lnSpc>
                <a:spcPct val="90000"/>
              </a:lnSpc>
              <a:spcBef>
                <a:spcPct val="0"/>
              </a:spcBef>
              <a:spcAft>
                <a:spcPct val="35000"/>
              </a:spcAft>
            </a:pPr>
            <a:r>
              <a:rPr lang="fr-FR" sz="1600" err="1">
                <a:solidFill>
                  <a:srgbClr val="454545"/>
                </a:solidFill>
                <a:latin typeface="Hobo Std" panose="020B0803040709020204" pitchFamily="34" charset="0"/>
              </a:rPr>
              <a:t>Needs</a:t>
            </a:r>
            <a:r>
              <a:rPr lang="fr-FR" sz="1600">
                <a:solidFill>
                  <a:srgbClr val="454545"/>
                </a:solidFill>
                <a:latin typeface="Hobo Std" panose="020B0803040709020204" pitchFamily="34" charset="0"/>
              </a:rPr>
              <a:t> and business </a:t>
            </a:r>
            <a:r>
              <a:rPr lang="fr-FR" sz="1600" err="1">
                <a:solidFill>
                  <a:srgbClr val="454545"/>
                </a:solidFill>
                <a:latin typeface="Hobo Std" panose="020B0803040709020204" pitchFamily="34" charset="0"/>
              </a:rPr>
              <a:t>analysis</a:t>
            </a:r>
            <a:endParaRPr lang="fr-FR" sz="1600">
              <a:solidFill>
                <a:srgbClr val="454545"/>
              </a:solidFill>
              <a:latin typeface="Hobo Std" panose="020B080304070902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072259" y="6101561"/>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5109908" y="5487767"/>
            <a:ext cx="2474369" cy="313932"/>
          </a:xfrm>
          <a:prstGeom prst="rect">
            <a:avLst/>
          </a:prstGeom>
          <a:noFill/>
        </p:spPr>
        <p:txBody>
          <a:bodyPr wrap="square" rtlCol="0">
            <a:spAutoFit/>
          </a:bodyPr>
          <a:lstStyle/>
          <a:p>
            <a:pPr lvl="0" defTabSz="1066800">
              <a:lnSpc>
                <a:spcPct val="90000"/>
              </a:lnSpc>
              <a:spcBef>
                <a:spcPct val="0"/>
              </a:spcBef>
              <a:spcAft>
                <a:spcPct val="35000"/>
              </a:spcAft>
            </a:pPr>
            <a:r>
              <a:rPr lang="fr-FR" sz="1600" dirty="0">
                <a:solidFill>
                  <a:srgbClr val="454545"/>
                </a:solidFill>
                <a:latin typeface="Hobo Std" panose="020B0803040709020204" pitchFamily="34" charset="0"/>
              </a:rPr>
              <a:t>Design and </a:t>
            </a:r>
            <a:r>
              <a:rPr lang="fr-FR" sz="1600" dirty="0" err="1">
                <a:solidFill>
                  <a:srgbClr val="454545"/>
                </a:solidFill>
                <a:latin typeface="Hobo Std" panose="020B0803040709020204" pitchFamily="34" charset="0"/>
              </a:rPr>
              <a:t>Implementation</a:t>
            </a:r>
            <a:endParaRPr lang="fr-FR" sz="1600" dirty="0">
              <a:solidFill>
                <a:srgbClr val="454545"/>
              </a:solidFill>
              <a:latin typeface="Hobo Std" panose="020B080304070902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8096919" y="5376345"/>
            <a:ext cx="641823" cy="523220"/>
          </a:xfrm>
          <a:prstGeom prst="rect">
            <a:avLst/>
          </a:prstGeom>
          <a:noFill/>
        </p:spPr>
        <p:txBody>
          <a:bodyPr wrap="square" rtlCol="0">
            <a:spAutoFit/>
          </a:bodyPr>
          <a:lstStyle/>
          <a:p>
            <a:pPr algn="ctr"/>
            <a:r>
              <a:rPr lang="en-US" sz="2800" b="1">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7426911" y="6124819"/>
            <a:ext cx="3171203" cy="313932"/>
          </a:xfrm>
          <a:prstGeom prst="rect">
            <a:avLst/>
          </a:prstGeom>
          <a:noFill/>
        </p:spPr>
        <p:txBody>
          <a:bodyPr wrap="square" rtlCol="0">
            <a:spAutoFit/>
          </a:bodyPr>
          <a:lstStyle/>
          <a:p>
            <a:pPr defTabSz="1066800">
              <a:lnSpc>
                <a:spcPct val="90000"/>
              </a:lnSpc>
              <a:spcBef>
                <a:spcPct val="0"/>
              </a:spcBef>
              <a:spcAft>
                <a:spcPct val="35000"/>
              </a:spcAft>
            </a:pPr>
            <a:r>
              <a:rPr lang="en-US" sz="1600">
                <a:solidFill>
                  <a:srgbClr val="454545"/>
                </a:solidFill>
                <a:latin typeface="Hobo Std" panose="020B0803040709020204" pitchFamily="34" charset="0"/>
              </a:rPr>
              <a:t>Presenting</a:t>
            </a:r>
            <a:r>
              <a:rPr lang="fr-FR" sz="1600">
                <a:solidFill>
                  <a:srgbClr val="454545"/>
                </a:solidFill>
                <a:latin typeface="Hobo Std" panose="020B0803040709020204" pitchFamily="34" charset="0"/>
              </a:rPr>
              <a:t> the solution</a:t>
            </a:r>
          </a:p>
        </p:txBody>
      </p:sp>
      <p:sp>
        <p:nvSpPr>
          <p:cNvPr id="29" name="TextBox 28">
            <a:extLst>
              <a:ext uri="{FF2B5EF4-FFF2-40B4-BE49-F238E27FC236}">
                <a16:creationId xmlns:a16="http://schemas.microsoft.com/office/drawing/2014/main" id="{67A10A29-C34C-4AE1-A108-3CB7D913944A}"/>
              </a:ext>
            </a:extLst>
          </p:cNvPr>
          <p:cNvSpPr txBox="1"/>
          <p:nvPr/>
        </p:nvSpPr>
        <p:spPr>
          <a:xfrm>
            <a:off x="1384071" y="2230178"/>
            <a:ext cx="9529468" cy="1415772"/>
          </a:xfrm>
          <a:prstGeom prst="rect">
            <a:avLst/>
          </a:prstGeom>
          <a:noFill/>
        </p:spPr>
        <p:txBody>
          <a:bodyPr wrap="none" rtlCol="0">
            <a:spAutoFit/>
          </a:bodyPr>
          <a:lstStyle/>
          <a:p>
            <a:pPr algn="ctr"/>
            <a:r>
              <a:rPr lang="en-US" sz="5400" b="1" dirty="0">
                <a:latin typeface="+mj-lt"/>
              </a:rPr>
              <a:t>Context and scope of the project</a:t>
            </a:r>
          </a:p>
          <a:p>
            <a:pPr algn="ctr"/>
            <a:endParaRPr lang="en-US" sz="3200" b="1" dirty="0">
              <a:latin typeface="+mj-lt"/>
            </a:endParaRPr>
          </a:p>
        </p:txBody>
      </p:sp>
      <p:sp>
        <p:nvSpPr>
          <p:cNvPr id="30" name="Freeform: Shape 29">
            <a:extLst>
              <a:ext uri="{FF2B5EF4-FFF2-40B4-BE49-F238E27FC236}">
                <a16:creationId xmlns:a16="http://schemas.microsoft.com/office/drawing/2014/main" id="{831799C1-EE79-4D13-8EAF-B5B29452F5E2}"/>
              </a:ext>
            </a:extLst>
          </p:cNvPr>
          <p:cNvSpPr/>
          <p:nvPr/>
        </p:nvSpPr>
        <p:spPr>
          <a:xfrm rot="16200000">
            <a:off x="10350464" y="586528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1DA64A5B-ECB6-4ECF-AB6E-117D35123053}"/>
              </a:ext>
            </a:extLst>
          </p:cNvPr>
          <p:cNvSpPr txBox="1"/>
          <p:nvPr/>
        </p:nvSpPr>
        <p:spPr>
          <a:xfrm>
            <a:off x="10158203" y="6101561"/>
            <a:ext cx="641823" cy="523220"/>
          </a:xfrm>
          <a:prstGeom prst="rect">
            <a:avLst/>
          </a:prstGeom>
          <a:noFill/>
        </p:spPr>
        <p:txBody>
          <a:bodyPr wrap="square" rtlCol="0">
            <a:spAutoFit/>
          </a:bodyPr>
          <a:lstStyle/>
          <a:p>
            <a:pPr algn="ctr"/>
            <a:r>
              <a:rPr lang="en-US" sz="2800" b="1">
                <a:solidFill>
                  <a:schemeClr val="accent2"/>
                </a:solidFill>
              </a:rPr>
              <a:t>05</a:t>
            </a:r>
          </a:p>
        </p:txBody>
      </p:sp>
      <p:sp>
        <p:nvSpPr>
          <p:cNvPr id="34" name="TextBox 33">
            <a:extLst>
              <a:ext uri="{FF2B5EF4-FFF2-40B4-BE49-F238E27FC236}">
                <a16:creationId xmlns:a16="http://schemas.microsoft.com/office/drawing/2014/main" id="{3329407E-C36F-497D-8362-293BCE6F5AB8}"/>
              </a:ext>
            </a:extLst>
          </p:cNvPr>
          <p:cNvSpPr txBox="1"/>
          <p:nvPr/>
        </p:nvSpPr>
        <p:spPr>
          <a:xfrm>
            <a:off x="9349107" y="5480989"/>
            <a:ext cx="3171203" cy="313932"/>
          </a:xfrm>
          <a:prstGeom prst="rect">
            <a:avLst/>
          </a:prstGeom>
          <a:noFill/>
        </p:spPr>
        <p:txBody>
          <a:bodyPr wrap="square" rtlCol="0">
            <a:spAutoFit/>
          </a:bodyPr>
          <a:lstStyle/>
          <a:p>
            <a:pPr defTabSz="1066800">
              <a:lnSpc>
                <a:spcPct val="90000"/>
              </a:lnSpc>
              <a:spcBef>
                <a:spcPct val="0"/>
              </a:spcBef>
              <a:spcAft>
                <a:spcPct val="35000"/>
              </a:spcAft>
            </a:pPr>
            <a:r>
              <a:rPr lang="fr-FR" sz="1600">
                <a:solidFill>
                  <a:srgbClr val="454545"/>
                </a:solidFill>
                <a:latin typeface="Hobo Std" panose="020B0803040709020204" pitchFamily="34" charset="0"/>
              </a:rPr>
              <a:t>Conclusion and perspectives</a:t>
            </a: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par>
                                <p:cTn id="32" presetID="21"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5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750"/>
                                        <p:tgtEl>
                                          <p:spTgt spid="2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25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750"/>
                                        <p:tgtEl>
                                          <p:spTgt spid="23"/>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750" fill="hold"/>
                                        <p:tgtEl>
                                          <p:spTgt spid="24"/>
                                        </p:tgtEl>
                                        <p:attrNameLst>
                                          <p:attrName>ppt_x</p:attrName>
                                        </p:attrNameLst>
                                      </p:cBhvr>
                                      <p:tavLst>
                                        <p:tav tm="0">
                                          <p:val>
                                            <p:strVal val="#ppt_x"/>
                                          </p:val>
                                        </p:tav>
                                        <p:tav tm="100000">
                                          <p:val>
                                            <p:strVal val="#ppt_x"/>
                                          </p:val>
                                        </p:tav>
                                      </p:tavLst>
                                    </p:anim>
                                    <p:anim calcmode="lin" valueType="num">
                                      <p:cBhvr additive="base">
                                        <p:cTn id="47" dur="750" fill="hold"/>
                                        <p:tgtEl>
                                          <p:spTgt spid="24"/>
                                        </p:tgtEl>
                                        <p:attrNameLst>
                                          <p:attrName>ppt_y</p:attrName>
                                        </p:attrNameLst>
                                      </p:cBhvr>
                                      <p:tavLst>
                                        <p:tav tm="0">
                                          <p:val>
                                            <p:strVal val="1+#ppt_h/2"/>
                                          </p:val>
                                        </p:tav>
                                        <p:tav tm="100000">
                                          <p:val>
                                            <p:strVal val="#ppt_y"/>
                                          </p:val>
                                        </p:tav>
                                      </p:tavLst>
                                    </p:anim>
                                  </p:childTnLst>
                                </p:cTn>
                              </p:par>
                              <p:par>
                                <p:cTn id="48" presetID="21" presetClass="entr" presetSubtype="1"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25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750"/>
                                        <p:tgtEl>
                                          <p:spTgt spid="25"/>
                                        </p:tgtEl>
                                      </p:cBhvr>
                                    </p:animEffect>
                                  </p:childTnLst>
                                </p:cTn>
                              </p:par>
                              <p:par>
                                <p:cTn id="54" presetID="2" presetClass="entr" presetSubtype="4" decel="10000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ppt_x"/>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1" presetClass="entr" presetSubtype="1"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5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750"/>
                                        <p:tgtEl>
                                          <p:spTgt spid="27"/>
                                        </p:tgtEl>
                                      </p:cBhvr>
                                    </p:animEffect>
                                  </p:childTnLst>
                                </p:cTn>
                              </p:par>
                              <p:par>
                                <p:cTn id="64" presetID="2" presetClass="entr" presetSubtype="4" decel="10000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750" fill="hold"/>
                                        <p:tgtEl>
                                          <p:spTgt spid="28"/>
                                        </p:tgtEl>
                                        <p:attrNameLst>
                                          <p:attrName>ppt_x</p:attrName>
                                        </p:attrNameLst>
                                      </p:cBhvr>
                                      <p:tavLst>
                                        <p:tav tm="0">
                                          <p:val>
                                            <p:strVal val="#ppt_x"/>
                                          </p:val>
                                        </p:tav>
                                        <p:tav tm="100000">
                                          <p:val>
                                            <p:strVal val="#ppt_x"/>
                                          </p:val>
                                        </p:tav>
                                      </p:tavLst>
                                    </p:anim>
                                    <p:anim calcmode="lin" valueType="num">
                                      <p:cBhvr additive="base">
                                        <p:cTn id="67" dur="750" fill="hold"/>
                                        <p:tgtEl>
                                          <p:spTgt spid="28"/>
                                        </p:tgtEl>
                                        <p:attrNameLst>
                                          <p:attrName>ppt_y</p:attrName>
                                        </p:attrNameLst>
                                      </p:cBhvr>
                                      <p:tavLst>
                                        <p:tav tm="0">
                                          <p:val>
                                            <p:strVal val="1+#ppt_h/2"/>
                                          </p:val>
                                        </p:tav>
                                        <p:tav tm="100000">
                                          <p:val>
                                            <p:strVal val="#ppt_y"/>
                                          </p:val>
                                        </p:tav>
                                      </p:tavLst>
                                    </p:anim>
                                  </p:childTnLst>
                                </p:cTn>
                              </p:par>
                              <p:par>
                                <p:cTn id="68" presetID="21" presetClass="entr" presetSubtype="1"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heel(1)">
                                      <p:cBhvr>
                                        <p:cTn id="70" dur="25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750"/>
                                        <p:tgtEl>
                                          <p:spTgt spid="31"/>
                                        </p:tgtEl>
                                      </p:cBhvr>
                                    </p:animEffect>
                                  </p:childTnLst>
                                </p:cTn>
                              </p:par>
                              <p:par>
                                <p:cTn id="74" presetID="2" presetClass="entr" presetSubtype="4" decel="10000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additive="base">
                                        <p:cTn id="76" dur="750" fill="hold"/>
                                        <p:tgtEl>
                                          <p:spTgt spid="34"/>
                                        </p:tgtEl>
                                        <p:attrNameLst>
                                          <p:attrName>ppt_x</p:attrName>
                                        </p:attrNameLst>
                                      </p:cBhvr>
                                      <p:tavLst>
                                        <p:tav tm="0">
                                          <p:val>
                                            <p:strVal val="#ppt_x"/>
                                          </p:val>
                                        </p:tav>
                                        <p:tav tm="100000">
                                          <p:val>
                                            <p:strVal val="#ppt_x"/>
                                          </p:val>
                                        </p:tav>
                                      </p:tavLst>
                                    </p:anim>
                                    <p:anim calcmode="lin" valueType="num">
                                      <p:cBhvr additive="base">
                                        <p:cTn id="77" dur="75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3" grpId="0"/>
      <p:bldP spid="24" grpId="0"/>
      <p:bldP spid="25" grpId="0"/>
      <p:bldP spid="26" grpId="0"/>
      <p:bldP spid="27" grpId="0"/>
      <p:bldP spid="28" grpId="0"/>
      <p:bldP spid="29" grpId="0"/>
      <p:bldP spid="30" grpId="0" animBg="1"/>
      <p:bldP spid="31" grpId="0"/>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rot="16200000">
            <a:off x="6243387" y="78342"/>
            <a:ext cx="51920" cy="11845306"/>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3"/>
            <a:ext cx="12199144" cy="580794"/>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rot="16200000">
            <a:off x="8309010" y="587716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rot="16200000">
            <a:off x="6266919"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rot="16200000">
            <a:off x="4231200" y="585477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rot="16200000">
            <a:off x="2188228" y="587716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693568" y="105630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1334464" y="2876531"/>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1012938" y="4471481"/>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2010931" y="6101561"/>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3" name="TextBox 22">
            <a:extLst>
              <a:ext uri="{FF2B5EF4-FFF2-40B4-BE49-F238E27FC236}">
                <a16:creationId xmlns:a16="http://schemas.microsoft.com/office/drawing/2014/main" id="{4F961D8E-A133-4206-9086-807B48C7560D}"/>
              </a:ext>
            </a:extLst>
          </p:cNvPr>
          <p:cNvSpPr txBox="1"/>
          <p:nvPr/>
        </p:nvSpPr>
        <p:spPr>
          <a:xfrm>
            <a:off x="4047600" y="5376345"/>
            <a:ext cx="641823" cy="523220"/>
          </a:xfrm>
          <a:prstGeom prst="rect">
            <a:avLst/>
          </a:prstGeom>
          <a:noFill/>
        </p:spPr>
        <p:txBody>
          <a:bodyPr wrap="square" rtlCol="0">
            <a:spAutoFit/>
          </a:bodyPr>
          <a:lstStyle/>
          <a:p>
            <a:pPr algn="ctr"/>
            <a:r>
              <a:rPr lang="en-US" sz="2800" b="1" dirty="0">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59107" y="6125571"/>
            <a:ext cx="2618808" cy="313932"/>
          </a:xfrm>
          <a:prstGeom prst="rect">
            <a:avLst/>
          </a:prstGeom>
          <a:noFill/>
        </p:spPr>
        <p:txBody>
          <a:bodyPr wrap="square" rtlCol="0">
            <a:spAutoFit/>
          </a:bodyPr>
          <a:lstStyle/>
          <a:p>
            <a:pPr lvl="0" defTabSz="1066800">
              <a:lnSpc>
                <a:spcPct val="90000"/>
              </a:lnSpc>
              <a:spcBef>
                <a:spcPct val="0"/>
              </a:spcBef>
              <a:spcAft>
                <a:spcPct val="35000"/>
              </a:spcAft>
            </a:pPr>
            <a:r>
              <a:rPr lang="fr-FR" sz="1600" dirty="0" err="1">
                <a:solidFill>
                  <a:srgbClr val="454545"/>
                </a:solidFill>
                <a:latin typeface="Hobo Std" panose="020B0803040709020204" pitchFamily="34" charset="0"/>
              </a:rPr>
              <a:t>Needs</a:t>
            </a:r>
            <a:r>
              <a:rPr lang="fr-FR" sz="1600" dirty="0">
                <a:solidFill>
                  <a:srgbClr val="454545"/>
                </a:solidFill>
                <a:latin typeface="Hobo Std" panose="020B0803040709020204" pitchFamily="34" charset="0"/>
              </a:rPr>
              <a:t> and business </a:t>
            </a:r>
            <a:r>
              <a:rPr lang="fr-FR" sz="1600" dirty="0" err="1">
                <a:solidFill>
                  <a:srgbClr val="454545"/>
                </a:solidFill>
                <a:latin typeface="Hobo Std" panose="020B0803040709020204" pitchFamily="34" charset="0"/>
              </a:rPr>
              <a:t>analysis</a:t>
            </a:r>
            <a:endParaRPr lang="fr-FR" sz="1600" dirty="0">
              <a:solidFill>
                <a:srgbClr val="454545"/>
              </a:solidFill>
              <a:latin typeface="Hobo Std" panose="020B080304070902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073301" y="6067353"/>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7" name="TextBox 26">
            <a:extLst>
              <a:ext uri="{FF2B5EF4-FFF2-40B4-BE49-F238E27FC236}">
                <a16:creationId xmlns:a16="http://schemas.microsoft.com/office/drawing/2014/main" id="{2D4054E0-C959-4D18-9594-26DA9657B162}"/>
              </a:ext>
            </a:extLst>
          </p:cNvPr>
          <p:cNvSpPr txBox="1"/>
          <p:nvPr/>
        </p:nvSpPr>
        <p:spPr>
          <a:xfrm>
            <a:off x="8096919" y="5376345"/>
            <a:ext cx="641823" cy="523220"/>
          </a:xfrm>
          <a:prstGeom prst="rect">
            <a:avLst/>
          </a:prstGeom>
          <a:noFill/>
        </p:spPr>
        <p:txBody>
          <a:bodyPr wrap="square" rtlCol="0">
            <a:spAutoFit/>
          </a:bodyPr>
          <a:lstStyle/>
          <a:p>
            <a:pPr algn="ctr"/>
            <a:r>
              <a:rPr lang="en-US" sz="2800" b="1">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5106498" y="5511005"/>
            <a:ext cx="2633718" cy="621709"/>
          </a:xfrm>
          <a:prstGeom prst="rect">
            <a:avLst/>
          </a:prstGeom>
          <a:noFill/>
        </p:spPr>
        <p:txBody>
          <a:bodyPr wrap="square" rtlCol="0">
            <a:spAutoFit/>
          </a:bodyPr>
          <a:lstStyle/>
          <a:p>
            <a:pPr algn="ctr" defTabSz="1066800">
              <a:lnSpc>
                <a:spcPct val="90000"/>
              </a:lnSpc>
              <a:spcBef>
                <a:spcPct val="0"/>
              </a:spcBef>
              <a:spcAft>
                <a:spcPct val="35000"/>
              </a:spcAft>
            </a:pPr>
            <a:r>
              <a:rPr lang="en-US" sz="1600" dirty="0"/>
              <a:t>Design and Implementation</a:t>
            </a:r>
          </a:p>
          <a:p>
            <a:pPr defTabSz="1066800">
              <a:lnSpc>
                <a:spcPct val="90000"/>
              </a:lnSpc>
              <a:spcBef>
                <a:spcPct val="0"/>
              </a:spcBef>
              <a:spcAft>
                <a:spcPct val="35000"/>
              </a:spcAft>
            </a:pPr>
            <a:endParaRPr lang="fr-FR" sz="1600" dirty="0">
              <a:solidFill>
                <a:srgbClr val="454545"/>
              </a:solidFill>
              <a:latin typeface="Hobo Std" panose="020B0803040709020204" pitchFamily="34" charset="0"/>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1991480" y="2230178"/>
            <a:ext cx="8314648" cy="923330"/>
          </a:xfrm>
          <a:prstGeom prst="rect">
            <a:avLst/>
          </a:prstGeom>
          <a:noFill/>
        </p:spPr>
        <p:txBody>
          <a:bodyPr wrap="none" rtlCol="0">
            <a:spAutoFit/>
          </a:bodyPr>
          <a:lstStyle/>
          <a:p>
            <a:pPr algn="ctr"/>
            <a:r>
              <a:rPr lang="en-US" sz="5400" b="1" dirty="0">
                <a:latin typeface="+mj-lt"/>
              </a:rPr>
              <a:t>Conclusion and perspectives</a:t>
            </a:r>
          </a:p>
        </p:txBody>
      </p:sp>
      <p:sp>
        <p:nvSpPr>
          <p:cNvPr id="30" name="Freeform: Shape 29">
            <a:extLst>
              <a:ext uri="{FF2B5EF4-FFF2-40B4-BE49-F238E27FC236}">
                <a16:creationId xmlns:a16="http://schemas.microsoft.com/office/drawing/2014/main" id="{831799C1-EE79-4D13-8EAF-B5B29452F5E2}"/>
              </a:ext>
            </a:extLst>
          </p:cNvPr>
          <p:cNvSpPr/>
          <p:nvPr/>
        </p:nvSpPr>
        <p:spPr>
          <a:xfrm rot="16200000">
            <a:off x="10350464" y="586528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1DA64A5B-ECB6-4ECF-AB6E-117D35123053}"/>
              </a:ext>
            </a:extLst>
          </p:cNvPr>
          <p:cNvSpPr txBox="1"/>
          <p:nvPr/>
        </p:nvSpPr>
        <p:spPr>
          <a:xfrm>
            <a:off x="10153377" y="5376345"/>
            <a:ext cx="641823" cy="523220"/>
          </a:xfrm>
          <a:prstGeom prst="rect">
            <a:avLst/>
          </a:prstGeom>
          <a:noFill/>
        </p:spPr>
        <p:txBody>
          <a:bodyPr wrap="square" rtlCol="0">
            <a:spAutoFit/>
          </a:bodyPr>
          <a:lstStyle/>
          <a:p>
            <a:pPr algn="ctr"/>
            <a:r>
              <a:rPr lang="en-US" sz="2800" b="1" dirty="0">
                <a:solidFill>
                  <a:schemeClr val="accent2"/>
                </a:solidFill>
              </a:rPr>
              <a:t>05</a:t>
            </a:r>
          </a:p>
        </p:txBody>
      </p:sp>
      <p:sp>
        <p:nvSpPr>
          <p:cNvPr id="34" name="TextBox 33">
            <a:extLst>
              <a:ext uri="{FF2B5EF4-FFF2-40B4-BE49-F238E27FC236}">
                <a16:creationId xmlns:a16="http://schemas.microsoft.com/office/drawing/2014/main" id="{3329407E-C36F-497D-8362-293BCE6F5AB8}"/>
              </a:ext>
            </a:extLst>
          </p:cNvPr>
          <p:cNvSpPr txBox="1"/>
          <p:nvPr/>
        </p:nvSpPr>
        <p:spPr>
          <a:xfrm>
            <a:off x="7348735" y="6171997"/>
            <a:ext cx="2175857" cy="313932"/>
          </a:xfrm>
          <a:prstGeom prst="rect">
            <a:avLst/>
          </a:prstGeom>
          <a:noFill/>
        </p:spPr>
        <p:txBody>
          <a:bodyPr wrap="square" rtlCol="0">
            <a:spAutoFit/>
          </a:bodyPr>
          <a:lstStyle/>
          <a:p>
            <a:pPr defTabSz="1066800">
              <a:lnSpc>
                <a:spcPct val="90000"/>
              </a:lnSpc>
              <a:spcBef>
                <a:spcPct val="0"/>
              </a:spcBef>
              <a:spcAft>
                <a:spcPct val="35000"/>
              </a:spcAft>
            </a:pPr>
            <a:r>
              <a:rPr lang="fr-FR" sz="1600" dirty="0" err="1">
                <a:solidFill>
                  <a:srgbClr val="454545"/>
                </a:solidFill>
                <a:latin typeface="Hobo Std" panose="020B0803040709020204" pitchFamily="34" charset="0"/>
              </a:rPr>
              <a:t>Presenting</a:t>
            </a:r>
            <a:r>
              <a:rPr lang="fr-FR" sz="1600" dirty="0">
                <a:solidFill>
                  <a:srgbClr val="454545"/>
                </a:solidFill>
                <a:latin typeface="Hobo Std" panose="020B0803040709020204" pitchFamily="34" charset="0"/>
              </a:rPr>
              <a:t> the solution </a:t>
            </a:r>
          </a:p>
        </p:txBody>
      </p:sp>
      <p:sp>
        <p:nvSpPr>
          <p:cNvPr id="32" name="TextBox 31">
            <a:extLst>
              <a:ext uri="{FF2B5EF4-FFF2-40B4-BE49-F238E27FC236}">
                <a16:creationId xmlns:a16="http://schemas.microsoft.com/office/drawing/2014/main" id="{EE704D0D-9CBA-45DF-A551-88FF7E5FEFD1}"/>
              </a:ext>
            </a:extLst>
          </p:cNvPr>
          <p:cNvSpPr txBox="1"/>
          <p:nvPr/>
        </p:nvSpPr>
        <p:spPr>
          <a:xfrm>
            <a:off x="809703" y="5525834"/>
            <a:ext cx="3004422" cy="621709"/>
          </a:xfrm>
          <a:prstGeom prst="rect">
            <a:avLst/>
          </a:prstGeom>
          <a:noFill/>
        </p:spPr>
        <p:txBody>
          <a:bodyPr wrap="square" rtlCol="0">
            <a:spAutoFit/>
          </a:bodyPr>
          <a:lstStyle/>
          <a:p>
            <a:pPr lvl="0" defTabSz="1066800">
              <a:lnSpc>
                <a:spcPct val="90000"/>
              </a:lnSpc>
              <a:spcBef>
                <a:spcPct val="0"/>
              </a:spcBef>
              <a:spcAft>
                <a:spcPct val="35000"/>
              </a:spcAft>
            </a:pPr>
            <a:r>
              <a:rPr lang="en-US" sz="1600" dirty="0">
                <a:solidFill>
                  <a:srgbClr val="454545"/>
                </a:solidFill>
                <a:latin typeface="Hobo Std" panose="020B0803040709020204" pitchFamily="34" charset="0"/>
              </a:rPr>
              <a:t>Context and scope of the project</a:t>
            </a:r>
          </a:p>
          <a:p>
            <a:pPr lvl="0" defTabSz="1066800">
              <a:lnSpc>
                <a:spcPct val="90000"/>
              </a:lnSpc>
              <a:spcBef>
                <a:spcPct val="0"/>
              </a:spcBef>
              <a:spcAft>
                <a:spcPct val="35000"/>
              </a:spcAft>
            </a:pPr>
            <a:endParaRPr lang="fr-FR" sz="1600" dirty="0">
              <a:solidFill>
                <a:srgbClr val="454545"/>
              </a:solidFill>
              <a:latin typeface="Hobo Std" panose="020B0803040709020204" pitchFamily="34" charset="0"/>
            </a:endParaRPr>
          </a:p>
        </p:txBody>
      </p:sp>
    </p:spTree>
    <p:extLst>
      <p:ext uri="{BB962C8B-B14F-4D97-AF65-F5344CB8AC3E}">
        <p14:creationId xmlns:p14="http://schemas.microsoft.com/office/powerpoint/2010/main" val="26134486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par>
                                <p:cTn id="32" presetID="21"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5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750"/>
                                        <p:tgtEl>
                                          <p:spTgt spid="2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25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750"/>
                                        <p:tgtEl>
                                          <p:spTgt spid="23"/>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750" fill="hold"/>
                                        <p:tgtEl>
                                          <p:spTgt spid="24"/>
                                        </p:tgtEl>
                                        <p:attrNameLst>
                                          <p:attrName>ppt_x</p:attrName>
                                        </p:attrNameLst>
                                      </p:cBhvr>
                                      <p:tavLst>
                                        <p:tav tm="0">
                                          <p:val>
                                            <p:strVal val="#ppt_x"/>
                                          </p:val>
                                        </p:tav>
                                        <p:tav tm="100000">
                                          <p:val>
                                            <p:strVal val="#ppt_x"/>
                                          </p:val>
                                        </p:tav>
                                      </p:tavLst>
                                    </p:anim>
                                    <p:anim calcmode="lin" valueType="num">
                                      <p:cBhvr additive="base">
                                        <p:cTn id="47" dur="750" fill="hold"/>
                                        <p:tgtEl>
                                          <p:spTgt spid="24"/>
                                        </p:tgtEl>
                                        <p:attrNameLst>
                                          <p:attrName>ppt_y</p:attrName>
                                        </p:attrNameLst>
                                      </p:cBhvr>
                                      <p:tavLst>
                                        <p:tav tm="0">
                                          <p:val>
                                            <p:strVal val="1+#ppt_h/2"/>
                                          </p:val>
                                        </p:tav>
                                        <p:tav tm="100000">
                                          <p:val>
                                            <p:strVal val="#ppt_y"/>
                                          </p:val>
                                        </p:tav>
                                      </p:tavLst>
                                    </p:anim>
                                  </p:childTnLst>
                                </p:cTn>
                              </p:par>
                              <p:par>
                                <p:cTn id="48" presetID="21" presetClass="entr" presetSubtype="1"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25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750"/>
                                        <p:tgtEl>
                                          <p:spTgt spid="25"/>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heel(1)">
                                      <p:cBhvr>
                                        <p:cTn id="56" dur="25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750"/>
                                        <p:tgtEl>
                                          <p:spTgt spid="27"/>
                                        </p:tgtEl>
                                      </p:cBhvr>
                                    </p:animEffect>
                                  </p:childTnLst>
                                </p:cTn>
                              </p:par>
                              <p:par>
                                <p:cTn id="60" presetID="2" presetClass="entr" presetSubtype="4" decel="10000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750" fill="hold"/>
                                        <p:tgtEl>
                                          <p:spTgt spid="28"/>
                                        </p:tgtEl>
                                        <p:attrNameLst>
                                          <p:attrName>ppt_x</p:attrName>
                                        </p:attrNameLst>
                                      </p:cBhvr>
                                      <p:tavLst>
                                        <p:tav tm="0">
                                          <p:val>
                                            <p:strVal val="#ppt_x"/>
                                          </p:val>
                                        </p:tav>
                                        <p:tav tm="100000">
                                          <p:val>
                                            <p:strVal val="#ppt_x"/>
                                          </p:val>
                                        </p:tav>
                                      </p:tavLst>
                                    </p:anim>
                                    <p:anim calcmode="lin" valueType="num">
                                      <p:cBhvr additive="base">
                                        <p:cTn id="63" dur="750" fill="hold"/>
                                        <p:tgtEl>
                                          <p:spTgt spid="28"/>
                                        </p:tgtEl>
                                        <p:attrNameLst>
                                          <p:attrName>ppt_y</p:attrName>
                                        </p:attrNameLst>
                                      </p:cBhvr>
                                      <p:tavLst>
                                        <p:tav tm="0">
                                          <p:val>
                                            <p:strVal val="1+#ppt_h/2"/>
                                          </p:val>
                                        </p:tav>
                                        <p:tav tm="100000">
                                          <p:val>
                                            <p:strVal val="#ppt_y"/>
                                          </p:val>
                                        </p:tav>
                                      </p:tavLst>
                                    </p:anim>
                                  </p:childTnLst>
                                </p:cTn>
                              </p:par>
                              <p:par>
                                <p:cTn id="64" presetID="21" presetClass="entr" presetSubtype="1"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heel(1)">
                                      <p:cBhvr>
                                        <p:cTn id="66" dur="25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750"/>
                                        <p:tgtEl>
                                          <p:spTgt spid="31"/>
                                        </p:tgtEl>
                                      </p:cBhvr>
                                    </p:animEffect>
                                  </p:childTnLst>
                                </p:cTn>
                              </p:par>
                              <p:par>
                                <p:cTn id="70" presetID="2" presetClass="entr" presetSubtype="4" decel="10000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750" fill="hold"/>
                                        <p:tgtEl>
                                          <p:spTgt spid="34"/>
                                        </p:tgtEl>
                                        <p:attrNameLst>
                                          <p:attrName>ppt_x</p:attrName>
                                        </p:attrNameLst>
                                      </p:cBhvr>
                                      <p:tavLst>
                                        <p:tav tm="0">
                                          <p:val>
                                            <p:strVal val="#ppt_x"/>
                                          </p:val>
                                        </p:tav>
                                        <p:tav tm="100000">
                                          <p:val>
                                            <p:strVal val="#ppt_x"/>
                                          </p:val>
                                        </p:tav>
                                      </p:tavLst>
                                    </p:anim>
                                    <p:anim calcmode="lin" valueType="num">
                                      <p:cBhvr additive="base">
                                        <p:cTn id="73" dur="750" fill="hold"/>
                                        <p:tgtEl>
                                          <p:spTgt spid="34"/>
                                        </p:tgtEl>
                                        <p:attrNameLst>
                                          <p:attrName>ppt_y</p:attrName>
                                        </p:attrNameLst>
                                      </p:cBhvr>
                                      <p:tavLst>
                                        <p:tav tm="0">
                                          <p:val>
                                            <p:strVal val="1+#ppt_h/2"/>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ppt_x"/>
                                          </p:val>
                                        </p:tav>
                                        <p:tav tm="100000">
                                          <p:val>
                                            <p:strVal val="#ppt_x"/>
                                          </p:val>
                                        </p:tav>
                                      </p:tavLst>
                                    </p:anim>
                                    <p:anim calcmode="lin" valueType="num">
                                      <p:cBhvr additive="base">
                                        <p:cTn id="77"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3" grpId="0"/>
      <p:bldP spid="24" grpId="0"/>
      <p:bldP spid="25" grpId="0"/>
      <p:bldP spid="27" grpId="0"/>
      <p:bldP spid="28" grpId="0"/>
      <p:bldP spid="29" grpId="0"/>
      <p:bldP spid="30" grpId="0" animBg="1"/>
      <p:bldP spid="31" grpId="0"/>
      <p:bldP spid="34" grpId="0"/>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4960F55F-C652-4296-9F7A-9A3CAEE025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04709" y="925369"/>
            <a:ext cx="4475531" cy="1935667"/>
          </a:xfrm>
          <a:prstGeom prst="rect">
            <a:avLst/>
          </a:prstGeom>
          <a:effectLst/>
        </p:spPr>
      </p:pic>
      <p:sp>
        <p:nvSpPr>
          <p:cNvPr id="11" name="Text Placeholder 3">
            <a:extLst>
              <a:ext uri="{FF2B5EF4-FFF2-40B4-BE49-F238E27FC236}">
                <a16:creationId xmlns:a16="http://schemas.microsoft.com/office/drawing/2014/main" id="{E4060B5E-EEF4-4906-ABA8-40D3345A8210}"/>
              </a:ext>
            </a:extLst>
          </p:cNvPr>
          <p:cNvSpPr txBox="1">
            <a:spLocks/>
          </p:cNvSpPr>
          <p:nvPr/>
        </p:nvSpPr>
        <p:spPr>
          <a:xfrm>
            <a:off x="132246" y="2252869"/>
            <a:ext cx="5820685" cy="404410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
            </a:pPr>
            <a:r>
              <a:rPr lang="en-US" sz="2000" dirty="0">
                <a:latin typeface="Tw Cen MT" panose="020B0602020104020603" pitchFamily="34" charset="0"/>
              </a:rPr>
              <a:t>Boost my versatility.</a:t>
            </a:r>
          </a:p>
          <a:p>
            <a:pPr marL="342900" indent="-342900">
              <a:lnSpc>
                <a:spcPct val="150000"/>
              </a:lnSpc>
              <a:buFont typeface="Wingdings" panose="05000000000000000000" pitchFamily="2" charset="2"/>
              <a:buChar char="§"/>
            </a:pPr>
            <a:r>
              <a:rPr lang="en-US" sz="2000" dirty="0">
                <a:latin typeface="Tw Cen MT" panose="020B0602020104020603" pitchFamily="34" charset="0"/>
              </a:rPr>
              <a:t>Enhance my technical and soft skills.</a:t>
            </a:r>
          </a:p>
          <a:p>
            <a:pPr marL="342900" indent="-342900">
              <a:lnSpc>
                <a:spcPct val="150000"/>
              </a:lnSpc>
              <a:buFont typeface="Wingdings" panose="05000000000000000000" pitchFamily="2" charset="2"/>
              <a:buChar char="§"/>
            </a:pPr>
            <a:r>
              <a:rPr lang="en-US" sz="2000" dirty="0">
                <a:latin typeface="Tw Cen MT" panose="020B0602020104020603" pitchFamily="34" charset="0"/>
              </a:rPr>
              <a:t>Enhance my ability to turn with ease from one thing to another.</a:t>
            </a:r>
          </a:p>
          <a:p>
            <a:pPr marL="342900" indent="-342900">
              <a:lnSpc>
                <a:spcPct val="150000"/>
              </a:lnSpc>
              <a:buFont typeface="Wingdings" panose="05000000000000000000" pitchFamily="2" charset="2"/>
              <a:buChar char="§"/>
            </a:pPr>
            <a:r>
              <a:rPr lang="en-US" sz="2000" dirty="0">
                <a:latin typeface="Tw Cen MT" panose="020B0602020104020603" pitchFamily="34" charset="0"/>
              </a:rPr>
              <a:t>Made me fully understand the workflow within software companies.</a:t>
            </a:r>
          </a:p>
          <a:p>
            <a:pPr marL="342900" indent="-342900">
              <a:lnSpc>
                <a:spcPct val="150000"/>
              </a:lnSpc>
              <a:buFont typeface="Wingdings" panose="05000000000000000000" pitchFamily="2" charset="2"/>
              <a:buChar char="§"/>
            </a:pPr>
            <a:r>
              <a:rPr lang="en-US" sz="2000" dirty="0">
                <a:latin typeface="Tw Cen MT" panose="020B0602020104020603" pitchFamily="34" charset="0"/>
              </a:rPr>
              <a:t>Enabled me to develop our communication skills and ability to work in a team.</a:t>
            </a:r>
            <a:endParaRPr lang="fr-FR" sz="2000" dirty="0">
              <a:latin typeface="Tw Cen MT" panose="020B0602020104020603" pitchFamily="34" charset="0"/>
            </a:endParaRPr>
          </a:p>
          <a:p>
            <a:pPr marL="342900" indent="-342900">
              <a:buFont typeface="Wingdings" panose="05000000000000000000" pitchFamily="2" charset="2"/>
              <a:buChar char="§"/>
            </a:pPr>
            <a:endParaRPr lang="fr-FR" sz="2000" dirty="0">
              <a:latin typeface="PT Sans Narrow" panose="020B0506020203020204" pitchFamily="34" charset="0"/>
            </a:endParaRPr>
          </a:p>
          <a:p>
            <a:pPr indent="-228600">
              <a:buFont typeface="Arial" panose="020B0604020202020204" pitchFamily="34" charset="0"/>
              <a:buChar char="•"/>
            </a:pPr>
            <a:endParaRPr lang="en-US" sz="2000" dirty="0"/>
          </a:p>
        </p:txBody>
      </p:sp>
      <p:sp>
        <p:nvSpPr>
          <p:cNvPr id="13" name="TextBox 12">
            <a:extLst>
              <a:ext uri="{FF2B5EF4-FFF2-40B4-BE49-F238E27FC236}">
                <a16:creationId xmlns:a16="http://schemas.microsoft.com/office/drawing/2014/main" id="{EF6FFE3D-CA8E-462A-A97C-DA3906A03BBD}"/>
              </a:ext>
            </a:extLst>
          </p:cNvPr>
          <p:cNvSpPr txBox="1"/>
          <p:nvPr/>
        </p:nvSpPr>
        <p:spPr>
          <a:xfrm>
            <a:off x="1213073" y="231209"/>
            <a:ext cx="3666388" cy="1015663"/>
          </a:xfrm>
          <a:prstGeom prst="rect">
            <a:avLst/>
          </a:prstGeom>
          <a:noFill/>
        </p:spPr>
        <p:txBody>
          <a:bodyPr wrap="none" rtlCol="0">
            <a:spAutoFit/>
          </a:bodyPr>
          <a:lstStyle/>
          <a:p>
            <a:pPr algn="ctr"/>
            <a:r>
              <a:rPr lang="en-US" sz="6000" b="1" dirty="0">
                <a:solidFill>
                  <a:srgbClr val="185ADB"/>
                </a:solidFill>
                <a:latin typeface="+mj-lt"/>
              </a:rPr>
              <a:t>Conclusion</a:t>
            </a:r>
            <a:endParaRPr lang="en-US" sz="6000" b="1" baseline="30000" dirty="0">
              <a:solidFill>
                <a:srgbClr val="185ADB"/>
              </a:solidFill>
              <a:latin typeface="+mj-lt"/>
            </a:endParaRPr>
          </a:p>
        </p:txBody>
      </p:sp>
      <p:sp>
        <p:nvSpPr>
          <p:cNvPr id="16" name="Rectangle 15">
            <a:extLst>
              <a:ext uri="{FF2B5EF4-FFF2-40B4-BE49-F238E27FC236}">
                <a16:creationId xmlns:a16="http://schemas.microsoft.com/office/drawing/2014/main" id="{212632A5-9E54-4BF8-B3EA-B6AA3A35A99C}"/>
              </a:ext>
            </a:extLst>
          </p:cNvPr>
          <p:cNvSpPr/>
          <p:nvPr/>
        </p:nvSpPr>
        <p:spPr>
          <a:xfrm>
            <a:off x="1345320" y="1246872"/>
            <a:ext cx="3401893" cy="646331"/>
          </a:xfrm>
          <a:prstGeom prst="rect">
            <a:avLst/>
          </a:prstGeom>
        </p:spPr>
        <p:txBody>
          <a:bodyPr wrap="none">
            <a:spAutoFit/>
          </a:bodyPr>
          <a:lstStyle/>
          <a:p>
            <a:r>
              <a:rPr lang="fr-FR" sz="3600" dirty="0" err="1">
                <a:solidFill>
                  <a:srgbClr val="0A1931"/>
                </a:solidFill>
                <a:latin typeface="Agency FB" panose="020B0503020202020204" pitchFamily="34" charset="0"/>
              </a:rPr>
              <a:t>Personal</a:t>
            </a:r>
            <a:r>
              <a:rPr lang="fr-FR" sz="3600" dirty="0">
                <a:solidFill>
                  <a:srgbClr val="0A1931"/>
                </a:solidFill>
                <a:latin typeface="Agency FB" panose="020B0503020202020204" pitchFamily="34" charset="0"/>
              </a:rPr>
              <a:t> contribution:</a:t>
            </a:r>
          </a:p>
        </p:txBody>
      </p:sp>
    </p:spTree>
    <p:extLst>
      <p:ext uri="{BB962C8B-B14F-4D97-AF65-F5344CB8AC3E}">
        <p14:creationId xmlns:p14="http://schemas.microsoft.com/office/powerpoint/2010/main" val="44407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fade">
                                      <p:cBhvr>
                                        <p:cTn id="18" dur="1000"/>
                                        <p:tgtEl>
                                          <p:spTgt spid="11">
                                            <p:txEl>
                                              <p:pRg st="1" end="1"/>
                                            </p:txEl>
                                          </p:spTgt>
                                        </p:tgtEl>
                                      </p:cBhvr>
                                    </p:animEffect>
                                    <p:anim calcmode="lin" valueType="num">
                                      <p:cBhvr>
                                        <p:cTn id="19"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1000"/>
                                        <p:tgtEl>
                                          <p:spTgt spid="11">
                                            <p:txEl>
                                              <p:pRg st="2" end="2"/>
                                            </p:txEl>
                                          </p:spTgt>
                                        </p:tgtEl>
                                      </p:cBhvr>
                                    </p:animEffect>
                                    <p:anim calcmode="lin" valueType="num">
                                      <p:cBhvr>
                                        <p:cTn id="2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1000"/>
                                        <p:tgtEl>
                                          <p:spTgt spid="11">
                                            <p:txEl>
                                              <p:pRg st="3" end="3"/>
                                            </p:txEl>
                                          </p:spTgt>
                                        </p:tgtEl>
                                      </p:cBhvr>
                                    </p:animEffect>
                                    <p:anim calcmode="lin" valueType="num">
                                      <p:cBhvr>
                                        <p:cTn id="31"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fade">
                                      <p:cBhvr>
                                        <p:cTn id="36" dur="1000"/>
                                        <p:tgtEl>
                                          <p:spTgt spid="11">
                                            <p:txEl>
                                              <p:pRg st="4" end="4"/>
                                            </p:txEl>
                                          </p:spTgt>
                                        </p:tgtEl>
                                      </p:cBhvr>
                                    </p:animEffect>
                                    <p:anim calcmode="lin" valueType="num">
                                      <p:cBhvr>
                                        <p:cTn id="37"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rgbClr val="749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5ADB"/>
              </a:solidFill>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496882" y="1528188"/>
            <a:ext cx="3092742" cy="466734"/>
          </a:xfrm>
          <a:prstGeom prst="roundRect">
            <a:avLst>
              <a:gd name="adj" fmla="val 50000"/>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569289" y="1508901"/>
            <a:ext cx="2976763" cy="461665"/>
          </a:xfrm>
          <a:prstGeom prst="rect">
            <a:avLst/>
          </a:prstGeom>
          <a:noFill/>
        </p:spPr>
        <p:txBody>
          <a:bodyPr wrap="square" rtlCol="0">
            <a:spAutoFit/>
          </a:bodyPr>
          <a:lstStyle/>
          <a:p>
            <a:pPr algn="ctr"/>
            <a:r>
              <a:rPr lang="en-US" sz="2400" b="1" dirty="0">
                <a:solidFill>
                  <a:schemeClr val="bg1"/>
                </a:solidFill>
                <a:latin typeface="+mj-lt"/>
              </a:rPr>
              <a:t>Project One</a:t>
            </a:r>
          </a:p>
        </p:txBody>
      </p:sp>
      <p:sp>
        <p:nvSpPr>
          <p:cNvPr id="6" name="Oval 5">
            <a:extLst>
              <a:ext uri="{FF2B5EF4-FFF2-40B4-BE49-F238E27FC236}">
                <a16:creationId xmlns:a16="http://schemas.microsoft.com/office/drawing/2014/main" id="{4DAE9F14-010C-43E3-9F96-2358A71F899A}"/>
              </a:ext>
            </a:extLst>
          </p:cNvPr>
          <p:cNvSpPr/>
          <p:nvPr/>
        </p:nvSpPr>
        <p:spPr>
          <a:xfrm>
            <a:off x="5400725" y="106276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719992" y="635084"/>
            <a:ext cx="158168" cy="158168"/>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a:off x="5960309"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7" name="Rectangle: Rounded Corners 126">
            <a:extLst>
              <a:ext uri="{FF2B5EF4-FFF2-40B4-BE49-F238E27FC236}">
                <a16:creationId xmlns:a16="http://schemas.microsoft.com/office/drawing/2014/main" id="{5EAC5BC0-1F7B-42B2-BDB9-8DD169BDCE3A}"/>
              </a:ext>
            </a:extLst>
          </p:cNvPr>
          <p:cNvSpPr/>
          <p:nvPr/>
        </p:nvSpPr>
        <p:spPr>
          <a:xfrm>
            <a:off x="7602376" y="1526496"/>
            <a:ext cx="3092742" cy="466734"/>
          </a:xfrm>
          <a:prstGeom prst="roundRect">
            <a:avLst>
              <a:gd name="adj" fmla="val 50000"/>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7665288" y="1512321"/>
            <a:ext cx="2976763" cy="461665"/>
          </a:xfrm>
          <a:prstGeom prst="rect">
            <a:avLst/>
          </a:prstGeom>
          <a:noFill/>
        </p:spPr>
        <p:txBody>
          <a:bodyPr wrap="square" rtlCol="0">
            <a:spAutoFit/>
          </a:bodyPr>
          <a:lstStyle/>
          <a:p>
            <a:pPr algn="ctr"/>
            <a:r>
              <a:rPr lang="en-US" sz="2400" b="1" dirty="0">
                <a:solidFill>
                  <a:schemeClr val="bg1"/>
                </a:solidFill>
                <a:latin typeface="+mj-lt"/>
              </a:rPr>
              <a:t>Project Two</a:t>
            </a:r>
          </a:p>
        </p:txBody>
      </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7" name="Oval 6">
            <a:extLst>
              <a:ext uri="{FF2B5EF4-FFF2-40B4-BE49-F238E27FC236}">
                <a16:creationId xmlns:a16="http://schemas.microsoft.com/office/drawing/2014/main" id="{00349701-D5FE-42FF-9E96-5385942D4CA8}"/>
              </a:ext>
            </a:extLst>
          </p:cNvPr>
          <p:cNvSpPr/>
          <p:nvPr/>
        </p:nvSpPr>
        <p:spPr>
          <a:xfrm>
            <a:off x="10815991" y="635084"/>
            <a:ext cx="158168" cy="158168"/>
          </a:xfrm>
          <a:prstGeom prst="ellipse">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9CBDD39B-5DEC-4E93-BAC2-E2F0B7C40476}"/>
              </a:ext>
            </a:extLst>
          </p:cNvPr>
          <p:cNvSpPr/>
          <p:nvPr/>
        </p:nvSpPr>
        <p:spPr>
          <a:xfrm>
            <a:off x="10553431" y="621926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Rectangle 37">
            <a:extLst>
              <a:ext uri="{FF2B5EF4-FFF2-40B4-BE49-F238E27FC236}">
                <a16:creationId xmlns:a16="http://schemas.microsoft.com/office/drawing/2014/main" id="{F03328A9-6195-4AB3-87B6-8EB5F110E2A3}"/>
              </a:ext>
            </a:extLst>
          </p:cNvPr>
          <p:cNvSpPr/>
          <p:nvPr/>
        </p:nvSpPr>
        <p:spPr>
          <a:xfrm>
            <a:off x="535003" y="3465231"/>
            <a:ext cx="5016500" cy="152400"/>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39" name="Group 38">
            <a:extLst>
              <a:ext uri="{FF2B5EF4-FFF2-40B4-BE49-F238E27FC236}">
                <a16:creationId xmlns:a16="http://schemas.microsoft.com/office/drawing/2014/main" id="{2658E3FB-29E1-45E8-93A4-E6CCE604E1CC}"/>
              </a:ext>
            </a:extLst>
          </p:cNvPr>
          <p:cNvGrpSpPr/>
          <p:nvPr/>
        </p:nvGrpSpPr>
        <p:grpSpPr>
          <a:xfrm>
            <a:off x="542053" y="2708973"/>
            <a:ext cx="4764979" cy="908658"/>
            <a:chOff x="4983236" y="2355242"/>
            <a:chExt cx="4764979" cy="908658"/>
          </a:xfrm>
        </p:grpSpPr>
        <p:sp>
          <p:nvSpPr>
            <p:cNvPr id="40" name="Rectangle 39">
              <a:extLst>
                <a:ext uri="{FF2B5EF4-FFF2-40B4-BE49-F238E27FC236}">
                  <a16:creationId xmlns:a16="http://schemas.microsoft.com/office/drawing/2014/main" id="{A72437AB-186B-4EDF-89AE-AA9DDD5B2985}"/>
                </a:ext>
              </a:extLst>
            </p:cNvPr>
            <p:cNvSpPr/>
            <p:nvPr/>
          </p:nvSpPr>
          <p:spPr>
            <a:xfrm>
              <a:off x="4983236" y="3111500"/>
              <a:ext cx="4208389" cy="152400"/>
            </a:xfrm>
            <a:prstGeom prst="rect">
              <a:avLst/>
            </a:prstGeom>
            <a:solidFill>
              <a:srgbClr val="FEB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1" name="Group 40">
              <a:extLst>
                <a:ext uri="{FF2B5EF4-FFF2-40B4-BE49-F238E27FC236}">
                  <a16:creationId xmlns:a16="http://schemas.microsoft.com/office/drawing/2014/main" id="{951BECFF-5773-4284-B690-406E9CC9195E}"/>
                </a:ext>
              </a:extLst>
            </p:cNvPr>
            <p:cNvGrpSpPr/>
            <p:nvPr/>
          </p:nvGrpSpPr>
          <p:grpSpPr>
            <a:xfrm>
              <a:off x="8635033" y="2355242"/>
              <a:ext cx="1113182" cy="690300"/>
              <a:chOff x="8635033" y="2355242"/>
              <a:chExt cx="1113182" cy="690300"/>
            </a:xfrm>
          </p:grpSpPr>
          <p:sp>
            <p:nvSpPr>
              <p:cNvPr id="42" name="Freeform: Shape 41">
                <a:extLst>
                  <a:ext uri="{FF2B5EF4-FFF2-40B4-BE49-F238E27FC236}">
                    <a16:creationId xmlns:a16="http://schemas.microsoft.com/office/drawing/2014/main" id="{2CC8F59C-B644-47B0-9167-C1709C996A31}"/>
                  </a:ext>
                </a:extLst>
              </p:cNvPr>
              <p:cNvSpPr/>
              <p:nvPr/>
            </p:nvSpPr>
            <p:spPr>
              <a:xfrm flipV="1">
                <a:off x="8796751"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solidFill>
                <a:srgbClr val="FEB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TextBox 42">
                <a:extLst>
                  <a:ext uri="{FF2B5EF4-FFF2-40B4-BE49-F238E27FC236}">
                    <a16:creationId xmlns:a16="http://schemas.microsoft.com/office/drawing/2014/main" id="{B22D76A1-B368-4227-87BC-C1E6F3188936}"/>
                  </a:ext>
                </a:extLst>
              </p:cNvPr>
              <p:cNvSpPr txBox="1"/>
              <p:nvPr/>
            </p:nvSpPr>
            <p:spPr>
              <a:xfrm>
                <a:off x="8635033" y="2355242"/>
                <a:ext cx="1113182" cy="461665"/>
              </a:xfrm>
              <a:prstGeom prst="rect">
                <a:avLst/>
              </a:prstGeom>
              <a:noFill/>
            </p:spPr>
            <p:txBody>
              <a:bodyPr wrap="square" rtlCol="0">
                <a:spAutoFit/>
              </a:bodyPr>
              <a:lstStyle/>
              <a:p>
                <a:pPr algn="ctr"/>
                <a:r>
                  <a:rPr lang="en-US" sz="2400" b="1" dirty="0">
                    <a:solidFill>
                      <a:schemeClr val="bg1"/>
                    </a:solidFill>
                    <a:latin typeface="+mj-lt"/>
                    <a:ea typeface="Tahoma" panose="020B0604030504040204" pitchFamily="34" charset="0"/>
                    <a:cs typeface="Arial" panose="020B0604020202020204" pitchFamily="34" charset="0"/>
                  </a:rPr>
                  <a:t>90%</a:t>
                </a:r>
              </a:p>
            </p:txBody>
          </p:sp>
        </p:grpSp>
      </p:grpSp>
      <p:sp>
        <p:nvSpPr>
          <p:cNvPr id="44" name="TextBox 43">
            <a:extLst>
              <a:ext uri="{FF2B5EF4-FFF2-40B4-BE49-F238E27FC236}">
                <a16:creationId xmlns:a16="http://schemas.microsoft.com/office/drawing/2014/main" id="{6EE85B71-6C92-4628-9D17-6B4B9FE98E40}"/>
              </a:ext>
            </a:extLst>
          </p:cNvPr>
          <p:cNvSpPr txBox="1"/>
          <p:nvPr/>
        </p:nvSpPr>
        <p:spPr>
          <a:xfrm>
            <a:off x="528348" y="3040719"/>
            <a:ext cx="2933927" cy="400110"/>
          </a:xfrm>
          <a:prstGeom prst="rect">
            <a:avLst/>
          </a:prstGeom>
          <a:noFill/>
        </p:spPr>
        <p:txBody>
          <a:bodyPr wrap="square" rtlCol="0">
            <a:spAutoFit/>
          </a:bodyPr>
          <a:lstStyle/>
          <a:p>
            <a:r>
              <a:rPr lang="en-US" sz="2000" b="1" dirty="0">
                <a:solidFill>
                  <a:srgbClr val="FEBB6E"/>
                </a:solidFill>
                <a:latin typeface="+mj-lt"/>
                <a:ea typeface="Tahoma" panose="020B0604030504040204" pitchFamily="34" charset="0"/>
                <a:cs typeface="Arial" panose="020B0604020202020204" pitchFamily="34" charset="0"/>
              </a:rPr>
              <a:t>Foreman QA Standalone</a:t>
            </a: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462573" y="3677305"/>
            <a:ext cx="5088930" cy="1269901"/>
            <a:chOff x="827457" y="2276075"/>
            <a:chExt cx="5088930" cy="1269901"/>
          </a:xfrm>
        </p:grpSpPr>
        <p:sp>
          <p:nvSpPr>
            <p:cNvPr id="46" name="TextBox 45">
              <a:extLst>
                <a:ext uri="{FF2B5EF4-FFF2-40B4-BE49-F238E27FC236}">
                  <a16:creationId xmlns:a16="http://schemas.microsoft.com/office/drawing/2014/main" id="{4DAB2E34-4DD3-4B7C-A62A-087CB981C994}"/>
                </a:ext>
              </a:extLst>
            </p:cNvPr>
            <p:cNvSpPr txBox="1"/>
            <p:nvPr/>
          </p:nvSpPr>
          <p:spPr>
            <a:xfrm>
              <a:off x="840708" y="2622646"/>
              <a:ext cx="5016499" cy="923330"/>
            </a:xfrm>
            <a:prstGeom prst="rect">
              <a:avLst/>
            </a:prstGeom>
            <a:noFill/>
          </p:spPr>
          <p:txBody>
            <a:bodyPr wrap="square" rtlCol="0">
              <a:spAutoFit/>
            </a:bodyPr>
            <a:lstStyle/>
            <a:p>
              <a:r>
                <a:rPr lang="en-US" dirty="0">
                  <a:solidFill>
                    <a:schemeClr val="bg1">
                      <a:lumMod val="95000"/>
                    </a:schemeClr>
                  </a:solidFill>
                  <a:latin typeface="+mj-lt"/>
                  <a:ea typeface="Tahoma" panose="020B0604030504040204" pitchFamily="34" charset="0"/>
                  <a:cs typeface="Arial" panose="020B0604020202020204" pitchFamily="34" charset="0"/>
                </a:rPr>
                <a:t>We will get more opportunities in the future to update the automated tests and add others that address the new functionalities. </a:t>
              </a:r>
            </a:p>
          </p:txBody>
        </p:sp>
        <p:sp>
          <p:nvSpPr>
            <p:cNvPr id="47" name="TextBox 46">
              <a:extLst>
                <a:ext uri="{FF2B5EF4-FFF2-40B4-BE49-F238E27FC236}">
                  <a16:creationId xmlns:a16="http://schemas.microsoft.com/office/drawing/2014/main" id="{1339F3E0-CE06-4C02-ADD7-55FD58EDD3ED}"/>
                </a:ext>
              </a:extLst>
            </p:cNvPr>
            <p:cNvSpPr txBox="1"/>
            <p:nvPr/>
          </p:nvSpPr>
          <p:spPr>
            <a:xfrm>
              <a:off x="827457" y="2276075"/>
              <a:ext cx="5088930" cy="400110"/>
            </a:xfrm>
            <a:prstGeom prst="rect">
              <a:avLst/>
            </a:prstGeom>
            <a:noFill/>
          </p:spPr>
          <p:txBody>
            <a:bodyPr wrap="square" rtlCol="0">
              <a:spAutoFit/>
            </a:bodyPr>
            <a:lstStyle/>
            <a:p>
              <a:r>
                <a:rPr lang="en-US" sz="2000" b="1" dirty="0">
                  <a:solidFill>
                    <a:schemeClr val="bg1">
                      <a:lumMod val="95000"/>
                    </a:schemeClr>
                  </a:solidFill>
                  <a:latin typeface="+mj-lt"/>
                  <a:ea typeface="Tahoma" panose="020B0604030504040204" pitchFamily="34" charset="0"/>
                  <a:cs typeface="Arial" panose="020B0604020202020204" pitchFamily="34" charset="0"/>
                </a:rPr>
                <a:t>Upgrade the Foreman QA Standalone app</a:t>
              </a:r>
            </a:p>
          </p:txBody>
        </p:sp>
      </p:gr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9" name="Rectangle 48">
            <a:extLst>
              <a:ext uri="{FF2B5EF4-FFF2-40B4-BE49-F238E27FC236}">
                <a16:creationId xmlns:a16="http://schemas.microsoft.com/office/drawing/2014/main" id="{ED005C2F-3BB1-4700-AF96-B507FFAB2844}"/>
              </a:ext>
            </a:extLst>
          </p:cNvPr>
          <p:cNvSpPr/>
          <p:nvPr/>
        </p:nvSpPr>
        <p:spPr>
          <a:xfrm>
            <a:off x="6639733" y="3465231"/>
            <a:ext cx="5016500" cy="152400"/>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0" name="Group 49">
            <a:extLst>
              <a:ext uri="{FF2B5EF4-FFF2-40B4-BE49-F238E27FC236}">
                <a16:creationId xmlns:a16="http://schemas.microsoft.com/office/drawing/2014/main" id="{AD463FCF-4178-424F-9678-3D8E21E586A0}"/>
              </a:ext>
            </a:extLst>
          </p:cNvPr>
          <p:cNvGrpSpPr/>
          <p:nvPr/>
        </p:nvGrpSpPr>
        <p:grpSpPr>
          <a:xfrm flipH="1">
            <a:off x="9923219" y="2708973"/>
            <a:ext cx="5120837" cy="908658"/>
            <a:chOff x="4627378" y="2355242"/>
            <a:chExt cx="5120837" cy="908658"/>
          </a:xfrm>
          <a:solidFill>
            <a:srgbClr val="749CE9"/>
          </a:solidFill>
        </p:grpSpPr>
        <p:sp>
          <p:nvSpPr>
            <p:cNvPr id="51" name="Rectangle 50">
              <a:extLst>
                <a:ext uri="{FF2B5EF4-FFF2-40B4-BE49-F238E27FC236}">
                  <a16:creationId xmlns:a16="http://schemas.microsoft.com/office/drawing/2014/main" id="{7BA25B6C-5B89-49A7-AD0A-067918C970AE}"/>
                </a:ext>
              </a:extLst>
            </p:cNvPr>
            <p:cNvSpPr/>
            <p:nvPr/>
          </p:nvSpPr>
          <p:spPr>
            <a:xfrm>
              <a:off x="4627378" y="3111500"/>
              <a:ext cx="4564250"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52" name="Group 51">
              <a:extLst>
                <a:ext uri="{FF2B5EF4-FFF2-40B4-BE49-F238E27FC236}">
                  <a16:creationId xmlns:a16="http://schemas.microsoft.com/office/drawing/2014/main" id="{A149D2B2-BDAC-4AEA-8131-66BD177B7B31}"/>
                </a:ext>
              </a:extLst>
            </p:cNvPr>
            <p:cNvGrpSpPr/>
            <p:nvPr/>
          </p:nvGrpSpPr>
          <p:grpSpPr>
            <a:xfrm>
              <a:off x="8635033" y="2355242"/>
              <a:ext cx="1113182" cy="690300"/>
              <a:chOff x="8635033" y="2355242"/>
              <a:chExt cx="1113182" cy="690300"/>
            </a:xfrm>
            <a:grpFill/>
          </p:grpSpPr>
          <p:sp>
            <p:nvSpPr>
              <p:cNvPr id="53" name="Freeform: Shape 52">
                <a:extLst>
                  <a:ext uri="{FF2B5EF4-FFF2-40B4-BE49-F238E27FC236}">
                    <a16:creationId xmlns:a16="http://schemas.microsoft.com/office/drawing/2014/main" id="{89B7CE5A-0C98-4846-B2F3-A96B77781E8D}"/>
                  </a:ext>
                </a:extLst>
              </p:cNvPr>
              <p:cNvSpPr/>
              <p:nvPr/>
            </p:nvSpPr>
            <p:spPr>
              <a:xfrm flipV="1">
                <a:off x="8796751"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4" name="TextBox 53">
                <a:extLst>
                  <a:ext uri="{FF2B5EF4-FFF2-40B4-BE49-F238E27FC236}">
                    <a16:creationId xmlns:a16="http://schemas.microsoft.com/office/drawing/2014/main" id="{1199A2C0-FA3B-4069-8AA4-202F665EF757}"/>
                  </a:ext>
                </a:extLst>
              </p:cNvPr>
              <p:cNvSpPr txBox="1"/>
              <p:nvPr/>
            </p:nvSpPr>
            <p:spPr>
              <a:xfrm>
                <a:off x="8635033" y="2355242"/>
                <a:ext cx="1113182" cy="461665"/>
              </a:xfrm>
              <a:prstGeom prst="rect">
                <a:avLst/>
              </a:prstGeom>
              <a:grpFill/>
            </p:spPr>
            <p:txBody>
              <a:bodyPr wrap="square" rtlCol="0">
                <a:spAutoFit/>
              </a:bodyPr>
              <a:lstStyle/>
              <a:p>
                <a:pPr algn="ctr"/>
                <a:r>
                  <a:rPr lang="en-US" sz="2400" b="1" dirty="0">
                    <a:solidFill>
                      <a:schemeClr val="bg1"/>
                    </a:solidFill>
                    <a:latin typeface="+mj-lt"/>
                    <a:ea typeface="Tahoma" panose="020B0604030504040204" pitchFamily="34" charset="0"/>
                    <a:cs typeface="Arial" panose="020B0604020202020204" pitchFamily="34" charset="0"/>
                  </a:rPr>
                  <a:t>15%</a:t>
                </a:r>
              </a:p>
            </p:txBody>
          </p:sp>
        </p:grpSp>
      </p:grpSp>
      <p:sp>
        <p:nvSpPr>
          <p:cNvPr id="55" name="TextBox 54">
            <a:extLst>
              <a:ext uri="{FF2B5EF4-FFF2-40B4-BE49-F238E27FC236}">
                <a16:creationId xmlns:a16="http://schemas.microsoft.com/office/drawing/2014/main" id="{CC6AB814-323D-4209-AB03-975012F1F9A1}"/>
              </a:ext>
            </a:extLst>
          </p:cNvPr>
          <p:cNvSpPr txBox="1"/>
          <p:nvPr/>
        </p:nvSpPr>
        <p:spPr>
          <a:xfrm>
            <a:off x="6562237" y="3070782"/>
            <a:ext cx="2933927" cy="400110"/>
          </a:xfrm>
          <a:prstGeom prst="rect">
            <a:avLst/>
          </a:prstGeom>
          <a:noFill/>
        </p:spPr>
        <p:txBody>
          <a:bodyPr wrap="square" rtlCol="0">
            <a:spAutoFit/>
          </a:bodyPr>
          <a:lstStyle/>
          <a:p>
            <a:r>
              <a:rPr lang="en-US" sz="2000" b="1" dirty="0">
                <a:solidFill>
                  <a:srgbClr val="749CE9"/>
                </a:solidFill>
                <a:latin typeface="+mj-lt"/>
                <a:ea typeface="Tahoma" panose="020B0604030504040204" pitchFamily="34" charset="0"/>
                <a:cs typeface="Arial" panose="020B0604020202020204" pitchFamily="34" charset="0"/>
              </a:rPr>
              <a:t>Lantern QA Standalone</a:t>
            </a:r>
          </a:p>
        </p:txBody>
      </p:sp>
      <p:grpSp>
        <p:nvGrpSpPr>
          <p:cNvPr id="72" name="Group 71">
            <a:extLst>
              <a:ext uri="{FF2B5EF4-FFF2-40B4-BE49-F238E27FC236}">
                <a16:creationId xmlns:a16="http://schemas.microsoft.com/office/drawing/2014/main" id="{9F404622-59D6-4FDD-BB19-502BE68D4B4E}"/>
              </a:ext>
            </a:extLst>
          </p:cNvPr>
          <p:cNvGrpSpPr/>
          <p:nvPr/>
        </p:nvGrpSpPr>
        <p:grpSpPr>
          <a:xfrm>
            <a:off x="6558572" y="3677305"/>
            <a:ext cx="5162195" cy="715903"/>
            <a:chOff x="200704" y="2276075"/>
            <a:chExt cx="5162195" cy="715903"/>
          </a:xfrm>
        </p:grpSpPr>
        <p:sp>
          <p:nvSpPr>
            <p:cNvPr id="73" name="TextBox 72">
              <a:extLst>
                <a:ext uri="{FF2B5EF4-FFF2-40B4-BE49-F238E27FC236}">
                  <a16:creationId xmlns:a16="http://schemas.microsoft.com/office/drawing/2014/main" id="{8CCC74B2-2C5E-4F9B-9223-725D4F23E5CF}"/>
                </a:ext>
              </a:extLst>
            </p:cNvPr>
            <p:cNvSpPr txBox="1"/>
            <p:nvPr/>
          </p:nvSpPr>
          <p:spPr>
            <a:xfrm>
              <a:off x="200704" y="2622646"/>
              <a:ext cx="5162195" cy="369332"/>
            </a:xfrm>
            <a:prstGeom prst="rect">
              <a:avLst/>
            </a:prstGeom>
            <a:noFill/>
          </p:spPr>
          <p:txBody>
            <a:bodyPr wrap="square" rtlCol="0">
              <a:spAutoFit/>
            </a:bodyPr>
            <a:lstStyle/>
            <a:p>
              <a:endParaRPr lang="en-US" dirty="0">
                <a:solidFill>
                  <a:srgbClr val="9188E5"/>
                </a:solidFill>
                <a:latin typeface="+mj-lt"/>
                <a:ea typeface="Tahoma" panose="020B060403050404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8E924EAA-5595-4F9D-9CB3-678924066996}"/>
                </a:ext>
              </a:extLst>
            </p:cNvPr>
            <p:cNvSpPr txBox="1"/>
            <p:nvPr/>
          </p:nvSpPr>
          <p:spPr>
            <a:xfrm>
              <a:off x="281866" y="2276075"/>
              <a:ext cx="5069360" cy="400110"/>
            </a:xfrm>
            <a:prstGeom prst="rect">
              <a:avLst/>
            </a:prstGeom>
            <a:noFill/>
          </p:spPr>
          <p:txBody>
            <a:bodyPr wrap="square" rtlCol="0">
              <a:spAutoFit/>
            </a:bodyPr>
            <a:lstStyle/>
            <a:p>
              <a:r>
                <a:rPr lang="en-US" sz="2000" b="1" dirty="0">
                  <a:solidFill>
                    <a:srgbClr val="749CE9"/>
                  </a:solidFill>
                  <a:latin typeface="+mj-lt"/>
                  <a:ea typeface="Tahoma" panose="020B0604030504040204" pitchFamily="34" charset="0"/>
                  <a:cs typeface="Arial" panose="020B0604020202020204" pitchFamily="34" charset="0"/>
                </a:rPr>
                <a:t>Finish developing the Lantern QA Standalone.</a:t>
              </a:r>
            </a:p>
          </p:txBody>
        </p:sp>
      </p:grpSp>
      <p:sp>
        <p:nvSpPr>
          <p:cNvPr id="75" name="Rectangle 74">
            <a:extLst>
              <a:ext uri="{FF2B5EF4-FFF2-40B4-BE49-F238E27FC236}">
                <a16:creationId xmlns:a16="http://schemas.microsoft.com/office/drawing/2014/main" id="{1DB22E1C-FC3B-4C0D-9B9C-53631272F70E}"/>
              </a:ext>
            </a:extLst>
          </p:cNvPr>
          <p:cNvSpPr/>
          <p:nvPr/>
        </p:nvSpPr>
        <p:spPr>
          <a:xfrm>
            <a:off x="11657349" y="2472774"/>
            <a:ext cx="535002" cy="1340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4F871EA9-BBF0-4716-A425-A80469BD67F1}"/>
              </a:ext>
            </a:extLst>
          </p:cNvPr>
          <p:cNvSpPr txBox="1"/>
          <p:nvPr/>
        </p:nvSpPr>
        <p:spPr>
          <a:xfrm>
            <a:off x="80038" y="-52517"/>
            <a:ext cx="4381329" cy="1015663"/>
          </a:xfrm>
          <a:prstGeom prst="rect">
            <a:avLst/>
          </a:prstGeom>
          <a:noFill/>
        </p:spPr>
        <p:txBody>
          <a:bodyPr wrap="none" rtlCol="0">
            <a:spAutoFit/>
          </a:bodyPr>
          <a:lstStyle/>
          <a:p>
            <a:pPr algn="ctr"/>
            <a:r>
              <a:rPr lang="en-US" sz="6000" b="1" dirty="0">
                <a:solidFill>
                  <a:srgbClr val="FFC947"/>
                </a:solidFill>
                <a:latin typeface="+mj-lt"/>
              </a:rPr>
              <a:t>Perspectives:</a:t>
            </a:r>
            <a:endParaRPr lang="en-US" sz="6000" b="1" baseline="30000" dirty="0">
              <a:solidFill>
                <a:srgbClr val="FFC947"/>
              </a:solidFill>
              <a:latin typeface="+mj-lt"/>
            </a:endParaRPr>
          </a:p>
        </p:txBody>
      </p:sp>
    </p:spTree>
    <p:extLst>
      <p:ext uri="{BB962C8B-B14F-4D97-AF65-F5344CB8AC3E}">
        <p14:creationId xmlns:p14="http://schemas.microsoft.com/office/powerpoint/2010/main" val="10657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250"/>
                                        <p:tgtEl>
                                          <p:spTgt spid="44"/>
                                        </p:tgtEl>
                                      </p:cBhvr>
                                    </p:animEffect>
                                  </p:childTnLst>
                                </p:cTn>
                              </p:par>
                            </p:childTnLst>
                          </p:cTn>
                        </p:par>
                        <p:par>
                          <p:cTn id="13" fill="hold">
                            <p:stCondLst>
                              <p:cond delay="750"/>
                            </p:stCondLst>
                            <p:childTnLst>
                              <p:par>
                                <p:cTn id="14" presetID="42"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anim calcmode="lin" valueType="num">
                                      <p:cBhvr>
                                        <p:cTn id="17" dur="500" fill="hold"/>
                                        <p:tgtEl>
                                          <p:spTgt spid="45"/>
                                        </p:tgtEl>
                                        <p:attrNameLst>
                                          <p:attrName>ppt_x</p:attrName>
                                        </p:attrNameLst>
                                      </p:cBhvr>
                                      <p:tavLst>
                                        <p:tav tm="0">
                                          <p:val>
                                            <p:strVal val="#ppt_x"/>
                                          </p:val>
                                        </p:tav>
                                        <p:tav tm="100000">
                                          <p:val>
                                            <p:strVal val="#ppt_x"/>
                                          </p:val>
                                        </p:tav>
                                      </p:tavLst>
                                    </p:anim>
                                    <p:anim calcmode="lin" valueType="num">
                                      <p:cBhvr>
                                        <p:cTn id="18"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1+#ppt_w/2"/>
                                          </p:val>
                                        </p:tav>
                                        <p:tav tm="100000">
                                          <p:val>
                                            <p:strVal val="#ppt_x"/>
                                          </p:val>
                                        </p:tav>
                                      </p:tavLst>
                                    </p:anim>
                                    <p:anim calcmode="lin" valueType="num">
                                      <p:cBhvr additive="base">
                                        <p:cTn id="24" dur="500" fill="hold"/>
                                        <p:tgtEl>
                                          <p:spTgt spid="50"/>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250"/>
                                        <p:tgtEl>
                                          <p:spTgt spid="55"/>
                                        </p:tgtEl>
                                      </p:cBhvr>
                                    </p:animEffect>
                                  </p:childTnLst>
                                </p:cTn>
                              </p:par>
                            </p:childTnLst>
                          </p:cTn>
                        </p:par>
                        <p:par>
                          <p:cTn id="29" fill="hold">
                            <p:stCondLst>
                              <p:cond delay="750"/>
                            </p:stCondLst>
                            <p:childTnLst>
                              <p:par>
                                <p:cTn id="30" presetID="42" presetClass="entr" presetSubtype="0"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anim calcmode="lin" valueType="num">
                                      <p:cBhvr>
                                        <p:cTn id="33" dur="500" fill="hold"/>
                                        <p:tgtEl>
                                          <p:spTgt spid="72"/>
                                        </p:tgtEl>
                                        <p:attrNameLst>
                                          <p:attrName>ppt_x</p:attrName>
                                        </p:attrNameLst>
                                      </p:cBhvr>
                                      <p:tavLst>
                                        <p:tav tm="0">
                                          <p:val>
                                            <p:strVal val="#ppt_x"/>
                                          </p:val>
                                        </p:tav>
                                        <p:tav tm="100000">
                                          <p:val>
                                            <p:strVal val="#ppt_x"/>
                                          </p:val>
                                        </p:tav>
                                      </p:tavLst>
                                    </p:anim>
                                    <p:anim calcmode="lin" valueType="num">
                                      <p:cBhvr>
                                        <p:cTn id="34"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a:solidFill>
                    <a:schemeClr val="bg1"/>
                  </a:solidFill>
                  <a:latin typeface="+mj-lt"/>
                </a:rPr>
                <a:t>Thank You</a:t>
              </a:r>
            </a:p>
          </p:txBody>
        </p:sp>
      </p:grpSp>
      <p:sp>
        <p:nvSpPr>
          <p:cNvPr id="15" name="Rectangle 14">
            <a:extLst>
              <a:ext uri="{FF2B5EF4-FFF2-40B4-BE49-F238E27FC236}">
                <a16:creationId xmlns:a16="http://schemas.microsoft.com/office/drawing/2014/main" id="{F6EBEF51-CCA8-4E36-A754-8B8668D3E6F0}"/>
              </a:ext>
            </a:extLst>
          </p:cNvPr>
          <p:cNvSpPr/>
          <p:nvPr/>
        </p:nvSpPr>
        <p:spPr>
          <a:xfrm>
            <a:off x="3333845" y="4025709"/>
            <a:ext cx="5524310" cy="646331"/>
          </a:xfrm>
          <a:prstGeom prst="rect">
            <a:avLst/>
          </a:prstGeom>
        </p:spPr>
        <p:txBody>
          <a:bodyPr wrap="square">
            <a:spAutoFit/>
          </a:bodyPr>
          <a:lstStyle/>
          <a:p>
            <a:pPr algn="ctr"/>
            <a:r>
              <a:rPr lang="en-US" b="1" dirty="0">
                <a:solidFill>
                  <a:schemeClr val="bg1">
                    <a:lumMod val="75000"/>
                  </a:schemeClr>
                </a:solidFill>
              </a:rPr>
              <a:t>Thanks for listening to us, now you can ask your questions.</a:t>
            </a:r>
          </a:p>
        </p:txBody>
      </p:sp>
      <p:pic>
        <p:nvPicPr>
          <p:cNvPr id="16" name="Image 55">
            <a:extLst>
              <a:ext uri="{FF2B5EF4-FFF2-40B4-BE49-F238E27FC236}">
                <a16:creationId xmlns:a16="http://schemas.microsoft.com/office/drawing/2014/main" id="{3B55D1B4-01C2-4857-9163-81CEE38458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3913" y="4563050"/>
            <a:ext cx="952853" cy="802107"/>
          </a:xfrm>
          <a:prstGeom prst="rect">
            <a:avLst/>
          </a:prstGeom>
        </p:spPr>
      </p:pic>
      <p:pic>
        <p:nvPicPr>
          <p:cNvPr id="17" name="Image 56">
            <a:extLst>
              <a:ext uri="{FF2B5EF4-FFF2-40B4-BE49-F238E27FC236}">
                <a16:creationId xmlns:a16="http://schemas.microsoft.com/office/drawing/2014/main" id="{777AEACE-18F2-4526-B635-698CB65641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5623" y="4587689"/>
            <a:ext cx="752570" cy="756981"/>
          </a:xfrm>
          <a:prstGeom prst="rect">
            <a:avLst/>
          </a:prstGeom>
        </p:spPr>
      </p:pic>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34"/>
          <p:cNvSpPr txBox="1"/>
          <p:nvPr/>
        </p:nvSpPr>
        <p:spPr>
          <a:xfrm>
            <a:off x="2684658" y="5137434"/>
            <a:ext cx="2052228"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a:latin typeface="Hobo Std" panose="020B0803040709020204" pitchFamily="34" charset="0"/>
              </a:rPr>
              <a:t>June 2006</a:t>
            </a:r>
          </a:p>
        </p:txBody>
      </p:sp>
      <p:sp>
        <p:nvSpPr>
          <p:cNvPr id="26" name="ZoneTexte 34"/>
          <p:cNvSpPr txBox="1"/>
          <p:nvPr/>
        </p:nvSpPr>
        <p:spPr>
          <a:xfrm>
            <a:off x="799114" y="3619722"/>
            <a:ext cx="3217658"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t>Rogers, Arkansas, USA</a:t>
            </a:r>
            <a:endParaRPr lang="fr-FR" sz="2400" dirty="0">
              <a:latin typeface="Hobo Std" panose="020B0803040709020204" pitchFamily="34" charset="0"/>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4548" y="2967577"/>
            <a:ext cx="612000" cy="612000"/>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4414" y="4525434"/>
            <a:ext cx="612000" cy="612000"/>
          </a:xfrm>
          <a:prstGeom prst="rect">
            <a:avLst/>
          </a:prstGeom>
        </p:spPr>
      </p:pic>
      <p:sp>
        <p:nvSpPr>
          <p:cNvPr id="28" name="ZoneTexte 34"/>
          <p:cNvSpPr txBox="1"/>
          <p:nvPr/>
        </p:nvSpPr>
        <p:spPr>
          <a:xfrm>
            <a:off x="5958296" y="5137434"/>
            <a:ext cx="2124236" cy="461665"/>
          </a:xfrm>
          <a:prstGeom prst="rect">
            <a:avLst/>
          </a:prstGeom>
          <a:noFill/>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a:latin typeface="Hobo Std"/>
              </a:rPr>
              <a:t>219 Employees</a:t>
            </a:r>
            <a:endParaRPr lang="fr-FR" sz="2400">
              <a:latin typeface="Hobo Std" panose="020B0803040709020204" pitchFamily="34" charset="0"/>
            </a:endParaRPr>
          </a:p>
        </p:txBody>
      </p:sp>
      <p:pic>
        <p:nvPicPr>
          <p:cNvPr id="14" name="Imag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9984" y="2973600"/>
            <a:ext cx="612000" cy="612000"/>
          </a:xfrm>
          <a:prstGeom prst="rect">
            <a:avLst/>
          </a:prstGeom>
        </p:spPr>
      </p:pic>
      <p:sp>
        <p:nvSpPr>
          <p:cNvPr id="29" name="ZoneTexte 34"/>
          <p:cNvSpPr txBox="1"/>
          <p:nvPr/>
        </p:nvSpPr>
        <p:spPr>
          <a:xfrm>
            <a:off x="7403866" y="3588944"/>
            <a:ext cx="2124236" cy="461665"/>
          </a:xfrm>
          <a:prstGeom prst="rect">
            <a:avLst/>
          </a:prstGeom>
          <a:noFill/>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dirty="0">
                <a:latin typeface="Hobo Std"/>
              </a:rPr>
              <a:t>+100 </a:t>
            </a:r>
            <a:r>
              <a:rPr lang="fr-FR" sz="2400" dirty="0" err="1">
                <a:latin typeface="Hobo Std"/>
              </a:rPr>
              <a:t>Projects</a:t>
            </a:r>
            <a:endParaRPr lang="fr-FR" sz="2400" dirty="0">
              <a:latin typeface="Hobo Std" panose="020B0803040709020204" pitchFamily="34" charset="0"/>
            </a:endParaRPr>
          </a:p>
        </p:txBody>
      </p:sp>
      <p:pic>
        <p:nvPicPr>
          <p:cNvPr id="15" name="Imag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4772" y="4525434"/>
            <a:ext cx="612000" cy="612000"/>
          </a:xfrm>
          <a:prstGeom prst="rect">
            <a:avLst/>
          </a:prstGeom>
        </p:spPr>
      </p:pic>
      <p:pic>
        <p:nvPicPr>
          <p:cNvPr id="17" name="Picture 16" descr="Text&#10;&#10;Description automatically generated">
            <a:extLst>
              <a:ext uri="{FF2B5EF4-FFF2-40B4-BE49-F238E27FC236}">
                <a16:creationId xmlns:a16="http://schemas.microsoft.com/office/drawing/2014/main" id="{C855B44F-AA9A-45B6-A0C7-92357F5852E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72481" y="1707563"/>
            <a:ext cx="3217657" cy="1721437"/>
          </a:xfrm>
          <a:prstGeom prst="rect">
            <a:avLst/>
          </a:prstGeom>
        </p:spPr>
      </p:pic>
      <p:sp>
        <p:nvSpPr>
          <p:cNvPr id="30" name="TextBox 29">
            <a:extLst>
              <a:ext uri="{FF2B5EF4-FFF2-40B4-BE49-F238E27FC236}">
                <a16:creationId xmlns:a16="http://schemas.microsoft.com/office/drawing/2014/main" id="{7920B798-16CC-4024-9396-6B764AEF062E}"/>
              </a:ext>
            </a:extLst>
          </p:cNvPr>
          <p:cNvSpPr txBox="1"/>
          <p:nvPr/>
        </p:nvSpPr>
        <p:spPr>
          <a:xfrm>
            <a:off x="2862592" y="69933"/>
            <a:ext cx="6708760" cy="1015663"/>
          </a:xfrm>
          <a:prstGeom prst="rect">
            <a:avLst/>
          </a:prstGeom>
          <a:noFill/>
        </p:spPr>
        <p:txBody>
          <a:bodyPr wrap="none" rtlCol="0">
            <a:spAutoFit/>
          </a:bodyPr>
          <a:lstStyle/>
          <a:p>
            <a:pPr algn="ctr"/>
            <a:r>
              <a:rPr lang="en-US" sz="6000" b="1">
                <a:solidFill>
                  <a:schemeClr val="accent1"/>
                </a:solidFill>
                <a:latin typeface="+mj-lt"/>
              </a:rPr>
              <a:t>Hosting</a:t>
            </a:r>
            <a:r>
              <a:rPr lang="en-US" sz="6000" b="1">
                <a:solidFill>
                  <a:schemeClr val="accent2"/>
                </a:solidFill>
                <a:latin typeface="+mj-lt"/>
              </a:rPr>
              <a:t> Company </a:t>
            </a:r>
            <a:r>
              <a:rPr lang="en-US" sz="6000" b="1" baseline="30000">
                <a:solidFill>
                  <a:schemeClr val="accent2"/>
                </a:solidFill>
                <a:latin typeface="+mj-lt"/>
              </a:rPr>
              <a:t>1/2</a:t>
            </a:r>
          </a:p>
        </p:txBody>
      </p:sp>
      <p:sp>
        <p:nvSpPr>
          <p:cNvPr id="2" name="Left Brace 1">
            <a:extLst>
              <a:ext uri="{FF2B5EF4-FFF2-40B4-BE49-F238E27FC236}">
                <a16:creationId xmlns:a16="http://schemas.microsoft.com/office/drawing/2014/main" id="{24E6BA27-C323-42D8-857F-0C4417BDC6F8}"/>
              </a:ext>
            </a:extLst>
          </p:cNvPr>
          <p:cNvSpPr/>
          <p:nvPr/>
        </p:nvSpPr>
        <p:spPr>
          <a:xfrm>
            <a:off x="9381710" y="2840417"/>
            <a:ext cx="349634" cy="1166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59043CD2-3A98-4BF5-A896-61A3CB90897F}"/>
              </a:ext>
            </a:extLst>
          </p:cNvPr>
          <p:cNvSpPr txBox="1"/>
          <p:nvPr/>
        </p:nvSpPr>
        <p:spPr>
          <a:xfrm>
            <a:off x="9731344" y="2834131"/>
            <a:ext cx="1641540" cy="461665"/>
          </a:xfrm>
          <a:prstGeom prst="rect">
            <a:avLst/>
          </a:prstGeom>
          <a:noFill/>
        </p:spPr>
        <p:txBody>
          <a:bodyPr wrap="none" rtlCol="0">
            <a:spAutoFit/>
          </a:bodyPr>
          <a:lstStyle/>
          <a:p>
            <a:pPr marL="342900" indent="-342900">
              <a:buFont typeface="Wingdings" panose="05000000000000000000" pitchFamily="2" charset="2"/>
              <a:buChar char="§"/>
            </a:pPr>
            <a:r>
              <a:rPr lang="fr-FR" sz="2400" dirty="0">
                <a:solidFill>
                  <a:srgbClr val="0A1931"/>
                </a:solidFill>
                <a:latin typeface="Hobo Std" panose="020B0803040709020204"/>
              </a:rPr>
              <a:t>Foreman</a:t>
            </a:r>
            <a:endParaRPr lang="en-US" sz="2400" dirty="0">
              <a:solidFill>
                <a:srgbClr val="0A1931"/>
              </a:solidFill>
              <a:latin typeface="Hobo Std" panose="020B0803040709020204"/>
            </a:endParaRPr>
          </a:p>
        </p:txBody>
      </p:sp>
      <p:sp>
        <p:nvSpPr>
          <p:cNvPr id="5" name="TextBox 4">
            <a:extLst>
              <a:ext uri="{FF2B5EF4-FFF2-40B4-BE49-F238E27FC236}">
                <a16:creationId xmlns:a16="http://schemas.microsoft.com/office/drawing/2014/main" id="{1731CD0F-A173-4718-AD72-49975EBA68B4}"/>
              </a:ext>
            </a:extLst>
          </p:cNvPr>
          <p:cNvSpPr txBox="1"/>
          <p:nvPr/>
        </p:nvSpPr>
        <p:spPr>
          <a:xfrm>
            <a:off x="9731344" y="3391661"/>
            <a:ext cx="1489703" cy="461665"/>
          </a:xfrm>
          <a:prstGeom prst="rect">
            <a:avLst/>
          </a:prstGeom>
          <a:noFill/>
        </p:spPr>
        <p:txBody>
          <a:bodyPr wrap="none" rtlCol="0">
            <a:spAutoFit/>
          </a:bodyPr>
          <a:lstStyle/>
          <a:p>
            <a:pPr marL="342900" indent="-342900">
              <a:buFont typeface="Wingdings" panose="05000000000000000000" pitchFamily="2" charset="2"/>
              <a:buChar char="§"/>
            </a:pPr>
            <a:r>
              <a:rPr lang="fr-FR" sz="2400" dirty="0" err="1">
                <a:latin typeface="Hobo Std" panose="020B0803040709020204"/>
              </a:rPr>
              <a:t>Lantern</a:t>
            </a:r>
            <a:endParaRPr lang="en-US" sz="2400" dirty="0">
              <a:latin typeface="Hobo Std" panose="020B0803040709020204"/>
            </a:endParaRPr>
          </a:p>
        </p:txBody>
      </p:sp>
    </p:spTree>
    <p:extLst>
      <p:ext uri="{BB962C8B-B14F-4D97-AF65-F5344CB8AC3E}">
        <p14:creationId xmlns:p14="http://schemas.microsoft.com/office/powerpoint/2010/main" val="324568102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0-#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1000"/>
                                        <p:tgtEl>
                                          <p:spTgt spid="29"/>
                                        </p:tgtEl>
                                      </p:cBhvr>
                                    </p:animEffect>
                                    <p:anim calcmode="lin" valueType="num">
                                      <p:cBhvr>
                                        <p:cTn id="59" dur="1000" fill="hold"/>
                                        <p:tgtEl>
                                          <p:spTgt spid="29"/>
                                        </p:tgtEl>
                                        <p:attrNameLst>
                                          <p:attrName>ppt_x</p:attrName>
                                        </p:attrNameLst>
                                      </p:cBhvr>
                                      <p:tavLst>
                                        <p:tav tm="0">
                                          <p:val>
                                            <p:strVal val="#ppt_x"/>
                                          </p:val>
                                        </p:tav>
                                        <p:tav tm="100000">
                                          <p:val>
                                            <p:strVal val="#ppt_x"/>
                                          </p:val>
                                        </p:tav>
                                      </p:tavLst>
                                    </p:anim>
                                    <p:anim calcmode="lin" valueType="num">
                                      <p:cBhvr>
                                        <p:cTn id="60" dur="1000" fill="hold"/>
                                        <p:tgtEl>
                                          <p:spTgt spid="2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1000" fill="hold"/>
                                        <p:tgtEl>
                                          <p:spTgt spid="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1000"/>
                                        <p:tgtEl>
                                          <p:spTgt spid="5"/>
                                        </p:tgtEl>
                                      </p:cBhvr>
                                    </p:animEffect>
                                    <p:anim calcmode="lin" valueType="num">
                                      <p:cBhvr>
                                        <p:cTn id="69" dur="1000" fill="hold"/>
                                        <p:tgtEl>
                                          <p:spTgt spid="5"/>
                                        </p:tgtEl>
                                        <p:attrNameLst>
                                          <p:attrName>ppt_x</p:attrName>
                                        </p:attrNameLst>
                                      </p:cBhvr>
                                      <p:tavLst>
                                        <p:tav tm="0">
                                          <p:val>
                                            <p:strVal val="#ppt_x"/>
                                          </p:val>
                                        </p:tav>
                                        <p:tav tm="100000">
                                          <p:val>
                                            <p:strVal val="#ppt_x"/>
                                          </p:val>
                                        </p:tav>
                                      </p:tavLst>
                                    </p:anim>
                                    <p:anim calcmode="lin" valueType="num">
                                      <p:cBhvr>
                                        <p:cTn id="7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1000"/>
                                        <p:tgtEl>
                                          <p:spTgt spid="2"/>
                                        </p:tgtEl>
                                      </p:cBhvr>
                                    </p:animEffect>
                                    <p:anim calcmode="lin" valueType="num">
                                      <p:cBhvr>
                                        <p:cTn id="76" dur="1000" fill="hold"/>
                                        <p:tgtEl>
                                          <p:spTgt spid="2"/>
                                        </p:tgtEl>
                                        <p:attrNameLst>
                                          <p:attrName>ppt_x</p:attrName>
                                        </p:attrNameLst>
                                      </p:cBhvr>
                                      <p:tavLst>
                                        <p:tav tm="0">
                                          <p:val>
                                            <p:strVal val="#ppt_x"/>
                                          </p:val>
                                        </p:tav>
                                        <p:tav tm="100000">
                                          <p:val>
                                            <p:strVal val="#ppt_x"/>
                                          </p:val>
                                        </p:tav>
                                      </p:tavLst>
                                    </p:anim>
                                    <p:anim calcmode="lin" valueType="num">
                                      <p:cBhvr>
                                        <p:cTn id="7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8" grpId="0"/>
      <p:bldP spid="29" grpId="0"/>
      <p:bldP spid="30" grpId="0"/>
      <p:bldP spid="2" grpId="0" animBg="1"/>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34"/>
          <p:cNvSpPr txBox="1"/>
          <p:nvPr/>
        </p:nvSpPr>
        <p:spPr>
          <a:xfrm>
            <a:off x="6574249" y="2604675"/>
            <a:ext cx="3217658"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err="1">
                <a:latin typeface="Hobo Std" panose="020B0803040709020204" pitchFamily="34" charset="0"/>
              </a:rPr>
              <a:t>Reporting</a:t>
            </a:r>
            <a:r>
              <a:rPr lang="fr-FR" sz="2400">
                <a:latin typeface="Hobo Std" panose="020B0803040709020204" pitchFamily="34" charset="0"/>
              </a:rPr>
              <a:t> and </a:t>
            </a:r>
            <a:r>
              <a:rPr lang="fr-FR" sz="2400" err="1">
                <a:latin typeface="Hobo Std" panose="020B0803040709020204" pitchFamily="34" charset="0"/>
              </a:rPr>
              <a:t>analytics</a:t>
            </a:r>
            <a:endParaRPr lang="fr-FR" sz="2400">
              <a:latin typeface="Hobo Std" panose="020B0803040709020204" pitchFamily="34" charset="0"/>
            </a:endParaRPr>
          </a:p>
        </p:txBody>
      </p:sp>
      <p:sp>
        <p:nvSpPr>
          <p:cNvPr id="24" name="ZoneTexte 34"/>
          <p:cNvSpPr txBox="1"/>
          <p:nvPr/>
        </p:nvSpPr>
        <p:spPr>
          <a:xfrm>
            <a:off x="2190277" y="2617862"/>
            <a:ext cx="3217658"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400">
                <a:latin typeface="Hobo Std" panose="020B0803040709020204" pitchFamily="34" charset="0"/>
              </a:rPr>
              <a:t>Web </a:t>
            </a:r>
            <a:r>
              <a:rPr lang="fr-FR" sz="2400" err="1">
                <a:latin typeface="Hobo Std" panose="020B0803040709020204" pitchFamily="34" charset="0"/>
              </a:rPr>
              <a:t>Development</a:t>
            </a:r>
            <a:endParaRPr lang="fr-FR" sz="2400">
              <a:latin typeface="Hobo Std" panose="020B0803040709020204" pitchFamily="34" charset="0"/>
            </a:endParaRPr>
          </a:p>
        </p:txBody>
      </p:sp>
      <p:sp>
        <p:nvSpPr>
          <p:cNvPr id="27" name="Rectangle 26"/>
          <p:cNvSpPr/>
          <p:nvPr/>
        </p:nvSpPr>
        <p:spPr>
          <a:xfrm flipV="1">
            <a:off x="6633728" y="3078210"/>
            <a:ext cx="3084027" cy="4571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34"/>
          <p:cNvSpPr txBox="1"/>
          <p:nvPr/>
        </p:nvSpPr>
        <p:spPr>
          <a:xfrm>
            <a:off x="4446527" y="4338098"/>
            <a:ext cx="3217658"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t>CPG companies </a:t>
            </a:r>
            <a:endParaRPr lang="fr-FR" sz="2400">
              <a:latin typeface="Hobo Std" panose="020B0803040709020204" pitchFamily="34" charset="0"/>
            </a:endParaRPr>
          </a:p>
        </p:txBody>
      </p:sp>
      <p:sp>
        <p:nvSpPr>
          <p:cNvPr id="31" name="Rectangle 30"/>
          <p:cNvSpPr/>
          <p:nvPr/>
        </p:nvSpPr>
        <p:spPr>
          <a:xfrm>
            <a:off x="2613715" y="3109256"/>
            <a:ext cx="2484122" cy="4571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8" descr="A picture containing icon&#10;&#10;Description automatically generated">
            <a:extLst>
              <a:ext uri="{FF2B5EF4-FFF2-40B4-BE49-F238E27FC236}">
                <a16:creationId xmlns:a16="http://schemas.microsoft.com/office/drawing/2014/main" id="{21CAF071-070D-4ADE-A686-C783C82C0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521" y="1376552"/>
            <a:ext cx="1872803" cy="1246265"/>
          </a:xfrm>
          <a:prstGeom prst="rect">
            <a:avLst/>
          </a:prstGeom>
        </p:spPr>
      </p:pic>
      <p:pic>
        <p:nvPicPr>
          <p:cNvPr id="11" name="Picture 10" descr="Graphical user interface&#10;&#10;Description automatically generated">
            <a:extLst>
              <a:ext uri="{FF2B5EF4-FFF2-40B4-BE49-F238E27FC236}">
                <a16:creationId xmlns:a16="http://schemas.microsoft.com/office/drawing/2014/main" id="{32C63DFB-69DB-4F5F-90CB-0B63E260DD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347" y="1358410"/>
            <a:ext cx="2077108" cy="1246265"/>
          </a:xfrm>
          <a:prstGeom prst="rect">
            <a:avLst/>
          </a:prstGeom>
        </p:spPr>
      </p:pic>
      <p:pic>
        <p:nvPicPr>
          <p:cNvPr id="13" name="Picture 12" descr="Icon&#10;&#10;Description automatically generated">
            <a:extLst>
              <a:ext uri="{FF2B5EF4-FFF2-40B4-BE49-F238E27FC236}">
                <a16:creationId xmlns:a16="http://schemas.microsoft.com/office/drawing/2014/main" id="{885AC9D4-3799-4BD6-9A8E-E1A5819322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3328" y="3281733"/>
            <a:ext cx="1287197" cy="1287197"/>
          </a:xfrm>
          <a:prstGeom prst="rect">
            <a:avLst/>
          </a:prstGeom>
        </p:spPr>
      </p:pic>
      <p:sp>
        <p:nvSpPr>
          <p:cNvPr id="29" name="Rectangle 28">
            <a:extLst>
              <a:ext uri="{FF2B5EF4-FFF2-40B4-BE49-F238E27FC236}">
                <a16:creationId xmlns:a16="http://schemas.microsoft.com/office/drawing/2014/main" id="{0BB7DE12-8C5D-43C2-8424-47872A87BB0F}"/>
              </a:ext>
            </a:extLst>
          </p:cNvPr>
          <p:cNvSpPr/>
          <p:nvPr/>
        </p:nvSpPr>
        <p:spPr>
          <a:xfrm flipV="1">
            <a:off x="5078474" y="4797042"/>
            <a:ext cx="1953764" cy="4571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Picture 14" descr="Logo&#10;&#10;Description automatically generated">
            <a:extLst>
              <a:ext uri="{FF2B5EF4-FFF2-40B4-BE49-F238E27FC236}">
                <a16:creationId xmlns:a16="http://schemas.microsoft.com/office/drawing/2014/main" id="{03CB9E2E-E547-42C2-BA0D-01F63BEF41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63522" y="5214460"/>
            <a:ext cx="1229680" cy="1013462"/>
          </a:xfrm>
          <a:prstGeom prst="rect">
            <a:avLst/>
          </a:prstGeom>
        </p:spPr>
      </p:pic>
      <p:pic>
        <p:nvPicPr>
          <p:cNvPr id="26" name="Picture 25" descr="Logo, company name&#10;&#10;Description automatically generated">
            <a:extLst>
              <a:ext uri="{FF2B5EF4-FFF2-40B4-BE49-F238E27FC236}">
                <a16:creationId xmlns:a16="http://schemas.microsoft.com/office/drawing/2014/main" id="{A6224E9C-0B27-442A-85AB-01D90A9981D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8210" y="5131091"/>
            <a:ext cx="1336994" cy="1336994"/>
          </a:xfrm>
          <a:prstGeom prst="rect">
            <a:avLst/>
          </a:prstGeom>
        </p:spPr>
      </p:pic>
      <p:pic>
        <p:nvPicPr>
          <p:cNvPr id="32" name="Picture 31" descr="A picture containing text, sign, red, vector graphics&#10;&#10;Description automatically generated">
            <a:extLst>
              <a:ext uri="{FF2B5EF4-FFF2-40B4-BE49-F238E27FC236}">
                <a16:creationId xmlns:a16="http://schemas.microsoft.com/office/drawing/2014/main" id="{76153065-76F6-4ACC-9D10-C43757A27BB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28605" y="5007302"/>
            <a:ext cx="1191407" cy="1584572"/>
          </a:xfrm>
          <a:prstGeom prst="rect">
            <a:avLst/>
          </a:prstGeom>
        </p:spPr>
      </p:pic>
      <p:pic>
        <p:nvPicPr>
          <p:cNvPr id="40" name="Picture 39" descr="Logo&#10;&#10;Description automatically generated">
            <a:extLst>
              <a:ext uri="{FF2B5EF4-FFF2-40B4-BE49-F238E27FC236}">
                <a16:creationId xmlns:a16="http://schemas.microsoft.com/office/drawing/2014/main" id="{3D4E0B36-6F7B-4F21-BE5E-9B7D54B526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7909" y="5146278"/>
            <a:ext cx="2953195" cy="1149826"/>
          </a:xfrm>
          <a:prstGeom prst="rect">
            <a:avLst/>
          </a:prstGeom>
        </p:spPr>
      </p:pic>
      <p:sp>
        <p:nvSpPr>
          <p:cNvPr id="19" name="TextBox 18">
            <a:extLst>
              <a:ext uri="{FF2B5EF4-FFF2-40B4-BE49-F238E27FC236}">
                <a16:creationId xmlns:a16="http://schemas.microsoft.com/office/drawing/2014/main" id="{3AB230BD-716A-4C32-972F-16C7EB59E4EE}"/>
              </a:ext>
            </a:extLst>
          </p:cNvPr>
          <p:cNvSpPr txBox="1"/>
          <p:nvPr/>
        </p:nvSpPr>
        <p:spPr>
          <a:xfrm>
            <a:off x="2741620" y="54064"/>
            <a:ext cx="6708760" cy="1015663"/>
          </a:xfrm>
          <a:prstGeom prst="rect">
            <a:avLst/>
          </a:prstGeom>
          <a:noFill/>
        </p:spPr>
        <p:txBody>
          <a:bodyPr wrap="none" rtlCol="0">
            <a:spAutoFit/>
          </a:bodyPr>
          <a:lstStyle/>
          <a:p>
            <a:pPr algn="ctr"/>
            <a:r>
              <a:rPr lang="en-US" sz="6000" b="1">
                <a:solidFill>
                  <a:schemeClr val="accent1"/>
                </a:solidFill>
                <a:latin typeface="+mj-lt"/>
              </a:rPr>
              <a:t>Hosting</a:t>
            </a:r>
            <a:r>
              <a:rPr lang="en-US" sz="6000" b="1">
                <a:solidFill>
                  <a:schemeClr val="accent2"/>
                </a:solidFill>
                <a:latin typeface="+mj-lt"/>
              </a:rPr>
              <a:t> Company </a:t>
            </a:r>
            <a:r>
              <a:rPr lang="en-US" sz="6000" b="1" baseline="30000">
                <a:solidFill>
                  <a:schemeClr val="accent2"/>
                </a:solidFill>
                <a:latin typeface="+mj-lt"/>
              </a:rPr>
              <a:t>1/2</a:t>
            </a:r>
          </a:p>
        </p:txBody>
      </p:sp>
    </p:spTree>
    <p:extLst>
      <p:ext uri="{BB962C8B-B14F-4D97-AF65-F5344CB8AC3E}">
        <p14:creationId xmlns:p14="http://schemas.microsoft.com/office/powerpoint/2010/main" val="349378281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500" fill="hold"/>
                                        <p:tgtEl>
                                          <p:spTgt spid="29"/>
                                        </p:tgtEl>
                                        <p:attrNameLst>
                                          <p:attrName>ppt_w</p:attrName>
                                        </p:attrNameLst>
                                      </p:cBhvr>
                                      <p:tavLst>
                                        <p:tav tm="0">
                                          <p:val>
                                            <p:fltVal val="0"/>
                                          </p:val>
                                        </p:tav>
                                        <p:tav tm="100000">
                                          <p:val>
                                            <p:strVal val="#ppt_w"/>
                                          </p:val>
                                        </p:tav>
                                      </p:tavLst>
                                    </p:anim>
                                    <p:anim calcmode="lin" valueType="num">
                                      <p:cBhvr>
                                        <p:cTn id="49" dur="500" fill="hold"/>
                                        <p:tgtEl>
                                          <p:spTgt spid="29"/>
                                        </p:tgtEl>
                                        <p:attrNameLst>
                                          <p:attrName>ppt_h</p:attrName>
                                        </p:attrNameLst>
                                      </p:cBhvr>
                                      <p:tavLst>
                                        <p:tav tm="0">
                                          <p:val>
                                            <p:fltVal val="0"/>
                                          </p:val>
                                        </p:tav>
                                        <p:tav tm="100000">
                                          <p:val>
                                            <p:strVal val="#ppt_h"/>
                                          </p:val>
                                        </p:tav>
                                      </p:tavLst>
                                    </p:anim>
                                    <p:animEffect transition="in" filter="fade">
                                      <p:cBhvr>
                                        <p:cTn id="50" dur="500"/>
                                        <p:tgtEl>
                                          <p:spTgt spid="2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1000"/>
                                        <p:tgtEl>
                                          <p:spTgt spid="40"/>
                                        </p:tgtEl>
                                      </p:cBhvr>
                                    </p:animEffect>
                                    <p:anim calcmode="lin" valueType="num">
                                      <p:cBhvr>
                                        <p:cTn id="66" dur="1000" fill="hold"/>
                                        <p:tgtEl>
                                          <p:spTgt spid="40"/>
                                        </p:tgtEl>
                                        <p:attrNameLst>
                                          <p:attrName>ppt_x</p:attrName>
                                        </p:attrNameLst>
                                      </p:cBhvr>
                                      <p:tavLst>
                                        <p:tav tm="0">
                                          <p:val>
                                            <p:strVal val="#ppt_x"/>
                                          </p:val>
                                        </p:tav>
                                        <p:tav tm="100000">
                                          <p:val>
                                            <p:strVal val="#ppt_x"/>
                                          </p:val>
                                        </p:tav>
                                      </p:tavLst>
                                    </p:anim>
                                    <p:anim calcmode="lin" valueType="num">
                                      <p:cBhvr>
                                        <p:cTn id="67" dur="1000" fill="hold"/>
                                        <p:tgtEl>
                                          <p:spTgt spid="40"/>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anim calcmode="lin" valueType="num">
                                      <p:cBhvr>
                                        <p:cTn id="71" dur="1000" fill="hold"/>
                                        <p:tgtEl>
                                          <p:spTgt spid="26"/>
                                        </p:tgtEl>
                                        <p:attrNameLst>
                                          <p:attrName>ppt_x</p:attrName>
                                        </p:attrNameLst>
                                      </p:cBhvr>
                                      <p:tavLst>
                                        <p:tav tm="0">
                                          <p:val>
                                            <p:strVal val="#ppt_x"/>
                                          </p:val>
                                        </p:tav>
                                        <p:tav tm="100000">
                                          <p:val>
                                            <p:strVal val="#ppt_x"/>
                                          </p:val>
                                        </p:tav>
                                      </p:tavLst>
                                    </p:anim>
                                    <p:anim calcmode="lin" valueType="num">
                                      <p:cBhvr>
                                        <p:cTn id="72" dur="1000" fill="hold"/>
                                        <p:tgtEl>
                                          <p:spTgt spid="26"/>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1000" fill="hold"/>
                                        <p:tgtEl>
                                          <p:spTgt spid="3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1000"/>
                                        <p:tgtEl>
                                          <p:spTgt spid="15"/>
                                        </p:tgtEl>
                                      </p:cBhvr>
                                    </p:animEffect>
                                    <p:anim calcmode="lin" valueType="num">
                                      <p:cBhvr>
                                        <p:cTn id="81" dur="1000" fill="hold"/>
                                        <p:tgtEl>
                                          <p:spTgt spid="15"/>
                                        </p:tgtEl>
                                        <p:attrNameLst>
                                          <p:attrName>ppt_x</p:attrName>
                                        </p:attrNameLst>
                                      </p:cBhvr>
                                      <p:tavLst>
                                        <p:tav tm="0">
                                          <p:val>
                                            <p:strVal val="#ppt_x"/>
                                          </p:val>
                                        </p:tav>
                                        <p:tav tm="100000">
                                          <p:val>
                                            <p:strVal val="#ppt_x"/>
                                          </p:val>
                                        </p:tav>
                                      </p:tavLst>
                                    </p:anim>
                                    <p:anim calcmode="lin" valueType="num">
                                      <p:cBhvr>
                                        <p:cTn id="8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7" grpId="0" animBg="1"/>
      <p:bldP spid="30" grpId="0"/>
      <p:bldP spid="31" grpId="0" animBg="1"/>
      <p:bldP spid="29"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descr="Logo&#10;&#10;Description automatically generated">
            <a:extLst>
              <a:ext uri="{FF2B5EF4-FFF2-40B4-BE49-F238E27FC236}">
                <a16:creationId xmlns:a16="http://schemas.microsoft.com/office/drawing/2014/main" id="{3D6C18FE-399B-45F4-94F0-47A6E7AFA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222" y="1810145"/>
            <a:ext cx="3019177" cy="2400245"/>
          </a:xfrm>
          <a:prstGeom prst="rect">
            <a:avLst/>
          </a:prstGeom>
        </p:spPr>
      </p:pic>
      <p:pic>
        <p:nvPicPr>
          <p:cNvPr id="70" name="Picture 69" descr="Diagram&#10;&#10;Description automatically generated">
            <a:extLst>
              <a:ext uri="{FF2B5EF4-FFF2-40B4-BE49-F238E27FC236}">
                <a16:creationId xmlns:a16="http://schemas.microsoft.com/office/drawing/2014/main" id="{9EA3029E-91F3-421C-99FF-8503A7D3A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9533" y="2214310"/>
            <a:ext cx="1707632" cy="1707632"/>
          </a:xfrm>
          <a:prstGeom prst="rect">
            <a:avLst/>
          </a:prstGeom>
        </p:spPr>
      </p:pic>
      <p:sp>
        <p:nvSpPr>
          <p:cNvPr id="12" name="Freeform: Shape 11">
            <a:extLst>
              <a:ext uri="{FF2B5EF4-FFF2-40B4-BE49-F238E27FC236}">
                <a16:creationId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5157E796-D863-4479-B5B7-0FD8F82BE2CB}"/>
              </a:ext>
            </a:extLst>
          </p:cNvPr>
          <p:cNvSpPr txBox="1"/>
          <p:nvPr/>
        </p:nvSpPr>
        <p:spPr>
          <a:xfrm>
            <a:off x="2241722" y="3812435"/>
            <a:ext cx="1616964" cy="400110"/>
          </a:xfrm>
          <a:prstGeom prst="rect">
            <a:avLst/>
          </a:prstGeom>
          <a:noFill/>
        </p:spPr>
        <p:txBody>
          <a:bodyPr wrap="square" rtlCol="0">
            <a:spAutoFit/>
          </a:bodyPr>
          <a:lstStyle/>
          <a:p>
            <a:pPr algn="ctr"/>
            <a:r>
              <a:rPr lang="en-US" sz="2000" b="1"/>
              <a:t>Medicine</a:t>
            </a:r>
          </a:p>
        </p:txBody>
      </p:sp>
      <p:sp>
        <p:nvSpPr>
          <p:cNvPr id="3" name="Rectangle 2">
            <a:extLst>
              <a:ext uri="{FF2B5EF4-FFF2-40B4-BE49-F238E27FC236}">
                <a16:creationId xmlns:a16="http://schemas.microsoft.com/office/drawing/2014/main" id="{FF9E9F59-8F67-42EA-81EF-1C6EA4E291B2}"/>
              </a:ext>
            </a:extLst>
          </p:cNvPr>
          <p:cNvSpPr/>
          <p:nvPr/>
        </p:nvSpPr>
        <p:spPr>
          <a:xfrm>
            <a:off x="4170198" y="3810281"/>
            <a:ext cx="1441420" cy="400110"/>
          </a:xfrm>
          <a:prstGeom prst="rect">
            <a:avLst/>
          </a:prstGeom>
        </p:spPr>
        <p:txBody>
          <a:bodyPr wrap="none">
            <a:spAutoFit/>
          </a:bodyPr>
          <a:lstStyle/>
          <a:p>
            <a:pPr algn="ctr"/>
            <a:r>
              <a:rPr lang="en-US" sz="2000" b="1">
                <a:solidFill>
                  <a:schemeClr val="accent2"/>
                </a:solidFill>
              </a:rPr>
              <a:t>Economic</a:t>
            </a:r>
          </a:p>
        </p:txBody>
      </p:sp>
      <p:sp>
        <p:nvSpPr>
          <p:cNvPr id="4" name="Rectangle 3">
            <a:extLst>
              <a:ext uri="{FF2B5EF4-FFF2-40B4-BE49-F238E27FC236}">
                <a16:creationId xmlns:a16="http://schemas.microsoft.com/office/drawing/2014/main" id="{7E3C7BF9-0E28-4273-8089-380DBC6EFEB5}"/>
              </a:ext>
            </a:extLst>
          </p:cNvPr>
          <p:cNvSpPr/>
          <p:nvPr/>
        </p:nvSpPr>
        <p:spPr>
          <a:xfrm>
            <a:off x="6278620" y="3820203"/>
            <a:ext cx="1238224" cy="400110"/>
          </a:xfrm>
          <a:prstGeom prst="rect">
            <a:avLst/>
          </a:prstGeom>
        </p:spPr>
        <p:txBody>
          <a:bodyPr wrap="none">
            <a:spAutoFit/>
          </a:bodyPr>
          <a:lstStyle/>
          <a:p>
            <a:pPr algn="ctr"/>
            <a:r>
              <a:rPr lang="fr-FR" sz="2000" b="1">
                <a:solidFill>
                  <a:schemeClr val="accent3"/>
                </a:solidFill>
              </a:rPr>
              <a:t>E</a:t>
            </a:r>
            <a:r>
              <a:rPr lang="en-US" sz="2000" b="1" err="1">
                <a:solidFill>
                  <a:schemeClr val="accent3"/>
                </a:solidFill>
              </a:rPr>
              <a:t>ducation</a:t>
            </a:r>
            <a:endParaRPr lang="en-US" sz="2000" b="1">
              <a:solidFill>
                <a:schemeClr val="accent3"/>
              </a:solidFill>
            </a:endParaRPr>
          </a:p>
        </p:txBody>
      </p:sp>
      <p:sp>
        <p:nvSpPr>
          <p:cNvPr id="5" name="Rectangle 4">
            <a:extLst>
              <a:ext uri="{FF2B5EF4-FFF2-40B4-BE49-F238E27FC236}">
                <a16:creationId xmlns:a16="http://schemas.microsoft.com/office/drawing/2014/main" id="{54E8C672-CE7F-41D5-8FD4-E3A8DC7CC444}"/>
              </a:ext>
            </a:extLst>
          </p:cNvPr>
          <p:cNvSpPr/>
          <p:nvPr/>
        </p:nvSpPr>
        <p:spPr>
          <a:xfrm>
            <a:off x="8227273" y="3827827"/>
            <a:ext cx="1003801" cy="400110"/>
          </a:xfrm>
          <a:prstGeom prst="rect">
            <a:avLst/>
          </a:prstGeom>
        </p:spPr>
        <p:txBody>
          <a:bodyPr wrap="none">
            <a:spAutoFit/>
          </a:bodyPr>
          <a:lstStyle/>
          <a:p>
            <a:pPr algn="ctr"/>
            <a:r>
              <a:rPr lang="en-US" sz="2000" b="1"/>
              <a:t>Finance</a:t>
            </a:r>
          </a:p>
        </p:txBody>
      </p:sp>
      <p:sp>
        <p:nvSpPr>
          <p:cNvPr id="45" name="TextBox 44">
            <a:extLst>
              <a:ext uri="{FF2B5EF4-FFF2-40B4-BE49-F238E27FC236}">
                <a16:creationId xmlns:a16="http://schemas.microsoft.com/office/drawing/2014/main" id="{1B112056-E76A-4E62-B823-4C08DB4AE0D6}"/>
              </a:ext>
            </a:extLst>
          </p:cNvPr>
          <p:cNvSpPr txBox="1"/>
          <p:nvPr/>
        </p:nvSpPr>
        <p:spPr>
          <a:xfrm>
            <a:off x="2150194" y="69933"/>
            <a:ext cx="7768729" cy="1015663"/>
          </a:xfrm>
          <a:prstGeom prst="rect">
            <a:avLst/>
          </a:prstGeom>
          <a:noFill/>
        </p:spPr>
        <p:txBody>
          <a:bodyPr wrap="none" rtlCol="0">
            <a:spAutoFit/>
          </a:bodyPr>
          <a:lstStyle/>
          <a:p>
            <a:pPr algn="ctr"/>
            <a:r>
              <a:rPr lang="en-US" sz="6000" b="1">
                <a:solidFill>
                  <a:schemeClr val="accent1"/>
                </a:solidFill>
                <a:latin typeface="+mj-lt"/>
              </a:rPr>
              <a:t>General</a:t>
            </a:r>
            <a:r>
              <a:rPr lang="en-US" sz="6000" b="1">
                <a:solidFill>
                  <a:schemeClr val="accent2"/>
                </a:solidFill>
                <a:latin typeface="+mj-lt"/>
              </a:rPr>
              <a:t> Introduction </a:t>
            </a:r>
            <a:r>
              <a:rPr lang="en-US" sz="6000" b="1" baseline="30000">
                <a:solidFill>
                  <a:schemeClr val="accent2"/>
                </a:solidFill>
                <a:latin typeface="+mj-lt"/>
              </a:rPr>
              <a:t>1/2</a:t>
            </a:r>
          </a:p>
        </p:txBody>
      </p:sp>
      <p:pic>
        <p:nvPicPr>
          <p:cNvPr id="32" name="Picture 31" descr="Icon&#10;&#10;Description automatically generated">
            <a:extLst>
              <a:ext uri="{FF2B5EF4-FFF2-40B4-BE49-F238E27FC236}">
                <a16:creationId xmlns:a16="http://schemas.microsoft.com/office/drawing/2014/main" id="{7DABCDAC-5065-424D-9E91-01C628310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2646" y="2393852"/>
            <a:ext cx="950526" cy="1171688"/>
          </a:xfrm>
          <a:prstGeom prst="rect">
            <a:avLst/>
          </a:prstGeom>
        </p:spPr>
      </p:pic>
      <p:sp>
        <p:nvSpPr>
          <p:cNvPr id="50" name="TextBox 49">
            <a:extLst>
              <a:ext uri="{FF2B5EF4-FFF2-40B4-BE49-F238E27FC236}">
                <a16:creationId xmlns:a16="http://schemas.microsoft.com/office/drawing/2014/main" id="{22C582F2-A5B0-4741-A5B9-E2A61B4AD901}"/>
              </a:ext>
            </a:extLst>
          </p:cNvPr>
          <p:cNvSpPr txBox="1"/>
          <p:nvPr/>
        </p:nvSpPr>
        <p:spPr>
          <a:xfrm>
            <a:off x="705993" y="1361065"/>
            <a:ext cx="10830306" cy="830997"/>
          </a:xfrm>
          <a:prstGeom prst="rect">
            <a:avLst/>
          </a:prstGeom>
          <a:noFill/>
        </p:spPr>
        <p:txBody>
          <a:bodyPr wrap="square">
            <a:spAutoFit/>
          </a:bodyPr>
          <a:lstStyle/>
          <a:p>
            <a:pPr marL="342900" indent="-342900">
              <a:buFont typeface="Wingdings" panose="05000000000000000000" pitchFamily="2" charset="2"/>
              <a:buChar char="§"/>
            </a:pPr>
            <a:r>
              <a:rPr lang="en-US" sz="2400">
                <a:latin typeface="PT Sans Narrow" panose="020B0506020203020204" pitchFamily="34" charset="0"/>
              </a:rPr>
              <a:t>Most modern businesses depend heavily on information systems, from employee e-mail to database management to e-commerce Web sites.</a:t>
            </a:r>
            <a:endParaRPr lang="en-US" sz="2400"/>
          </a:p>
        </p:txBody>
      </p:sp>
      <p:pic>
        <p:nvPicPr>
          <p:cNvPr id="56" name="Picture 55" descr="Logo, icon&#10;&#10;Description automatically generated">
            <a:extLst>
              <a:ext uri="{FF2B5EF4-FFF2-40B4-BE49-F238E27FC236}">
                <a16:creationId xmlns:a16="http://schemas.microsoft.com/office/drawing/2014/main" id="{8D3AA612-5AF8-4B44-B3D5-36DB0B2271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0213" y="2197894"/>
            <a:ext cx="1515626" cy="1506285"/>
          </a:xfrm>
          <a:prstGeom prst="rect">
            <a:avLst/>
          </a:prstGeom>
        </p:spPr>
      </p:pic>
      <p:sp>
        <p:nvSpPr>
          <p:cNvPr id="84" name="TextBox 83">
            <a:extLst>
              <a:ext uri="{FF2B5EF4-FFF2-40B4-BE49-F238E27FC236}">
                <a16:creationId xmlns:a16="http://schemas.microsoft.com/office/drawing/2014/main" id="{FD4F2D36-E14B-4FAD-AC0D-9DBC2319003F}"/>
              </a:ext>
            </a:extLst>
          </p:cNvPr>
          <p:cNvSpPr txBox="1"/>
          <p:nvPr/>
        </p:nvSpPr>
        <p:spPr>
          <a:xfrm>
            <a:off x="820293" y="4390469"/>
            <a:ext cx="10273372" cy="830997"/>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
            </a:pPr>
            <a:r>
              <a:rPr lang="fr-FR" dirty="0">
                <a:latin typeface="PT Sans Narrow"/>
              </a:rPr>
              <a:t> </a:t>
            </a:r>
            <a:r>
              <a:rPr lang="en-US" sz="2400" dirty="0">
                <a:latin typeface="PT Sans Narrow"/>
              </a:rPr>
              <a:t>What if these systems turn out to be defective. We all know that one tiny </a:t>
            </a:r>
            <a:r>
              <a:rPr lang="en-US" sz="2400" dirty="0"/>
              <a:t>potentially cause monetary and human damage</a:t>
            </a:r>
            <a:r>
              <a:rPr lang="en-US" sz="2400" dirty="0">
                <a:latin typeface="PT Sans Narrow"/>
              </a:rPr>
              <a:t>, and history is full of such examples.</a:t>
            </a:r>
          </a:p>
        </p:txBody>
      </p:sp>
      <p:pic>
        <p:nvPicPr>
          <p:cNvPr id="85" name="Picture 84" descr="Shape&#10;&#10;Description automatically generated with low confidence">
            <a:extLst>
              <a:ext uri="{FF2B5EF4-FFF2-40B4-BE49-F238E27FC236}">
                <a16:creationId xmlns:a16="http://schemas.microsoft.com/office/drawing/2014/main" id="{68EB9AC2-24ED-480B-95EA-CA63CB7C1D9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56469" y="5399390"/>
            <a:ext cx="1368387" cy="1145535"/>
          </a:xfrm>
          <a:prstGeom prst="rect">
            <a:avLst/>
          </a:prstGeom>
        </p:spPr>
      </p:pic>
      <p:pic>
        <p:nvPicPr>
          <p:cNvPr id="86" name="Picture 85" descr="Logo&#10;&#10;Description automatically generated">
            <a:extLst>
              <a:ext uri="{FF2B5EF4-FFF2-40B4-BE49-F238E27FC236}">
                <a16:creationId xmlns:a16="http://schemas.microsoft.com/office/drawing/2014/main" id="{2161EBDD-4C69-447F-8CAD-792D11887B7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23722" y="5458725"/>
            <a:ext cx="1825541" cy="1026866"/>
          </a:xfrm>
          <a:prstGeom prst="rect">
            <a:avLst/>
          </a:prstGeom>
        </p:spPr>
      </p:pic>
      <p:pic>
        <p:nvPicPr>
          <p:cNvPr id="87" name="Picture 86" descr="Logo&#10;&#10;Description automatically generated">
            <a:extLst>
              <a:ext uri="{FF2B5EF4-FFF2-40B4-BE49-F238E27FC236}">
                <a16:creationId xmlns:a16="http://schemas.microsoft.com/office/drawing/2014/main" id="{C850690D-126F-49A4-AEE3-53C1F3EAD9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2062" y="4847727"/>
            <a:ext cx="2031949" cy="2031949"/>
          </a:xfrm>
          <a:prstGeom prst="rect">
            <a:avLst/>
          </a:prstGeom>
        </p:spPr>
      </p:pic>
    </p:spTree>
    <p:extLst>
      <p:ext uri="{BB962C8B-B14F-4D97-AF65-F5344CB8AC3E}">
        <p14:creationId xmlns:p14="http://schemas.microsoft.com/office/powerpoint/2010/main" val="2595183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000"/>
                                        <p:tgtEl>
                                          <p:spTgt spid="50"/>
                                        </p:tgtEl>
                                      </p:cBhvr>
                                    </p:animEffect>
                                    <p:anim calcmode="lin" valueType="num">
                                      <p:cBhvr>
                                        <p:cTn id="34" dur="1000" fill="hold"/>
                                        <p:tgtEl>
                                          <p:spTgt spid="50"/>
                                        </p:tgtEl>
                                        <p:attrNameLst>
                                          <p:attrName>ppt_x</p:attrName>
                                        </p:attrNameLst>
                                      </p:cBhvr>
                                      <p:tavLst>
                                        <p:tav tm="0">
                                          <p:val>
                                            <p:strVal val="#ppt_x"/>
                                          </p:val>
                                        </p:tav>
                                        <p:tav tm="100000">
                                          <p:val>
                                            <p:strVal val="#ppt_x"/>
                                          </p:val>
                                        </p:tav>
                                      </p:tavLst>
                                    </p:anim>
                                    <p:anim calcmode="lin" valueType="num">
                                      <p:cBhvr>
                                        <p:cTn id="3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1000"/>
                                        <p:tgtEl>
                                          <p:spTgt spid="56"/>
                                        </p:tgtEl>
                                      </p:cBhvr>
                                    </p:animEffect>
                                    <p:anim calcmode="lin" valueType="num">
                                      <p:cBhvr>
                                        <p:cTn id="46" dur="1000" fill="hold"/>
                                        <p:tgtEl>
                                          <p:spTgt spid="56"/>
                                        </p:tgtEl>
                                        <p:attrNameLst>
                                          <p:attrName>ppt_x</p:attrName>
                                        </p:attrNameLst>
                                      </p:cBhvr>
                                      <p:tavLst>
                                        <p:tav tm="0">
                                          <p:val>
                                            <p:strVal val="#ppt_x"/>
                                          </p:val>
                                        </p:tav>
                                        <p:tav tm="100000">
                                          <p:val>
                                            <p:strVal val="#ppt_x"/>
                                          </p:val>
                                        </p:tav>
                                      </p:tavLst>
                                    </p:anim>
                                    <p:anim calcmode="lin" valueType="num">
                                      <p:cBhvr>
                                        <p:cTn id="47" dur="1000" fill="hold"/>
                                        <p:tgtEl>
                                          <p:spTgt spid="5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1000"/>
                                        <p:tgtEl>
                                          <p:spTgt spid="70"/>
                                        </p:tgtEl>
                                      </p:cBhvr>
                                    </p:animEffect>
                                    <p:anim calcmode="lin" valueType="num">
                                      <p:cBhvr>
                                        <p:cTn id="51" dur="1000" fill="hold"/>
                                        <p:tgtEl>
                                          <p:spTgt spid="70"/>
                                        </p:tgtEl>
                                        <p:attrNameLst>
                                          <p:attrName>ppt_x</p:attrName>
                                        </p:attrNameLst>
                                      </p:cBhvr>
                                      <p:tavLst>
                                        <p:tav tm="0">
                                          <p:val>
                                            <p:strVal val="#ppt_x"/>
                                          </p:val>
                                        </p:tav>
                                        <p:tav tm="100000">
                                          <p:val>
                                            <p:strVal val="#ppt_x"/>
                                          </p:val>
                                        </p:tav>
                                      </p:tavLst>
                                    </p:anim>
                                    <p:anim calcmode="lin" valueType="num">
                                      <p:cBhvr>
                                        <p:cTn id="52" dur="1000" fill="hold"/>
                                        <p:tgtEl>
                                          <p:spTgt spid="7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1000"/>
                                        <p:tgtEl>
                                          <p:spTgt spid="82"/>
                                        </p:tgtEl>
                                      </p:cBhvr>
                                    </p:animEffect>
                                    <p:anim calcmode="lin" valueType="num">
                                      <p:cBhvr>
                                        <p:cTn id="56" dur="1000" fill="hold"/>
                                        <p:tgtEl>
                                          <p:spTgt spid="82"/>
                                        </p:tgtEl>
                                        <p:attrNameLst>
                                          <p:attrName>ppt_x</p:attrName>
                                        </p:attrNameLst>
                                      </p:cBhvr>
                                      <p:tavLst>
                                        <p:tav tm="0">
                                          <p:val>
                                            <p:strVal val="#ppt_x"/>
                                          </p:val>
                                        </p:tav>
                                        <p:tav tm="100000">
                                          <p:val>
                                            <p:strVal val="#ppt_x"/>
                                          </p:val>
                                        </p:tav>
                                      </p:tavLst>
                                    </p:anim>
                                    <p:anim calcmode="lin" valueType="num">
                                      <p:cBhvr>
                                        <p:cTn id="57" dur="1000" fill="hold"/>
                                        <p:tgtEl>
                                          <p:spTgt spid="8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anim calcmode="lin" valueType="num">
                                      <p:cBhvr>
                                        <p:cTn id="61" dur="1000" fill="hold"/>
                                        <p:tgtEl>
                                          <p:spTgt spid="2"/>
                                        </p:tgtEl>
                                        <p:attrNameLst>
                                          <p:attrName>ppt_x</p:attrName>
                                        </p:attrNameLst>
                                      </p:cBhvr>
                                      <p:tavLst>
                                        <p:tav tm="0">
                                          <p:val>
                                            <p:strVal val="#ppt_x"/>
                                          </p:val>
                                        </p:tav>
                                        <p:tav tm="100000">
                                          <p:val>
                                            <p:strVal val="#ppt_x"/>
                                          </p:val>
                                        </p:tav>
                                      </p:tavLst>
                                    </p:anim>
                                    <p:anim calcmode="lin" valueType="num">
                                      <p:cBhvr>
                                        <p:cTn id="62" dur="1000" fill="hold"/>
                                        <p:tgtEl>
                                          <p:spTgt spid="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1000"/>
                                        <p:tgtEl>
                                          <p:spTgt spid="3"/>
                                        </p:tgtEl>
                                      </p:cBhvr>
                                    </p:animEffect>
                                    <p:anim calcmode="lin" valueType="num">
                                      <p:cBhvr>
                                        <p:cTn id="66" dur="1000" fill="hold"/>
                                        <p:tgtEl>
                                          <p:spTgt spid="3"/>
                                        </p:tgtEl>
                                        <p:attrNameLst>
                                          <p:attrName>ppt_x</p:attrName>
                                        </p:attrNameLst>
                                      </p:cBhvr>
                                      <p:tavLst>
                                        <p:tav tm="0">
                                          <p:val>
                                            <p:strVal val="#ppt_x"/>
                                          </p:val>
                                        </p:tav>
                                        <p:tav tm="100000">
                                          <p:val>
                                            <p:strVal val="#ppt_x"/>
                                          </p:val>
                                        </p:tav>
                                      </p:tavLst>
                                    </p:anim>
                                    <p:anim calcmode="lin" valueType="num">
                                      <p:cBhvr>
                                        <p:cTn id="67" dur="1000" fill="hold"/>
                                        <p:tgtEl>
                                          <p:spTgt spid="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1000"/>
                                        <p:tgtEl>
                                          <p:spTgt spid="5"/>
                                        </p:tgtEl>
                                      </p:cBhvr>
                                    </p:animEffect>
                                    <p:anim calcmode="lin" valueType="num">
                                      <p:cBhvr>
                                        <p:cTn id="76" dur="1000" fill="hold"/>
                                        <p:tgtEl>
                                          <p:spTgt spid="5"/>
                                        </p:tgtEl>
                                        <p:attrNameLst>
                                          <p:attrName>ppt_x</p:attrName>
                                        </p:attrNameLst>
                                      </p:cBhvr>
                                      <p:tavLst>
                                        <p:tav tm="0">
                                          <p:val>
                                            <p:strVal val="#ppt_x"/>
                                          </p:val>
                                        </p:tav>
                                        <p:tav tm="100000">
                                          <p:val>
                                            <p:strVal val="#ppt_x"/>
                                          </p:val>
                                        </p:tav>
                                      </p:tavLst>
                                    </p:anim>
                                    <p:anim calcmode="lin" valueType="num">
                                      <p:cBhvr>
                                        <p:cTn id="7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1000"/>
                                        <p:tgtEl>
                                          <p:spTgt spid="84"/>
                                        </p:tgtEl>
                                      </p:cBhvr>
                                    </p:animEffect>
                                    <p:anim calcmode="lin" valueType="num">
                                      <p:cBhvr>
                                        <p:cTn id="83" dur="1000" fill="hold"/>
                                        <p:tgtEl>
                                          <p:spTgt spid="84"/>
                                        </p:tgtEl>
                                        <p:attrNameLst>
                                          <p:attrName>ppt_x</p:attrName>
                                        </p:attrNameLst>
                                      </p:cBhvr>
                                      <p:tavLst>
                                        <p:tav tm="0">
                                          <p:val>
                                            <p:strVal val="#ppt_x"/>
                                          </p:val>
                                        </p:tav>
                                        <p:tav tm="100000">
                                          <p:val>
                                            <p:strVal val="#ppt_x"/>
                                          </p:val>
                                        </p:tav>
                                      </p:tavLst>
                                    </p:anim>
                                    <p:anim calcmode="lin" valueType="num">
                                      <p:cBhvr>
                                        <p:cTn id="8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fade">
                                      <p:cBhvr>
                                        <p:cTn id="89" dur="1000"/>
                                        <p:tgtEl>
                                          <p:spTgt spid="86"/>
                                        </p:tgtEl>
                                      </p:cBhvr>
                                    </p:animEffect>
                                    <p:anim calcmode="lin" valueType="num">
                                      <p:cBhvr>
                                        <p:cTn id="90" dur="1000" fill="hold"/>
                                        <p:tgtEl>
                                          <p:spTgt spid="86"/>
                                        </p:tgtEl>
                                        <p:attrNameLst>
                                          <p:attrName>ppt_x</p:attrName>
                                        </p:attrNameLst>
                                      </p:cBhvr>
                                      <p:tavLst>
                                        <p:tav tm="0">
                                          <p:val>
                                            <p:strVal val="#ppt_x"/>
                                          </p:val>
                                        </p:tav>
                                        <p:tav tm="100000">
                                          <p:val>
                                            <p:strVal val="#ppt_x"/>
                                          </p:val>
                                        </p:tav>
                                      </p:tavLst>
                                    </p:anim>
                                    <p:anim calcmode="lin" valueType="num">
                                      <p:cBhvr>
                                        <p:cTn id="91" dur="1000" fill="hold"/>
                                        <p:tgtEl>
                                          <p:spTgt spid="86"/>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1000"/>
                                        <p:tgtEl>
                                          <p:spTgt spid="85"/>
                                        </p:tgtEl>
                                      </p:cBhvr>
                                    </p:animEffect>
                                    <p:anim calcmode="lin" valueType="num">
                                      <p:cBhvr>
                                        <p:cTn id="95" dur="1000" fill="hold"/>
                                        <p:tgtEl>
                                          <p:spTgt spid="85"/>
                                        </p:tgtEl>
                                        <p:attrNameLst>
                                          <p:attrName>ppt_x</p:attrName>
                                        </p:attrNameLst>
                                      </p:cBhvr>
                                      <p:tavLst>
                                        <p:tav tm="0">
                                          <p:val>
                                            <p:strVal val="#ppt_x"/>
                                          </p:val>
                                        </p:tav>
                                        <p:tav tm="100000">
                                          <p:val>
                                            <p:strVal val="#ppt_x"/>
                                          </p:val>
                                        </p:tav>
                                      </p:tavLst>
                                    </p:anim>
                                    <p:anim calcmode="lin" valueType="num">
                                      <p:cBhvr>
                                        <p:cTn id="96" dur="1000" fill="hold"/>
                                        <p:tgtEl>
                                          <p:spTgt spid="85"/>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fade">
                                      <p:cBhvr>
                                        <p:cTn id="99" dur="1000"/>
                                        <p:tgtEl>
                                          <p:spTgt spid="87"/>
                                        </p:tgtEl>
                                      </p:cBhvr>
                                    </p:animEffect>
                                    <p:anim calcmode="lin" valueType="num">
                                      <p:cBhvr>
                                        <p:cTn id="100" dur="1000" fill="hold"/>
                                        <p:tgtEl>
                                          <p:spTgt spid="87"/>
                                        </p:tgtEl>
                                        <p:attrNameLst>
                                          <p:attrName>ppt_x</p:attrName>
                                        </p:attrNameLst>
                                      </p:cBhvr>
                                      <p:tavLst>
                                        <p:tav tm="0">
                                          <p:val>
                                            <p:strVal val="#ppt_x"/>
                                          </p:val>
                                        </p:tav>
                                        <p:tav tm="100000">
                                          <p:val>
                                            <p:strVal val="#ppt_x"/>
                                          </p:val>
                                        </p:tav>
                                      </p:tavLst>
                                    </p:anim>
                                    <p:anim calcmode="lin" valueType="num">
                                      <p:cBhvr>
                                        <p:cTn id="101"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18" grpId="0" animBg="1"/>
      <p:bldP spid="2" grpId="0"/>
      <p:bldP spid="3" grpId="0"/>
      <p:bldP spid="4" grpId="0"/>
      <p:bldP spid="5" grpId="0"/>
      <p:bldP spid="45" grpId="0"/>
      <p:bldP spid="50" grpId="0"/>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10302694" y="66014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028109" y="363317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1206956" y="593375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8" name="TextBox 47">
            <a:extLst>
              <a:ext uri="{FF2B5EF4-FFF2-40B4-BE49-F238E27FC236}">
                <a16:creationId xmlns:a16="http://schemas.microsoft.com/office/drawing/2014/main" id="{1C39558A-C9EC-4930-8924-4689731C68AB}"/>
              </a:ext>
            </a:extLst>
          </p:cNvPr>
          <p:cNvSpPr txBox="1"/>
          <p:nvPr/>
        </p:nvSpPr>
        <p:spPr>
          <a:xfrm>
            <a:off x="804200" y="1509188"/>
            <a:ext cx="11252364" cy="1077218"/>
          </a:xfrm>
          <a:prstGeom prst="rect">
            <a:avLst/>
          </a:prstGeom>
          <a:noFill/>
        </p:spPr>
        <p:txBody>
          <a:bodyPr wrap="square" rtlCol="0">
            <a:spAutoFit/>
          </a:bodyPr>
          <a:lstStyle/>
          <a:p>
            <a:pPr marL="457200" indent="-457200">
              <a:buFont typeface="Wingdings" panose="05000000000000000000" pitchFamily="2" charset="2"/>
              <a:buChar char="§"/>
            </a:pPr>
            <a:r>
              <a:rPr lang="en-US" sz="3200">
                <a:solidFill>
                  <a:srgbClr val="0A1931"/>
                </a:solidFill>
                <a:latin typeface="Tw Cen MT" panose="020B0602020104020603" pitchFamily="34" charset="0"/>
              </a:rPr>
              <a:t>To deliver a quality product, we need to test it in the software development process. </a:t>
            </a:r>
          </a:p>
        </p:txBody>
      </p:sp>
      <p:sp>
        <p:nvSpPr>
          <p:cNvPr id="51" name="TextBox 50">
            <a:extLst>
              <a:ext uri="{FF2B5EF4-FFF2-40B4-BE49-F238E27FC236}">
                <a16:creationId xmlns:a16="http://schemas.microsoft.com/office/drawing/2014/main" id="{FEA191BB-C51F-4ED1-B39B-3F975302FE56}"/>
              </a:ext>
            </a:extLst>
          </p:cNvPr>
          <p:cNvSpPr txBox="1"/>
          <p:nvPr/>
        </p:nvSpPr>
        <p:spPr>
          <a:xfrm>
            <a:off x="2150194" y="69933"/>
            <a:ext cx="7768729" cy="1015663"/>
          </a:xfrm>
          <a:prstGeom prst="rect">
            <a:avLst/>
          </a:prstGeom>
          <a:noFill/>
        </p:spPr>
        <p:txBody>
          <a:bodyPr wrap="none" rtlCol="0">
            <a:spAutoFit/>
          </a:bodyPr>
          <a:lstStyle/>
          <a:p>
            <a:pPr algn="ctr"/>
            <a:r>
              <a:rPr lang="en-US" sz="6000" b="1">
                <a:solidFill>
                  <a:schemeClr val="accent1"/>
                </a:solidFill>
                <a:latin typeface="+mj-lt"/>
              </a:rPr>
              <a:t>General</a:t>
            </a:r>
            <a:r>
              <a:rPr lang="en-US" sz="6000" b="1">
                <a:solidFill>
                  <a:schemeClr val="accent2"/>
                </a:solidFill>
                <a:latin typeface="+mj-lt"/>
              </a:rPr>
              <a:t> Introduction </a:t>
            </a:r>
            <a:r>
              <a:rPr lang="en-US" sz="6000" b="1" baseline="30000">
                <a:solidFill>
                  <a:schemeClr val="accent2"/>
                </a:solidFill>
                <a:latin typeface="+mj-lt"/>
              </a:rPr>
              <a:t>1/2</a:t>
            </a:r>
          </a:p>
        </p:txBody>
      </p:sp>
      <p:pic>
        <p:nvPicPr>
          <p:cNvPr id="3" name="Picture 2" descr="A picture containing text, businesscard, envelope&#10;&#10;Description automatically generated">
            <a:extLst>
              <a:ext uri="{FF2B5EF4-FFF2-40B4-BE49-F238E27FC236}">
                <a16:creationId xmlns:a16="http://schemas.microsoft.com/office/drawing/2014/main" id="{310B4C78-C4E9-4AA2-B5BF-AACEB42A6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196" y="2942003"/>
            <a:ext cx="7757048" cy="3254313"/>
          </a:xfrm>
          <a:prstGeom prst="rect">
            <a:avLst/>
          </a:prstGeom>
        </p:spPr>
      </p:pic>
    </p:spTree>
    <p:extLst>
      <p:ext uri="{BB962C8B-B14F-4D97-AF65-F5344CB8AC3E}">
        <p14:creationId xmlns:p14="http://schemas.microsoft.com/office/powerpoint/2010/main" val="1463584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fill="hold"/>
                                        <p:tgtEl>
                                          <p:spTgt spid="51"/>
                                        </p:tgtEl>
                                        <p:attrNameLst>
                                          <p:attrName>ppt_x</p:attrName>
                                        </p:attrNameLst>
                                      </p:cBhvr>
                                      <p:tavLst>
                                        <p:tav tm="0">
                                          <p:val>
                                            <p:strVal val="#ppt_x"/>
                                          </p:val>
                                        </p:tav>
                                        <p:tav tm="100000">
                                          <p:val>
                                            <p:strVal val="#ppt_x"/>
                                          </p:val>
                                        </p:tav>
                                      </p:tavLst>
                                    </p:anim>
                                    <p:anim calcmode="lin" valueType="num">
                                      <p:cBhvr additive="base">
                                        <p:cTn id="8" dur="10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10302694" y="66014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028109" y="363317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1206956" y="593375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8" name="TextBox 47">
            <a:extLst>
              <a:ext uri="{FF2B5EF4-FFF2-40B4-BE49-F238E27FC236}">
                <a16:creationId xmlns:a16="http://schemas.microsoft.com/office/drawing/2014/main" id="{1C39558A-C9EC-4930-8924-4689731C68AB}"/>
              </a:ext>
            </a:extLst>
          </p:cNvPr>
          <p:cNvSpPr txBox="1"/>
          <p:nvPr/>
        </p:nvSpPr>
        <p:spPr>
          <a:xfrm>
            <a:off x="469818" y="1456313"/>
            <a:ext cx="11252364" cy="1077218"/>
          </a:xfrm>
          <a:prstGeom prst="rect">
            <a:avLst/>
          </a:prstGeom>
          <a:noFill/>
        </p:spPr>
        <p:txBody>
          <a:bodyPr wrap="square" rtlCol="0">
            <a:spAutoFit/>
          </a:bodyPr>
          <a:lstStyle/>
          <a:p>
            <a:pPr marL="457200" indent="-457200" algn="just">
              <a:buFont typeface="Wingdings" panose="05000000000000000000" pitchFamily="2" charset="2"/>
              <a:buChar char="§"/>
            </a:pPr>
            <a:r>
              <a:rPr lang="en-US" sz="3200">
                <a:latin typeface="PT Sans Narrow" panose="020B0506020203020204" pitchFamily="34" charset="0"/>
              </a:rPr>
              <a:t>Design and develop an automated quality assurance tool for frontend testing.</a:t>
            </a:r>
            <a:endParaRPr lang="fr-FR" sz="3200">
              <a:latin typeface="PT Sans Narrow" panose="020B0506020203020204" pitchFamily="34" charset="0"/>
            </a:endParaRPr>
          </a:p>
        </p:txBody>
      </p:sp>
      <p:sp>
        <p:nvSpPr>
          <p:cNvPr id="51" name="TextBox 50">
            <a:extLst>
              <a:ext uri="{FF2B5EF4-FFF2-40B4-BE49-F238E27FC236}">
                <a16:creationId xmlns:a16="http://schemas.microsoft.com/office/drawing/2014/main" id="{FEA191BB-C51F-4ED1-B39B-3F975302FE56}"/>
              </a:ext>
            </a:extLst>
          </p:cNvPr>
          <p:cNvSpPr txBox="1"/>
          <p:nvPr/>
        </p:nvSpPr>
        <p:spPr>
          <a:xfrm>
            <a:off x="3834950" y="69933"/>
            <a:ext cx="4399218" cy="1015663"/>
          </a:xfrm>
          <a:prstGeom prst="rect">
            <a:avLst/>
          </a:prstGeom>
          <a:noFill/>
        </p:spPr>
        <p:txBody>
          <a:bodyPr wrap="none" rtlCol="0">
            <a:spAutoFit/>
          </a:bodyPr>
          <a:lstStyle/>
          <a:p>
            <a:pPr algn="ctr"/>
            <a:r>
              <a:rPr lang="en-US" sz="6000" b="1" dirty="0">
                <a:solidFill>
                  <a:schemeClr val="accent1"/>
                </a:solidFill>
                <a:latin typeface="+mj-lt"/>
              </a:rPr>
              <a:t>Project</a:t>
            </a:r>
            <a:r>
              <a:rPr lang="en-US" sz="6000" b="1" dirty="0">
                <a:solidFill>
                  <a:schemeClr val="accent2"/>
                </a:solidFill>
                <a:latin typeface="+mj-lt"/>
              </a:rPr>
              <a:t> Goals</a:t>
            </a:r>
            <a:endParaRPr lang="en-US" sz="6000" b="1" baseline="30000" dirty="0">
              <a:solidFill>
                <a:schemeClr val="accent2"/>
              </a:solidFill>
              <a:latin typeface="+mj-lt"/>
            </a:endParaRPr>
          </a:p>
        </p:txBody>
      </p:sp>
      <p:pic>
        <p:nvPicPr>
          <p:cNvPr id="18" name="Picture 17" descr="A picture containing LEGO, toy&#10;&#10;Description automatically generated">
            <a:extLst>
              <a:ext uri="{FF2B5EF4-FFF2-40B4-BE49-F238E27FC236}">
                <a16:creationId xmlns:a16="http://schemas.microsoft.com/office/drawing/2014/main" id="{CB4661E2-C4B0-4CFC-BD80-2713287DC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682" y="2126202"/>
            <a:ext cx="5244075" cy="3933056"/>
          </a:xfrm>
          <a:prstGeom prst="rect">
            <a:avLst/>
          </a:prstGeom>
        </p:spPr>
      </p:pic>
    </p:spTree>
    <p:extLst>
      <p:ext uri="{BB962C8B-B14F-4D97-AF65-F5344CB8AC3E}">
        <p14:creationId xmlns:p14="http://schemas.microsoft.com/office/powerpoint/2010/main" val="2796669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fill="hold"/>
                                        <p:tgtEl>
                                          <p:spTgt spid="51"/>
                                        </p:tgtEl>
                                        <p:attrNameLst>
                                          <p:attrName>ppt_x</p:attrName>
                                        </p:attrNameLst>
                                      </p:cBhvr>
                                      <p:tavLst>
                                        <p:tav tm="0">
                                          <p:val>
                                            <p:strVal val="#ppt_x"/>
                                          </p:val>
                                        </p:tav>
                                        <p:tav tm="100000">
                                          <p:val>
                                            <p:strVal val="#ppt_x"/>
                                          </p:val>
                                        </p:tav>
                                      </p:tavLst>
                                    </p:anim>
                                    <p:anim calcmode="lin" valueType="num">
                                      <p:cBhvr additive="base">
                                        <p:cTn id="8" dur="10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1F389E8-3FBE-49CA-9DAB-98AD454DA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5461000"/>
          </a:xfrm>
          <a:prstGeom prst="rect">
            <a:avLst/>
          </a:prstGeom>
        </p:spPr>
      </p:pic>
      <p:sp>
        <p:nvSpPr>
          <p:cNvPr id="4" name="TextBox 3">
            <a:extLst>
              <a:ext uri="{FF2B5EF4-FFF2-40B4-BE49-F238E27FC236}">
                <a16:creationId xmlns:a16="http://schemas.microsoft.com/office/drawing/2014/main" id="{3F904808-FDAE-49F4-A741-83F8FE80AA8C}"/>
              </a:ext>
            </a:extLst>
          </p:cNvPr>
          <p:cNvSpPr txBox="1"/>
          <p:nvPr/>
        </p:nvSpPr>
        <p:spPr>
          <a:xfrm>
            <a:off x="4014198" y="69933"/>
            <a:ext cx="4040722" cy="1015663"/>
          </a:xfrm>
          <a:prstGeom prst="rect">
            <a:avLst/>
          </a:prstGeom>
          <a:noFill/>
        </p:spPr>
        <p:txBody>
          <a:bodyPr wrap="none" rtlCol="0">
            <a:spAutoFit/>
          </a:bodyPr>
          <a:lstStyle/>
          <a:p>
            <a:pPr algn="ctr"/>
            <a:r>
              <a:rPr lang="en-US" sz="6000" b="1" dirty="0">
                <a:solidFill>
                  <a:schemeClr val="accent1"/>
                </a:solidFill>
                <a:latin typeface="+mj-lt"/>
              </a:rPr>
              <a:t>Motivations</a:t>
            </a:r>
            <a:endParaRPr lang="en-US" sz="6000" b="1" baseline="30000" dirty="0">
              <a:solidFill>
                <a:schemeClr val="accent2"/>
              </a:solidFill>
              <a:latin typeface="+mj-lt"/>
            </a:endParaRPr>
          </a:p>
        </p:txBody>
      </p:sp>
    </p:spTree>
    <p:extLst>
      <p:ext uri="{BB962C8B-B14F-4D97-AF65-F5344CB8AC3E}">
        <p14:creationId xmlns:p14="http://schemas.microsoft.com/office/powerpoint/2010/main" val="207965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6034</Words>
  <Application>Microsoft Office PowerPoint</Application>
  <PresentationFormat>Widescreen</PresentationFormat>
  <Paragraphs>372</Paragraphs>
  <Slides>33</Slides>
  <Notes>30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Agency FB</vt:lpstr>
      <vt:lpstr>Arial</vt:lpstr>
      <vt:lpstr>Arial Narrow</vt:lpstr>
      <vt:lpstr>Calibri</vt:lpstr>
      <vt:lpstr>canada-type-gibson</vt:lpstr>
      <vt:lpstr>Comic Sans MS</vt:lpstr>
      <vt:lpstr>Hobo Std</vt:lpstr>
      <vt:lpstr>montbold</vt:lpstr>
      <vt:lpstr>Montserrat</vt:lpstr>
      <vt:lpstr>PT Sans Narrow</vt:lpstr>
      <vt:lpstr>quicksand</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Jaballi Imen ( ISSATSO )</cp:lastModifiedBy>
  <cp:revision>258</cp:revision>
  <dcterms:created xsi:type="dcterms:W3CDTF">2021-07-11T18:19:19Z</dcterms:created>
  <dcterms:modified xsi:type="dcterms:W3CDTF">2021-10-20T23:45:32Z</dcterms:modified>
</cp:coreProperties>
</file>