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546" r:id="rId3"/>
    <p:sldId id="574" r:id="rId4"/>
    <p:sldId id="286" r:id="rId5"/>
    <p:sldId id="575" r:id="rId6"/>
    <p:sldId id="449" r:id="rId7"/>
    <p:sldId id="550" r:id="rId8"/>
    <p:sldId id="576" r:id="rId9"/>
    <p:sldId id="577" r:id="rId10"/>
    <p:sldId id="579" r:id="rId11"/>
    <p:sldId id="584" r:id="rId12"/>
    <p:sldId id="580" r:id="rId13"/>
    <p:sldId id="581" r:id="rId14"/>
    <p:sldId id="582" r:id="rId15"/>
    <p:sldId id="583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490" r:id="rId28"/>
    <p:sldId id="412" r:id="rId2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58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49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3 : Concevez une application au service de la santé publique</a:t>
            </a:r>
            <a:br>
              <a:rPr lang="fr-FR" sz="2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XX Juin 2022</a:t>
            </a: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9"/>
    </mc:Choice>
    <mc:Fallback xmlns="">
      <p:transition spd="slow" advTm="23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25%: </a:t>
            </a:r>
          </a:p>
          <a:p>
            <a:pPr marL="0" indent="0" algn="just">
              <a:buNone/>
            </a:pPr>
            <a:r>
              <a:rPr lang="fr-FR" sz="1200" b="1" dirty="0"/>
              <a:t>      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'saturated-fat_100g','sugars_100g','fiber_100g', 'p</a:t>
            </a:r>
          </a:p>
          <a:p>
            <a:pPr marL="0" indent="0" algn="just">
              <a:buNone/>
            </a:pP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r>
              <a:rPr lang="fr-FR" sz="1800" b="1" dirty="0"/>
              <a:t>Proposer des produits de substitution d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606631" y="2636912"/>
            <a:ext cx="508320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 nutritionnelle+coef2*additifs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6619"/>
              </p:ext>
            </p:extLst>
          </p:nvPr>
        </p:nvGraphicFramePr>
        <p:xfrm>
          <a:off x="714643" y="3501440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</a:t>
            </a:r>
          </a:p>
        </p:txBody>
      </p:sp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avec dont au moins 1 des variables suffixés avec -100g  est supérieur à 100 ou inférieur à 0.  </a:t>
            </a:r>
          </a:p>
          <a:p>
            <a:pPr algn="just"/>
            <a:r>
              <a:rPr lang="fr-FR" sz="1800" b="1" dirty="0"/>
              <a:t>Suppression des lignes dont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r>
              <a:rPr lang="fr-FR" sz="1800" b="1" dirty="0"/>
              <a:t> </a:t>
            </a:r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    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 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</a:t>
            </a:r>
            <a:r>
              <a:rPr lang="en-US" sz="1800" b="1" dirty="0" err="1"/>
              <a:t>contient</a:t>
            </a:r>
            <a:r>
              <a:rPr lang="en-US" sz="1800" b="1" dirty="0"/>
              <a:t> que des lipides </a:t>
            </a:r>
            <a:r>
              <a:rPr lang="en-US" sz="1800" b="1" dirty="0" err="1"/>
              <a:t>alors</a:t>
            </a:r>
            <a:r>
              <a:rPr lang="en-US" sz="1800" b="1" dirty="0"/>
              <a:t> , </a:t>
            </a:r>
            <a:r>
              <a:rPr lang="en-US" sz="1800" b="1" dirty="0" err="1"/>
              <a:t>sa</a:t>
            </a:r>
            <a:r>
              <a:rPr lang="en-US" sz="1800" b="1" dirty="0"/>
              <a:t> Valeur de energy_100g est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est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Source</a:t>
            </a:r>
            <a:r>
              <a:rPr lang="en-US" sz="1800" b="1" dirty="0"/>
              <a:t>:</a:t>
            </a:r>
            <a:endParaRPr lang="fr-FR" sz="18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Proposer des produits de substitution d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xx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xx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différemment.  </a:t>
            </a:r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r>
              <a:rPr lang="fr-FR" sz="1800" b="1" dirty="0"/>
              <a:t>Détection  des </a:t>
            </a:r>
            <a:r>
              <a:rPr lang="fr-FR" sz="1800" b="1" dirty="0" err="1"/>
              <a:t>outliers</a:t>
            </a:r>
            <a:r>
              <a:rPr lang="fr-FR" sz="1800" b="1" dirty="0"/>
              <a:t> pour les différentes </a:t>
            </a:r>
            <a:r>
              <a:rPr lang="fr-FR" sz="1800" b="1" dirty="0" err="1"/>
              <a:t>pnss_groups</a:t>
            </a:r>
            <a:r>
              <a:rPr lang="fr-FR" sz="1800" b="1" dirty="0"/>
              <a:t>: boites à moustaches</a:t>
            </a:r>
          </a:p>
          <a:p>
            <a:pPr algn="just"/>
            <a:r>
              <a:rPr lang="fr-FR" sz="1800" b="1" dirty="0"/>
              <a:t>Exemple:</a:t>
            </a:r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Suppression des </a:t>
            </a:r>
            <a:r>
              <a:rPr lang="fr-FR" sz="1800" b="1" dirty="0" err="1"/>
              <a:t>outliers</a:t>
            </a: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FF41B3-01D2-8275-B1E6-E9FA88E6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36" y="4455619"/>
            <a:ext cx="4610127" cy="20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30353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37313"/>
            <a:ext cx="5040159" cy="39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69875" indent="-269875" algn="just" eaLnBrk="1" hangingPunct="1">
              <a:spcBef>
                <a:spcPts val="1800"/>
              </a:spcBef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Le nombre des produits sans additifs est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la formule du calcul de score utilisé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80" y="3267721"/>
            <a:ext cx="278168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6412009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400" b="1" dirty="0"/>
              <a:t>Visualisation de la distribution de la variable pnss_groups1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" y="1608899"/>
            <a:ext cx="6544762" cy="38164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6372200" y="1412776"/>
            <a:ext cx="27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+mn-lt"/>
              </a:rPr>
              <a:t>Synthèse: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400" b="1" dirty="0">
                <a:latin typeface="+mn-lt"/>
              </a:rPr>
              <a:t>Plus de ligne avec la  valeur ‘</a:t>
            </a:r>
            <a:r>
              <a:rPr lang="fr-FR" sz="1400" b="1" dirty="0" err="1">
                <a:latin typeface="+mn-lt"/>
              </a:rPr>
              <a:t>unknown</a:t>
            </a:r>
            <a:r>
              <a:rPr lang="fr-FR" sz="1400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400" b="1" dirty="0">
                <a:latin typeface="+mn-lt"/>
              </a:rPr>
              <a:t>Comment peut on résoudre cette ambiguïté?</a:t>
            </a:r>
          </a:p>
          <a:p>
            <a:pPr marL="381000" indent="-25400">
              <a:buClr>
                <a:schemeClr val="accent1"/>
              </a:buClr>
              <a:buFont typeface="Wingdings" panose="05000000000000000000" pitchFamily="2" charset="2"/>
              <a:buChar char="v"/>
              <a:tabLst>
                <a:tab pos="531813" algn="l"/>
              </a:tabLst>
            </a:pPr>
            <a:r>
              <a:rPr lang="fr-FR" sz="1400" b="1" dirty="0">
                <a:latin typeface="+mn-lt"/>
              </a:rPr>
              <a:t>  Penser à remplacer cette valeur par exemple par la valeur la plus fréquente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/>
              <a:t>Histogramme de fat_100g                                                Histogramme de satured_fat_100g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marL="0" indent="0" algn="just">
              <a:buNone/>
            </a:pPr>
            <a:r>
              <a:rPr lang="fr-FR" sz="1800" b="1" dirty="0"/>
              <a:t>Les deux histogrammes se ressemblent (corrélation entre les deux variables)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"/>
    </mc:Choice>
    <mc:Fallback xmlns="">
      <p:transition spd="slow" advTm="11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/>
              <a:t>Nuage de points  de l’énergie vs protéine                 Nuage de points  de l’énergie vs additifs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Format du nuage de points  de l’énergie: additifs sont des nombre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XXXX </a:t>
            </a:r>
          </a:p>
          <a:p>
            <a:pPr algn="just"/>
            <a:r>
              <a:rPr lang="fr-FR" sz="1800" b="1" dirty="0"/>
              <a:t>Exemple: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972" y="1624205"/>
            <a:ext cx="5434259" cy="30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XXXX </a:t>
            </a:r>
          </a:p>
          <a:p>
            <a:pPr algn="just"/>
            <a:r>
              <a:rPr lang="fr-FR" sz="1800" b="1" dirty="0"/>
              <a:t>Exemple: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920" y="894069"/>
            <a:ext cx="4520337" cy="86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69875" indent="-269875" algn="just" eaLnBrk="1" hangingPunct="1">
              <a:spcBef>
                <a:spcPts val="1800"/>
              </a:spcBef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 err="1"/>
              <a:t>kjjkhzjkfhz</a:t>
            </a:r>
            <a:endParaRPr lang="en-US" sz="1800" b="1" dirty="0"/>
          </a:p>
          <a:p>
            <a:pPr marL="1077913" indent="-735013" algn="just">
              <a:buNone/>
            </a:pPr>
            <a:r>
              <a:rPr lang="en-US" sz="1800" b="1" dirty="0"/>
              <a:t>      H</a:t>
            </a:r>
            <a:r>
              <a:rPr lang="en-US" sz="1600" b="1" baseline="-25000" dirty="0"/>
              <a:t>0</a:t>
            </a:r>
            <a:r>
              <a:rPr lang="en-US" sz="1800" b="1" dirty="0"/>
              <a:t>:la Moyenne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</a:t>
            </a:r>
            <a:r>
              <a:rPr lang="en-US" sz="1800" b="1" dirty="0" err="1"/>
              <a:t>ou</a:t>
            </a:r>
            <a:r>
              <a:rPr lang="en-US" sz="1800" b="1" dirty="0"/>
              <a:t> plus   (pnss_group2) est la meme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 Hypothèse alternative:   </a:t>
            </a:r>
          </a:p>
          <a:p>
            <a:pPr indent="0" algn="just">
              <a:buNone/>
            </a:pPr>
            <a:r>
              <a:rPr lang="en-US" sz="1800" b="1" dirty="0" err="1"/>
              <a:t>Dfhdqfhdq</a:t>
            </a:r>
            <a:endParaRPr lang="en-US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r>
              <a:rPr lang="fr-FR" sz="1800" b="1" dirty="0"/>
              <a:t>Exemple: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DBEA0A12-FF63-CC9E-73D4-55B3EC2780F1}"/>
              </a:ext>
            </a:extLst>
          </p:cNvPr>
          <p:cNvSpPr/>
          <p:nvPr/>
        </p:nvSpPr>
        <p:spPr bwMode="auto">
          <a:xfrm>
            <a:off x="1763688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CBFCEA7D-2B06-FBE4-B3DE-CE94ACCF6EA7}"/>
              </a:ext>
            </a:extLst>
          </p:cNvPr>
          <p:cNvSpPr/>
          <p:nvPr/>
        </p:nvSpPr>
        <p:spPr bwMode="auto">
          <a:xfrm>
            <a:off x="3480286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E10FB6ED-67E6-27B7-2D02-881A2E0BF746}"/>
              </a:ext>
            </a:extLst>
          </p:cNvPr>
          <p:cNvSpPr/>
          <p:nvPr/>
        </p:nvSpPr>
        <p:spPr bwMode="auto">
          <a:xfrm>
            <a:off x="5311805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xxxxxxx</a:t>
            </a:r>
            <a:r>
              <a:rPr lang="en-US" sz="1800" b="1" dirty="0"/>
              <a:t>:</a:t>
            </a:r>
          </a:p>
          <a:p>
            <a:pPr indent="0" algn="just">
              <a:buNone/>
            </a:pPr>
            <a:r>
              <a:rPr lang="en-US" sz="1800" b="1" dirty="0"/>
              <a:t>      </a:t>
            </a:r>
            <a:r>
              <a:rPr lang="en-US" sz="1800" b="1" dirty="0" err="1"/>
              <a:t>xxxxx</a:t>
            </a:r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Exemple: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714DB2-3D7B-C499-0C1C-1289B8AA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8" y="2995160"/>
            <a:ext cx="4172532" cy="32484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DA6143-88F1-FE38-6F14-7CBAB42D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1" y="1185138"/>
            <a:ext cx="442021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Mesure de la qualité de projection par le pourcentage d’inertie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d’inertie</a:t>
            </a:r>
            <a:r>
              <a:rPr lang="en-US" sz="1800" b="1" dirty="0"/>
              <a:t>=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d’information</a:t>
            </a:r>
            <a:endParaRPr lang="en-US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Représentation</a:t>
            </a:r>
            <a:r>
              <a:rPr lang="en-US" sz="1800" b="1" dirty="0"/>
              <a:t> par un </a:t>
            </a:r>
            <a:r>
              <a:rPr lang="en-US" sz="1800" b="1" dirty="0" err="1"/>
              <a:t>diagramme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barre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Interprétation</a:t>
            </a:r>
            <a:endParaRPr lang="en-US" sz="1800" b="1" dirty="0"/>
          </a:p>
          <a:p>
            <a:pPr indent="0" algn="just">
              <a:buNone/>
            </a:pPr>
            <a:r>
              <a:rPr lang="en-US" sz="1800" b="1" dirty="0"/>
              <a:t>      </a:t>
            </a:r>
          </a:p>
          <a:p>
            <a:pPr indent="0" algn="just">
              <a:buNone/>
            </a:pPr>
            <a:endParaRPr lang="en-US" sz="1800" b="1" dirty="0"/>
          </a:p>
          <a:p>
            <a:pPr indent="0" algn="just">
              <a:buNone/>
            </a:pPr>
            <a:endParaRPr lang="en-US" sz="1800" b="1" dirty="0"/>
          </a:p>
          <a:p>
            <a:pPr indent="0" algn="just">
              <a:buNone/>
            </a:pPr>
            <a:endParaRPr lang="en-US" sz="1800" b="1" dirty="0"/>
          </a:p>
          <a:p>
            <a:pPr indent="0" algn="just">
              <a:buNone/>
            </a:pPr>
            <a:endParaRPr lang="en-US" sz="1800" b="1" dirty="0"/>
          </a:p>
          <a:p>
            <a:pPr indent="0" algn="just">
              <a:buNone/>
            </a:pPr>
            <a:endParaRPr lang="en-US" sz="1800" b="1" dirty="0"/>
          </a:p>
          <a:p>
            <a:pPr indent="0" algn="just">
              <a:buNone/>
            </a:pP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Exemple: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21DAB0-44C7-BA0B-53B4-92B7D49A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46" y="1760187"/>
            <a:ext cx="428684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6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86" y="997734"/>
            <a:ext cx="8421286" cy="5383594"/>
          </a:xfrm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sz="1800" b="1" dirty="0">
                <a:ea typeface="新細明體" pitchFamily="18" charset="-120"/>
              </a:rPr>
              <a:t>Projet pour </a:t>
            </a:r>
            <a:r>
              <a:rPr lang="fr-FR" altLang="fr-FR" sz="18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800" b="1" dirty="0"/>
              <a:t>Open Food </a:t>
            </a:r>
            <a:r>
              <a:rPr lang="fr-FR" sz="1800" b="1" dirty="0" err="1"/>
              <a:t>Facts</a:t>
            </a:r>
            <a:r>
              <a:rPr lang="fr-FR" sz="1800" b="1" dirty="0"/>
              <a:t>.</a:t>
            </a:r>
            <a:endParaRPr lang="fr-FR" altLang="fr-FR" sz="18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>
              <a:lnSpc>
                <a:spcPct val="150000"/>
              </a:lnSpc>
            </a:pPr>
            <a:r>
              <a:rPr lang="fr-FR" sz="1800" b="1" dirty="0">
                <a:ea typeface="新細明體" pitchFamily="18" charset="-120"/>
              </a:rPr>
              <a:t>Idée d’application</a:t>
            </a:r>
          </a:p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800" b="1" dirty="0"/>
              <a:t>Nettoyage des données :</a:t>
            </a:r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800" b="1" dirty="0" err="1"/>
              <a:t>xxxxx</a:t>
            </a:r>
            <a:endParaRPr lang="fr-FR" sz="1800" b="1" dirty="0"/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b="1" dirty="0" err="1"/>
              <a:t>xxxx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sz="1800" b="1" dirty="0"/>
              <a:t>Analyse exploratoire des données : </a:t>
            </a:r>
            <a:r>
              <a:rPr lang="fr-FR" sz="1800" b="1" dirty="0" err="1"/>
              <a:t>xxxxxx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sz="1800" b="1" dirty="0">
                <a:ea typeface="新細明體" pitchFamily="18" charset="-120"/>
              </a:rPr>
              <a:t>Limites de l’idée de l’</a:t>
            </a:r>
            <a:r>
              <a:rPr lang="fr-FR" sz="1800" b="1" dirty="0" err="1">
                <a:ea typeface="新細明體" pitchFamily="18" charset="-120"/>
              </a:rPr>
              <a:t>appliaction</a:t>
            </a:r>
            <a:r>
              <a:rPr lang="fr-FR" sz="1800" b="1" dirty="0">
                <a:ea typeface="新細明體" pitchFamily="18" charset="-120"/>
              </a:rPr>
              <a:t>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27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413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</a:t>
            </a:r>
            <a:r>
              <a:rPr lang="fr-FR" altLang="fr-FR" sz="2400" b="1" dirty="0" err="1">
                <a:ea typeface="新細明體" pitchFamily="18" charset="-120"/>
                <a:cs typeface="Calibri" panose="020F0502020204030204" pitchFamily="34" charset="0"/>
              </a:rPr>
              <a:t>france</a:t>
            </a:r>
            <a:endParaRPr lang="fr-FR" altLang="fr-FR" sz="24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Nettoyage des données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32"/>
    </mc:Choice>
    <mc:Fallback xmlns="">
      <p:transition spd="slow" advTm="52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jeux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1196752"/>
            <a:ext cx="8424936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Les champs sont séparés en 4 sections:</a:t>
            </a:r>
          </a:p>
          <a:p>
            <a:pPr algn="just"/>
            <a:r>
              <a:rPr lang="fr-FR" sz="2000" b="1" dirty="0"/>
              <a:t>Informations générales sur le produit: nom, date de modification,…</a:t>
            </a:r>
          </a:p>
          <a:p>
            <a:pPr marL="723900" indent="-273050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algn="just"/>
            <a:r>
              <a:rPr lang="fr-FR" sz="2000" b="1" dirty="0"/>
              <a:t>Informations générales</a:t>
            </a:r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jeux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4341" y="-110741"/>
            <a:ext cx="4119131" cy="8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97"/>
    </mc:Choice>
    <mc:Fallback xmlns="">
      <p:transition spd="slow" advTm="596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7544-9A38-B316-83F2-B2BC71B0481F}"/>
              </a:ext>
            </a:extLst>
          </p:cNvPr>
          <p:cNvSpPr/>
          <p:nvPr/>
        </p:nvSpPr>
        <p:spPr bwMode="auto">
          <a:xfrm>
            <a:off x="719670" y="983935"/>
            <a:ext cx="2160240" cy="1941673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8129-0193-62D0-3B33-AC125BD9A186}"/>
              </a:ext>
            </a:extLst>
          </p:cNvPr>
          <p:cNvSpPr/>
          <p:nvPr/>
        </p:nvSpPr>
        <p:spPr bwMode="auto">
          <a:xfrm>
            <a:off x="5040138" y="1023492"/>
            <a:ext cx="3384376" cy="2086922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54DA7-4FC5-FB5E-8E7B-62C9A336F260}"/>
              </a:ext>
            </a:extLst>
          </p:cNvPr>
          <p:cNvSpPr/>
          <p:nvPr/>
        </p:nvSpPr>
        <p:spPr bwMode="auto">
          <a:xfrm>
            <a:off x="786022" y="3520047"/>
            <a:ext cx="3909968" cy="2156625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2D27D8-03F9-82CA-8C29-17112682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0" y="1202191"/>
            <a:ext cx="1219370" cy="1505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5D5CA0-667C-EEFC-96C8-6463AF930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08" y="1107825"/>
            <a:ext cx="3037436" cy="191087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F5C14E6-1125-6385-8BC4-B410A0224742}"/>
              </a:ext>
            </a:extLst>
          </p:cNvPr>
          <p:cNvSpPr/>
          <p:nvPr/>
        </p:nvSpPr>
        <p:spPr bwMode="auto">
          <a:xfrm flipV="1">
            <a:off x="2913543" y="1806394"/>
            <a:ext cx="2129002" cy="64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D4CB85-E988-ECD6-539D-1C9E9241A59F}"/>
              </a:ext>
            </a:extLst>
          </p:cNvPr>
          <p:cNvSpPr txBox="1"/>
          <p:nvPr/>
        </p:nvSpPr>
        <p:spPr>
          <a:xfrm>
            <a:off x="3011000" y="1485938"/>
            <a:ext cx="196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Calcul de score</a:t>
            </a: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A6508D50-8F01-66E9-CD4C-D02789BBDBD0}"/>
              </a:ext>
            </a:extLst>
          </p:cNvPr>
          <p:cNvSpPr/>
          <p:nvPr/>
        </p:nvSpPr>
        <p:spPr bwMode="auto">
          <a:xfrm flipH="1" flipV="1">
            <a:off x="4695990" y="3596161"/>
            <a:ext cx="2583492" cy="143809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4088" y="51103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5206A35-E8E1-A256-E3AE-5540BD68A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46" y="4098744"/>
            <a:ext cx="533474" cy="1286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42C701F-7772-6AF4-8233-1482CFC03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54" y="4118390"/>
            <a:ext cx="1561905" cy="143809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33756" y="3599784"/>
            <a:ext cx="119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 the </a:t>
            </a:r>
            <a:r>
              <a:rPr lang="fr-FR" sz="1200" b="1" dirty="0" err="1"/>
              <a:t>same</a:t>
            </a:r>
            <a:r>
              <a:rPr lang="fr-FR" sz="1200" b="1" dirty="0"/>
              <a:t>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BADC79-7F2D-077D-C6EE-DD40EA62C993}"/>
              </a:ext>
            </a:extLst>
          </p:cNvPr>
          <p:cNvSpPr txBox="1"/>
          <p:nvPr/>
        </p:nvSpPr>
        <p:spPr>
          <a:xfrm>
            <a:off x="3114902" y="3640696"/>
            <a:ext cx="119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an other </a:t>
            </a:r>
            <a:r>
              <a:rPr lang="en-US" sz="1200" b="1" dirty="0" err="1"/>
              <a:t>pnss_group</a:t>
            </a:r>
            <a:endParaRPr lang="en-US" sz="12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AEE5CBF-FC20-A35F-F113-B84B4C3452E3}"/>
              </a:ext>
            </a:extLst>
          </p:cNvPr>
          <p:cNvSpPr txBox="1"/>
          <p:nvPr/>
        </p:nvSpPr>
        <p:spPr>
          <a:xfrm>
            <a:off x="786022" y="2998278"/>
            <a:ext cx="19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Scan du produit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1F18CB-1E7F-F24F-D267-785E94DB97D8}"/>
              </a:ext>
            </a:extLst>
          </p:cNvPr>
          <p:cNvSpPr txBox="1"/>
          <p:nvPr/>
        </p:nvSpPr>
        <p:spPr>
          <a:xfrm>
            <a:off x="4999503" y="3185039"/>
            <a:ext cx="36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Obtenir une note selon le score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680365-A86D-EC9F-A6F5-2165734AC6C9}"/>
              </a:ext>
            </a:extLst>
          </p:cNvPr>
          <p:cNvSpPr txBox="1"/>
          <p:nvPr/>
        </p:nvSpPr>
        <p:spPr>
          <a:xfrm>
            <a:off x="786022" y="5738746"/>
            <a:ext cx="39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Produits de substitution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97"/>
    </mc:Choice>
    <mc:Fallback>
      <p:transition spd="slow" advTm="59697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86284</TotalTime>
  <Words>2070</Words>
  <Application>Microsoft Office PowerPoint</Application>
  <PresentationFormat>Affichage à l'écran (4:3)</PresentationFormat>
  <Paragraphs>593</Paragraphs>
  <Slides>28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Garamond</vt:lpstr>
      <vt:lpstr>Inter</vt:lpstr>
      <vt:lpstr>Times New Roman</vt:lpstr>
      <vt:lpstr>Wingdings</vt:lpstr>
      <vt:lpstr>Wingdings 2</vt:lpstr>
      <vt:lpstr>Edge</vt:lpstr>
      <vt:lpstr>Projet 3 : Concevez une application au service de la santé publique  </vt:lpstr>
      <vt:lpstr>Plan</vt:lpstr>
      <vt:lpstr>Plan</vt:lpstr>
      <vt:lpstr>Introduction</vt:lpstr>
      <vt:lpstr>Plan</vt:lpstr>
      <vt:lpstr>Traitement des données : Présentation du jeux de données (1)</vt:lpstr>
      <vt:lpstr>Traitement des données : Présentation du jeux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 (1)</vt:lpstr>
      <vt:lpstr>Analyse exploratoire: Analyse univariée (2)</vt:lpstr>
      <vt:lpstr>Analyse exploratoire: Analyse univariée (3)</vt:lpstr>
      <vt:lpstr>Analyse exploratoire: Analyse bivariée (3)</vt:lpstr>
      <vt:lpstr>Analyse exploratoire: Analyse bivariée (4)</vt:lpstr>
      <vt:lpstr>Analyse exploratoire: Analyse bivariée (5)</vt:lpstr>
      <vt:lpstr>Plan</vt:lpstr>
      <vt:lpstr>Analyse exploratoire: Analyse multivariée (1)</vt:lpstr>
      <vt:lpstr>Analyse exploratoire: Analyse multivariée (2)</vt:lpstr>
      <vt:lpstr>Analyse exploratoire: Analyse multivariée (2)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1677</cp:revision>
  <cp:lastPrinted>2020-06-29T09:52:29Z</cp:lastPrinted>
  <dcterms:created xsi:type="dcterms:W3CDTF">2010-02-22T08:33:03Z</dcterms:created>
  <dcterms:modified xsi:type="dcterms:W3CDTF">2022-06-25T00:25:49Z</dcterms:modified>
</cp:coreProperties>
</file>