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546" r:id="rId3"/>
    <p:sldId id="574" r:id="rId4"/>
    <p:sldId id="286" r:id="rId5"/>
    <p:sldId id="575" r:id="rId6"/>
    <p:sldId id="449" r:id="rId7"/>
    <p:sldId id="550" r:id="rId8"/>
    <p:sldId id="576" r:id="rId9"/>
    <p:sldId id="577" r:id="rId10"/>
    <p:sldId id="579" r:id="rId11"/>
    <p:sldId id="584" r:id="rId12"/>
    <p:sldId id="580" r:id="rId13"/>
    <p:sldId id="581" r:id="rId14"/>
    <p:sldId id="582" r:id="rId15"/>
    <p:sldId id="583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2" r:id="rId24"/>
    <p:sldId id="593" r:id="rId25"/>
    <p:sldId id="594" r:id="rId26"/>
    <p:sldId id="490" r:id="rId27"/>
    <p:sldId id="412" r:id="rId28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D4"/>
    <a:srgbClr val="00CCFF"/>
    <a:srgbClr val="66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5332" autoAdjust="0"/>
  </p:normalViewPr>
  <p:slideViewPr>
    <p:cSldViewPr>
      <p:cViewPr varScale="1">
        <p:scale>
          <a:sx n="70" d="100"/>
          <a:sy n="70" d="100"/>
        </p:scale>
        <p:origin x="588" y="72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BFE07F-B2F3-4755-867A-E5FC1FD53B49}" type="datetimeFigureOut">
              <a:rPr lang="en-US"/>
              <a:pPr>
                <a:defRPr/>
              </a:pPr>
              <a:t>6/23/2022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2559-CF57-4468-BB89-0C10BEAB58E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EB7EA-5152-48FD-9D6A-A3A8D3CC329C}" type="slidenum">
              <a:rPr lang="en-US" altLang="zh-TW"/>
              <a:pPr>
                <a:defRPr/>
              </a:pPr>
              <a:t>‹N°›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728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6B51D-B05D-4088-9FBC-A75982A06E1E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982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fr-FR" sz="1200" b="1" dirty="0"/>
              <a:t>Proposition de trois algorithmes originaux pour améliorer le </a:t>
            </a:r>
            <a:r>
              <a:rPr lang="en-US" altLang="zh-TW" sz="1200" b="1" dirty="0" err="1">
                <a:ea typeface="新細明體" pitchFamily="18" charset="-120"/>
              </a:rPr>
              <a:t>schéma</a:t>
            </a:r>
            <a:r>
              <a:rPr lang="en-US" altLang="zh-TW" sz="1200" b="1" dirty="0">
                <a:ea typeface="新細明體" pitchFamily="18" charset="-120"/>
              </a:rPr>
              <a:t> de Compression par Compensation de </a:t>
            </a:r>
            <a:r>
              <a:rPr lang="en-US" altLang="zh-TW" sz="1200" b="1" dirty="0" err="1">
                <a:ea typeface="新細明體" pitchFamily="18" charset="-120"/>
              </a:rPr>
              <a:t>Disparité</a:t>
            </a:r>
            <a:endParaRPr lang="en-US" altLang="zh-TW" sz="1200" b="1" dirty="0">
              <a:ea typeface="新細明體" pitchFamily="18" charset="-12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70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75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349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C’est quoi une image stéréoscopique.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C’est une image présentée par 2 vues. Une image associée</a:t>
            </a:r>
            <a:r>
              <a:rPr lang="fr-FR" altLang="fr-FR" baseline="0" dirty="0">
                <a:latin typeface="Arial" panose="020B0604020202020204" pitchFamily="34" charset="0"/>
              </a:rPr>
              <a:t> à l’œil droit et une image à l’œil gauche.</a:t>
            </a:r>
          </a:p>
          <a:p>
            <a:r>
              <a:rPr lang="fr-FR" altLang="fr-FR" baseline="0" dirty="0">
                <a:latin typeface="Arial" panose="020B0604020202020204" pitchFamily="34" charset="0"/>
              </a:rPr>
              <a:t>Ces deux images s</a:t>
            </a:r>
            <a:r>
              <a:rPr lang="fr-FR" altLang="fr-FR" dirty="0"/>
              <a:t>ont acquises selon deux points de vue légèrement différents de la même scène.</a:t>
            </a:r>
          </a:p>
          <a:p>
            <a:r>
              <a:rPr lang="fr-FR" altLang="fr-FR" dirty="0"/>
              <a:t>Par exemple ce schéma présente une image stéréo. voila l’image gauche et voila l’image droite. Ces deux images présentent la </a:t>
            </a:r>
            <a:r>
              <a:rPr lang="fr-FR" altLang="fr-FR" dirty="0" err="1"/>
              <a:t>méme</a:t>
            </a:r>
            <a:r>
              <a:rPr lang="fr-FR" altLang="fr-FR" dirty="0"/>
              <a:t> scène ok. Mais il ya quelques différences entre les deux. On remarque par exemple le décalage de la </a:t>
            </a:r>
            <a:r>
              <a:rPr lang="fr-FR" altLang="fr-FR" dirty="0" err="1"/>
              <a:t>cheminée.Ce</a:t>
            </a:r>
            <a:r>
              <a:rPr lang="fr-FR" altLang="fr-FR" dirty="0"/>
              <a:t> déplacement spatial est appelé</a:t>
            </a:r>
            <a:r>
              <a:rPr lang="fr-FR" altLang="fr-FR" baseline="0" dirty="0"/>
              <a:t> la disparité.</a:t>
            </a:r>
          </a:p>
          <a:p>
            <a:r>
              <a:rPr lang="fr-FR" altLang="fr-FR" baseline="0" dirty="0"/>
              <a:t>Le cerveau fusionne ces deux vues pour donner l’effet de relief.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dirty="0">
                <a:latin typeface="Arial" panose="020B0604020202020204" pitchFamily="34" charset="0"/>
              </a:rPr>
              <a:t>Maintenant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comme</a:t>
            </a:r>
            <a:r>
              <a:rPr lang="en-US" altLang="fr-FR" baseline="0" dirty="0">
                <a:latin typeface="Arial" panose="020B0604020202020204" pitchFamily="34" charset="0"/>
              </a:rPr>
              <a:t> on 2 </a:t>
            </a:r>
            <a:r>
              <a:rPr lang="en-US" altLang="fr-FR" baseline="0" dirty="0" err="1">
                <a:latin typeface="Arial" panose="020B0604020202020204" pitchFamily="34" charset="0"/>
              </a:rPr>
              <a:t>vues</a:t>
            </a:r>
            <a:r>
              <a:rPr lang="en-US" altLang="fr-FR" baseline="0" dirty="0">
                <a:latin typeface="Arial" panose="020B0604020202020204" pitchFamily="34" charset="0"/>
              </a:rPr>
              <a:t> ca </a:t>
            </a:r>
            <a:r>
              <a:rPr lang="en-US" altLang="fr-FR" baseline="0" dirty="0" err="1">
                <a:latin typeface="Arial" panose="020B0604020202020204" pitchFamily="34" charset="0"/>
              </a:rPr>
              <a:t>va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impacter</a:t>
            </a:r>
            <a:r>
              <a:rPr lang="en-US" altLang="fr-FR" baseline="0" dirty="0">
                <a:latin typeface="Arial" panose="020B0604020202020204" pitchFamily="34" charset="0"/>
              </a:rPr>
              <a:t> la </a:t>
            </a:r>
            <a:r>
              <a:rPr lang="en-US" altLang="fr-FR" baseline="0" dirty="0" err="1">
                <a:latin typeface="Arial" panose="020B0604020202020204" pitchFamily="34" charset="0"/>
              </a:rPr>
              <a:t>quantité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d’information</a:t>
            </a:r>
            <a:r>
              <a:rPr lang="en-US" altLang="fr-FR" baseline="0" dirty="0">
                <a:latin typeface="Arial" panose="020B0604020202020204" pitchFamily="34" charset="0"/>
              </a:rPr>
              <a:t> .</a:t>
            </a:r>
            <a:r>
              <a:rPr lang="en-US" altLang="fr-FR" baseline="0" dirty="0" err="1">
                <a:latin typeface="Arial" panose="020B0604020202020204" pitchFamily="34" charset="0"/>
              </a:rPr>
              <a:t>Donc</a:t>
            </a:r>
            <a:r>
              <a:rPr lang="en-US" altLang="fr-FR" baseline="0" dirty="0">
                <a:latin typeface="Arial" panose="020B0604020202020204" pitchFamily="34" charset="0"/>
              </a:rPr>
              <a:t> on </a:t>
            </a:r>
            <a:r>
              <a:rPr lang="en-US" altLang="fr-FR" baseline="0" dirty="0" err="1">
                <a:latin typeface="Arial" panose="020B0604020202020204" pitchFamily="34" charset="0"/>
              </a:rPr>
              <a:t>deux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fois</a:t>
            </a:r>
            <a:r>
              <a:rPr lang="en-US" altLang="fr-FR" baseline="0" dirty="0">
                <a:latin typeface="Arial" panose="020B0604020202020204" pitchFamily="34" charset="0"/>
              </a:rPr>
              <a:t> plus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</a:t>
            </a:r>
            <a:r>
              <a:rPr lang="en-US" altLang="fr-FR" baseline="0" dirty="0">
                <a:latin typeface="Arial" panose="020B0604020202020204" pitchFamily="34" charset="0"/>
              </a:rPr>
              <a:t> à stocker </a:t>
            </a:r>
            <a:r>
              <a:rPr lang="en-US" altLang="fr-FR" baseline="0" dirty="0" err="1">
                <a:latin typeface="Arial" panose="020B0604020202020204" pitchFamily="34" charset="0"/>
              </a:rPr>
              <a:t>ou</a:t>
            </a:r>
            <a:r>
              <a:rPr lang="en-US" altLang="fr-FR" baseline="0" dirty="0">
                <a:latin typeface="Arial" panose="020B0604020202020204" pitchFamily="34" charset="0"/>
              </a:rPr>
              <a:t> à </a:t>
            </a:r>
            <a:r>
              <a:rPr lang="en-US" altLang="fr-FR" baseline="0" dirty="0" err="1">
                <a:latin typeface="Arial" panose="020B0604020202020204" pitchFamily="34" charset="0"/>
              </a:rPr>
              <a:t>transmettre</a:t>
            </a:r>
            <a:r>
              <a:rPr lang="en-US" altLang="fr-FR" baseline="0" dirty="0">
                <a:latin typeface="Arial" panose="020B0604020202020204" pitchFamily="34" charset="0"/>
              </a:rPr>
              <a:t> par rapport à </a:t>
            </a:r>
            <a:r>
              <a:rPr lang="en-US" altLang="fr-FR" baseline="0" dirty="0" err="1">
                <a:latin typeface="Arial" panose="020B0604020202020204" pitchFamily="34" charset="0"/>
              </a:rPr>
              <a:t>l’image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classique</a:t>
            </a:r>
            <a:r>
              <a:rPr lang="en-US" altLang="fr-FR" baseline="0" dirty="0">
                <a:latin typeface="Arial" panose="020B0604020202020204" pitchFamily="34" charset="0"/>
              </a:rPr>
              <a:t> 2D.Mon travail a </a:t>
            </a:r>
            <a:r>
              <a:rPr lang="en-US" altLang="fr-FR" baseline="0" dirty="0" err="1">
                <a:latin typeface="Arial" panose="020B0604020202020204" pitchFamily="34" charset="0"/>
              </a:rPr>
              <a:t>consité</a:t>
            </a:r>
            <a:r>
              <a:rPr lang="en-US" altLang="fr-FR" baseline="0" dirty="0">
                <a:latin typeface="Arial" panose="020B0604020202020204" pitchFamily="34" charset="0"/>
              </a:rPr>
              <a:t> à coder les images stéréoscopiques.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altLang="fr-FR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5F5C9-D8C2-4064-8831-D9B9F5A830C2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22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09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362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758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636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48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CA10-E587-4BF0-9730-CA41BC3F1AC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6217-CE29-4C17-BE2C-5F09BA4FB8CF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EADD-B0F6-4E1D-BA21-49E618314CA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CCC09-B4D8-49D1-B465-0920E9642F9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75A7-03F2-42E0-AA5D-8F5F96A04FC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8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FC7B-1D69-43E1-AEB5-C5529D22530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8E3D-301B-4026-A986-F972721039C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59778-773D-4082-BFCA-AEF5C70F9F1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1C4F5-E6C8-4071-84F6-DEE3BDD05F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BD013-59D3-462C-82BE-D82111D8797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229D-FD4F-47D2-A6A1-817A14B60AA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171DB8D4-C6DB-4763-BEDD-DA1E7081FC0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116290"/>
            <a:ext cx="8784976" cy="1401443"/>
          </a:xfrm>
        </p:spPr>
        <p:txBody>
          <a:bodyPr/>
          <a:lstStyle/>
          <a:p>
            <a:pPr algn="ctr" eaLnBrk="1" hangingPunct="1"/>
            <a:r>
              <a:rPr lang="fr-FR" sz="4400" b="1" dirty="0"/>
              <a:t>Projet 3 : Concevez une application au service de la santé publique</a:t>
            </a:r>
            <a:br>
              <a:rPr lang="fr-FR" sz="2400" b="1" dirty="0"/>
            </a:br>
            <a:br>
              <a:rPr lang="en-US" altLang="zh-TW" sz="3200" b="1" dirty="0">
                <a:ea typeface="新細明體" pitchFamily="18" charset="-120"/>
              </a:rPr>
            </a:b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4470630"/>
            <a:ext cx="7416824" cy="198270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               </a:t>
            </a:r>
            <a:endParaRPr lang="en-US" altLang="zh-TW" sz="1600" b="1" baseline="3000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Mentor : </a:t>
            </a:r>
            <a:r>
              <a:rPr lang="fr-FR" altLang="fr-FR" sz="1800" b="1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Julide</a:t>
            </a:r>
            <a:r>
              <a:rPr lang="fr-FR" altLang="fr-FR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YILMAZ</a:t>
            </a:r>
          </a:p>
          <a:p>
            <a:pPr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                  </a:t>
            </a: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endParaRPr lang="fr-FR" altLang="fr-FR" sz="16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fr-FR" altLang="fr-FR" sz="16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XX Juin 2022</a:t>
            </a:r>
          </a:p>
          <a:p>
            <a:pPr eaLnBrk="1" hangingPunct="1"/>
            <a:br>
              <a:rPr lang="fr-FR" altLang="fr-FR" sz="20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</a:br>
            <a:endParaRPr lang="en-US" altLang="zh-TW" sz="2000" b="1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6" name="Imag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228"/>
            <a:ext cx="3411611" cy="43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Imag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092" y="194836"/>
            <a:ext cx="2403500" cy="88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22184" y="2775682"/>
            <a:ext cx="72036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24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Soutenance pour validation de projet</a:t>
            </a:r>
          </a:p>
          <a:p>
            <a:pPr algn="ctr">
              <a:lnSpc>
                <a:spcPct val="150000"/>
              </a:lnSpc>
            </a:pPr>
            <a:r>
              <a:rPr lang="fr-FR" altLang="fr-FR" sz="16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présentée par </a:t>
            </a:r>
          </a:p>
          <a:p>
            <a:pPr algn="ctr">
              <a:lnSpc>
                <a:spcPct val="150000"/>
              </a:lnSpc>
            </a:pPr>
            <a:r>
              <a:rPr lang="fr-FR" altLang="fr-FR" sz="2000" b="1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Imen</a:t>
            </a:r>
            <a:r>
              <a:rPr lang="fr-FR" altLang="fr-FR" sz="2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KADRI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79"/>
    </mc:Choice>
    <mc:Fallback xmlns="">
      <p:transition spd="slow" advTm="237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620688"/>
            <a:ext cx="8424936" cy="6147656"/>
          </a:xfrm>
        </p:spPr>
        <p:txBody>
          <a:bodyPr/>
          <a:lstStyle/>
          <a:p>
            <a:pPr algn="just"/>
            <a:r>
              <a:rPr lang="fr-FR" sz="1800" b="1" dirty="0"/>
              <a:t>Colonnes avec au moins un taux de remplissage </a:t>
            </a:r>
          </a:p>
          <a:p>
            <a:pPr marL="0" indent="0" algn="just">
              <a:buNone/>
            </a:pPr>
            <a:r>
              <a:rPr lang="fr-FR" sz="1800" b="1" dirty="0"/>
              <a:t>      de 25%: </a:t>
            </a:r>
          </a:p>
          <a:p>
            <a:pPr marL="0" indent="0" algn="just">
              <a:buNone/>
            </a:pPr>
            <a:r>
              <a:rPr lang="fr-FR" sz="1200" b="1" dirty="0"/>
              <a:t>       'code','pnns_groups_1', 'pnns_groups_2','energy_100g','fat_100g’, </a:t>
            </a:r>
          </a:p>
          <a:p>
            <a:pPr marL="0" indent="0" algn="just">
              <a:buNone/>
            </a:pPr>
            <a:r>
              <a:rPr lang="fr-FR" sz="1200" b="1" dirty="0"/>
              <a:t>       'saturated-fat_100g','sugars_100g','fiber_100g', 'p</a:t>
            </a:r>
          </a:p>
          <a:p>
            <a:pPr marL="0" indent="0" algn="just">
              <a:buNone/>
            </a:pPr>
            <a:endParaRPr lang="fr-FR" sz="1800" b="1" u="sng" dirty="0"/>
          </a:p>
          <a:p>
            <a:pPr algn="just"/>
            <a:r>
              <a:rPr lang="fr-FR" sz="1800" b="1" dirty="0"/>
              <a:t>Calcul de score</a:t>
            </a: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Attribution d’une note: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r>
              <a:rPr lang="fr-FR" sz="1800" b="1" dirty="0"/>
              <a:t>Proposer des produits de substitution d la même</a:t>
            </a:r>
          </a:p>
          <a:p>
            <a:pPr marL="0" indent="0" algn="just">
              <a:buNone/>
            </a:pPr>
            <a:r>
              <a:rPr lang="fr-FR" sz="1800" b="1" dirty="0"/>
              <a:t>     catégorie ou autre avec un meilleur score.</a:t>
            </a: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04805A-BFC3-9144-CB89-3A56057ED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2714" y="1959209"/>
            <a:ext cx="5194571" cy="2517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A8FC58-676C-05AB-9B47-DD684CB26359}"/>
              </a:ext>
            </a:extLst>
          </p:cNvPr>
          <p:cNvSpPr/>
          <p:nvPr/>
        </p:nvSpPr>
        <p:spPr bwMode="auto">
          <a:xfrm>
            <a:off x="606631" y="2636912"/>
            <a:ext cx="508320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Score=coef1*valeur nutritionnelle+coef2*additifs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6EC2801-5D07-C866-505A-459ACAE2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96619"/>
              </p:ext>
            </p:extLst>
          </p:nvPr>
        </p:nvGraphicFramePr>
        <p:xfrm>
          <a:off x="714643" y="3501440"/>
          <a:ext cx="486718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10">
                  <a:extLst>
                    <a:ext uri="{9D8B030D-6E8A-4147-A177-3AD203B41FA5}">
                      <a16:colId xmlns:a16="http://schemas.microsoft.com/office/drawing/2014/main" val="302009964"/>
                    </a:ext>
                  </a:extLst>
                </a:gridCol>
                <a:gridCol w="2629272">
                  <a:extLst>
                    <a:ext uri="{9D8B030D-6E8A-4147-A177-3AD203B41FA5}">
                      <a16:colId xmlns:a16="http://schemas.microsoft.com/office/drawing/2014/main" val="79815431"/>
                    </a:ext>
                  </a:extLst>
                </a:gridCol>
              </a:tblGrid>
              <a:tr h="300424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26132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dirty="0"/>
                        <a:t>seui1&lt;=Score&lt;=seuil2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39236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seui3&lt;=Score&lt;=seuil4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(bon)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3748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seui5&lt;=Score&lt;=seuil6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(médiocre)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68079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Score&lt;=seuil7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(mauvais)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86203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C2A8D5D-8615-6315-DEE8-72830C47B599}"/>
              </a:ext>
            </a:extLst>
          </p:cNvPr>
          <p:cNvSpPr txBox="1"/>
          <p:nvPr/>
        </p:nvSpPr>
        <p:spPr>
          <a:xfrm>
            <a:off x="6728530" y="5832618"/>
            <a:ext cx="205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Taux de remplissage</a:t>
            </a:r>
          </a:p>
        </p:txBody>
      </p:sp>
    </p:spTree>
    <p:extLst>
      <p:ext uri="{BB962C8B-B14F-4D97-AF65-F5344CB8AC3E}">
        <p14:creationId xmlns:p14="http://schemas.microsoft.com/office/powerpoint/2010/main" val="202893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38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Suppression des doublons en fonction du code (garder la première occurrence).</a:t>
            </a:r>
            <a:endParaRPr lang="fr-FR" sz="2000" b="1" dirty="0"/>
          </a:p>
          <a:p>
            <a:pPr algn="just"/>
            <a:r>
              <a:rPr lang="fr-FR" sz="1800" b="1" dirty="0"/>
              <a:t>Suppression des lignes avec dont au moins 1 des variables suffixés avec -100g  est supérieur à 100 ou inférieur à 0.  </a:t>
            </a:r>
          </a:p>
          <a:p>
            <a:pPr algn="just"/>
            <a:r>
              <a:rPr lang="fr-FR" sz="1800" b="1" dirty="0"/>
              <a:t>Suppression des lignes dont </a:t>
            </a:r>
            <a:r>
              <a:rPr lang="fr-FR" altLang="fr-FR" sz="1800" b="1" dirty="0"/>
              <a:t>saturated-fat_100g </a:t>
            </a:r>
            <a:r>
              <a:rPr lang="fr-FR" sz="1800" b="1" dirty="0"/>
              <a:t> &gt;</a:t>
            </a:r>
            <a:r>
              <a:rPr lang="fr-FR" altLang="fr-FR" sz="1800" b="1" dirty="0"/>
              <a:t>fat_100g </a:t>
            </a:r>
            <a:r>
              <a:rPr lang="fr-FR" sz="1800" b="1" dirty="0"/>
              <a:t> </a:t>
            </a:r>
          </a:p>
          <a:p>
            <a:pPr algn="just"/>
            <a:r>
              <a:rPr lang="fr-FR" sz="1800" b="1" dirty="0"/>
              <a:t>Remplacement  des valeurs energy_100g &gt;</a:t>
            </a:r>
            <a:r>
              <a:rPr lang="fr-FR" altLang="fr-FR" sz="1800" b="1" dirty="0"/>
              <a:t>seuil par seuil:</a:t>
            </a: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     1g(</a:t>
            </a:r>
            <a:r>
              <a:rPr lang="en-US" sz="1800" b="1" dirty="0" err="1"/>
              <a:t>glucid</a:t>
            </a:r>
            <a:r>
              <a:rPr lang="en-US" sz="1800" b="1" dirty="0"/>
              <a:t>)==&gt;4kcal, 1g(protein)==&gt;4kcal, 1g(lipid)==&gt;9kcal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  </a:t>
            </a:r>
            <a:r>
              <a:rPr lang="en-US" sz="1800" b="1" dirty="0" err="1"/>
              <a:t>si</a:t>
            </a:r>
            <a:r>
              <a:rPr lang="en-US" sz="1800" b="1" dirty="0"/>
              <a:t> un ingredient de 100g ne </a:t>
            </a:r>
            <a:r>
              <a:rPr lang="en-US" sz="1800" b="1" dirty="0" err="1"/>
              <a:t>contient</a:t>
            </a:r>
            <a:r>
              <a:rPr lang="en-US" sz="1800" b="1" dirty="0"/>
              <a:t> que des lipides </a:t>
            </a:r>
            <a:r>
              <a:rPr lang="en-US" sz="1800" b="1" dirty="0" err="1"/>
              <a:t>alors</a:t>
            </a:r>
            <a:r>
              <a:rPr lang="en-US" sz="1800" b="1" dirty="0"/>
              <a:t> , </a:t>
            </a:r>
            <a:r>
              <a:rPr lang="en-US" sz="1800" b="1" dirty="0" err="1"/>
              <a:t>sa</a:t>
            </a:r>
            <a:r>
              <a:rPr lang="en-US" sz="1800" b="1" dirty="0"/>
              <a:t> Valeur de energy_100g est 900kcal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 err="1"/>
              <a:t>Seuil</a:t>
            </a:r>
            <a:r>
              <a:rPr lang="en-US" sz="1800" b="1" dirty="0"/>
              <a:t>=900*4,186(1 kcal = 4,1868 kJ) car  energy_100g est </a:t>
            </a:r>
            <a:r>
              <a:rPr lang="en-US" sz="1800" b="1" dirty="0" err="1"/>
              <a:t>en</a:t>
            </a:r>
            <a:r>
              <a:rPr lang="en-US" sz="1800" b="1" dirty="0"/>
              <a:t> kJ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Source</a:t>
            </a:r>
            <a:r>
              <a:rPr lang="en-US" sz="1800" b="1" dirty="0"/>
              <a:t>:</a:t>
            </a:r>
            <a:endParaRPr lang="fr-FR" sz="18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Proposer des produits de substitution d la même</a:t>
            </a:r>
          </a:p>
          <a:p>
            <a:pPr marL="0" indent="0" algn="just">
              <a:buNone/>
            </a:pPr>
            <a:r>
              <a:rPr lang="fr-FR" sz="1800" b="1" dirty="0"/>
              <a:t>     catégorie ou autre avec un meilleur score.</a:t>
            </a: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8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Catégorisation des produits :</a:t>
            </a:r>
            <a:r>
              <a:rPr lang="fr-FR" sz="2000" b="1" dirty="0"/>
              <a:t> </a:t>
            </a:r>
            <a:r>
              <a:rPr lang="fr-FR" sz="1800" b="1" dirty="0"/>
              <a:t>'pnns_groups_1', 'pnns_groups_2’,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xx catégories de 'pnns_groups_1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xx catégories de 'pnns_groups_2 </a:t>
            </a:r>
          </a:p>
          <a:p>
            <a:pPr algn="just"/>
            <a:r>
              <a:rPr lang="fr-FR" sz="1800" b="1" dirty="0"/>
              <a:t>Problème</a:t>
            </a:r>
          </a:p>
          <a:p>
            <a:pPr marL="177800" indent="-177800" algn="just">
              <a:buNone/>
            </a:pPr>
            <a:r>
              <a:rPr lang="fr-FR" sz="1800" b="1" dirty="0"/>
              <a:t>     Certaines catégories sont présentes plusieurs fois mais orthographiées        différemment.  </a:t>
            </a:r>
          </a:p>
          <a:p>
            <a:pPr algn="just"/>
            <a:r>
              <a:rPr lang="fr-FR" sz="1800" b="1" dirty="0"/>
              <a:t>Correction</a:t>
            </a:r>
          </a:p>
          <a:p>
            <a:pPr marL="273050" indent="0" algn="just">
              <a:buNone/>
            </a:pPr>
            <a:r>
              <a:rPr lang="fr-FR" sz="1800" b="1" dirty="0"/>
              <a:t>Passer le texte en minuscule et remplacer les caractères spéciaux par un espace.</a:t>
            </a:r>
          </a:p>
          <a:p>
            <a:pPr algn="just"/>
            <a:r>
              <a:rPr lang="fr-FR" sz="1800" b="1" dirty="0"/>
              <a:t>Détection  des </a:t>
            </a:r>
            <a:r>
              <a:rPr lang="fr-FR" sz="1800" b="1" dirty="0" err="1"/>
              <a:t>outliers</a:t>
            </a:r>
            <a:r>
              <a:rPr lang="fr-FR" sz="1800" b="1" dirty="0"/>
              <a:t> pour les différentes </a:t>
            </a:r>
            <a:r>
              <a:rPr lang="fr-FR" sz="1800" b="1" dirty="0" err="1"/>
              <a:t>pnss_groups</a:t>
            </a:r>
            <a:r>
              <a:rPr lang="fr-FR" sz="1800" b="1" dirty="0"/>
              <a:t>: boites à moustaches</a:t>
            </a:r>
          </a:p>
          <a:p>
            <a:pPr algn="just"/>
            <a:r>
              <a:rPr lang="fr-FR" sz="1800" b="1" dirty="0"/>
              <a:t>Exemple:</a:t>
            </a:r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Suppression des </a:t>
            </a:r>
            <a:r>
              <a:rPr lang="fr-FR" sz="1800" b="1" dirty="0" err="1"/>
              <a:t>outliers</a:t>
            </a: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FF41B3-01D2-8275-B1E6-E9FA88E6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36" y="4455619"/>
            <a:ext cx="4610127" cy="20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2045" y="1400326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Imputation:</a:t>
            </a:r>
            <a:r>
              <a:rPr lang="fr-FR" sz="2000" b="1" dirty="0"/>
              <a:t> </a:t>
            </a:r>
            <a:r>
              <a:rPr lang="fr-FR" sz="1800" b="1" dirty="0"/>
              <a:t>remplissage des valeurs nulles </a:t>
            </a:r>
          </a:p>
          <a:p>
            <a:pPr algn="just"/>
            <a:r>
              <a:rPr lang="fr-FR" sz="1800" b="1" dirty="0"/>
              <a:t>Méthodologie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065A2B7F-1EF8-186C-5400-17C17B1B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30353"/>
              </p:ext>
            </p:extLst>
          </p:nvPr>
        </p:nvGraphicFramePr>
        <p:xfrm>
          <a:off x="1403648" y="2350786"/>
          <a:ext cx="6768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259">
                  <a:extLst>
                    <a:ext uri="{9D8B030D-6E8A-4147-A177-3AD203B41FA5}">
                      <a16:colId xmlns:a16="http://schemas.microsoft.com/office/drawing/2014/main" val="4121327543"/>
                    </a:ext>
                  </a:extLst>
                </a:gridCol>
                <a:gridCol w="3519493">
                  <a:extLst>
                    <a:ext uri="{9D8B030D-6E8A-4147-A177-3AD203B41FA5}">
                      <a16:colId xmlns:a16="http://schemas.microsoft.com/office/drawing/2014/main" val="58472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d’imputation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Incrémenter le dernier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7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additives_n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Sugars_100g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fiber_100g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Proteins_100g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Sodium_100g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La valeur la plus fréquente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'fat_100g','saturatedfat_100g</a:t>
                      </a:r>
                      <a:r>
                        <a:rPr lang="fr-FR" sz="16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rgbClr val="C00000"/>
                          </a:solidFill>
                        </a:rPr>
                        <a:t>IIterative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 Impute</a:t>
                      </a:r>
                      <a:r>
                        <a:rPr lang="fr-FR" sz="1600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fr-F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4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94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 err="1"/>
              <a:t>Iterative</a:t>
            </a:r>
            <a:r>
              <a:rPr lang="fr-FR" sz="1800" b="1" dirty="0"/>
              <a:t> Imputer sur des variables corrélées</a:t>
            </a:r>
          </a:p>
          <a:p>
            <a:pPr algn="just"/>
            <a:r>
              <a:rPr lang="fr-FR" sz="1800" b="1" dirty="0"/>
              <a:t>Matrice de corrélation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5110BC-37E2-3A61-7782-11A016F7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37313"/>
            <a:ext cx="5040159" cy="39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marL="269875" indent="-269875" algn="just" eaLnBrk="1" hangingPunct="1">
              <a:spcBef>
                <a:spcPts val="1800"/>
              </a:spcBef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671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additifs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Ajout d’une colonne au jeu de données nettoyés : </a:t>
            </a:r>
            <a:r>
              <a:rPr lang="fr-FR" sz="1800" b="1" dirty="0" err="1"/>
              <a:t>contains_additif</a:t>
            </a: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Visualisation des % produits contenant ou non des additifs</a:t>
            </a:r>
          </a:p>
          <a:p>
            <a:pPr indent="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Synthèse: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Le nombre des produits sans additifs est 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 supérieur à ceux contenant des  additifs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Impact la formule du calcul de score utilisé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dans l’idée d’application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10DDB-21FD-020F-0AAF-62E9605B2920}"/>
              </a:ext>
            </a:extLst>
          </p:cNvPr>
          <p:cNvSpPr/>
          <p:nvPr/>
        </p:nvSpPr>
        <p:spPr bwMode="auto">
          <a:xfrm>
            <a:off x="1575746" y="1916832"/>
            <a:ext cx="497745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0" algn="just">
              <a:buNone/>
            </a:pPr>
            <a:r>
              <a:rPr lang="fr-FR" sz="1800" b="1" dirty="0"/>
              <a:t> </a:t>
            </a:r>
            <a:r>
              <a:rPr lang="fr-FR" sz="1800" b="1" dirty="0" err="1"/>
              <a:t>contains_additif</a:t>
            </a:r>
            <a:r>
              <a:rPr lang="fr-FR" sz="1800" b="1" dirty="0"/>
              <a:t> =1 si </a:t>
            </a:r>
            <a:r>
              <a:rPr lang="fr-FR" sz="1800" b="1" dirty="0" err="1"/>
              <a:t>additives_n</a:t>
            </a:r>
            <a:r>
              <a:rPr lang="fr-FR" sz="1800" b="1" dirty="0"/>
              <a:t>&gt;0</a:t>
            </a:r>
          </a:p>
          <a:p>
            <a:pPr indent="0" algn="just">
              <a:buNone/>
            </a:pPr>
            <a:r>
              <a:rPr lang="fr-FR" sz="1800" b="1" dirty="0"/>
              <a:t>                              =0 sinon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FB329A-A82C-C2F5-BF40-00950A67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80" y="3267721"/>
            <a:ext cx="278168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3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6412009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pnss_groups1</a:t>
            </a:r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r>
              <a:rPr lang="fr-FR" sz="1400" b="1" dirty="0"/>
              <a:t>Visualisation de la distribution de la variable pnss_groups1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5C4AA4-020A-EC75-088B-BB27B87D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" y="1608899"/>
            <a:ext cx="6544762" cy="381642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4AC6C10-B608-7B1F-9671-87ECEAA0DD12}"/>
              </a:ext>
            </a:extLst>
          </p:cNvPr>
          <p:cNvSpPr txBox="1"/>
          <p:nvPr/>
        </p:nvSpPr>
        <p:spPr>
          <a:xfrm>
            <a:off x="6372200" y="1412776"/>
            <a:ext cx="27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+mn-lt"/>
              </a:rPr>
              <a:t>Synthèse: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400" b="1" dirty="0">
                <a:latin typeface="+mn-lt"/>
              </a:rPr>
              <a:t>Plus de ligne avec la  valeur ‘</a:t>
            </a:r>
            <a:r>
              <a:rPr lang="fr-FR" sz="1400" b="1" dirty="0" err="1">
                <a:latin typeface="+mn-lt"/>
              </a:rPr>
              <a:t>unknown</a:t>
            </a:r>
            <a:r>
              <a:rPr lang="fr-FR" sz="1400" b="1" dirty="0">
                <a:latin typeface="+mn-lt"/>
              </a:rPr>
              <a:t>’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400" b="1" dirty="0">
                <a:latin typeface="+mn-lt"/>
              </a:rPr>
              <a:t>Comment peut on résoudre cette ambiguïté?</a:t>
            </a:r>
          </a:p>
          <a:p>
            <a:pPr marL="381000" indent="-25400">
              <a:buClr>
                <a:schemeClr val="accent1"/>
              </a:buClr>
              <a:buFont typeface="Wingdings" panose="05000000000000000000" pitchFamily="2" charset="2"/>
              <a:buChar char="v"/>
              <a:tabLst>
                <a:tab pos="531813" algn="l"/>
              </a:tabLst>
            </a:pPr>
            <a:r>
              <a:rPr lang="fr-FR" sz="1400" b="1" dirty="0">
                <a:latin typeface="+mn-lt"/>
              </a:rPr>
              <a:t>  Penser à remplacer cette valeur par exemple par la valeur la plus fréquente</a:t>
            </a:r>
          </a:p>
        </p:txBody>
      </p:sp>
    </p:spTree>
    <p:extLst>
      <p:ext uri="{BB962C8B-B14F-4D97-AF65-F5344CB8AC3E}">
        <p14:creationId xmlns:p14="http://schemas.microsoft.com/office/powerpoint/2010/main" val="202328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variables suffixés avec -100g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    </a:t>
            </a:r>
            <a:r>
              <a:rPr lang="fr-FR" sz="1400" b="1" dirty="0"/>
              <a:t>Histogramme de fat_100g                                                Histogramme de satured_fat_100g 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Synthèse:</a:t>
            </a:r>
          </a:p>
          <a:p>
            <a:pPr marL="0" indent="0" algn="just">
              <a:buNone/>
            </a:pPr>
            <a:r>
              <a:rPr lang="fr-FR" sz="1800" b="1" dirty="0"/>
              <a:t>Les deux histogrammes se ressemblent (corrélation entre les deux variables)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0" y="1429214"/>
            <a:ext cx="4326420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32" y="1429214"/>
            <a:ext cx="4300770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9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"/>
    </mc:Choice>
    <mc:Fallback xmlns="">
      <p:transition spd="slow" advTm="110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Recherche  des relations entre energy_100g et les autres variables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</a:t>
            </a:r>
            <a:r>
              <a:rPr lang="fr-FR" sz="1400" b="1" dirty="0"/>
              <a:t>Nuage de points  de l’énergie vs protéine                 Nuage de points  de l’énergie vs additifs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Synthèse: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Pas de conclusions particulières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Format du nuage de points  de l’énergie: additifs sont des nombre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23" y="1429214"/>
            <a:ext cx="4232333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313" y="1446988"/>
            <a:ext cx="4207241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XXXX </a:t>
            </a:r>
          </a:p>
          <a:p>
            <a:pPr algn="just"/>
            <a:r>
              <a:rPr lang="fr-FR" sz="1800" b="1" dirty="0"/>
              <a:t>Exemple: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Synthèse: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xxx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5972" y="1624205"/>
            <a:ext cx="5434259" cy="30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(5)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XXXX </a:t>
            </a:r>
          </a:p>
          <a:p>
            <a:pPr algn="just"/>
            <a:r>
              <a:rPr lang="fr-FR" sz="1800" b="1" dirty="0"/>
              <a:t>Exemple: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Synthèse: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xxx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1920" y="894069"/>
            <a:ext cx="4520337" cy="86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4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marL="269875" indent="-269875" algn="just" eaLnBrk="1" hangingPunct="1">
              <a:spcBef>
                <a:spcPts val="1800"/>
              </a:spcBef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38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 ANOVA (</a:t>
            </a:r>
            <a:r>
              <a:rPr lang="fr-FR" sz="1800" b="1" dirty="0" err="1"/>
              <a:t>Analysis</a:t>
            </a:r>
            <a:r>
              <a:rPr lang="fr-FR" sz="1800" b="1" dirty="0"/>
              <a:t> of variance)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Hypothèse</a:t>
            </a:r>
            <a:r>
              <a:rPr lang="en-US" sz="1800" b="1" dirty="0"/>
              <a:t> </a:t>
            </a:r>
            <a:r>
              <a:rPr lang="en-US" sz="1800" b="1" dirty="0" err="1"/>
              <a:t>nulle</a:t>
            </a:r>
            <a:r>
              <a:rPr lang="en-US" sz="1800" b="1" dirty="0"/>
              <a:t>: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 err="1"/>
              <a:t>kjjkhzjkfhz</a:t>
            </a:r>
            <a:endParaRPr lang="en-US" sz="1800" b="1" dirty="0"/>
          </a:p>
          <a:p>
            <a:pPr marL="1077913" indent="-735013" algn="just">
              <a:buNone/>
            </a:pPr>
            <a:r>
              <a:rPr lang="en-US" sz="1800" b="1" dirty="0"/>
              <a:t>      H</a:t>
            </a:r>
            <a:r>
              <a:rPr lang="en-US" sz="1600" b="1" baseline="-25000" dirty="0"/>
              <a:t>0</a:t>
            </a:r>
            <a:r>
              <a:rPr lang="en-US" sz="1800" b="1" dirty="0"/>
              <a:t>:la Moyenne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</a:t>
            </a:r>
            <a:r>
              <a:rPr lang="en-US" sz="1800" b="1" dirty="0" err="1"/>
              <a:t>ou</a:t>
            </a:r>
            <a:r>
              <a:rPr lang="en-US" sz="1800" b="1" dirty="0"/>
              <a:t> plus   (pnss_group2) est la meme</a:t>
            </a:r>
            <a:endParaRPr lang="fr-FR" sz="1800" b="1" dirty="0"/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fr-FR" sz="1800" b="1" dirty="0"/>
              <a:t> Hypothèse alternative:   </a:t>
            </a:r>
          </a:p>
          <a:p>
            <a:pPr indent="0" algn="just">
              <a:buNone/>
            </a:pPr>
            <a:r>
              <a:rPr lang="en-US" sz="1800" b="1" dirty="0" err="1"/>
              <a:t>Dfhdqfhdq</a:t>
            </a:r>
            <a:endParaRPr lang="en-US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</a:t>
            </a:r>
          </a:p>
          <a:p>
            <a:pPr algn="just"/>
            <a:r>
              <a:rPr lang="fr-FR" sz="1800" b="1" dirty="0"/>
              <a:t>Exemple: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xxx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DBEA0A12-FF63-CC9E-73D4-55B3EC2780F1}"/>
              </a:ext>
            </a:extLst>
          </p:cNvPr>
          <p:cNvSpPr/>
          <p:nvPr/>
        </p:nvSpPr>
        <p:spPr bwMode="auto">
          <a:xfrm>
            <a:off x="1763688" y="3212976"/>
            <a:ext cx="864096" cy="79208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rganigramme : Alternative 7">
            <a:extLst>
              <a:ext uri="{FF2B5EF4-FFF2-40B4-BE49-F238E27FC236}">
                <a16:creationId xmlns:a16="http://schemas.microsoft.com/office/drawing/2014/main" id="{CBFCEA7D-2B06-FBE4-B3DE-CE94ACCF6EA7}"/>
              </a:ext>
            </a:extLst>
          </p:cNvPr>
          <p:cNvSpPr/>
          <p:nvPr/>
        </p:nvSpPr>
        <p:spPr bwMode="auto">
          <a:xfrm>
            <a:off x="3480286" y="3212976"/>
            <a:ext cx="864096" cy="79208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rganigramme : Alternative 8">
            <a:extLst>
              <a:ext uri="{FF2B5EF4-FFF2-40B4-BE49-F238E27FC236}">
                <a16:creationId xmlns:a16="http://schemas.microsoft.com/office/drawing/2014/main" id="{E10FB6ED-67E6-27B7-2D02-881A2E0BF746}"/>
              </a:ext>
            </a:extLst>
          </p:cNvPr>
          <p:cNvSpPr/>
          <p:nvPr/>
        </p:nvSpPr>
        <p:spPr bwMode="auto">
          <a:xfrm>
            <a:off x="5311805" y="3212976"/>
            <a:ext cx="864096" cy="79208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1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 PCA (Principale component </a:t>
            </a:r>
            <a:r>
              <a:rPr lang="fr-FR" sz="1800" b="1" dirty="0" err="1"/>
              <a:t>analysis</a:t>
            </a:r>
            <a:r>
              <a:rPr lang="fr-FR" sz="1800" b="1" dirty="0"/>
              <a:t>)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Hypothèse</a:t>
            </a:r>
            <a:r>
              <a:rPr lang="en-US" sz="1800" b="1" dirty="0"/>
              <a:t> </a:t>
            </a:r>
            <a:r>
              <a:rPr lang="en-US" sz="1800" b="1" dirty="0" err="1"/>
              <a:t>nulle</a:t>
            </a:r>
            <a:r>
              <a:rPr lang="en-US" sz="1800" b="1" dirty="0"/>
              <a:t>:</a:t>
            </a:r>
          </a:p>
          <a:p>
            <a:pPr indent="0" algn="just">
              <a:buNone/>
            </a:pPr>
            <a:r>
              <a:rPr lang="en-US" sz="1800" b="1" dirty="0"/>
              <a:t>      H</a:t>
            </a:r>
            <a:r>
              <a:rPr lang="en-US" sz="1600" b="1" baseline="-25000" dirty="0"/>
              <a:t>0</a:t>
            </a:r>
            <a:r>
              <a:rPr lang="en-US" sz="1800" b="1" dirty="0"/>
              <a:t>:la Moyenne d’un ingredient entre deux categories </a:t>
            </a:r>
            <a:r>
              <a:rPr lang="en-US" sz="1800" b="1" dirty="0" err="1"/>
              <a:t>ou</a:t>
            </a:r>
            <a:r>
              <a:rPr lang="en-US" sz="1800" b="1" dirty="0"/>
              <a:t> plus (pnss_group2) est la meme</a:t>
            </a:r>
            <a:endParaRPr lang="fr-FR" sz="1800" b="1" dirty="0"/>
          </a:p>
          <a:p>
            <a:pPr marL="0" indent="0" algn="just">
              <a:buNone/>
            </a:pP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Exemple: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xxx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 err="1"/>
              <a:t>xxxx</a:t>
            </a: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6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91"/>
    </mc:Choice>
    <mc:Fallback>
      <p:transition spd="slow" advTm="5039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6433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latin typeface="+mn-lt"/>
                <a:ea typeface="新細明體" pitchFamily="18" charset="-120"/>
              </a:rPr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186" y="997734"/>
            <a:ext cx="8421286" cy="5383594"/>
          </a:xfrm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sz="1800" b="1" dirty="0">
                <a:ea typeface="新細明體" pitchFamily="18" charset="-120"/>
              </a:rPr>
              <a:t>Projet pour </a:t>
            </a:r>
            <a:r>
              <a:rPr lang="fr-FR" altLang="fr-FR" sz="1800" b="1" dirty="0">
                <a:ea typeface="新細明體" pitchFamily="18" charset="-120"/>
                <a:cs typeface="Calibri" panose="020F0502020204030204" pitchFamily="34" charset="0"/>
              </a:rPr>
              <a:t>trouver des idées innovantes d’application en lien avec l’alimentation à partir des jeux de données fourni par </a:t>
            </a:r>
            <a:r>
              <a:rPr lang="fr-FR" sz="1800" b="1" dirty="0"/>
              <a:t>Open Food </a:t>
            </a:r>
            <a:r>
              <a:rPr lang="fr-FR" sz="1800" b="1" dirty="0" err="1"/>
              <a:t>Facts</a:t>
            </a:r>
            <a:r>
              <a:rPr lang="fr-FR" sz="1800" b="1" dirty="0"/>
              <a:t>.</a:t>
            </a:r>
            <a:endParaRPr lang="fr-FR" altLang="fr-FR" sz="18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182563" indent="-182563" algn="just" eaLnBrk="1" hangingPunct="1">
              <a:lnSpc>
                <a:spcPct val="150000"/>
              </a:lnSpc>
            </a:pPr>
            <a:r>
              <a:rPr lang="fr-FR" sz="1800" b="1" dirty="0">
                <a:ea typeface="新細明體" pitchFamily="18" charset="-120"/>
              </a:rPr>
              <a:t>Idée d’application</a:t>
            </a:r>
          </a:p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fr-FR" sz="1800" b="1" dirty="0"/>
              <a:t>Nettoyage des données :</a:t>
            </a:r>
          </a:p>
          <a:p>
            <a:pPr marL="533400" indent="-174625" algn="just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altLang="fr-FR" sz="1800" b="1" dirty="0" err="1"/>
              <a:t>xxxxx</a:t>
            </a:r>
            <a:endParaRPr lang="fr-FR" sz="1800" b="1" dirty="0"/>
          </a:p>
          <a:p>
            <a:pPr marL="533400" indent="-174625" algn="just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800" b="1" dirty="0" err="1"/>
              <a:t>xxxx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fr-FR" sz="1800" b="1" dirty="0"/>
              <a:t>Analyse exploratoire des données : </a:t>
            </a:r>
            <a:r>
              <a:rPr lang="fr-FR" sz="1800" b="1" dirty="0" err="1"/>
              <a:t>xxxxxx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fr-FR" sz="1800" b="1" dirty="0">
                <a:ea typeface="新細明體" pitchFamily="18" charset="-120"/>
              </a:rPr>
              <a:t>Limites de l’idée de l’</a:t>
            </a:r>
            <a:r>
              <a:rPr lang="fr-FR" sz="1800" b="1" dirty="0" err="1">
                <a:ea typeface="新細明體" pitchFamily="18" charset="-120"/>
              </a:rPr>
              <a:t>appliaction</a:t>
            </a:r>
            <a:r>
              <a:rPr lang="fr-FR" sz="1800" b="1" dirty="0">
                <a:ea typeface="新細明體" pitchFamily="18" charset="-120"/>
              </a:rPr>
              <a:t>: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fr-FR" altLang="zh-TW" sz="1800" b="1" dirty="0">
                <a:ea typeface="新細明體" pitchFamily="18" charset="-120"/>
              </a:rPr>
              <a:t>   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endParaRPr lang="fr-FR" altLang="fr-FR" sz="1800" b="1" dirty="0"/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1073150" algn="l"/>
              </a:tabLst>
            </a:pPr>
            <a:br>
              <a:rPr lang="fr-FR" sz="2400" dirty="0"/>
            </a:br>
            <a:br>
              <a:rPr lang="fr-FR" sz="2400" dirty="0"/>
            </a:br>
            <a:endParaRPr lang="en-US" altLang="zh-TW" sz="2400" b="1" dirty="0">
              <a:ea typeface="新細明體" pitchFamily="18" charset="-120"/>
            </a:endParaRPr>
          </a:p>
          <a:p>
            <a:pPr marL="269875" indent="-269875" eaLnBrk="1" hangingPunct="1"/>
            <a:endParaRPr lang="fr-FR" altLang="fr-FR" sz="2400" b="1" dirty="0"/>
          </a:p>
          <a:p>
            <a:pPr marL="269875" indent="-269875" eaLnBrk="1" hangingPunct="1"/>
            <a:endParaRPr lang="en-US" altLang="zh-TW" sz="2400" b="1" dirty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A7475-2319-429D-B5D1-F526AA7784CE}" type="slidenum">
              <a:rPr lang="en-US" altLang="en-US">
                <a:latin typeface="Garamond" panose="02020404030301010803" pitchFamily="18" charset="0"/>
              </a:rPr>
              <a:t>26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11"/>
    </mc:Choice>
    <mc:Fallback xmlns="">
      <p:transition spd="slow" advTm="8901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750" y="836613"/>
            <a:ext cx="8229600" cy="43894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 2" pitchFamily="18" charset="2"/>
              <a:buNone/>
              <a:defRPr/>
            </a:pPr>
            <a:endParaRPr lang="fr-FR" altLang="fr-FR" kern="0" dirty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fr-FR" altLang="fr-FR" sz="4400" b="1" dirty="0">
                <a:solidFill>
                  <a:schemeClr val="tx2"/>
                </a:solidFill>
                <a:latin typeface="+mj-lt"/>
                <a:ea typeface="新細明體" pitchFamily="18" charset="-120"/>
                <a:cs typeface="+mj-cs"/>
              </a:rPr>
              <a:t>Merci de votre attention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fr-FR" altLang="fr-FR" sz="3200" b="1" kern="0" dirty="0"/>
          </a:p>
        </p:txBody>
      </p:sp>
      <p:pic>
        <p:nvPicPr>
          <p:cNvPr id="41988" name="Picture 2" descr="C:\Users\Walid\Downloads\question2-300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36838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1C4F5-E6C8-4071-84F6-DEE3BDD05FF6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2"/>
    </mc:Choice>
    <mc:Fallback xmlns="">
      <p:transition spd="slow" advTm="25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413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9177"/>
            <a:ext cx="8146042" cy="501927"/>
          </a:xfrm>
        </p:spPr>
        <p:txBody>
          <a:bodyPr/>
          <a:lstStyle/>
          <a:p>
            <a:pPr eaLnBrk="1" hangingPunct="1"/>
            <a:r>
              <a:rPr lang="en-US" altLang="zh-TW" sz="3600" b="1" dirty="0">
                <a:latin typeface="+mn-lt"/>
                <a:ea typeface="新細明體" pitchFamily="18" charset="-12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01" y="1268760"/>
            <a:ext cx="7884911" cy="43924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Agence : santé publique </a:t>
            </a:r>
            <a:r>
              <a:rPr lang="fr-FR" altLang="fr-FR" sz="2400" b="1" dirty="0" err="1">
                <a:ea typeface="新細明體" pitchFamily="18" charset="-120"/>
                <a:cs typeface="Calibri" panose="020F0502020204030204" pitchFamily="34" charset="0"/>
              </a:rPr>
              <a:t>france</a:t>
            </a:r>
            <a:endParaRPr lang="fr-FR" altLang="fr-FR" sz="24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Projet: trouver des idées innovantes d’application en lien avec l’alimentation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Mission :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Nettoyage des données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Analyse exploratoire</a:t>
            </a:r>
          </a:p>
          <a:p>
            <a:pPr marL="265112" indent="0">
              <a:spcAft>
                <a:spcPts val="200"/>
              </a:spcAft>
              <a:buNone/>
            </a:pPr>
            <a:endParaRPr lang="fr-FR" sz="2000" dirty="0"/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lnSpc>
                <a:spcPct val="150000"/>
              </a:lnSpc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</p:txBody>
      </p:sp>
      <p:sp>
        <p:nvSpPr>
          <p:cNvPr id="922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751C9-AD19-4B25-A7C7-90AB00D93E71}" type="slidenum">
              <a:rPr lang="en-US" altLang="en-US" smtClean="0">
                <a:latin typeface="Garamond" panose="02020404030301010803" pitchFamily="18" charset="0"/>
              </a:rPr>
              <a:pPr/>
              <a:t>4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844824"/>
            <a:ext cx="2013683" cy="1223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32"/>
    </mc:Choice>
    <mc:Fallback xmlns="">
      <p:transition spd="slow" advTm="523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246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jeux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1196752"/>
            <a:ext cx="8424936" cy="5046886"/>
          </a:xfrm>
        </p:spPr>
        <p:txBody>
          <a:bodyPr/>
          <a:lstStyle/>
          <a:p>
            <a:pPr algn="just"/>
            <a:r>
              <a:rPr lang="fr-FR" sz="2000" b="1" dirty="0"/>
              <a:t>Lien vers les  données Open Food </a:t>
            </a:r>
            <a:r>
              <a:rPr lang="fr-FR" sz="2000" b="1" dirty="0" err="1"/>
              <a:t>Facts</a:t>
            </a:r>
            <a:r>
              <a:rPr lang="fr-FR" sz="2000" b="1" dirty="0"/>
              <a:t>:</a:t>
            </a:r>
            <a:endParaRPr lang="fr-FR" sz="2000" b="1" u="sng" dirty="0"/>
          </a:p>
          <a:p>
            <a:pPr marL="357188" indent="0" algn="just">
              <a:buNone/>
            </a:pPr>
            <a:r>
              <a:rPr lang="fr-FR" sz="2000" b="1" dirty="0">
                <a:hlinkClick r:id="rId2"/>
              </a:rPr>
              <a:t>https://world.openfoodfacts.org/</a:t>
            </a:r>
          </a:p>
          <a:p>
            <a:pPr algn="just"/>
            <a:r>
              <a:rPr lang="fr-FR" sz="2000" b="1" dirty="0"/>
              <a:t>Les champs sont séparés en 4 sections:</a:t>
            </a:r>
          </a:p>
          <a:p>
            <a:pPr algn="just"/>
            <a:r>
              <a:rPr lang="fr-FR" sz="2000" b="1" dirty="0"/>
              <a:t>Informations générales sur le produit: nom, date de modification,…</a:t>
            </a:r>
          </a:p>
          <a:p>
            <a:pPr marL="723900" indent="-273050" algn="just">
              <a:buFont typeface="Wingdings" panose="05000000000000000000" pitchFamily="2" charset="2"/>
              <a:buChar char="Ø"/>
            </a:pPr>
            <a:r>
              <a:rPr lang="fr-FR" sz="2000" b="1" dirty="0"/>
              <a:t>Tags : catégorie du produit, origine, localisation,…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Ingrédients et additifs 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nutritionnelles</a:t>
            </a:r>
          </a:p>
          <a:p>
            <a:pPr algn="just"/>
            <a:r>
              <a:rPr lang="fr-FR" sz="2000" b="1" dirty="0"/>
              <a:t>Informations générales</a:t>
            </a:r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9D5FC4-404A-B799-6B1E-7D86453F5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94300"/>
              </p:ext>
            </p:extLst>
          </p:nvPr>
        </p:nvGraphicFramePr>
        <p:xfrm>
          <a:off x="1763688" y="4917758"/>
          <a:ext cx="62646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Nb. Ligne</a:t>
                      </a:r>
                    </a:p>
                    <a:p>
                      <a:r>
                        <a:rPr lang="fr-FR" sz="1400" baseline="0" dirty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Nb.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Taille en mémoire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32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  <a:p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396M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5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9612560" cy="1176659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jeux de données(2)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959191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Valeurs  manquantes 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A7CA5-B792-5255-142F-D123DD1A0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484341" y="-110741"/>
            <a:ext cx="4119131" cy="8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97"/>
    </mc:Choice>
    <mc:Fallback xmlns="">
      <p:transition spd="slow" advTm="596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jeux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498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"/>
    </mc:Choice>
    <mc:Fallback>
      <p:transition spd="slow" advTm="11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8147248" cy="666687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708" y="725706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7544-9A38-B316-83F2-B2BC71B0481F}"/>
              </a:ext>
            </a:extLst>
          </p:cNvPr>
          <p:cNvSpPr/>
          <p:nvPr/>
        </p:nvSpPr>
        <p:spPr bwMode="auto">
          <a:xfrm>
            <a:off x="719670" y="983935"/>
            <a:ext cx="2160240" cy="1941673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88129-0193-62D0-3B33-AC125BD9A186}"/>
              </a:ext>
            </a:extLst>
          </p:cNvPr>
          <p:cNvSpPr/>
          <p:nvPr/>
        </p:nvSpPr>
        <p:spPr bwMode="auto">
          <a:xfrm>
            <a:off x="5040138" y="1023492"/>
            <a:ext cx="3384376" cy="2086922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D54DA7-4FC5-FB5E-8E7B-62C9A336F260}"/>
              </a:ext>
            </a:extLst>
          </p:cNvPr>
          <p:cNvSpPr/>
          <p:nvPr/>
        </p:nvSpPr>
        <p:spPr bwMode="auto">
          <a:xfrm>
            <a:off x="786022" y="3520047"/>
            <a:ext cx="3909968" cy="2156625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62D27D8-03F9-82CA-8C29-17112682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0" y="1202191"/>
            <a:ext cx="1219370" cy="15051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F5D5CA0-667C-EEFC-96C8-6463AF930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08" y="1107825"/>
            <a:ext cx="3037436" cy="191087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F5C14E6-1125-6385-8BC4-B410A0224742}"/>
              </a:ext>
            </a:extLst>
          </p:cNvPr>
          <p:cNvSpPr/>
          <p:nvPr/>
        </p:nvSpPr>
        <p:spPr bwMode="auto">
          <a:xfrm flipV="1">
            <a:off x="2913543" y="1806394"/>
            <a:ext cx="2129002" cy="6433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D4CB85-E988-ECD6-539D-1C9E9241A59F}"/>
              </a:ext>
            </a:extLst>
          </p:cNvPr>
          <p:cNvSpPr txBox="1"/>
          <p:nvPr/>
        </p:nvSpPr>
        <p:spPr>
          <a:xfrm>
            <a:off x="3011000" y="1485938"/>
            <a:ext cx="196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Calcul de score</a:t>
            </a:r>
          </a:p>
        </p:txBody>
      </p:sp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A6508D50-8F01-66E9-CD4C-D02789BBDBD0}"/>
              </a:ext>
            </a:extLst>
          </p:cNvPr>
          <p:cNvSpPr/>
          <p:nvPr/>
        </p:nvSpPr>
        <p:spPr bwMode="auto">
          <a:xfrm flipH="1" flipV="1">
            <a:off x="4695990" y="3596161"/>
            <a:ext cx="2583492" cy="1438095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6741B1-6A3F-EEFC-E942-D514EE18C86A}"/>
              </a:ext>
            </a:extLst>
          </p:cNvPr>
          <p:cNvSpPr txBox="1"/>
          <p:nvPr/>
        </p:nvSpPr>
        <p:spPr>
          <a:xfrm>
            <a:off x="5364088" y="51103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Suggestions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5206A35-E8E1-A256-E3AE-5540BD68A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46" y="4098744"/>
            <a:ext cx="533474" cy="12860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42C701F-7772-6AF4-8233-1482CFC03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54" y="4118390"/>
            <a:ext cx="1561905" cy="143809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F5EBACC-1D38-57CF-1B16-45CE8671C9BF}"/>
              </a:ext>
            </a:extLst>
          </p:cNvPr>
          <p:cNvSpPr txBox="1"/>
          <p:nvPr/>
        </p:nvSpPr>
        <p:spPr>
          <a:xfrm>
            <a:off x="933756" y="3599784"/>
            <a:ext cx="119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In the </a:t>
            </a:r>
            <a:r>
              <a:rPr lang="fr-FR" sz="1200" b="1" dirty="0" err="1"/>
              <a:t>same</a:t>
            </a:r>
            <a:r>
              <a:rPr lang="fr-FR" sz="1200" b="1" dirty="0"/>
              <a:t> </a:t>
            </a:r>
            <a:r>
              <a:rPr lang="fr-FR" sz="1200" b="1" dirty="0" err="1"/>
              <a:t>pnss_group</a:t>
            </a:r>
            <a:endParaRPr lang="fr-FR" sz="1200" b="1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BADC79-7F2D-077D-C6EE-DD40EA62C993}"/>
              </a:ext>
            </a:extLst>
          </p:cNvPr>
          <p:cNvSpPr txBox="1"/>
          <p:nvPr/>
        </p:nvSpPr>
        <p:spPr>
          <a:xfrm>
            <a:off x="3114902" y="3640696"/>
            <a:ext cx="119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 an other </a:t>
            </a:r>
            <a:r>
              <a:rPr lang="en-US" sz="1200" b="1" dirty="0" err="1"/>
              <a:t>pnss_group</a:t>
            </a:r>
            <a:endParaRPr lang="en-US" sz="12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AEE5CBF-FC20-A35F-F113-B84B4C3452E3}"/>
              </a:ext>
            </a:extLst>
          </p:cNvPr>
          <p:cNvSpPr txBox="1"/>
          <p:nvPr/>
        </p:nvSpPr>
        <p:spPr>
          <a:xfrm>
            <a:off x="786022" y="2998278"/>
            <a:ext cx="19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Scan du produit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1F18CB-1E7F-F24F-D267-785E94DB97D8}"/>
              </a:ext>
            </a:extLst>
          </p:cNvPr>
          <p:cNvSpPr txBox="1"/>
          <p:nvPr/>
        </p:nvSpPr>
        <p:spPr>
          <a:xfrm>
            <a:off x="4999503" y="3185039"/>
            <a:ext cx="36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Obtenir une note selon le score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6680365-A86D-EC9F-A6F5-2165734AC6C9}"/>
              </a:ext>
            </a:extLst>
          </p:cNvPr>
          <p:cNvSpPr txBox="1"/>
          <p:nvPr/>
        </p:nvSpPr>
        <p:spPr>
          <a:xfrm>
            <a:off x="786022" y="5738746"/>
            <a:ext cx="390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Produits de substitution</a:t>
            </a:r>
          </a:p>
        </p:txBody>
      </p:sp>
    </p:spTree>
    <p:extLst>
      <p:ext uri="{BB962C8B-B14F-4D97-AF65-F5344CB8AC3E}">
        <p14:creationId xmlns:p14="http://schemas.microsoft.com/office/powerpoint/2010/main" val="59344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697"/>
    </mc:Choice>
    <mc:Fallback>
      <p:transition spd="slow" advTm="59697"/>
    </mc:Fallback>
  </mc:AlternateContent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86082</TotalTime>
  <Words>2045</Words>
  <Application>Microsoft Office PowerPoint</Application>
  <PresentationFormat>Affichage à l'écran (4:3)</PresentationFormat>
  <Paragraphs>568</Paragraphs>
  <Slides>27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Courier New</vt:lpstr>
      <vt:lpstr>Garamond</vt:lpstr>
      <vt:lpstr>Inter</vt:lpstr>
      <vt:lpstr>Times New Roman</vt:lpstr>
      <vt:lpstr>Wingdings</vt:lpstr>
      <vt:lpstr>Wingdings 2</vt:lpstr>
      <vt:lpstr>Edge</vt:lpstr>
      <vt:lpstr>Projet 3 : Concevez une application au service de la santé publique  </vt:lpstr>
      <vt:lpstr>Plan</vt:lpstr>
      <vt:lpstr>Plan</vt:lpstr>
      <vt:lpstr>Introduction</vt:lpstr>
      <vt:lpstr>Plan</vt:lpstr>
      <vt:lpstr>Traitement des données : Présentation du jeux de données (1)</vt:lpstr>
      <vt:lpstr>Traitement des données : Présentation du jeux de données(2)</vt:lpstr>
      <vt:lpstr>Plan</vt:lpstr>
      <vt:lpstr>Traitement des données : Idée d’application (1)</vt:lpstr>
      <vt:lpstr>Traitement des données : Idée d’application (2)</vt:lpstr>
      <vt:lpstr>Plan</vt:lpstr>
      <vt:lpstr>Traitement des données : Nettoyage de données (1)</vt:lpstr>
      <vt:lpstr>Traitement des données : Nettoyage de données (2)</vt:lpstr>
      <vt:lpstr>Traitement des données : Nettoyage de données (3)</vt:lpstr>
      <vt:lpstr>Traitement des données : Nettoyage de données (4)</vt:lpstr>
      <vt:lpstr>Plan</vt:lpstr>
      <vt:lpstr>Analyse exploratoire: Analyse univariée (1)</vt:lpstr>
      <vt:lpstr>Analyse exploratoire: Analyse univariée (2)</vt:lpstr>
      <vt:lpstr>Analyse exploratoire: Analyse univariée (3)</vt:lpstr>
      <vt:lpstr>Analyse exploratoire: Analyse bivariée (3)</vt:lpstr>
      <vt:lpstr>Analyse exploratoire: Analyse bivariée (4)</vt:lpstr>
      <vt:lpstr>Analyse exploratoire: Analyse bivariée (5)</vt:lpstr>
      <vt:lpstr>Plan</vt:lpstr>
      <vt:lpstr>Analyse exploratoire: Analyse multivariée (1)</vt:lpstr>
      <vt:lpstr>Analyse exploratoire: Analyse multivariée (2)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imen.ellefi2022@outlook.fr</cp:lastModifiedBy>
  <cp:revision>1676</cp:revision>
  <cp:lastPrinted>2020-06-29T09:52:29Z</cp:lastPrinted>
  <dcterms:created xsi:type="dcterms:W3CDTF">2010-02-22T08:33:03Z</dcterms:created>
  <dcterms:modified xsi:type="dcterms:W3CDTF">2022-06-24T21:04:24Z</dcterms:modified>
</cp:coreProperties>
</file>