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7"/>
  </p:notesMasterIdLst>
  <p:handoutMasterIdLst>
    <p:handoutMasterId r:id="rId28"/>
  </p:handoutMasterIdLst>
  <p:sldIdLst>
    <p:sldId id="256" r:id="rId2"/>
    <p:sldId id="527" r:id="rId3"/>
    <p:sldId id="546" r:id="rId4"/>
    <p:sldId id="286" r:id="rId5"/>
    <p:sldId id="547" r:id="rId6"/>
    <p:sldId id="449" r:id="rId7"/>
    <p:sldId id="550" r:id="rId8"/>
    <p:sldId id="551" r:id="rId9"/>
    <p:sldId id="548" r:id="rId10"/>
    <p:sldId id="549" r:id="rId11"/>
    <p:sldId id="552" r:id="rId12"/>
    <p:sldId id="554" r:id="rId13"/>
    <p:sldId id="555" r:id="rId14"/>
    <p:sldId id="556" r:id="rId15"/>
    <p:sldId id="558" r:id="rId16"/>
    <p:sldId id="553" r:id="rId17"/>
    <p:sldId id="559" r:id="rId18"/>
    <p:sldId id="560" r:id="rId19"/>
    <p:sldId id="561" r:id="rId20"/>
    <p:sldId id="562" r:id="rId21"/>
    <p:sldId id="563" r:id="rId22"/>
    <p:sldId id="564" r:id="rId23"/>
    <p:sldId id="490" r:id="rId24"/>
    <p:sldId id="491" r:id="rId25"/>
    <p:sldId id="412" r:id="rId26"/>
  </p:sldIdLst>
  <p:sldSz cx="9144000" cy="6858000" type="screen4x3"/>
  <p:notesSz cx="6797675" cy="992822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74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abriel" initials="g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8F0D4"/>
    <a:srgbClr val="00CCFF"/>
    <a:srgbClr val="66CCFF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08" autoAdjust="0"/>
    <p:restoredTop sz="95332" autoAdjust="0"/>
  </p:normalViewPr>
  <p:slideViewPr>
    <p:cSldViewPr>
      <p:cViewPr varScale="1">
        <p:scale>
          <a:sx n="72" d="100"/>
          <a:sy n="72" d="100"/>
        </p:scale>
        <p:origin x="630" y="66"/>
      </p:cViewPr>
      <p:guideLst>
        <p:guide orient="horz" pos="2160"/>
        <p:guide pos="274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285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45BFE07F-B2F3-4755-867A-E5FC1FD53B49}" type="datetimeFigureOut">
              <a:rPr lang="en-US"/>
              <a:pPr>
                <a:defRPr/>
              </a:pPr>
              <a:t>5/10/2022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587A2559-CF57-4468-BB89-0C10BEAB58E1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443" y="0"/>
            <a:ext cx="2945659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768" y="4715907"/>
            <a:ext cx="5438140" cy="44677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/>
              <a:t>Click to edit Master text styles</a:t>
            </a:r>
          </a:p>
          <a:p>
            <a:pPr lvl="1"/>
            <a:r>
              <a:rPr lang="en-US" altLang="zh-TW" noProof="0"/>
              <a:t>Second level</a:t>
            </a:r>
          </a:p>
          <a:p>
            <a:pPr lvl="2"/>
            <a:r>
              <a:rPr lang="en-US" altLang="zh-TW" noProof="0"/>
              <a:t>Third level</a:t>
            </a:r>
          </a:p>
          <a:p>
            <a:pPr lvl="3"/>
            <a:r>
              <a:rPr lang="en-US" altLang="zh-TW" noProof="0"/>
              <a:t>Fourth level</a:t>
            </a:r>
          </a:p>
          <a:p>
            <a:pPr lvl="4"/>
            <a:r>
              <a:rPr lang="en-US" altLang="zh-TW" noProof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0091"/>
            <a:ext cx="2945659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443" y="9430091"/>
            <a:ext cx="2945659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3F8EB7EA-5152-48FD-9D6A-A3A8D3CC329C}" type="slidenum">
              <a:rPr lang="en-US" altLang="zh-TW"/>
              <a:pPr>
                <a:defRPr/>
              </a:pPr>
              <a:t>‹N°›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1572865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7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FR" dirty="0"/>
          </a:p>
        </p:txBody>
      </p:sp>
      <p:sp>
        <p:nvSpPr>
          <p:cNvPr id="6148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3D6B51D-B05D-4088-9FBC-A75982A06E1E}" type="slidenum">
              <a:rPr lang="en-US" altLang="zh-TW" smtClean="0"/>
              <a:pPr/>
              <a:t>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998257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5" name="Espace réservé des not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fr-FR" dirty="0"/>
              <a:t>Cette présentation suit</a:t>
            </a:r>
            <a:r>
              <a:rPr lang="fr-FR" baseline="0" dirty="0"/>
              <a:t> le plan suivant:</a:t>
            </a:r>
          </a:p>
          <a:p>
            <a:r>
              <a:rPr lang="fr-FR" baseline="0" dirty="0"/>
              <a:t>-tout d’abord je vais parler de  cadre général de la thèse</a:t>
            </a:r>
          </a:p>
          <a:p>
            <a:pPr>
              <a:buFontTx/>
              <a:buChar char="-"/>
            </a:pPr>
            <a:r>
              <a:rPr lang="fr-FR" baseline="0" dirty="0"/>
              <a:t>La partie du codage des images stéréo va s’intéresser en premier lieu  au schéma de la compression  par compensation de disparité</a:t>
            </a:r>
          </a:p>
          <a:p>
            <a:pPr>
              <a:buFontTx/>
              <a:buChar char="-"/>
            </a:pPr>
            <a:r>
              <a:rPr lang="fr-FR" baseline="0" dirty="0"/>
              <a:t>Puis à  la formulation du problème d’optimisation ainsi </a:t>
            </a:r>
          </a:p>
          <a:p>
            <a:pPr>
              <a:buFontTx/>
              <a:buChar char="-"/>
            </a:pPr>
            <a:r>
              <a:rPr lang="fr-FR" baseline="0" dirty="0"/>
              <a:t>Concernant les  solutions sous optimales je vais présenter </a:t>
            </a:r>
          </a:p>
          <a:p>
            <a:pPr>
              <a:buFontTx/>
              <a:buNone/>
            </a:pPr>
            <a:r>
              <a:rPr lang="fr-FR" baseline="0" dirty="0"/>
              <a:t>l’algorithme classique du block </a:t>
            </a:r>
            <a:r>
              <a:rPr lang="fr-FR" baseline="0" dirty="0" err="1"/>
              <a:t>matching</a:t>
            </a:r>
            <a:r>
              <a:rPr lang="fr-FR" baseline="0" dirty="0"/>
              <a:t> et deux autres propositions.</a:t>
            </a:r>
          </a:p>
          <a:p>
            <a:pPr>
              <a:buFontTx/>
              <a:buChar char="-"/>
            </a:pPr>
            <a:r>
              <a:rPr lang="fr-FR" baseline="0" dirty="0"/>
              <a:t>La partie suivante sera pour la conclusion</a:t>
            </a:r>
          </a:p>
          <a:p>
            <a:pPr>
              <a:buFontTx/>
              <a:buChar char="-"/>
            </a:pPr>
            <a:r>
              <a:rPr lang="fr-FR" baseline="0" dirty="0"/>
              <a:t>Enfin on va introduire le </a:t>
            </a:r>
            <a:r>
              <a:rPr lang="fr-FR" baseline="0" dirty="0" err="1"/>
              <a:t>deroulement</a:t>
            </a:r>
            <a:r>
              <a:rPr lang="fr-FR" baseline="0" dirty="0"/>
              <a:t> de la thèse</a:t>
            </a:r>
          </a:p>
          <a:p>
            <a:pPr>
              <a:buFontTx/>
              <a:buChar char="-"/>
            </a:pPr>
            <a:endParaRPr lang="fr-FR" dirty="0"/>
          </a:p>
        </p:txBody>
      </p:sp>
      <p:sp>
        <p:nvSpPr>
          <p:cNvPr id="8196" name="Espace réservé du numéro de diapositive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2D0FA54-90E1-4109-AD66-269BEB473B60}" type="slidenum">
              <a:rPr lang="en-US" altLang="zh-TW" smtClean="0"/>
              <a:pPr/>
              <a:t>19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836829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5" name="Espace réservé des not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fr-FR" dirty="0"/>
              <a:t>Cette présentation suit</a:t>
            </a:r>
            <a:r>
              <a:rPr lang="fr-FR" baseline="0" dirty="0"/>
              <a:t> le plan suivant:</a:t>
            </a:r>
          </a:p>
          <a:p>
            <a:r>
              <a:rPr lang="fr-FR" baseline="0" dirty="0"/>
              <a:t>-tout d’abord je vais parler de  cadre général de la thèse</a:t>
            </a:r>
          </a:p>
          <a:p>
            <a:pPr>
              <a:buFontTx/>
              <a:buChar char="-"/>
            </a:pPr>
            <a:r>
              <a:rPr lang="fr-FR" baseline="0" dirty="0"/>
              <a:t>La partie du codage des images stéréo va s’intéresser en premier lieu  au schéma de la compression  par compensation de disparité</a:t>
            </a:r>
          </a:p>
          <a:p>
            <a:pPr>
              <a:buFontTx/>
              <a:buChar char="-"/>
            </a:pPr>
            <a:r>
              <a:rPr lang="fr-FR" baseline="0" dirty="0"/>
              <a:t>Puis à  la formulation du problème d’optimisation ainsi </a:t>
            </a:r>
          </a:p>
          <a:p>
            <a:pPr>
              <a:buFontTx/>
              <a:buChar char="-"/>
            </a:pPr>
            <a:r>
              <a:rPr lang="fr-FR" baseline="0" dirty="0"/>
              <a:t>Concernant les  solutions sous optimales je vais présenter </a:t>
            </a:r>
          </a:p>
          <a:p>
            <a:pPr>
              <a:buFontTx/>
              <a:buNone/>
            </a:pPr>
            <a:r>
              <a:rPr lang="fr-FR" baseline="0" dirty="0"/>
              <a:t>l’algorithme classique du block </a:t>
            </a:r>
            <a:r>
              <a:rPr lang="fr-FR" baseline="0" dirty="0" err="1"/>
              <a:t>matching</a:t>
            </a:r>
            <a:r>
              <a:rPr lang="fr-FR" baseline="0" dirty="0"/>
              <a:t> et deux autres propositions.</a:t>
            </a:r>
          </a:p>
          <a:p>
            <a:pPr>
              <a:buFontTx/>
              <a:buChar char="-"/>
            </a:pPr>
            <a:r>
              <a:rPr lang="fr-FR" baseline="0" dirty="0"/>
              <a:t>La partie suivante sera pour la conclusion</a:t>
            </a:r>
          </a:p>
          <a:p>
            <a:pPr>
              <a:buFontTx/>
              <a:buChar char="-"/>
            </a:pPr>
            <a:r>
              <a:rPr lang="fr-FR" baseline="0" dirty="0"/>
              <a:t>Enfin on va introduire le </a:t>
            </a:r>
            <a:r>
              <a:rPr lang="fr-FR" baseline="0" dirty="0" err="1"/>
              <a:t>deroulement</a:t>
            </a:r>
            <a:r>
              <a:rPr lang="fr-FR" baseline="0" dirty="0"/>
              <a:t> de la thèse</a:t>
            </a:r>
          </a:p>
          <a:p>
            <a:pPr>
              <a:buFontTx/>
              <a:buChar char="-"/>
            </a:pPr>
            <a:endParaRPr lang="fr-FR" dirty="0"/>
          </a:p>
        </p:txBody>
      </p:sp>
      <p:sp>
        <p:nvSpPr>
          <p:cNvPr id="8196" name="Espace réservé du numéro de diapositive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2D0FA54-90E1-4109-AD66-269BEB473B60}" type="slidenum">
              <a:rPr lang="en-US" altLang="zh-TW" smtClean="0"/>
              <a:pPr/>
              <a:t>20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824648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5" name="Espace réservé des not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fr-FR" dirty="0"/>
              <a:t>Cette présentation suit</a:t>
            </a:r>
            <a:r>
              <a:rPr lang="fr-FR" baseline="0" dirty="0"/>
              <a:t> le plan suivant:</a:t>
            </a:r>
          </a:p>
          <a:p>
            <a:r>
              <a:rPr lang="fr-FR" baseline="0" dirty="0"/>
              <a:t>-tout d’abord je vais parler de  cadre général de la thèse</a:t>
            </a:r>
          </a:p>
          <a:p>
            <a:pPr>
              <a:buFontTx/>
              <a:buChar char="-"/>
            </a:pPr>
            <a:r>
              <a:rPr lang="fr-FR" baseline="0" dirty="0"/>
              <a:t>La partie du codage des images stéréo va s’intéresser en premier lieu  au schéma de la compression  par compensation de disparité</a:t>
            </a:r>
          </a:p>
          <a:p>
            <a:pPr>
              <a:buFontTx/>
              <a:buChar char="-"/>
            </a:pPr>
            <a:r>
              <a:rPr lang="fr-FR" baseline="0" dirty="0"/>
              <a:t>Puis à  la formulation du problème d’optimisation ainsi </a:t>
            </a:r>
          </a:p>
          <a:p>
            <a:pPr>
              <a:buFontTx/>
              <a:buChar char="-"/>
            </a:pPr>
            <a:r>
              <a:rPr lang="fr-FR" baseline="0" dirty="0"/>
              <a:t>Concernant les  solutions sous optimales je vais présenter </a:t>
            </a:r>
          </a:p>
          <a:p>
            <a:pPr>
              <a:buFontTx/>
              <a:buNone/>
            </a:pPr>
            <a:r>
              <a:rPr lang="fr-FR" baseline="0" dirty="0"/>
              <a:t>l’algorithme classique du block </a:t>
            </a:r>
            <a:r>
              <a:rPr lang="fr-FR" baseline="0" dirty="0" err="1"/>
              <a:t>matching</a:t>
            </a:r>
            <a:r>
              <a:rPr lang="fr-FR" baseline="0" dirty="0"/>
              <a:t> et deux autres propositions.</a:t>
            </a:r>
          </a:p>
          <a:p>
            <a:pPr>
              <a:buFontTx/>
              <a:buChar char="-"/>
            </a:pPr>
            <a:r>
              <a:rPr lang="fr-FR" baseline="0" dirty="0"/>
              <a:t>La partie suivante sera pour la conclusion</a:t>
            </a:r>
          </a:p>
          <a:p>
            <a:pPr>
              <a:buFontTx/>
              <a:buChar char="-"/>
            </a:pPr>
            <a:r>
              <a:rPr lang="fr-FR" baseline="0" dirty="0"/>
              <a:t>Enfin on va introduire le </a:t>
            </a:r>
            <a:r>
              <a:rPr lang="fr-FR" baseline="0" dirty="0" err="1"/>
              <a:t>deroulement</a:t>
            </a:r>
            <a:r>
              <a:rPr lang="fr-FR" baseline="0" dirty="0"/>
              <a:t> de la thèse</a:t>
            </a:r>
          </a:p>
          <a:p>
            <a:pPr>
              <a:buFontTx/>
              <a:buChar char="-"/>
            </a:pPr>
            <a:endParaRPr lang="fr-FR" dirty="0"/>
          </a:p>
        </p:txBody>
      </p:sp>
      <p:sp>
        <p:nvSpPr>
          <p:cNvPr id="8196" name="Espace réservé du numéro de diapositive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2D0FA54-90E1-4109-AD66-269BEB473B60}" type="slidenum">
              <a:rPr lang="en-US" altLang="zh-TW" smtClean="0"/>
              <a:pPr/>
              <a:t>21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828830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5" name="Espace réservé des not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fr-FR" dirty="0"/>
              <a:t>Cette présentation suit</a:t>
            </a:r>
            <a:r>
              <a:rPr lang="fr-FR" baseline="0" dirty="0"/>
              <a:t> le plan suivant:</a:t>
            </a:r>
          </a:p>
          <a:p>
            <a:r>
              <a:rPr lang="fr-FR" baseline="0" dirty="0"/>
              <a:t>-tout d’abord je vais parler de  cadre général de la thèse</a:t>
            </a:r>
          </a:p>
          <a:p>
            <a:pPr>
              <a:buFontTx/>
              <a:buChar char="-"/>
            </a:pPr>
            <a:r>
              <a:rPr lang="fr-FR" baseline="0" dirty="0"/>
              <a:t>La partie du codage des images stéréo va s’intéresser en premier lieu  au schéma de la compression  par compensation de disparité</a:t>
            </a:r>
          </a:p>
          <a:p>
            <a:pPr>
              <a:buFontTx/>
              <a:buChar char="-"/>
            </a:pPr>
            <a:r>
              <a:rPr lang="fr-FR" baseline="0" dirty="0"/>
              <a:t>Puis à  la formulation du problème d’optimisation ainsi </a:t>
            </a:r>
          </a:p>
          <a:p>
            <a:pPr>
              <a:buFontTx/>
              <a:buChar char="-"/>
            </a:pPr>
            <a:r>
              <a:rPr lang="fr-FR" baseline="0" dirty="0"/>
              <a:t>Concernant les  solutions sous optimales je vais présenter </a:t>
            </a:r>
          </a:p>
          <a:p>
            <a:pPr>
              <a:buFontTx/>
              <a:buNone/>
            </a:pPr>
            <a:r>
              <a:rPr lang="fr-FR" baseline="0" dirty="0"/>
              <a:t>l’algorithme classique du block </a:t>
            </a:r>
            <a:r>
              <a:rPr lang="fr-FR" baseline="0" dirty="0" err="1"/>
              <a:t>matching</a:t>
            </a:r>
            <a:r>
              <a:rPr lang="fr-FR" baseline="0" dirty="0"/>
              <a:t> et deux autres propositions.</a:t>
            </a:r>
          </a:p>
          <a:p>
            <a:pPr>
              <a:buFontTx/>
              <a:buChar char="-"/>
            </a:pPr>
            <a:r>
              <a:rPr lang="fr-FR" baseline="0" dirty="0"/>
              <a:t>La partie suivante sera pour la conclusion</a:t>
            </a:r>
          </a:p>
          <a:p>
            <a:pPr>
              <a:buFontTx/>
              <a:buChar char="-"/>
            </a:pPr>
            <a:r>
              <a:rPr lang="fr-FR" baseline="0" dirty="0"/>
              <a:t>Enfin on va introduire le </a:t>
            </a:r>
            <a:r>
              <a:rPr lang="fr-FR" baseline="0" dirty="0" err="1"/>
              <a:t>deroulement</a:t>
            </a:r>
            <a:r>
              <a:rPr lang="fr-FR" baseline="0" dirty="0"/>
              <a:t> de la thèse</a:t>
            </a:r>
          </a:p>
          <a:p>
            <a:pPr>
              <a:buFontTx/>
              <a:buChar char="-"/>
            </a:pPr>
            <a:endParaRPr lang="fr-FR" dirty="0"/>
          </a:p>
        </p:txBody>
      </p:sp>
      <p:sp>
        <p:nvSpPr>
          <p:cNvPr id="8196" name="Espace réservé du numéro de diapositive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2D0FA54-90E1-4109-AD66-269BEB473B60}" type="slidenum">
              <a:rPr lang="en-US" altLang="zh-TW" smtClean="0"/>
              <a:pPr/>
              <a:t>22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725245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5" name="Espace réservé des not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82563" indent="-182563" algn="just" eaLnBrk="1" hangingPunct="1">
              <a:lnSpc>
                <a:spcPct val="150000"/>
              </a:lnSpc>
            </a:pPr>
            <a:r>
              <a:rPr lang="fr-FR" altLang="fr-FR" sz="1200" b="1" dirty="0"/>
              <a:t>Proposition de trois algorithmes originaux pour améliorer le </a:t>
            </a:r>
            <a:r>
              <a:rPr lang="en-US" altLang="zh-TW" sz="1200" b="1" dirty="0" err="1">
                <a:ea typeface="新細明體" pitchFamily="18" charset="-120"/>
              </a:rPr>
              <a:t>schéma</a:t>
            </a:r>
            <a:r>
              <a:rPr lang="en-US" altLang="zh-TW" sz="1200" b="1" dirty="0">
                <a:ea typeface="新細明體" pitchFamily="18" charset="-120"/>
              </a:rPr>
              <a:t> de Compression par Compensation de </a:t>
            </a:r>
            <a:r>
              <a:rPr lang="en-US" altLang="zh-TW" sz="1200" b="1" dirty="0" err="1">
                <a:ea typeface="新細明體" pitchFamily="18" charset="-120"/>
              </a:rPr>
              <a:t>Disparité</a:t>
            </a:r>
            <a:endParaRPr lang="en-US" altLang="zh-TW" sz="1200" b="1" dirty="0">
              <a:ea typeface="新細明體" pitchFamily="18" charset="-120"/>
            </a:endParaRPr>
          </a:p>
        </p:txBody>
      </p:sp>
      <p:sp>
        <p:nvSpPr>
          <p:cNvPr id="8196" name="Espace réservé du numéro de diapositive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2D0FA54-90E1-4109-AD66-269BEB473B60}" type="slidenum">
              <a:rPr lang="en-US" altLang="zh-TW" smtClean="0"/>
              <a:pPr/>
              <a:t>23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037068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5" name="Espace réservé des not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Char char="-"/>
            </a:pPr>
            <a:endParaRPr lang="fr-FR" dirty="0"/>
          </a:p>
        </p:txBody>
      </p:sp>
      <p:sp>
        <p:nvSpPr>
          <p:cNvPr id="8196" name="Espace réservé du numéro de diapositive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2D0FA54-90E1-4109-AD66-269BEB473B60}" type="slidenum">
              <a:rPr lang="en-US" altLang="zh-TW" smtClean="0"/>
              <a:pPr/>
              <a:t>24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778939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5" name="Espace réservé des not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fr-FR" dirty="0"/>
              <a:t>Cette présentation suit</a:t>
            </a:r>
            <a:r>
              <a:rPr lang="fr-FR" baseline="0" dirty="0"/>
              <a:t> le plan suivant:</a:t>
            </a:r>
          </a:p>
          <a:p>
            <a:r>
              <a:rPr lang="fr-FR" baseline="0" dirty="0"/>
              <a:t>-tout d’abord je vais parler de  cadre général de la thèse</a:t>
            </a:r>
          </a:p>
          <a:p>
            <a:pPr>
              <a:buFontTx/>
              <a:buChar char="-"/>
            </a:pPr>
            <a:r>
              <a:rPr lang="fr-FR" baseline="0" dirty="0"/>
              <a:t>La partie du codage des images stéréo va s’intéresser en premier lieu  au schéma de la compression  par compensation de disparité</a:t>
            </a:r>
          </a:p>
          <a:p>
            <a:pPr>
              <a:buFontTx/>
              <a:buChar char="-"/>
            </a:pPr>
            <a:r>
              <a:rPr lang="fr-FR" baseline="0" dirty="0"/>
              <a:t>Puis à  la formulation du problème d’optimisation ainsi </a:t>
            </a:r>
          </a:p>
          <a:p>
            <a:pPr>
              <a:buFontTx/>
              <a:buChar char="-"/>
            </a:pPr>
            <a:r>
              <a:rPr lang="fr-FR" baseline="0" dirty="0"/>
              <a:t>Concernant les  solutions sous optimales je vais présenter </a:t>
            </a:r>
          </a:p>
          <a:p>
            <a:pPr>
              <a:buFontTx/>
              <a:buNone/>
            </a:pPr>
            <a:r>
              <a:rPr lang="fr-FR" baseline="0" dirty="0"/>
              <a:t>l’algorithme classique du block </a:t>
            </a:r>
            <a:r>
              <a:rPr lang="fr-FR" baseline="0" dirty="0" err="1"/>
              <a:t>matching</a:t>
            </a:r>
            <a:r>
              <a:rPr lang="fr-FR" baseline="0" dirty="0"/>
              <a:t> et deux autres propositions.</a:t>
            </a:r>
          </a:p>
          <a:p>
            <a:pPr>
              <a:buFontTx/>
              <a:buChar char="-"/>
            </a:pPr>
            <a:r>
              <a:rPr lang="fr-FR" baseline="0" dirty="0"/>
              <a:t>La partie suivante sera pour la conclusion</a:t>
            </a:r>
          </a:p>
          <a:p>
            <a:pPr>
              <a:buFontTx/>
              <a:buChar char="-"/>
            </a:pPr>
            <a:r>
              <a:rPr lang="fr-FR" baseline="0" dirty="0"/>
              <a:t>Enfin on va introduire le </a:t>
            </a:r>
            <a:r>
              <a:rPr lang="fr-FR" baseline="0" dirty="0" err="1"/>
              <a:t>deroulement</a:t>
            </a:r>
            <a:r>
              <a:rPr lang="fr-FR" baseline="0" dirty="0"/>
              <a:t> de la thèse</a:t>
            </a:r>
          </a:p>
          <a:p>
            <a:pPr>
              <a:buFontTx/>
              <a:buChar char="-"/>
            </a:pPr>
            <a:endParaRPr lang="fr-FR" dirty="0"/>
          </a:p>
        </p:txBody>
      </p:sp>
      <p:sp>
        <p:nvSpPr>
          <p:cNvPr id="8196" name="Espace réservé du numéro de diapositive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2D0FA54-90E1-4109-AD66-269BEB473B60}" type="slidenum">
              <a:rPr lang="en-US" altLang="zh-TW" smtClean="0"/>
              <a:pPr/>
              <a:t>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072055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5" name="Espace réservé des not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fr-FR" dirty="0"/>
              <a:t>Cette présentation suit</a:t>
            </a:r>
            <a:r>
              <a:rPr lang="fr-FR" baseline="0" dirty="0"/>
              <a:t> le plan suivant:</a:t>
            </a:r>
          </a:p>
          <a:p>
            <a:r>
              <a:rPr lang="fr-FR" baseline="0" dirty="0"/>
              <a:t>-tout d’abord je vais parler de  cadre général de la thèse</a:t>
            </a:r>
          </a:p>
          <a:p>
            <a:pPr>
              <a:buFontTx/>
              <a:buChar char="-"/>
            </a:pPr>
            <a:r>
              <a:rPr lang="fr-FR" baseline="0" dirty="0"/>
              <a:t>La partie du codage des images stéréo va s’intéresser en premier lieu  au schéma de la compression  par compensation de disparité</a:t>
            </a:r>
          </a:p>
          <a:p>
            <a:pPr>
              <a:buFontTx/>
              <a:buChar char="-"/>
            </a:pPr>
            <a:r>
              <a:rPr lang="fr-FR" baseline="0" dirty="0"/>
              <a:t>Puis à  la formulation du problème d’optimisation ainsi </a:t>
            </a:r>
          </a:p>
          <a:p>
            <a:pPr>
              <a:buFontTx/>
              <a:buChar char="-"/>
            </a:pPr>
            <a:r>
              <a:rPr lang="fr-FR" baseline="0" dirty="0"/>
              <a:t>Concernant les  solutions sous optimales je vais présenter </a:t>
            </a:r>
          </a:p>
          <a:p>
            <a:pPr>
              <a:buFontTx/>
              <a:buNone/>
            </a:pPr>
            <a:r>
              <a:rPr lang="fr-FR" baseline="0" dirty="0"/>
              <a:t>l’algorithme classique du block </a:t>
            </a:r>
            <a:r>
              <a:rPr lang="fr-FR" baseline="0" dirty="0" err="1"/>
              <a:t>matching</a:t>
            </a:r>
            <a:r>
              <a:rPr lang="fr-FR" baseline="0" dirty="0"/>
              <a:t> et deux autres propositions.</a:t>
            </a:r>
          </a:p>
          <a:p>
            <a:pPr>
              <a:buFontTx/>
              <a:buChar char="-"/>
            </a:pPr>
            <a:r>
              <a:rPr lang="fr-FR" baseline="0" dirty="0"/>
              <a:t>La partie suivante sera pour la conclusion</a:t>
            </a:r>
          </a:p>
          <a:p>
            <a:pPr>
              <a:buFontTx/>
              <a:buChar char="-"/>
            </a:pPr>
            <a:r>
              <a:rPr lang="fr-FR" baseline="0" dirty="0"/>
              <a:t>Enfin on va introduire le </a:t>
            </a:r>
            <a:r>
              <a:rPr lang="fr-FR" baseline="0" dirty="0" err="1"/>
              <a:t>deroulement</a:t>
            </a:r>
            <a:r>
              <a:rPr lang="fr-FR" baseline="0" dirty="0"/>
              <a:t> de la thèse</a:t>
            </a:r>
          </a:p>
          <a:p>
            <a:pPr>
              <a:buFontTx/>
              <a:buChar char="-"/>
            </a:pPr>
            <a:endParaRPr lang="fr-FR" dirty="0"/>
          </a:p>
        </p:txBody>
      </p:sp>
      <p:sp>
        <p:nvSpPr>
          <p:cNvPr id="8196" name="Espace réservé du numéro de diapositive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2D0FA54-90E1-4109-AD66-269BEB473B60}" type="slidenum">
              <a:rPr lang="en-US" altLang="zh-TW" smtClean="0"/>
              <a:pPr/>
              <a:t>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727522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243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fr-FR" altLang="fr-FR" dirty="0">
                <a:latin typeface="Arial" panose="020B0604020202020204" pitchFamily="34" charset="0"/>
              </a:rPr>
              <a:t>C’est quoi une image stéréoscopique.</a:t>
            </a:r>
          </a:p>
          <a:p>
            <a:r>
              <a:rPr lang="fr-FR" altLang="fr-FR" dirty="0">
                <a:latin typeface="Arial" panose="020B0604020202020204" pitchFamily="34" charset="0"/>
              </a:rPr>
              <a:t>C’est une image présentée par 2 vues. Une image associée</a:t>
            </a:r>
            <a:r>
              <a:rPr lang="fr-FR" altLang="fr-FR" baseline="0" dirty="0">
                <a:latin typeface="Arial" panose="020B0604020202020204" pitchFamily="34" charset="0"/>
              </a:rPr>
              <a:t> à l’œil droit et une image à l’œil gauche.</a:t>
            </a:r>
          </a:p>
          <a:p>
            <a:r>
              <a:rPr lang="fr-FR" altLang="fr-FR" baseline="0" dirty="0">
                <a:latin typeface="Arial" panose="020B0604020202020204" pitchFamily="34" charset="0"/>
              </a:rPr>
              <a:t>Ces deux images s</a:t>
            </a:r>
            <a:r>
              <a:rPr lang="fr-FR" altLang="fr-FR" dirty="0"/>
              <a:t>ont acquises selon deux points de vue légèrement différents de la même scène.</a:t>
            </a:r>
          </a:p>
          <a:p>
            <a:r>
              <a:rPr lang="fr-FR" altLang="fr-FR" dirty="0"/>
              <a:t>Par exemple ce schéma présente une image stéréo. voila l’image gauche et voila l’image droite. Ces deux images présentent la </a:t>
            </a:r>
            <a:r>
              <a:rPr lang="fr-FR" altLang="fr-FR" dirty="0" err="1"/>
              <a:t>méme</a:t>
            </a:r>
            <a:r>
              <a:rPr lang="fr-FR" altLang="fr-FR" dirty="0"/>
              <a:t> scène ok. Mais il ya quelques différences entre les deux. On remarque par exemple le décalage de la </a:t>
            </a:r>
            <a:r>
              <a:rPr lang="fr-FR" altLang="fr-FR" dirty="0" err="1"/>
              <a:t>cheminée.Ce</a:t>
            </a:r>
            <a:r>
              <a:rPr lang="fr-FR" altLang="fr-FR" dirty="0"/>
              <a:t> déplacement spatial est appelé</a:t>
            </a:r>
            <a:r>
              <a:rPr lang="fr-FR" altLang="fr-FR" baseline="0" dirty="0"/>
              <a:t> la disparité.</a:t>
            </a:r>
          </a:p>
          <a:p>
            <a:r>
              <a:rPr lang="fr-FR" altLang="fr-FR" baseline="0" dirty="0"/>
              <a:t>Le cerveau fusionne ces deux vues pour donner l’effet de relief.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fr-FR" dirty="0">
                <a:latin typeface="Arial" panose="020B0604020202020204" pitchFamily="34" charset="0"/>
              </a:rPr>
              <a:t>Maintenant</a:t>
            </a:r>
            <a:r>
              <a:rPr lang="en-US" altLang="fr-FR" baseline="0" dirty="0">
                <a:latin typeface="Arial" panose="020B0604020202020204" pitchFamily="34" charset="0"/>
              </a:rPr>
              <a:t> </a:t>
            </a:r>
            <a:r>
              <a:rPr lang="en-US" altLang="fr-FR" baseline="0" dirty="0" err="1">
                <a:latin typeface="Arial" panose="020B0604020202020204" pitchFamily="34" charset="0"/>
              </a:rPr>
              <a:t>comme</a:t>
            </a:r>
            <a:r>
              <a:rPr lang="en-US" altLang="fr-FR" baseline="0" dirty="0">
                <a:latin typeface="Arial" panose="020B0604020202020204" pitchFamily="34" charset="0"/>
              </a:rPr>
              <a:t> on 2 </a:t>
            </a:r>
            <a:r>
              <a:rPr lang="en-US" altLang="fr-FR" baseline="0" dirty="0" err="1">
                <a:latin typeface="Arial" panose="020B0604020202020204" pitchFamily="34" charset="0"/>
              </a:rPr>
              <a:t>vues</a:t>
            </a:r>
            <a:r>
              <a:rPr lang="en-US" altLang="fr-FR" baseline="0" dirty="0">
                <a:latin typeface="Arial" panose="020B0604020202020204" pitchFamily="34" charset="0"/>
              </a:rPr>
              <a:t> ca </a:t>
            </a:r>
            <a:r>
              <a:rPr lang="en-US" altLang="fr-FR" baseline="0" dirty="0" err="1">
                <a:latin typeface="Arial" panose="020B0604020202020204" pitchFamily="34" charset="0"/>
              </a:rPr>
              <a:t>va</a:t>
            </a:r>
            <a:r>
              <a:rPr lang="en-US" altLang="fr-FR" baseline="0" dirty="0">
                <a:latin typeface="Arial" panose="020B0604020202020204" pitchFamily="34" charset="0"/>
              </a:rPr>
              <a:t> </a:t>
            </a:r>
            <a:r>
              <a:rPr lang="en-US" altLang="fr-FR" baseline="0" dirty="0" err="1">
                <a:latin typeface="Arial" panose="020B0604020202020204" pitchFamily="34" charset="0"/>
              </a:rPr>
              <a:t>impacter</a:t>
            </a:r>
            <a:r>
              <a:rPr lang="en-US" altLang="fr-FR" baseline="0" dirty="0">
                <a:latin typeface="Arial" panose="020B0604020202020204" pitchFamily="34" charset="0"/>
              </a:rPr>
              <a:t> la </a:t>
            </a:r>
            <a:r>
              <a:rPr lang="en-US" altLang="fr-FR" baseline="0" dirty="0" err="1">
                <a:latin typeface="Arial" panose="020B0604020202020204" pitchFamily="34" charset="0"/>
              </a:rPr>
              <a:t>quantité</a:t>
            </a:r>
            <a:r>
              <a:rPr lang="en-US" altLang="fr-FR" baseline="0" dirty="0">
                <a:latin typeface="Arial" panose="020B0604020202020204" pitchFamily="34" charset="0"/>
              </a:rPr>
              <a:t> </a:t>
            </a:r>
            <a:r>
              <a:rPr lang="en-US" altLang="fr-FR" baseline="0" dirty="0" err="1">
                <a:latin typeface="Arial" panose="020B0604020202020204" pitchFamily="34" charset="0"/>
              </a:rPr>
              <a:t>d’information</a:t>
            </a:r>
            <a:r>
              <a:rPr lang="en-US" altLang="fr-FR" baseline="0" dirty="0">
                <a:latin typeface="Arial" panose="020B0604020202020204" pitchFamily="34" charset="0"/>
              </a:rPr>
              <a:t> .</a:t>
            </a:r>
            <a:r>
              <a:rPr lang="en-US" altLang="fr-FR" baseline="0" dirty="0" err="1">
                <a:latin typeface="Arial" panose="020B0604020202020204" pitchFamily="34" charset="0"/>
              </a:rPr>
              <a:t>Donc</a:t>
            </a:r>
            <a:r>
              <a:rPr lang="en-US" altLang="fr-FR" baseline="0" dirty="0">
                <a:latin typeface="Arial" panose="020B0604020202020204" pitchFamily="34" charset="0"/>
              </a:rPr>
              <a:t> on </a:t>
            </a:r>
            <a:r>
              <a:rPr lang="en-US" altLang="fr-FR" baseline="0" dirty="0" err="1">
                <a:latin typeface="Arial" panose="020B0604020202020204" pitchFamily="34" charset="0"/>
              </a:rPr>
              <a:t>deux</a:t>
            </a:r>
            <a:r>
              <a:rPr lang="en-US" altLang="fr-FR" baseline="0" dirty="0">
                <a:latin typeface="Arial" panose="020B0604020202020204" pitchFamily="34" charset="0"/>
              </a:rPr>
              <a:t> </a:t>
            </a:r>
            <a:r>
              <a:rPr lang="en-US" altLang="fr-FR" baseline="0" dirty="0" err="1">
                <a:latin typeface="Arial" panose="020B0604020202020204" pitchFamily="34" charset="0"/>
              </a:rPr>
              <a:t>fois</a:t>
            </a:r>
            <a:r>
              <a:rPr lang="en-US" altLang="fr-FR" baseline="0" dirty="0">
                <a:latin typeface="Arial" panose="020B0604020202020204" pitchFamily="34" charset="0"/>
              </a:rPr>
              <a:t> plus </a:t>
            </a:r>
            <a:r>
              <a:rPr lang="en-US" altLang="fr-FR" baseline="0" dirty="0" err="1">
                <a:latin typeface="Arial" panose="020B0604020202020204" pitchFamily="34" charset="0"/>
              </a:rPr>
              <a:t>d’info</a:t>
            </a:r>
            <a:r>
              <a:rPr lang="en-US" altLang="fr-FR" baseline="0" dirty="0">
                <a:latin typeface="Arial" panose="020B0604020202020204" pitchFamily="34" charset="0"/>
              </a:rPr>
              <a:t> à stocker </a:t>
            </a:r>
            <a:r>
              <a:rPr lang="en-US" altLang="fr-FR" baseline="0" dirty="0" err="1">
                <a:latin typeface="Arial" panose="020B0604020202020204" pitchFamily="34" charset="0"/>
              </a:rPr>
              <a:t>ou</a:t>
            </a:r>
            <a:r>
              <a:rPr lang="en-US" altLang="fr-FR" baseline="0" dirty="0">
                <a:latin typeface="Arial" panose="020B0604020202020204" pitchFamily="34" charset="0"/>
              </a:rPr>
              <a:t> à </a:t>
            </a:r>
            <a:r>
              <a:rPr lang="en-US" altLang="fr-FR" baseline="0" dirty="0" err="1">
                <a:latin typeface="Arial" panose="020B0604020202020204" pitchFamily="34" charset="0"/>
              </a:rPr>
              <a:t>transmettre</a:t>
            </a:r>
            <a:r>
              <a:rPr lang="en-US" altLang="fr-FR" baseline="0" dirty="0">
                <a:latin typeface="Arial" panose="020B0604020202020204" pitchFamily="34" charset="0"/>
              </a:rPr>
              <a:t> par rapport à </a:t>
            </a:r>
            <a:r>
              <a:rPr lang="en-US" altLang="fr-FR" baseline="0" dirty="0" err="1">
                <a:latin typeface="Arial" panose="020B0604020202020204" pitchFamily="34" charset="0"/>
              </a:rPr>
              <a:t>l’image</a:t>
            </a:r>
            <a:r>
              <a:rPr lang="en-US" altLang="fr-FR" baseline="0" dirty="0">
                <a:latin typeface="Arial" panose="020B0604020202020204" pitchFamily="34" charset="0"/>
              </a:rPr>
              <a:t> </a:t>
            </a:r>
            <a:r>
              <a:rPr lang="en-US" altLang="fr-FR" baseline="0" dirty="0" err="1">
                <a:latin typeface="Arial" panose="020B0604020202020204" pitchFamily="34" charset="0"/>
              </a:rPr>
              <a:t>classique</a:t>
            </a:r>
            <a:r>
              <a:rPr lang="en-US" altLang="fr-FR" baseline="0" dirty="0">
                <a:latin typeface="Arial" panose="020B0604020202020204" pitchFamily="34" charset="0"/>
              </a:rPr>
              <a:t> 2D.Mon travail a </a:t>
            </a:r>
            <a:r>
              <a:rPr lang="en-US" altLang="fr-FR" baseline="0" dirty="0" err="1">
                <a:latin typeface="Arial" panose="020B0604020202020204" pitchFamily="34" charset="0"/>
              </a:rPr>
              <a:t>consité</a:t>
            </a:r>
            <a:r>
              <a:rPr lang="en-US" altLang="fr-FR" baseline="0" dirty="0">
                <a:latin typeface="Arial" panose="020B0604020202020204" pitchFamily="34" charset="0"/>
              </a:rPr>
              <a:t> à coder les images stéréoscopiques.</a:t>
            </a:r>
            <a:endParaRPr lang="fr-FR" altLang="fr-FR" dirty="0">
              <a:latin typeface="Arial" panose="020B0604020202020204" pitchFamily="34" charset="0"/>
            </a:endParaRPr>
          </a:p>
          <a:p>
            <a:endParaRPr lang="fr-FR" altLang="fr-FR" dirty="0"/>
          </a:p>
        </p:txBody>
      </p:sp>
      <p:sp>
        <p:nvSpPr>
          <p:cNvPr id="10244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015F5C9-D8C2-4064-8831-D9B9F5A830C2}" type="slidenum">
              <a:rPr lang="en-US" altLang="zh-TW" smtClean="0"/>
              <a:pPr/>
              <a:t>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652251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5" name="Espace réservé des not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fr-FR" dirty="0"/>
              <a:t>Cette présentation suit</a:t>
            </a:r>
            <a:r>
              <a:rPr lang="fr-FR" baseline="0" dirty="0"/>
              <a:t> le plan suivant:</a:t>
            </a:r>
          </a:p>
          <a:p>
            <a:r>
              <a:rPr lang="fr-FR" baseline="0" dirty="0"/>
              <a:t>-tout d’abord je vais parler de  cadre général de la thèse</a:t>
            </a:r>
          </a:p>
          <a:p>
            <a:pPr>
              <a:buFontTx/>
              <a:buChar char="-"/>
            </a:pPr>
            <a:r>
              <a:rPr lang="fr-FR" baseline="0" dirty="0"/>
              <a:t>La partie du codage des images stéréo va s’intéresser en premier lieu  au schéma de la compression  par compensation de disparité</a:t>
            </a:r>
          </a:p>
          <a:p>
            <a:pPr>
              <a:buFontTx/>
              <a:buChar char="-"/>
            </a:pPr>
            <a:r>
              <a:rPr lang="fr-FR" baseline="0" dirty="0"/>
              <a:t>Puis à  la formulation du problème d’optimisation ainsi </a:t>
            </a:r>
          </a:p>
          <a:p>
            <a:pPr>
              <a:buFontTx/>
              <a:buChar char="-"/>
            </a:pPr>
            <a:r>
              <a:rPr lang="fr-FR" baseline="0" dirty="0"/>
              <a:t>Concernant les  solutions sous optimales je vais présenter </a:t>
            </a:r>
          </a:p>
          <a:p>
            <a:pPr>
              <a:buFontTx/>
              <a:buNone/>
            </a:pPr>
            <a:r>
              <a:rPr lang="fr-FR" baseline="0" dirty="0"/>
              <a:t>l’algorithme classique du block </a:t>
            </a:r>
            <a:r>
              <a:rPr lang="fr-FR" baseline="0" dirty="0" err="1"/>
              <a:t>matching</a:t>
            </a:r>
            <a:r>
              <a:rPr lang="fr-FR" baseline="0" dirty="0"/>
              <a:t> et deux autres propositions.</a:t>
            </a:r>
          </a:p>
          <a:p>
            <a:pPr>
              <a:buFontTx/>
              <a:buChar char="-"/>
            </a:pPr>
            <a:r>
              <a:rPr lang="fr-FR" baseline="0" dirty="0"/>
              <a:t>La partie suivante sera pour la conclusion</a:t>
            </a:r>
          </a:p>
          <a:p>
            <a:pPr>
              <a:buFontTx/>
              <a:buChar char="-"/>
            </a:pPr>
            <a:r>
              <a:rPr lang="fr-FR" baseline="0" dirty="0"/>
              <a:t>Enfin on va introduire le </a:t>
            </a:r>
            <a:r>
              <a:rPr lang="fr-FR" baseline="0" dirty="0" err="1"/>
              <a:t>deroulement</a:t>
            </a:r>
            <a:r>
              <a:rPr lang="fr-FR" baseline="0" dirty="0"/>
              <a:t> de la thèse</a:t>
            </a:r>
          </a:p>
          <a:p>
            <a:pPr>
              <a:buFontTx/>
              <a:buChar char="-"/>
            </a:pPr>
            <a:endParaRPr lang="fr-FR" dirty="0"/>
          </a:p>
        </p:txBody>
      </p:sp>
      <p:sp>
        <p:nvSpPr>
          <p:cNvPr id="8196" name="Espace réservé du numéro de diapositive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2D0FA54-90E1-4109-AD66-269BEB473B60}" type="slidenum">
              <a:rPr lang="en-US" altLang="zh-TW" smtClean="0"/>
              <a:pPr/>
              <a:t>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401921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5" name="Espace réservé des not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fr-FR" dirty="0"/>
              <a:t>Cette présentation suit</a:t>
            </a:r>
            <a:r>
              <a:rPr lang="fr-FR" baseline="0" dirty="0"/>
              <a:t> le plan suivant:</a:t>
            </a:r>
          </a:p>
          <a:p>
            <a:r>
              <a:rPr lang="fr-FR" baseline="0" dirty="0"/>
              <a:t>-tout d’abord je vais parler de  cadre général de la thèse</a:t>
            </a:r>
          </a:p>
          <a:p>
            <a:pPr>
              <a:buFontTx/>
              <a:buChar char="-"/>
            </a:pPr>
            <a:r>
              <a:rPr lang="fr-FR" baseline="0" dirty="0"/>
              <a:t>La partie du codage des images stéréo va s’intéresser en premier lieu  au schéma de la compression  par compensation de disparité</a:t>
            </a:r>
          </a:p>
          <a:p>
            <a:pPr>
              <a:buFontTx/>
              <a:buChar char="-"/>
            </a:pPr>
            <a:r>
              <a:rPr lang="fr-FR" baseline="0" dirty="0"/>
              <a:t>Puis à  la formulation du problème d’optimisation ainsi </a:t>
            </a:r>
          </a:p>
          <a:p>
            <a:pPr>
              <a:buFontTx/>
              <a:buChar char="-"/>
            </a:pPr>
            <a:r>
              <a:rPr lang="fr-FR" baseline="0" dirty="0"/>
              <a:t>Concernant les  solutions sous optimales je vais présenter </a:t>
            </a:r>
          </a:p>
          <a:p>
            <a:pPr>
              <a:buFontTx/>
              <a:buNone/>
            </a:pPr>
            <a:r>
              <a:rPr lang="fr-FR" baseline="0" dirty="0"/>
              <a:t>l’algorithme classique du block </a:t>
            </a:r>
            <a:r>
              <a:rPr lang="fr-FR" baseline="0" dirty="0" err="1"/>
              <a:t>matching</a:t>
            </a:r>
            <a:r>
              <a:rPr lang="fr-FR" baseline="0" dirty="0"/>
              <a:t> et deux autres propositions.</a:t>
            </a:r>
          </a:p>
          <a:p>
            <a:pPr>
              <a:buFontTx/>
              <a:buChar char="-"/>
            </a:pPr>
            <a:r>
              <a:rPr lang="fr-FR" baseline="0" dirty="0"/>
              <a:t>La partie suivante sera pour la conclusion</a:t>
            </a:r>
          </a:p>
          <a:p>
            <a:pPr>
              <a:buFontTx/>
              <a:buChar char="-"/>
            </a:pPr>
            <a:r>
              <a:rPr lang="fr-FR" baseline="0" dirty="0"/>
              <a:t>Enfin on va introduire le </a:t>
            </a:r>
            <a:r>
              <a:rPr lang="fr-FR" baseline="0" dirty="0" err="1"/>
              <a:t>deroulement</a:t>
            </a:r>
            <a:r>
              <a:rPr lang="fr-FR" baseline="0" dirty="0"/>
              <a:t> de la thèse</a:t>
            </a:r>
          </a:p>
          <a:p>
            <a:pPr>
              <a:buFontTx/>
              <a:buChar char="-"/>
            </a:pPr>
            <a:endParaRPr lang="fr-FR" dirty="0"/>
          </a:p>
        </p:txBody>
      </p:sp>
      <p:sp>
        <p:nvSpPr>
          <p:cNvPr id="8196" name="Espace réservé du numéro de diapositive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2D0FA54-90E1-4109-AD66-269BEB473B60}" type="slidenum">
              <a:rPr lang="en-US" altLang="zh-TW" smtClean="0"/>
              <a:pPr/>
              <a:t>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324918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5" name="Espace réservé des not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fr-FR" dirty="0"/>
              <a:t>Cette présentation suit</a:t>
            </a:r>
            <a:r>
              <a:rPr lang="fr-FR" baseline="0" dirty="0"/>
              <a:t> le plan suivant:</a:t>
            </a:r>
          </a:p>
          <a:p>
            <a:r>
              <a:rPr lang="fr-FR" baseline="0" dirty="0"/>
              <a:t>-tout d’abord je vais parler de  cadre général de la thèse</a:t>
            </a:r>
          </a:p>
          <a:p>
            <a:pPr>
              <a:buFontTx/>
              <a:buChar char="-"/>
            </a:pPr>
            <a:r>
              <a:rPr lang="fr-FR" baseline="0" dirty="0"/>
              <a:t>La partie du codage des images stéréo va s’intéresser en premier lieu  au schéma de la compression  par compensation de disparité</a:t>
            </a:r>
          </a:p>
          <a:p>
            <a:pPr>
              <a:buFontTx/>
              <a:buChar char="-"/>
            </a:pPr>
            <a:r>
              <a:rPr lang="fr-FR" baseline="0" dirty="0"/>
              <a:t>Puis à  la formulation du problème d’optimisation ainsi </a:t>
            </a:r>
          </a:p>
          <a:p>
            <a:pPr>
              <a:buFontTx/>
              <a:buChar char="-"/>
            </a:pPr>
            <a:r>
              <a:rPr lang="fr-FR" baseline="0" dirty="0"/>
              <a:t>Concernant les  solutions sous optimales je vais présenter </a:t>
            </a:r>
          </a:p>
          <a:p>
            <a:pPr>
              <a:buFontTx/>
              <a:buNone/>
            </a:pPr>
            <a:r>
              <a:rPr lang="fr-FR" baseline="0" dirty="0"/>
              <a:t>l’algorithme classique du block </a:t>
            </a:r>
            <a:r>
              <a:rPr lang="fr-FR" baseline="0" dirty="0" err="1"/>
              <a:t>matching</a:t>
            </a:r>
            <a:r>
              <a:rPr lang="fr-FR" baseline="0" dirty="0"/>
              <a:t> et deux autres propositions.</a:t>
            </a:r>
          </a:p>
          <a:p>
            <a:pPr>
              <a:buFontTx/>
              <a:buChar char="-"/>
            </a:pPr>
            <a:r>
              <a:rPr lang="fr-FR" baseline="0" dirty="0"/>
              <a:t>La partie suivante sera pour la conclusion</a:t>
            </a:r>
          </a:p>
          <a:p>
            <a:pPr>
              <a:buFontTx/>
              <a:buChar char="-"/>
            </a:pPr>
            <a:r>
              <a:rPr lang="fr-FR" baseline="0" dirty="0"/>
              <a:t>Enfin on va introduire le </a:t>
            </a:r>
            <a:r>
              <a:rPr lang="fr-FR" baseline="0" dirty="0" err="1"/>
              <a:t>deroulement</a:t>
            </a:r>
            <a:r>
              <a:rPr lang="fr-FR" baseline="0" dirty="0"/>
              <a:t> de la thèse</a:t>
            </a:r>
          </a:p>
          <a:p>
            <a:pPr>
              <a:buFontTx/>
              <a:buChar char="-"/>
            </a:pPr>
            <a:endParaRPr lang="fr-FR" dirty="0"/>
          </a:p>
        </p:txBody>
      </p:sp>
      <p:sp>
        <p:nvSpPr>
          <p:cNvPr id="8196" name="Espace réservé du numéro de diapositive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2D0FA54-90E1-4109-AD66-269BEB473B60}" type="slidenum">
              <a:rPr lang="en-US" altLang="zh-TW" smtClean="0"/>
              <a:pPr/>
              <a:t>16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847258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5" name="Espace réservé des not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fr-FR" dirty="0"/>
              <a:t>Cette présentation suit</a:t>
            </a:r>
            <a:r>
              <a:rPr lang="fr-FR" baseline="0" dirty="0"/>
              <a:t> le plan suivant:</a:t>
            </a:r>
          </a:p>
          <a:p>
            <a:r>
              <a:rPr lang="fr-FR" baseline="0" dirty="0"/>
              <a:t>-tout d’abord je vais parler de  cadre général de la thèse</a:t>
            </a:r>
          </a:p>
          <a:p>
            <a:pPr>
              <a:buFontTx/>
              <a:buChar char="-"/>
            </a:pPr>
            <a:r>
              <a:rPr lang="fr-FR" baseline="0" dirty="0"/>
              <a:t>La partie du codage des images stéréo va s’intéresser en premier lieu  au schéma de la compression  par compensation de disparité</a:t>
            </a:r>
          </a:p>
          <a:p>
            <a:pPr>
              <a:buFontTx/>
              <a:buChar char="-"/>
            </a:pPr>
            <a:r>
              <a:rPr lang="fr-FR" baseline="0" dirty="0"/>
              <a:t>Puis à  la formulation du problème d’optimisation ainsi </a:t>
            </a:r>
          </a:p>
          <a:p>
            <a:pPr>
              <a:buFontTx/>
              <a:buChar char="-"/>
            </a:pPr>
            <a:r>
              <a:rPr lang="fr-FR" baseline="0" dirty="0"/>
              <a:t>Concernant les  solutions sous optimales je vais présenter </a:t>
            </a:r>
          </a:p>
          <a:p>
            <a:pPr>
              <a:buFontTx/>
              <a:buNone/>
            </a:pPr>
            <a:r>
              <a:rPr lang="fr-FR" baseline="0" dirty="0"/>
              <a:t>l’algorithme classique du block </a:t>
            </a:r>
            <a:r>
              <a:rPr lang="fr-FR" baseline="0" dirty="0" err="1"/>
              <a:t>matching</a:t>
            </a:r>
            <a:r>
              <a:rPr lang="fr-FR" baseline="0" dirty="0"/>
              <a:t> et deux autres propositions.</a:t>
            </a:r>
          </a:p>
          <a:p>
            <a:pPr>
              <a:buFontTx/>
              <a:buChar char="-"/>
            </a:pPr>
            <a:r>
              <a:rPr lang="fr-FR" baseline="0" dirty="0"/>
              <a:t>La partie suivante sera pour la conclusion</a:t>
            </a:r>
          </a:p>
          <a:p>
            <a:pPr>
              <a:buFontTx/>
              <a:buChar char="-"/>
            </a:pPr>
            <a:r>
              <a:rPr lang="fr-FR" baseline="0" dirty="0"/>
              <a:t>Enfin on va introduire le </a:t>
            </a:r>
            <a:r>
              <a:rPr lang="fr-FR" baseline="0" dirty="0" err="1"/>
              <a:t>deroulement</a:t>
            </a:r>
            <a:r>
              <a:rPr lang="fr-FR" baseline="0" dirty="0"/>
              <a:t> de la thèse</a:t>
            </a:r>
          </a:p>
          <a:p>
            <a:pPr>
              <a:buFontTx/>
              <a:buChar char="-"/>
            </a:pPr>
            <a:endParaRPr lang="fr-FR" dirty="0"/>
          </a:p>
        </p:txBody>
      </p:sp>
      <p:sp>
        <p:nvSpPr>
          <p:cNvPr id="8196" name="Espace réservé du numéro de diapositive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2D0FA54-90E1-4109-AD66-269BEB473B60}" type="slidenum">
              <a:rPr lang="en-US" altLang="zh-TW" smtClean="0"/>
              <a:pPr/>
              <a:t>17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283911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5" name="Espace réservé des not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fr-FR" dirty="0"/>
              <a:t>Cette présentation suit</a:t>
            </a:r>
            <a:r>
              <a:rPr lang="fr-FR" baseline="0" dirty="0"/>
              <a:t> le plan suivant:</a:t>
            </a:r>
          </a:p>
          <a:p>
            <a:r>
              <a:rPr lang="fr-FR" baseline="0" dirty="0"/>
              <a:t>-tout d’abord je vais parler de  cadre général de la thèse</a:t>
            </a:r>
          </a:p>
          <a:p>
            <a:pPr>
              <a:buFontTx/>
              <a:buChar char="-"/>
            </a:pPr>
            <a:r>
              <a:rPr lang="fr-FR" baseline="0" dirty="0"/>
              <a:t>La partie du codage des images stéréo va s’intéresser en premier lieu  au schéma de la compression  par compensation de disparité</a:t>
            </a:r>
          </a:p>
          <a:p>
            <a:pPr>
              <a:buFontTx/>
              <a:buChar char="-"/>
            </a:pPr>
            <a:r>
              <a:rPr lang="fr-FR" baseline="0" dirty="0"/>
              <a:t>Puis à  la formulation du problème d’optimisation ainsi </a:t>
            </a:r>
          </a:p>
          <a:p>
            <a:pPr>
              <a:buFontTx/>
              <a:buChar char="-"/>
            </a:pPr>
            <a:r>
              <a:rPr lang="fr-FR" baseline="0" dirty="0"/>
              <a:t>Concernant les  solutions sous optimales je vais présenter </a:t>
            </a:r>
          </a:p>
          <a:p>
            <a:pPr>
              <a:buFontTx/>
              <a:buNone/>
            </a:pPr>
            <a:r>
              <a:rPr lang="fr-FR" baseline="0" dirty="0"/>
              <a:t>l’algorithme classique du block </a:t>
            </a:r>
            <a:r>
              <a:rPr lang="fr-FR" baseline="0" dirty="0" err="1"/>
              <a:t>matching</a:t>
            </a:r>
            <a:r>
              <a:rPr lang="fr-FR" baseline="0" dirty="0"/>
              <a:t> et deux autres propositions.</a:t>
            </a:r>
          </a:p>
          <a:p>
            <a:pPr>
              <a:buFontTx/>
              <a:buChar char="-"/>
            </a:pPr>
            <a:r>
              <a:rPr lang="fr-FR" baseline="0" dirty="0"/>
              <a:t>La partie suivante sera pour la conclusion</a:t>
            </a:r>
          </a:p>
          <a:p>
            <a:pPr>
              <a:buFontTx/>
              <a:buChar char="-"/>
            </a:pPr>
            <a:r>
              <a:rPr lang="fr-FR" baseline="0" dirty="0"/>
              <a:t>Enfin on va introduire le </a:t>
            </a:r>
            <a:r>
              <a:rPr lang="fr-FR" baseline="0" dirty="0" err="1"/>
              <a:t>deroulement</a:t>
            </a:r>
            <a:r>
              <a:rPr lang="fr-FR" baseline="0" dirty="0"/>
              <a:t> de la thèse</a:t>
            </a:r>
          </a:p>
          <a:p>
            <a:pPr>
              <a:buFontTx/>
              <a:buChar char="-"/>
            </a:pPr>
            <a:endParaRPr lang="fr-FR" dirty="0"/>
          </a:p>
        </p:txBody>
      </p:sp>
      <p:sp>
        <p:nvSpPr>
          <p:cNvPr id="8196" name="Espace réservé du numéro de diapositive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2D0FA54-90E1-4109-AD66-269BEB473B60}" type="slidenum">
              <a:rPr lang="en-US" altLang="zh-TW" smtClean="0"/>
              <a:pPr/>
              <a:t>18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621505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1853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853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Academic Editing Proofreading Service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7ACA10-E587-4BF0-9730-CA41BC3F1ACC}" type="slidenum">
              <a:rPr lang="en-US" altLang="en-US"/>
              <a:pPr>
                <a:defRPr/>
              </a:pPr>
              <a:t>‹N°›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1533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Academic Editing Proofreading Service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256217-CE29-4C17-BE2C-5F09BA4FB8CF}" type="slidenum">
              <a:rPr lang="en-US" altLang="en-US"/>
              <a:pPr>
                <a:defRPr/>
              </a:pPr>
              <a:t>‹N°›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60876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Academic Editing Proofreading Service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2BEADD-B0F6-4E1D-BA21-49E618314CA1}" type="slidenum">
              <a:rPr lang="en-US" altLang="en-US"/>
              <a:pPr>
                <a:defRPr/>
              </a:pPr>
              <a:t>‹N°›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14337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Academic Editing Proofreading Service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CCCC09-B4D8-49D1-B465-0920E9642F99}" type="slidenum">
              <a:rPr lang="en-US" altLang="en-US"/>
              <a:pPr>
                <a:defRPr/>
              </a:pPr>
              <a:t>‹N°›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19548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Academic Editing Proofreading Service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8375A7-03F2-42E0-AA5D-8F5F96A04FCB}" type="slidenum">
              <a:rPr lang="en-US" altLang="en-US"/>
              <a:pPr>
                <a:defRPr/>
              </a:pPr>
              <a:t>‹N°›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18680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Academic Editing Proofreading Service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CAFC7B-1D69-43E1-AEB5-C5529D225308}" type="slidenum">
              <a:rPr lang="en-US" altLang="en-US"/>
              <a:pPr>
                <a:defRPr/>
              </a:pPr>
              <a:t>‹N°›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1963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Academic Editing Proofreading Service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CA8E3D-301B-4026-A986-F972721039C1}" type="slidenum">
              <a:rPr lang="en-US" altLang="en-US"/>
              <a:pPr>
                <a:defRPr/>
              </a:pPr>
              <a:t>‹N°›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074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Academic Editing Proofreading Service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459778-773D-4082-BFCA-AEF5C70F9F14}" type="slidenum">
              <a:rPr lang="en-US" altLang="en-US"/>
              <a:pPr>
                <a:defRPr/>
              </a:pPr>
              <a:t>‹N°›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7067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Academic Editing Proofreading Service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41C4F5-E6C8-4071-84F6-DEE3BDD05FF6}" type="slidenum">
              <a:rPr lang="en-US" altLang="en-US"/>
              <a:pPr>
                <a:defRPr/>
              </a:pPr>
              <a:t>‹N°›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49772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Academic Editing Proofreading Service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DBD013-59D3-462C-82BE-D82111D8797D}" type="slidenum">
              <a:rPr lang="en-US" altLang="en-US"/>
              <a:pPr>
                <a:defRPr/>
              </a:pPr>
              <a:t>‹N°›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8978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Academic Editing Proofreading Service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B6229D-FD4F-47D2-A6A1-817A14B60AA8}" type="slidenum">
              <a:rPr lang="en-US" altLang="en-US"/>
              <a:pPr>
                <a:defRPr/>
              </a:pPr>
              <a:t>‹N°›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08403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843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+mj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843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+mj-lt"/>
              </a:defRPr>
            </a:lvl1pPr>
          </a:lstStyle>
          <a:p>
            <a:pPr>
              <a:defRPr/>
            </a:pPr>
            <a:r>
              <a:rPr lang="en-US" altLang="en-US"/>
              <a:t>Academic Editing Proofreading Service</a:t>
            </a:r>
          </a:p>
        </p:txBody>
      </p:sp>
      <p:sp>
        <p:nvSpPr>
          <p:cNvPr id="1843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Garamond" panose="02020502050306020203" pitchFamily="18" charset="0"/>
              </a:defRPr>
            </a:lvl1pPr>
          </a:lstStyle>
          <a:p>
            <a:pPr>
              <a:defRPr/>
            </a:pPr>
            <a:fld id="{171DB8D4-C6DB-4763-BEDD-DA1E7081FC02}" type="slidenum">
              <a:rPr lang="en-US" altLang="en-US"/>
              <a:pPr>
                <a:defRPr/>
              </a:pPr>
              <a:t>‹N°›</a:t>
            </a:fld>
            <a:endParaRPr lang="en-US" alt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q"/>
        <a:defRPr sz="2600">
          <a:solidFill>
            <a:schemeClr val="tx1"/>
          </a:solidFill>
          <a:latin typeface="+mn-lt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2200">
          <a:solidFill>
            <a:schemeClr val="tx1"/>
          </a:solidFill>
          <a:latin typeface="+mn-lt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q"/>
        <a:defRPr sz="2000">
          <a:solidFill>
            <a:schemeClr val="tx1"/>
          </a:solidFill>
          <a:latin typeface="+mn-lt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datatopics.worldbank.org/education/" TargetMode="External"/><Relationship Id="rId2" Type="http://schemas.openxmlformats.org/officeDocument/2006/relationships/hyperlink" Target="https://datacatalog.worldbank.org/dataset/education-statistics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9552" y="1225071"/>
            <a:ext cx="8136904" cy="1227353"/>
          </a:xfrm>
        </p:spPr>
        <p:txBody>
          <a:bodyPr/>
          <a:lstStyle/>
          <a:p>
            <a:pPr algn="ctr" eaLnBrk="1" hangingPunct="1"/>
            <a:r>
              <a:rPr lang="fr-FR" sz="4400" b="1" dirty="0" smtClean="0"/>
              <a:t>Projet 2 : Analysez </a:t>
            </a:r>
            <a:r>
              <a:rPr lang="fr-FR" sz="4400" b="1" dirty="0"/>
              <a:t>des données de systèmes éducatifs</a:t>
            </a:r>
            <a:r>
              <a:rPr lang="fr-FR" sz="2400" b="1" dirty="0"/>
              <a:t/>
            </a:r>
            <a:br>
              <a:rPr lang="fr-FR" sz="2400" b="1" dirty="0"/>
            </a:br>
            <a:r>
              <a:rPr lang="en-US" altLang="zh-TW" sz="3200" b="1" dirty="0">
                <a:ea typeface="新細明體" pitchFamily="18" charset="-120"/>
              </a:rPr>
              <a:t/>
            </a:r>
            <a:br>
              <a:rPr lang="en-US" altLang="zh-TW" sz="3200" b="1" dirty="0">
                <a:ea typeface="新細明體" pitchFamily="18" charset="-120"/>
              </a:rPr>
            </a:br>
            <a:endParaRPr lang="en-US" altLang="zh-TW" sz="3200" b="1" dirty="0">
              <a:ea typeface="新細明體" pitchFamily="18" charset="-120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15616" y="4470630"/>
            <a:ext cx="7416824" cy="1982706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zh-TW" sz="1600" b="1" dirty="0"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                                    </a:t>
            </a:r>
            <a:endParaRPr lang="en-US" altLang="zh-TW" sz="1600" b="1" baseline="30000" dirty="0">
              <a:latin typeface="Times New Roman" panose="02020603050405020304" pitchFamily="18" charset="0"/>
              <a:ea typeface="新細明體" pitchFamily="18" charset="-120"/>
              <a:cs typeface="Times New Roman" panose="02020603050405020304" pitchFamily="18" charset="0"/>
            </a:endParaRPr>
          </a:p>
          <a:p>
            <a:pPr eaLnBrk="1" hangingPunct="1"/>
            <a:r>
              <a:rPr lang="fr-FR" altLang="fr-FR" sz="1800" b="1" dirty="0" smtClean="0"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Mentor </a:t>
            </a:r>
            <a:r>
              <a:rPr lang="fr-FR" altLang="fr-FR" sz="1800" b="1" dirty="0"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: </a:t>
            </a:r>
            <a:r>
              <a:rPr lang="fr-FR" altLang="fr-FR" sz="1800" b="1" dirty="0" err="1" smtClean="0"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Julide</a:t>
            </a:r>
            <a:r>
              <a:rPr lang="fr-FR" altLang="fr-FR" sz="1800" b="1" dirty="0" smtClean="0"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 YILMAZ</a:t>
            </a:r>
            <a:endParaRPr lang="fr-FR" altLang="fr-FR" sz="1800" b="1" dirty="0">
              <a:latin typeface="Times New Roman" panose="02020603050405020304" pitchFamily="18" charset="0"/>
              <a:ea typeface="新細明體" pitchFamily="18" charset="-120"/>
              <a:cs typeface="Times New Roman" panose="02020603050405020304" pitchFamily="18" charset="0"/>
            </a:endParaRPr>
          </a:p>
          <a:p>
            <a:pPr eaLnBrk="1" hangingPunct="1"/>
            <a:r>
              <a:rPr lang="fr-FR" altLang="fr-FR" sz="1600" b="1" dirty="0" smtClean="0"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                     </a:t>
            </a:r>
            <a:endParaRPr lang="fr-FR" altLang="fr-FR" sz="1600" b="1" dirty="0">
              <a:latin typeface="Times New Roman" panose="02020603050405020304" pitchFamily="18" charset="0"/>
              <a:ea typeface="新細明體" pitchFamily="18" charset="-120"/>
              <a:cs typeface="Times New Roman" panose="02020603050405020304" pitchFamily="18" charset="0"/>
            </a:endParaRPr>
          </a:p>
          <a:p>
            <a:pPr algn="ctr" eaLnBrk="1" hangingPunct="1"/>
            <a:endParaRPr lang="fr-FR" altLang="fr-FR" sz="1600" b="1" dirty="0" smtClean="0">
              <a:latin typeface="Times New Roman" panose="02020603050405020304" pitchFamily="18" charset="0"/>
              <a:ea typeface="新細明體" pitchFamily="18" charset="-120"/>
              <a:cs typeface="Times New Roman" panose="02020603050405020304" pitchFamily="18" charset="0"/>
            </a:endParaRPr>
          </a:p>
          <a:p>
            <a:pPr algn="ctr" eaLnBrk="1" hangingPunct="1"/>
            <a:endParaRPr lang="fr-FR" altLang="fr-FR" sz="1600" b="1" dirty="0">
              <a:latin typeface="Times New Roman" panose="02020603050405020304" pitchFamily="18" charset="0"/>
              <a:ea typeface="新細明體" pitchFamily="18" charset="-120"/>
              <a:cs typeface="Times New Roman" panose="02020603050405020304" pitchFamily="18" charset="0"/>
            </a:endParaRPr>
          </a:p>
          <a:p>
            <a:pPr algn="ctr" eaLnBrk="1" hangingPunct="1"/>
            <a:r>
              <a:rPr lang="fr-FR" altLang="fr-FR" sz="1600" b="1" dirty="0" smtClean="0"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18 Mai 2022</a:t>
            </a:r>
            <a:endParaRPr lang="fr-FR" altLang="fr-FR" sz="1600" b="1" dirty="0">
              <a:latin typeface="Times New Roman" panose="02020603050405020304" pitchFamily="18" charset="0"/>
              <a:ea typeface="新細明體" pitchFamily="18" charset="-120"/>
              <a:cs typeface="Times New Roman" panose="02020603050405020304" pitchFamily="18" charset="0"/>
            </a:endParaRPr>
          </a:p>
          <a:p>
            <a:pPr eaLnBrk="1" hangingPunct="1"/>
            <a:r>
              <a:rPr lang="fr-FR" altLang="fr-FR" sz="2000" b="1" dirty="0"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/>
            </a:r>
            <a:br>
              <a:rPr lang="fr-FR" altLang="fr-FR" sz="2000" b="1" dirty="0"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</a:br>
            <a:endParaRPr lang="en-US" altLang="zh-TW" sz="2000" b="1" dirty="0">
              <a:latin typeface="Times New Roman" panose="02020603050405020304" pitchFamily="18" charset="0"/>
              <a:ea typeface="新細明體" pitchFamily="18" charset="-120"/>
              <a:cs typeface="Times New Roman" panose="02020603050405020304" pitchFamily="18" charset="0"/>
            </a:endParaRPr>
          </a:p>
        </p:txBody>
      </p:sp>
      <p:pic>
        <p:nvPicPr>
          <p:cNvPr id="5126" name="Imag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9512" y="487228"/>
            <a:ext cx="3411611" cy="4395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7" name="Imag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00092" y="194836"/>
            <a:ext cx="2403500" cy="881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ZoneTexte 7"/>
          <p:cNvSpPr txBox="1"/>
          <p:nvPr/>
        </p:nvSpPr>
        <p:spPr>
          <a:xfrm>
            <a:off x="1222184" y="2775682"/>
            <a:ext cx="7203689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altLang="fr-FR" sz="2400" b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Soutenance </a:t>
            </a:r>
            <a:r>
              <a:rPr lang="fr-FR" altLang="fr-FR" sz="2400" b="1" dirty="0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pour validation de projet</a:t>
            </a:r>
            <a:endParaRPr lang="fr-FR" altLang="fr-FR" sz="2400" b="1" dirty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pPr algn="ctr">
              <a:lnSpc>
                <a:spcPct val="150000"/>
              </a:lnSpc>
            </a:pPr>
            <a:r>
              <a:rPr lang="fr-FR" altLang="fr-FR" sz="1600" b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présentée par </a:t>
            </a:r>
          </a:p>
          <a:p>
            <a:pPr algn="ctr">
              <a:lnSpc>
                <a:spcPct val="150000"/>
              </a:lnSpc>
            </a:pPr>
            <a:r>
              <a:rPr lang="fr-FR" altLang="fr-FR" sz="2000" b="1" dirty="0" err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Imen</a:t>
            </a:r>
            <a:r>
              <a:rPr lang="fr-FR" altLang="fr-FR" sz="2000" b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 KADRI</a:t>
            </a:r>
            <a:endParaRPr lang="fr-FR"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25128" y="221039"/>
            <a:ext cx="8539360" cy="1139825"/>
          </a:xfrm>
        </p:spPr>
        <p:txBody>
          <a:bodyPr/>
          <a:lstStyle/>
          <a:p>
            <a:r>
              <a:rPr lang="fr-FR" sz="3200" b="1" dirty="0" smtClean="0">
                <a:latin typeface="+mn-lt"/>
                <a:ea typeface="新細明體" pitchFamily="18" charset="-120"/>
              </a:rPr>
              <a:t>Méthodologie</a:t>
            </a:r>
            <a:r>
              <a:rPr lang="fr-FR" sz="3200" b="1" dirty="0" smtClean="0">
                <a:latin typeface="+mn-lt"/>
                <a:ea typeface="新細明體" pitchFamily="18" charset="-120"/>
              </a:rPr>
              <a:t> </a:t>
            </a:r>
            <a:r>
              <a:rPr lang="fr-FR" sz="3200" b="1" dirty="0" smtClean="0">
                <a:latin typeface="+mn-lt"/>
                <a:ea typeface="新細明體" pitchFamily="18" charset="-120"/>
              </a:rPr>
              <a:t>: Nettoyage de </a:t>
            </a:r>
            <a:r>
              <a:rPr lang="fr-FR" sz="3200" b="1" dirty="0" smtClean="0">
                <a:latin typeface="+mn-lt"/>
                <a:ea typeface="新細明體" pitchFamily="18" charset="-120"/>
              </a:rPr>
              <a:t>données (1)</a:t>
            </a:r>
            <a:endParaRPr lang="fr-FR" sz="3200" b="1" dirty="0">
              <a:latin typeface="+mn-lt"/>
              <a:ea typeface="新細明體" pitchFamily="18" charset="-12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25128" y="1360864"/>
            <a:ext cx="8424936" cy="4470822"/>
          </a:xfrm>
        </p:spPr>
        <p:txBody>
          <a:bodyPr/>
          <a:lstStyle/>
          <a:p>
            <a:pPr marL="174625" indent="-174625" algn="just">
              <a:lnSpc>
                <a:spcPts val="3200"/>
              </a:lnSpc>
            </a:pPr>
            <a:r>
              <a:rPr lang="fr-FR" altLang="fr-FR" sz="1400" b="1" dirty="0" err="1" smtClean="0"/>
              <a:t>Dataset</a:t>
            </a:r>
            <a:r>
              <a:rPr lang="fr-FR" altLang="fr-FR" sz="1400" b="1" dirty="0" smtClean="0"/>
              <a:t> </a:t>
            </a:r>
            <a:r>
              <a:rPr lang="fr-FR" altLang="fr-FR" sz="1400" b="1" dirty="0" smtClean="0"/>
              <a:t>: EdStatsData.csv</a:t>
            </a:r>
          </a:p>
          <a:p>
            <a:pPr marL="174625" indent="-174625" algn="just">
              <a:lnSpc>
                <a:spcPts val="3200"/>
              </a:lnSpc>
            </a:pPr>
            <a:r>
              <a:rPr lang="fr-FR" altLang="fr-FR" sz="2000" b="1" dirty="0" smtClean="0"/>
              <a:t>Donnés manquantes:</a:t>
            </a:r>
          </a:p>
          <a:p>
            <a:pPr marL="174625" indent="-174625" algn="just">
              <a:lnSpc>
                <a:spcPts val="3200"/>
              </a:lnSpc>
            </a:pPr>
            <a:endParaRPr lang="fr-FR" altLang="fr-FR" sz="2000" b="1" dirty="0" smtClean="0"/>
          </a:p>
          <a:p>
            <a:pPr marL="174625" indent="-174625" algn="just">
              <a:lnSpc>
                <a:spcPts val="3200"/>
              </a:lnSpc>
            </a:pPr>
            <a:endParaRPr lang="fr-FR" altLang="fr-FR" sz="2000" b="1" dirty="0"/>
          </a:p>
          <a:p>
            <a:pPr marL="174625" indent="-174625" algn="just">
              <a:lnSpc>
                <a:spcPts val="3200"/>
              </a:lnSpc>
            </a:pPr>
            <a:endParaRPr lang="fr-FR" altLang="fr-FR" sz="2000" b="1" dirty="0"/>
          </a:p>
          <a:p>
            <a:pPr marL="174625" indent="-174625" algn="just">
              <a:lnSpc>
                <a:spcPts val="3200"/>
              </a:lnSpc>
            </a:pPr>
            <a:r>
              <a:rPr lang="fr-FR" altLang="fr-FR" sz="2000" b="1" dirty="0" smtClean="0"/>
              <a:t>Taux </a:t>
            </a:r>
            <a:r>
              <a:rPr lang="fr-FR" altLang="fr-FR" sz="2000" b="1" dirty="0"/>
              <a:t>de remplissage </a:t>
            </a:r>
          </a:p>
          <a:p>
            <a:pPr marL="0" indent="0" algn="just">
              <a:lnSpc>
                <a:spcPts val="3200"/>
              </a:lnSpc>
              <a:buNone/>
            </a:pPr>
            <a:r>
              <a:rPr lang="fr-FR" altLang="fr-FR" sz="2000" b="1" dirty="0"/>
              <a:t>du </a:t>
            </a:r>
            <a:r>
              <a:rPr lang="fr-FR" altLang="fr-FR" sz="2000" b="1" dirty="0" err="1"/>
              <a:t>dataset</a:t>
            </a:r>
            <a:r>
              <a:rPr lang="fr-FR" altLang="fr-FR" sz="2000" b="1" dirty="0"/>
              <a:t> EdStatsData.csv </a:t>
            </a:r>
          </a:p>
          <a:p>
            <a:pPr marL="0" indent="0" algn="just">
              <a:lnSpc>
                <a:spcPts val="3200"/>
              </a:lnSpc>
              <a:buNone/>
            </a:pPr>
            <a:endParaRPr lang="fr-FR" sz="2400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CCCC09-B4D8-49D1-B465-0920E9642F99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4874" y="1156423"/>
            <a:ext cx="6265533" cy="4974997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0286" y="1342067"/>
            <a:ext cx="3000375" cy="2066925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3027" y="4683620"/>
            <a:ext cx="2543175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137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25128" y="221039"/>
            <a:ext cx="8539360" cy="1139825"/>
          </a:xfrm>
        </p:spPr>
        <p:txBody>
          <a:bodyPr/>
          <a:lstStyle/>
          <a:p>
            <a:r>
              <a:rPr lang="fr-FR" sz="3200" b="1" dirty="0" smtClean="0">
                <a:latin typeface="+mn-lt"/>
                <a:ea typeface="新細明體" pitchFamily="18" charset="-120"/>
              </a:rPr>
              <a:t>Méthodologie</a:t>
            </a:r>
            <a:r>
              <a:rPr lang="fr-FR" sz="3200" b="1" dirty="0" smtClean="0">
                <a:latin typeface="+mn-lt"/>
                <a:ea typeface="新細明體" pitchFamily="18" charset="-120"/>
              </a:rPr>
              <a:t> </a:t>
            </a:r>
            <a:r>
              <a:rPr lang="fr-FR" sz="3200" b="1" dirty="0" smtClean="0">
                <a:latin typeface="+mn-lt"/>
                <a:ea typeface="新細明體" pitchFamily="18" charset="-120"/>
              </a:rPr>
              <a:t>: Nettoyage de </a:t>
            </a:r>
            <a:r>
              <a:rPr lang="fr-FR" sz="3200" b="1" dirty="0" smtClean="0">
                <a:latin typeface="+mn-lt"/>
                <a:ea typeface="新細明體" pitchFamily="18" charset="-120"/>
              </a:rPr>
              <a:t>données (2)</a:t>
            </a:r>
            <a:endParaRPr lang="fr-FR" sz="3200" b="1" dirty="0">
              <a:latin typeface="+mn-lt"/>
              <a:ea typeface="新細明體" pitchFamily="18" charset="-12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25128" y="1360864"/>
            <a:ext cx="8424936" cy="4470822"/>
          </a:xfrm>
        </p:spPr>
        <p:txBody>
          <a:bodyPr/>
          <a:lstStyle/>
          <a:p>
            <a:pPr marL="0" indent="0" algn="just">
              <a:lnSpc>
                <a:spcPts val="3200"/>
              </a:lnSpc>
              <a:buNone/>
            </a:pPr>
            <a:endParaRPr lang="fr-FR" altLang="fr-FR" sz="1400" b="1" dirty="0" smtClean="0"/>
          </a:p>
          <a:p>
            <a:pPr marL="174625" indent="-174625" algn="just">
              <a:lnSpc>
                <a:spcPts val="3200"/>
              </a:lnSpc>
            </a:pPr>
            <a:r>
              <a:rPr lang="fr-FR" altLang="fr-FR" sz="2000" b="1" dirty="0" smtClean="0"/>
              <a:t>Enlever les petits pays:</a:t>
            </a:r>
          </a:p>
          <a:p>
            <a:pPr marL="174625" indent="-174625" algn="just">
              <a:lnSpc>
                <a:spcPts val="3200"/>
              </a:lnSpc>
            </a:pPr>
            <a:endParaRPr lang="fr-FR" altLang="fr-FR" sz="2000" b="1" dirty="0" smtClean="0"/>
          </a:p>
          <a:p>
            <a:pPr marL="174625" indent="-174625" algn="just">
              <a:lnSpc>
                <a:spcPts val="3200"/>
              </a:lnSpc>
            </a:pPr>
            <a:endParaRPr lang="fr-FR" altLang="fr-FR" sz="2000" b="1" dirty="0"/>
          </a:p>
          <a:p>
            <a:pPr marL="174625" indent="-174625" algn="just">
              <a:lnSpc>
                <a:spcPts val="3200"/>
              </a:lnSpc>
            </a:pPr>
            <a:endParaRPr lang="fr-FR" altLang="fr-FR" sz="2000" b="1" dirty="0"/>
          </a:p>
          <a:p>
            <a:pPr marL="0" indent="0" algn="just">
              <a:lnSpc>
                <a:spcPts val="3200"/>
              </a:lnSpc>
              <a:buNone/>
            </a:pPr>
            <a:endParaRPr lang="fr-FR" sz="2400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CCCC09-B4D8-49D1-B465-0920E9642F99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009" y="2500689"/>
            <a:ext cx="7853090" cy="1723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810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25128" y="221039"/>
            <a:ext cx="8539360" cy="1139825"/>
          </a:xfrm>
        </p:spPr>
        <p:txBody>
          <a:bodyPr/>
          <a:lstStyle/>
          <a:p>
            <a:r>
              <a:rPr lang="fr-FR" sz="3200" b="1" dirty="0">
                <a:ea typeface="新細明體" pitchFamily="18" charset="-120"/>
              </a:rPr>
              <a:t>Méthodologie : Nettoyage de données </a:t>
            </a:r>
            <a:r>
              <a:rPr lang="fr-FR" sz="3200" b="1" dirty="0" smtClean="0">
                <a:ea typeface="新細明體" pitchFamily="18" charset="-120"/>
              </a:rPr>
              <a:t>(3)</a:t>
            </a:r>
            <a:endParaRPr lang="fr-FR" sz="3200" b="1" dirty="0">
              <a:latin typeface="+mn-lt"/>
              <a:ea typeface="新細明體" pitchFamily="18" charset="-12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63216" y="1205047"/>
            <a:ext cx="7056784" cy="1106542"/>
          </a:xfrm>
        </p:spPr>
        <p:txBody>
          <a:bodyPr/>
          <a:lstStyle/>
          <a:p>
            <a:pPr marL="174625" indent="-174625" algn="just">
              <a:lnSpc>
                <a:spcPts val="3200"/>
              </a:lnSpc>
            </a:pPr>
            <a:r>
              <a:rPr lang="fr-FR" altLang="fr-FR" sz="1600" b="1" dirty="0" smtClean="0">
                <a:solidFill>
                  <a:srgbClr val="C00000"/>
                </a:solidFill>
              </a:rPr>
              <a:t>Choix des  indicateurs </a:t>
            </a:r>
            <a:r>
              <a:rPr lang="fr-FR" altLang="fr-FR" sz="1600" b="1" dirty="0" smtClean="0"/>
              <a:t>: </a:t>
            </a:r>
            <a:r>
              <a:rPr lang="fr-FR" altLang="fr-FR" sz="1600" b="1" dirty="0"/>
              <a:t>i</a:t>
            </a:r>
            <a:r>
              <a:rPr lang="fr-FR" altLang="fr-FR" sz="1600" b="1" dirty="0" smtClean="0"/>
              <a:t>nternet, ordinateur, fréquentation du lycée (%), </a:t>
            </a:r>
            <a:r>
              <a:rPr lang="fr-FR" altLang="fr-FR" sz="1600" b="1" dirty="0"/>
              <a:t>f</a:t>
            </a:r>
            <a:r>
              <a:rPr lang="fr-FR" altLang="fr-FR" sz="1600" b="1" dirty="0" smtClean="0"/>
              <a:t>réquentation de l’</a:t>
            </a:r>
            <a:r>
              <a:rPr lang="fr-FR" altLang="fr-FR" sz="1600" b="1" dirty="0" err="1" smtClean="0"/>
              <a:t>univeristé</a:t>
            </a:r>
            <a:endParaRPr lang="fr-FR" altLang="fr-FR" sz="1600" b="1" dirty="0" smtClean="0"/>
          </a:p>
          <a:p>
            <a:pPr marL="174625" indent="-174625" algn="just">
              <a:lnSpc>
                <a:spcPts val="3200"/>
              </a:lnSpc>
            </a:pPr>
            <a:endParaRPr lang="fr-FR" altLang="fr-FR" sz="2000" b="1" dirty="0" smtClean="0"/>
          </a:p>
          <a:p>
            <a:pPr marL="174625" indent="-174625" algn="just">
              <a:lnSpc>
                <a:spcPts val="3200"/>
              </a:lnSpc>
            </a:pPr>
            <a:endParaRPr lang="fr-FR" altLang="fr-FR" sz="2000" b="1" dirty="0"/>
          </a:p>
          <a:p>
            <a:pPr marL="174625" indent="-174625" algn="just">
              <a:lnSpc>
                <a:spcPts val="3200"/>
              </a:lnSpc>
            </a:pPr>
            <a:endParaRPr lang="fr-FR" altLang="fr-FR" sz="2000" b="1" dirty="0"/>
          </a:p>
          <a:p>
            <a:pPr marL="0" indent="0" algn="just">
              <a:lnSpc>
                <a:spcPts val="3200"/>
              </a:lnSpc>
              <a:buNone/>
            </a:pPr>
            <a:endParaRPr lang="fr-FR" sz="2400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CCCC09-B4D8-49D1-B465-0920E9642F99}" type="slidenum">
              <a:rPr lang="en-US" altLang="en-US" smtClean="0"/>
              <a:pPr>
                <a:defRPr/>
              </a:pPr>
              <a:t>12</a:t>
            </a:fld>
            <a:endParaRPr lang="en-US" altLang="en-US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2311589"/>
            <a:ext cx="6303234" cy="3767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020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25128" y="221039"/>
            <a:ext cx="8539360" cy="1139825"/>
          </a:xfrm>
        </p:spPr>
        <p:txBody>
          <a:bodyPr/>
          <a:lstStyle/>
          <a:p>
            <a:r>
              <a:rPr lang="fr-FR" sz="3200" b="1" dirty="0">
                <a:ea typeface="新細明體" pitchFamily="18" charset="-120"/>
              </a:rPr>
              <a:t>Méthodologie : Nettoyage de données </a:t>
            </a:r>
            <a:r>
              <a:rPr lang="fr-FR" sz="3200" b="1" dirty="0" smtClean="0">
                <a:ea typeface="新細明體" pitchFamily="18" charset="-120"/>
              </a:rPr>
              <a:t>(4)</a:t>
            </a:r>
            <a:endParaRPr lang="fr-FR" sz="3200" b="1" dirty="0">
              <a:latin typeface="+mn-lt"/>
              <a:ea typeface="新細明體" pitchFamily="18" charset="-12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63216" y="1205047"/>
            <a:ext cx="7056784" cy="567769"/>
          </a:xfrm>
        </p:spPr>
        <p:txBody>
          <a:bodyPr/>
          <a:lstStyle/>
          <a:p>
            <a:pPr marL="174625" indent="-174625" algn="just">
              <a:lnSpc>
                <a:spcPts val="3200"/>
              </a:lnSpc>
            </a:pPr>
            <a:r>
              <a:rPr lang="fr-FR" altLang="fr-FR" sz="1600" b="1" dirty="0" smtClean="0">
                <a:solidFill>
                  <a:srgbClr val="C00000"/>
                </a:solidFill>
              </a:rPr>
              <a:t>Distribution des données par indicateur </a:t>
            </a:r>
            <a:r>
              <a:rPr lang="fr-FR" altLang="fr-FR" sz="1600" b="1" dirty="0" smtClean="0"/>
              <a:t>: boites à moustaches</a:t>
            </a:r>
            <a:r>
              <a:rPr lang="fr-FR" altLang="fr-FR" sz="1600" b="1" dirty="0" smtClean="0"/>
              <a:t>, </a:t>
            </a:r>
            <a:endParaRPr lang="fr-FR" altLang="fr-FR" sz="2000" b="1" dirty="0" smtClean="0"/>
          </a:p>
          <a:p>
            <a:pPr marL="174625" indent="-174625" algn="just">
              <a:lnSpc>
                <a:spcPts val="3200"/>
              </a:lnSpc>
            </a:pPr>
            <a:endParaRPr lang="fr-FR" altLang="fr-FR" sz="2000" b="1" dirty="0"/>
          </a:p>
          <a:p>
            <a:pPr marL="0" indent="0" algn="just">
              <a:lnSpc>
                <a:spcPts val="3200"/>
              </a:lnSpc>
              <a:buNone/>
            </a:pPr>
            <a:endParaRPr lang="fr-FR" sz="2400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CCCC09-B4D8-49D1-B465-0920E9642F99}" type="slidenum">
              <a:rPr lang="en-US" altLang="en-US" smtClean="0"/>
              <a:pPr>
                <a:defRPr/>
              </a:pPr>
              <a:t>13</a:t>
            </a:fld>
            <a:endParaRPr lang="en-US" altLang="en-US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75" y="1750504"/>
            <a:ext cx="6867525" cy="1123950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203" y="2918270"/>
            <a:ext cx="6444208" cy="2344016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2764283"/>
            <a:ext cx="6839744" cy="2487888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752475" y="5700260"/>
            <a:ext cx="6555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Remplacer les valeurs &gt;100 par 100</a:t>
            </a:r>
            <a:endParaRPr lang="fr-FR" b="1" dirty="0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5284459"/>
            <a:ext cx="5257800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03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25128" y="221039"/>
            <a:ext cx="8539360" cy="1139825"/>
          </a:xfrm>
        </p:spPr>
        <p:txBody>
          <a:bodyPr/>
          <a:lstStyle/>
          <a:p>
            <a:r>
              <a:rPr lang="fr-FR" sz="3200" b="1" dirty="0">
                <a:ea typeface="新細明體" pitchFamily="18" charset="-120"/>
              </a:rPr>
              <a:t>Méthodologie : Nettoyage de données </a:t>
            </a:r>
            <a:r>
              <a:rPr lang="fr-FR" sz="3200" b="1" dirty="0" smtClean="0">
                <a:ea typeface="新細明體" pitchFamily="18" charset="-120"/>
              </a:rPr>
              <a:t>(5)</a:t>
            </a:r>
            <a:endParaRPr lang="fr-FR" sz="3200" b="1" dirty="0">
              <a:latin typeface="+mn-lt"/>
              <a:ea typeface="新細明體" pitchFamily="18" charset="-12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63216" y="1205047"/>
            <a:ext cx="8123584" cy="567769"/>
          </a:xfrm>
        </p:spPr>
        <p:txBody>
          <a:bodyPr/>
          <a:lstStyle/>
          <a:p>
            <a:pPr marL="174625" indent="-174625" algn="just">
              <a:lnSpc>
                <a:spcPts val="3200"/>
              </a:lnSpc>
            </a:pPr>
            <a:r>
              <a:rPr lang="fr-FR" altLang="fr-FR" sz="1600" b="1" dirty="0" smtClean="0">
                <a:solidFill>
                  <a:srgbClr val="C00000"/>
                </a:solidFill>
              </a:rPr>
              <a:t>Ordre de grandeur des indicateurs </a:t>
            </a:r>
            <a:r>
              <a:rPr lang="fr-FR" altLang="fr-FR" sz="1600" b="1" dirty="0" smtClean="0"/>
              <a:t>: la moyenne, dernière valeur non nulle</a:t>
            </a:r>
            <a:r>
              <a:rPr lang="fr-FR" altLang="fr-FR" sz="1600" b="1" dirty="0" smtClean="0"/>
              <a:t> </a:t>
            </a:r>
            <a:endParaRPr lang="fr-FR" altLang="fr-FR" sz="2000" b="1" dirty="0" smtClean="0"/>
          </a:p>
          <a:p>
            <a:pPr marL="174625" indent="-174625" algn="just">
              <a:lnSpc>
                <a:spcPts val="3200"/>
              </a:lnSpc>
            </a:pPr>
            <a:endParaRPr lang="fr-FR" altLang="fr-FR" sz="2000" b="1" dirty="0"/>
          </a:p>
          <a:p>
            <a:pPr marL="0" indent="0" algn="just">
              <a:lnSpc>
                <a:spcPts val="3200"/>
              </a:lnSpc>
              <a:buNone/>
            </a:pPr>
            <a:endParaRPr lang="fr-FR" sz="2400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CCCC09-B4D8-49D1-B465-0920E9642F99}" type="slidenum">
              <a:rPr lang="en-US" altLang="en-US" smtClean="0"/>
              <a:pPr>
                <a:defRPr/>
              </a:pPr>
              <a:t>14</a:t>
            </a:fld>
            <a:endParaRPr lang="en-US" altLang="en-US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026" y="1638887"/>
            <a:ext cx="6172200" cy="1304925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670" y="3285544"/>
            <a:ext cx="7686675" cy="275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137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25128" y="221039"/>
            <a:ext cx="8539360" cy="1139825"/>
          </a:xfrm>
        </p:spPr>
        <p:txBody>
          <a:bodyPr/>
          <a:lstStyle/>
          <a:p>
            <a:r>
              <a:rPr lang="fr-FR" sz="3200" b="1" dirty="0">
                <a:ea typeface="新細明體" pitchFamily="18" charset="-120"/>
              </a:rPr>
              <a:t>Méthodologie : Nettoyage de données </a:t>
            </a:r>
            <a:r>
              <a:rPr lang="fr-FR" sz="3200" b="1" dirty="0" smtClean="0">
                <a:ea typeface="新細明體" pitchFamily="18" charset="-120"/>
              </a:rPr>
              <a:t>(6)</a:t>
            </a:r>
            <a:endParaRPr lang="fr-FR" sz="3200" b="1" dirty="0">
              <a:latin typeface="+mn-lt"/>
              <a:ea typeface="新細明體" pitchFamily="18" charset="-12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63216" y="1205047"/>
            <a:ext cx="8123584" cy="567769"/>
          </a:xfrm>
        </p:spPr>
        <p:txBody>
          <a:bodyPr/>
          <a:lstStyle/>
          <a:p>
            <a:pPr marL="174625" indent="-174625" algn="just">
              <a:lnSpc>
                <a:spcPts val="3200"/>
              </a:lnSpc>
            </a:pPr>
            <a:r>
              <a:rPr lang="fr-FR" altLang="fr-FR" sz="1600" b="1" dirty="0" smtClean="0">
                <a:solidFill>
                  <a:srgbClr val="C00000"/>
                </a:solidFill>
              </a:rPr>
              <a:t>Ordre de grandeur des indicateurs par pays </a:t>
            </a:r>
            <a:r>
              <a:rPr lang="fr-FR" altLang="fr-FR" sz="1600" b="1" dirty="0" smtClean="0"/>
              <a:t> </a:t>
            </a:r>
            <a:endParaRPr lang="fr-FR" altLang="fr-FR" sz="2000" b="1" dirty="0" smtClean="0"/>
          </a:p>
          <a:p>
            <a:pPr marL="174625" indent="-174625" algn="just">
              <a:lnSpc>
                <a:spcPts val="3200"/>
              </a:lnSpc>
            </a:pPr>
            <a:endParaRPr lang="fr-FR" altLang="fr-FR" sz="2000" b="1" dirty="0"/>
          </a:p>
          <a:p>
            <a:pPr marL="0" indent="0" algn="just">
              <a:lnSpc>
                <a:spcPts val="3200"/>
              </a:lnSpc>
              <a:buNone/>
            </a:pPr>
            <a:endParaRPr lang="fr-FR" sz="2400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CCCC09-B4D8-49D1-B465-0920E9642F99}" type="slidenum">
              <a:rPr lang="en-US" altLang="en-US" smtClean="0"/>
              <a:pPr>
                <a:defRPr/>
              </a:pPr>
              <a:t>15</a:t>
            </a:fld>
            <a:endParaRPr lang="en-US" altLang="en-US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162175"/>
            <a:ext cx="7315200" cy="25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098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130816"/>
            <a:ext cx="7678071" cy="725602"/>
          </a:xfrm>
        </p:spPr>
        <p:txBody>
          <a:bodyPr/>
          <a:lstStyle/>
          <a:p>
            <a:pPr eaLnBrk="1" hangingPunct="1"/>
            <a:r>
              <a:rPr lang="en-US" altLang="zh-TW" b="1" dirty="0">
                <a:ea typeface="新細明體" pitchFamily="18" charset="-120"/>
              </a:rPr>
              <a:t>Plan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4031" y="1484784"/>
            <a:ext cx="8196980" cy="3672408"/>
          </a:xfrm>
        </p:spPr>
        <p:txBody>
          <a:bodyPr/>
          <a:lstStyle/>
          <a:p>
            <a:pPr marL="269875" indent="-269875" algn="just" eaLnBrk="1" hangingPunct="1">
              <a:spcBef>
                <a:spcPts val="1800"/>
              </a:spcBef>
            </a:pPr>
            <a:r>
              <a:rPr lang="fr-FR" altLang="zh-TW" sz="2400" b="1" dirty="0" smtClean="0">
                <a:solidFill>
                  <a:schemeClr val="bg1">
                    <a:lumMod val="85000"/>
                  </a:schemeClr>
                </a:solidFill>
                <a:ea typeface="新細明體" pitchFamily="18" charset="-120"/>
              </a:rPr>
              <a:t>Introduction</a:t>
            </a:r>
            <a:endParaRPr lang="fr-FR" altLang="zh-TW" sz="2400" b="1" dirty="0">
              <a:solidFill>
                <a:schemeClr val="bg1">
                  <a:lumMod val="85000"/>
                </a:schemeClr>
              </a:solidFill>
              <a:ea typeface="新細明體" pitchFamily="18" charset="-120"/>
            </a:endParaRPr>
          </a:p>
          <a:p>
            <a:pPr marL="269875" indent="-269875" algn="just" eaLnBrk="1" hangingPunct="1">
              <a:spcBef>
                <a:spcPts val="1800"/>
              </a:spcBef>
            </a:pPr>
            <a:r>
              <a:rPr lang="fr-FR" altLang="zh-TW" sz="2400" b="1" dirty="0" smtClean="0">
                <a:solidFill>
                  <a:schemeClr val="bg1">
                    <a:lumMod val="85000"/>
                  </a:schemeClr>
                </a:solidFill>
                <a:ea typeface="新細明體" pitchFamily="18" charset="-120"/>
              </a:rPr>
              <a:t>Méthodologie</a:t>
            </a:r>
            <a:endParaRPr lang="fr-FR" altLang="zh-TW" sz="2400" b="1" dirty="0" smtClean="0">
              <a:solidFill>
                <a:schemeClr val="bg1">
                  <a:lumMod val="85000"/>
                </a:schemeClr>
              </a:solidFill>
              <a:ea typeface="新細明體" pitchFamily="18" charset="-120"/>
            </a:endParaRPr>
          </a:p>
          <a:p>
            <a:pPr indent="-77788" algn="just" eaLnBrk="1" hangingPunct="1"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fr-FR" altLang="zh-TW" sz="2400" b="1" dirty="0">
                <a:solidFill>
                  <a:schemeClr val="bg1">
                    <a:lumMod val="85000"/>
                  </a:schemeClr>
                </a:solidFill>
                <a:ea typeface="新細明體" pitchFamily="18" charset="-120"/>
              </a:rPr>
              <a:t> </a:t>
            </a:r>
            <a:r>
              <a:rPr lang="fr-FR" altLang="zh-TW" sz="2400" b="1" dirty="0" smtClean="0">
                <a:solidFill>
                  <a:schemeClr val="bg1">
                    <a:lumMod val="85000"/>
                  </a:schemeClr>
                </a:solidFill>
                <a:ea typeface="新細明體" pitchFamily="18" charset="-120"/>
              </a:rPr>
              <a:t>Présentation du jeux de données</a:t>
            </a:r>
          </a:p>
          <a:p>
            <a:pPr indent="-77788" algn="just" eaLnBrk="1" hangingPunct="1"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fr-FR" altLang="zh-TW" sz="2400" b="1" dirty="0" smtClean="0">
                <a:ea typeface="新細明體" pitchFamily="18" charset="-120"/>
              </a:rPr>
              <a:t> </a:t>
            </a:r>
            <a:r>
              <a:rPr lang="fr-FR" altLang="zh-TW" sz="2400" b="1" dirty="0" smtClean="0">
                <a:solidFill>
                  <a:schemeClr val="bg2">
                    <a:lumMod val="20000"/>
                    <a:lumOff val="80000"/>
                  </a:schemeClr>
                </a:solidFill>
                <a:ea typeface="新細明體" pitchFamily="18" charset="-120"/>
              </a:rPr>
              <a:t>Nettoyage de données</a:t>
            </a:r>
          </a:p>
          <a:p>
            <a:pPr indent="-77788" algn="just" eaLnBrk="1" hangingPunct="1"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fr-FR" altLang="zh-TW" sz="2400" b="1" dirty="0" smtClean="0">
                <a:solidFill>
                  <a:schemeClr val="bg1">
                    <a:lumMod val="85000"/>
                  </a:schemeClr>
                </a:solidFill>
                <a:ea typeface="新細明體" pitchFamily="18" charset="-120"/>
              </a:rPr>
              <a:t> </a:t>
            </a:r>
            <a:r>
              <a:rPr lang="fr-FR" altLang="zh-TW" sz="2400" b="1" dirty="0" smtClean="0">
                <a:ea typeface="新細明體" pitchFamily="18" charset="-120"/>
              </a:rPr>
              <a:t>Analyse de données</a:t>
            </a:r>
            <a:endParaRPr lang="fr-FR" altLang="zh-TW" sz="2400" b="1" dirty="0">
              <a:ea typeface="新細明體" pitchFamily="18" charset="-120"/>
            </a:endParaRPr>
          </a:p>
          <a:p>
            <a:pPr marL="269875" indent="-269875" algn="just" eaLnBrk="1" hangingPunct="1">
              <a:spcBef>
                <a:spcPts val="1800"/>
              </a:spcBef>
            </a:pPr>
            <a:r>
              <a:rPr lang="fr-FR" altLang="zh-TW" sz="2400" b="1" dirty="0" smtClean="0">
                <a:solidFill>
                  <a:schemeClr val="bg1">
                    <a:lumMod val="85000"/>
                  </a:schemeClr>
                </a:solidFill>
                <a:ea typeface="新細明體" pitchFamily="18" charset="-120"/>
              </a:rPr>
              <a:t>Conclusion </a:t>
            </a:r>
            <a:r>
              <a:rPr lang="fr-FR" altLang="zh-TW" sz="2400" b="1" dirty="0">
                <a:solidFill>
                  <a:schemeClr val="bg1">
                    <a:lumMod val="85000"/>
                  </a:schemeClr>
                </a:solidFill>
                <a:ea typeface="新細明體" pitchFamily="18" charset="-120"/>
              </a:rPr>
              <a:t>et perspectives</a:t>
            </a:r>
          </a:p>
        </p:txBody>
      </p:sp>
      <p:sp>
        <p:nvSpPr>
          <p:cNvPr id="7173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dirty="0">
                <a:latin typeface="Garamond" panose="02020404030301010803" pitchFamily="18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678742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130816"/>
            <a:ext cx="7678071" cy="725602"/>
          </a:xfrm>
        </p:spPr>
        <p:txBody>
          <a:bodyPr/>
          <a:lstStyle/>
          <a:p>
            <a:pPr eaLnBrk="1" hangingPunct="1"/>
            <a:r>
              <a:rPr lang="en-US" altLang="zh-TW" b="1" dirty="0" err="1" smtClean="0">
                <a:ea typeface="新細明體" pitchFamily="18" charset="-120"/>
              </a:rPr>
              <a:t>Analyse</a:t>
            </a:r>
            <a:r>
              <a:rPr lang="en-US" altLang="zh-TW" b="1" dirty="0" smtClean="0">
                <a:ea typeface="新細明體" pitchFamily="18" charset="-120"/>
              </a:rPr>
              <a:t> des </a:t>
            </a:r>
            <a:r>
              <a:rPr lang="en-US" altLang="zh-TW" b="1" dirty="0" err="1" smtClean="0">
                <a:ea typeface="新細明體" pitchFamily="18" charset="-120"/>
              </a:rPr>
              <a:t>données</a:t>
            </a:r>
            <a:r>
              <a:rPr lang="en-US" altLang="zh-TW" b="1" dirty="0" smtClean="0">
                <a:ea typeface="新細明體" pitchFamily="18" charset="-120"/>
              </a:rPr>
              <a:t> (1)</a:t>
            </a:r>
            <a:endParaRPr lang="en-US" altLang="zh-TW" b="1" dirty="0">
              <a:ea typeface="新細明體" pitchFamily="18" charset="-120"/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5789" y="980728"/>
            <a:ext cx="8196980" cy="3672408"/>
          </a:xfrm>
        </p:spPr>
        <p:txBody>
          <a:bodyPr/>
          <a:lstStyle/>
          <a:p>
            <a:pPr marL="269875" indent="-269875" algn="just" eaLnBrk="1" hangingPunct="1">
              <a:spcBef>
                <a:spcPts val="1800"/>
              </a:spcBef>
            </a:pPr>
            <a:r>
              <a:rPr lang="fr-FR" altLang="zh-TW" sz="2400" b="1" dirty="0" smtClean="0">
                <a:ea typeface="新細明體" pitchFamily="18" charset="-120"/>
              </a:rPr>
              <a:t>Distribution  des indicateurs sur la carte du monde</a:t>
            </a:r>
          </a:p>
          <a:p>
            <a:pPr marL="0" indent="0" algn="just" eaLnBrk="1" hangingPunct="1">
              <a:spcBef>
                <a:spcPts val="1800"/>
              </a:spcBef>
              <a:buNone/>
            </a:pPr>
            <a:endParaRPr lang="fr-FR" altLang="zh-TW" sz="2400" b="1" dirty="0" smtClean="0">
              <a:ea typeface="新細明體" pitchFamily="18" charset="-120"/>
            </a:endParaRPr>
          </a:p>
        </p:txBody>
      </p:sp>
      <p:sp>
        <p:nvSpPr>
          <p:cNvPr id="7173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dirty="0">
                <a:latin typeface="Garamond" panose="02020404030301010803" pitchFamily="18" charset="0"/>
              </a:rPr>
              <a:t>2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887" y="1981200"/>
            <a:ext cx="7134225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269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130816"/>
            <a:ext cx="7678071" cy="725602"/>
          </a:xfrm>
        </p:spPr>
        <p:txBody>
          <a:bodyPr/>
          <a:lstStyle/>
          <a:p>
            <a:pPr eaLnBrk="1" hangingPunct="1"/>
            <a:r>
              <a:rPr lang="en-US" altLang="zh-TW" b="1" dirty="0" err="1" smtClean="0">
                <a:ea typeface="新細明體" pitchFamily="18" charset="-120"/>
              </a:rPr>
              <a:t>Analyse</a:t>
            </a:r>
            <a:r>
              <a:rPr lang="en-US" altLang="zh-TW" b="1" dirty="0" smtClean="0">
                <a:ea typeface="新細明體" pitchFamily="18" charset="-120"/>
              </a:rPr>
              <a:t> des </a:t>
            </a:r>
            <a:r>
              <a:rPr lang="en-US" altLang="zh-TW" b="1" dirty="0" err="1" smtClean="0">
                <a:ea typeface="新細明體" pitchFamily="18" charset="-120"/>
              </a:rPr>
              <a:t>données</a:t>
            </a:r>
            <a:r>
              <a:rPr lang="en-US" altLang="zh-TW" b="1" dirty="0" smtClean="0">
                <a:ea typeface="新細明體" pitchFamily="18" charset="-120"/>
              </a:rPr>
              <a:t> (2)</a:t>
            </a:r>
            <a:endParaRPr lang="en-US" altLang="zh-TW" b="1" dirty="0">
              <a:ea typeface="新細明體" pitchFamily="18" charset="-120"/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5789" y="980728"/>
            <a:ext cx="8196980" cy="3672408"/>
          </a:xfrm>
        </p:spPr>
        <p:txBody>
          <a:bodyPr/>
          <a:lstStyle/>
          <a:p>
            <a:pPr marL="269875" indent="-269875" algn="just" eaLnBrk="1" hangingPunct="1">
              <a:spcBef>
                <a:spcPts val="1800"/>
              </a:spcBef>
            </a:pPr>
            <a:r>
              <a:rPr lang="fr-FR" altLang="zh-TW" sz="2400" b="1" dirty="0" smtClean="0">
                <a:ea typeface="新細明體" pitchFamily="18" charset="-120"/>
              </a:rPr>
              <a:t>Taux de scolarisation brut du primaire à l’enseignement supérieur</a:t>
            </a:r>
          </a:p>
          <a:p>
            <a:pPr marL="269875" indent="-269875" algn="just" eaLnBrk="1" hangingPunct="1">
              <a:spcBef>
                <a:spcPts val="1800"/>
              </a:spcBef>
            </a:pPr>
            <a:endParaRPr lang="fr-FR" altLang="zh-TW" sz="2400" b="1" dirty="0" smtClean="0">
              <a:ea typeface="新細明體" pitchFamily="18" charset="-120"/>
            </a:endParaRPr>
          </a:p>
          <a:p>
            <a:pPr marL="0" indent="0" algn="just" eaLnBrk="1" hangingPunct="1">
              <a:spcBef>
                <a:spcPts val="1800"/>
              </a:spcBef>
              <a:buNone/>
            </a:pPr>
            <a:endParaRPr lang="fr-FR" altLang="zh-TW" sz="2400" b="1" dirty="0" smtClean="0">
              <a:ea typeface="新細明體" pitchFamily="18" charset="-120"/>
            </a:endParaRPr>
          </a:p>
        </p:txBody>
      </p:sp>
      <p:sp>
        <p:nvSpPr>
          <p:cNvPr id="7173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dirty="0">
                <a:latin typeface="Garamond" panose="02020404030301010803" pitchFamily="18" charset="0"/>
              </a:rPr>
              <a:t>2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9" y="1608922"/>
            <a:ext cx="8748464" cy="5249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788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130816"/>
            <a:ext cx="7678071" cy="725602"/>
          </a:xfrm>
        </p:spPr>
        <p:txBody>
          <a:bodyPr/>
          <a:lstStyle/>
          <a:p>
            <a:pPr eaLnBrk="1" hangingPunct="1"/>
            <a:r>
              <a:rPr lang="en-US" altLang="zh-TW" b="1" dirty="0" err="1" smtClean="0">
                <a:ea typeface="新細明體" pitchFamily="18" charset="-120"/>
              </a:rPr>
              <a:t>Analyse</a:t>
            </a:r>
            <a:r>
              <a:rPr lang="en-US" altLang="zh-TW" b="1" dirty="0" smtClean="0">
                <a:ea typeface="新細明體" pitchFamily="18" charset="-120"/>
              </a:rPr>
              <a:t> des </a:t>
            </a:r>
            <a:r>
              <a:rPr lang="en-US" altLang="zh-TW" b="1" dirty="0" err="1" smtClean="0">
                <a:ea typeface="新細明體" pitchFamily="18" charset="-120"/>
              </a:rPr>
              <a:t>données</a:t>
            </a:r>
            <a:r>
              <a:rPr lang="en-US" altLang="zh-TW" b="1" dirty="0" smtClean="0">
                <a:ea typeface="新細明體" pitchFamily="18" charset="-120"/>
              </a:rPr>
              <a:t> (3)</a:t>
            </a:r>
            <a:endParaRPr lang="en-US" altLang="zh-TW" b="1" dirty="0">
              <a:ea typeface="新細明體" pitchFamily="18" charset="-120"/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5789" y="980728"/>
            <a:ext cx="8196980" cy="3672408"/>
          </a:xfrm>
        </p:spPr>
        <p:txBody>
          <a:bodyPr/>
          <a:lstStyle/>
          <a:p>
            <a:pPr marL="0" indent="0" algn="just" eaLnBrk="1" hangingPunct="1">
              <a:spcBef>
                <a:spcPts val="1800"/>
              </a:spcBef>
              <a:buNone/>
            </a:pPr>
            <a:endParaRPr lang="fr-FR" altLang="zh-TW" sz="2400" b="1" dirty="0" smtClean="0">
              <a:ea typeface="新細明體" pitchFamily="18" charset="-120"/>
            </a:endParaRPr>
          </a:p>
        </p:txBody>
      </p:sp>
      <p:sp>
        <p:nvSpPr>
          <p:cNvPr id="7173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dirty="0">
                <a:latin typeface="Garamond" panose="02020404030301010803" pitchFamily="18" charset="0"/>
              </a:rPr>
              <a:t>2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998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130816"/>
            <a:ext cx="7678071" cy="725602"/>
          </a:xfrm>
        </p:spPr>
        <p:txBody>
          <a:bodyPr/>
          <a:lstStyle/>
          <a:p>
            <a:pPr eaLnBrk="1" hangingPunct="1"/>
            <a:r>
              <a:rPr lang="en-US" altLang="zh-TW" b="1" dirty="0">
                <a:ea typeface="新細明體" pitchFamily="18" charset="-120"/>
              </a:rPr>
              <a:t>Plan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4031" y="1484784"/>
            <a:ext cx="8196980" cy="3672408"/>
          </a:xfrm>
        </p:spPr>
        <p:txBody>
          <a:bodyPr/>
          <a:lstStyle/>
          <a:p>
            <a:pPr marL="269875" indent="-269875" algn="just" eaLnBrk="1" hangingPunct="1">
              <a:spcBef>
                <a:spcPts val="1800"/>
              </a:spcBef>
            </a:pPr>
            <a:r>
              <a:rPr lang="fr-FR" altLang="zh-TW" sz="2400" b="1" dirty="0" smtClean="0">
                <a:ea typeface="新細明體" pitchFamily="18" charset="-120"/>
              </a:rPr>
              <a:t>Introduction</a:t>
            </a:r>
            <a:endParaRPr lang="fr-FR" altLang="zh-TW" sz="2400" b="1" dirty="0">
              <a:ea typeface="新細明體" pitchFamily="18" charset="-120"/>
            </a:endParaRPr>
          </a:p>
          <a:p>
            <a:pPr marL="269875" indent="-269875" algn="just" eaLnBrk="1" hangingPunct="1">
              <a:spcBef>
                <a:spcPts val="1800"/>
              </a:spcBef>
            </a:pPr>
            <a:r>
              <a:rPr lang="fr-FR" altLang="zh-TW" sz="2400" b="1" dirty="0" smtClean="0">
                <a:ea typeface="新細明體" pitchFamily="18" charset="-120"/>
              </a:rPr>
              <a:t>Méthodologie</a:t>
            </a:r>
            <a:endParaRPr lang="fr-FR" altLang="zh-TW" sz="2400" b="1" dirty="0" smtClean="0">
              <a:ea typeface="新細明體" pitchFamily="18" charset="-120"/>
            </a:endParaRPr>
          </a:p>
          <a:p>
            <a:pPr indent="-77788" algn="just" eaLnBrk="1" hangingPunct="1"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fr-FR" altLang="zh-TW" sz="2400" b="1" dirty="0">
                <a:ea typeface="新細明體" pitchFamily="18" charset="-120"/>
              </a:rPr>
              <a:t> </a:t>
            </a:r>
            <a:r>
              <a:rPr lang="fr-FR" altLang="zh-TW" sz="2400" b="1" dirty="0" smtClean="0">
                <a:ea typeface="新細明體" pitchFamily="18" charset="-120"/>
              </a:rPr>
              <a:t>Présentation du jeux de données</a:t>
            </a:r>
          </a:p>
          <a:p>
            <a:pPr indent="-77788" algn="just" eaLnBrk="1" hangingPunct="1"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fr-FR" altLang="zh-TW" sz="2400" b="1" dirty="0" smtClean="0">
                <a:ea typeface="新細明體" pitchFamily="18" charset="-120"/>
              </a:rPr>
              <a:t> Nettoyage de données</a:t>
            </a:r>
          </a:p>
          <a:p>
            <a:pPr indent="-77788" algn="just" eaLnBrk="1" hangingPunct="1"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fr-FR" altLang="zh-TW" sz="2400" b="1" dirty="0" smtClean="0">
                <a:ea typeface="新細明體" pitchFamily="18" charset="-120"/>
              </a:rPr>
              <a:t> Analyse de données</a:t>
            </a:r>
            <a:endParaRPr lang="fr-FR" altLang="zh-TW" sz="2400" b="1" dirty="0">
              <a:ea typeface="新細明體" pitchFamily="18" charset="-120"/>
            </a:endParaRPr>
          </a:p>
          <a:p>
            <a:pPr marL="269875" indent="-269875" algn="just" eaLnBrk="1" hangingPunct="1">
              <a:spcBef>
                <a:spcPts val="1800"/>
              </a:spcBef>
            </a:pPr>
            <a:r>
              <a:rPr lang="fr-FR" altLang="zh-TW" sz="2400" b="1" dirty="0" smtClean="0">
                <a:ea typeface="新細明體" pitchFamily="18" charset="-120"/>
              </a:rPr>
              <a:t>Conclusion </a:t>
            </a:r>
            <a:r>
              <a:rPr lang="fr-FR" altLang="zh-TW" sz="2400" b="1" dirty="0">
                <a:ea typeface="新細明體" pitchFamily="18" charset="-120"/>
              </a:rPr>
              <a:t>et perspectives</a:t>
            </a:r>
          </a:p>
        </p:txBody>
      </p:sp>
      <p:sp>
        <p:nvSpPr>
          <p:cNvPr id="7173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dirty="0">
                <a:latin typeface="Garamond" panose="02020404030301010803" pitchFamily="18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7312979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130816"/>
            <a:ext cx="7678071" cy="725602"/>
          </a:xfrm>
        </p:spPr>
        <p:txBody>
          <a:bodyPr/>
          <a:lstStyle/>
          <a:p>
            <a:pPr eaLnBrk="1" hangingPunct="1"/>
            <a:r>
              <a:rPr lang="en-US" altLang="zh-TW" b="1" dirty="0" err="1" smtClean="0">
                <a:ea typeface="新細明體" pitchFamily="18" charset="-120"/>
              </a:rPr>
              <a:t>Analyse</a:t>
            </a:r>
            <a:r>
              <a:rPr lang="en-US" altLang="zh-TW" b="1" dirty="0" smtClean="0">
                <a:ea typeface="新細明體" pitchFamily="18" charset="-120"/>
              </a:rPr>
              <a:t> des </a:t>
            </a:r>
            <a:r>
              <a:rPr lang="en-US" altLang="zh-TW" b="1" dirty="0" err="1" smtClean="0">
                <a:ea typeface="新細明體" pitchFamily="18" charset="-120"/>
              </a:rPr>
              <a:t>données</a:t>
            </a:r>
            <a:r>
              <a:rPr lang="en-US" altLang="zh-TW" b="1" dirty="0" smtClean="0">
                <a:ea typeface="新細明體" pitchFamily="18" charset="-120"/>
              </a:rPr>
              <a:t> (4)</a:t>
            </a:r>
            <a:endParaRPr lang="en-US" altLang="zh-TW" b="1" dirty="0">
              <a:ea typeface="新細明體" pitchFamily="18" charset="-120"/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5789" y="980728"/>
            <a:ext cx="8196980" cy="3672408"/>
          </a:xfrm>
        </p:spPr>
        <p:txBody>
          <a:bodyPr/>
          <a:lstStyle/>
          <a:p>
            <a:pPr marL="0" indent="0" algn="just" eaLnBrk="1" hangingPunct="1">
              <a:spcBef>
                <a:spcPts val="1800"/>
              </a:spcBef>
              <a:buNone/>
            </a:pPr>
            <a:endParaRPr lang="fr-FR" altLang="zh-TW" sz="2400" b="1" dirty="0" smtClean="0">
              <a:ea typeface="新細明體" pitchFamily="18" charset="-120"/>
            </a:endParaRPr>
          </a:p>
        </p:txBody>
      </p:sp>
      <p:sp>
        <p:nvSpPr>
          <p:cNvPr id="7173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dirty="0">
                <a:latin typeface="Garamond" panose="02020404030301010803" pitchFamily="18" charset="0"/>
              </a:rPr>
              <a:t>2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798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130816"/>
            <a:ext cx="7678071" cy="725602"/>
          </a:xfrm>
        </p:spPr>
        <p:txBody>
          <a:bodyPr/>
          <a:lstStyle/>
          <a:p>
            <a:pPr eaLnBrk="1" hangingPunct="1"/>
            <a:r>
              <a:rPr lang="en-US" altLang="zh-TW" b="1" dirty="0" err="1" smtClean="0">
                <a:ea typeface="新細明體" pitchFamily="18" charset="-120"/>
              </a:rPr>
              <a:t>Analyse</a:t>
            </a:r>
            <a:r>
              <a:rPr lang="en-US" altLang="zh-TW" b="1" dirty="0" smtClean="0">
                <a:ea typeface="新細明體" pitchFamily="18" charset="-120"/>
              </a:rPr>
              <a:t> des </a:t>
            </a:r>
            <a:r>
              <a:rPr lang="en-US" altLang="zh-TW" b="1" dirty="0" err="1" smtClean="0">
                <a:ea typeface="新細明體" pitchFamily="18" charset="-120"/>
              </a:rPr>
              <a:t>données</a:t>
            </a:r>
            <a:r>
              <a:rPr lang="en-US" altLang="zh-TW" b="1" dirty="0" smtClean="0">
                <a:ea typeface="新細明體" pitchFamily="18" charset="-120"/>
              </a:rPr>
              <a:t> (5)</a:t>
            </a:r>
            <a:endParaRPr lang="en-US" altLang="zh-TW" b="1" dirty="0">
              <a:ea typeface="新細明體" pitchFamily="18" charset="-120"/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5789" y="980728"/>
            <a:ext cx="8196980" cy="3672408"/>
          </a:xfrm>
        </p:spPr>
        <p:txBody>
          <a:bodyPr/>
          <a:lstStyle/>
          <a:p>
            <a:pPr marL="0" indent="0" algn="just" eaLnBrk="1" hangingPunct="1">
              <a:spcBef>
                <a:spcPts val="1800"/>
              </a:spcBef>
              <a:buNone/>
            </a:pPr>
            <a:endParaRPr lang="fr-FR" altLang="zh-TW" sz="2400" b="1" dirty="0" smtClean="0">
              <a:ea typeface="新細明體" pitchFamily="18" charset="-120"/>
            </a:endParaRPr>
          </a:p>
        </p:txBody>
      </p:sp>
      <p:sp>
        <p:nvSpPr>
          <p:cNvPr id="7173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dirty="0">
                <a:latin typeface="Garamond" panose="02020404030301010803" pitchFamily="18" charset="0"/>
              </a:rPr>
              <a:t>2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405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130816"/>
            <a:ext cx="7678071" cy="725602"/>
          </a:xfrm>
        </p:spPr>
        <p:txBody>
          <a:bodyPr/>
          <a:lstStyle/>
          <a:p>
            <a:pPr eaLnBrk="1" hangingPunct="1"/>
            <a:r>
              <a:rPr lang="en-US" altLang="zh-TW" b="1" dirty="0" err="1" smtClean="0">
                <a:ea typeface="新細明體" pitchFamily="18" charset="-120"/>
              </a:rPr>
              <a:t>Analyse</a:t>
            </a:r>
            <a:r>
              <a:rPr lang="en-US" altLang="zh-TW" b="1" dirty="0" smtClean="0">
                <a:ea typeface="新細明體" pitchFamily="18" charset="-120"/>
              </a:rPr>
              <a:t> des </a:t>
            </a:r>
            <a:r>
              <a:rPr lang="en-US" altLang="zh-TW" b="1" dirty="0" err="1" smtClean="0">
                <a:ea typeface="新細明體" pitchFamily="18" charset="-120"/>
              </a:rPr>
              <a:t>données</a:t>
            </a:r>
            <a:r>
              <a:rPr lang="en-US" altLang="zh-TW" b="1" dirty="0" smtClean="0">
                <a:ea typeface="新細明體" pitchFamily="18" charset="-120"/>
              </a:rPr>
              <a:t> (6)</a:t>
            </a:r>
            <a:endParaRPr lang="en-US" altLang="zh-TW" b="1" dirty="0">
              <a:ea typeface="新細明體" pitchFamily="18" charset="-120"/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5789" y="980728"/>
            <a:ext cx="8196980" cy="3672408"/>
          </a:xfrm>
        </p:spPr>
        <p:txBody>
          <a:bodyPr/>
          <a:lstStyle/>
          <a:p>
            <a:pPr marL="0" indent="0" algn="just" eaLnBrk="1" hangingPunct="1">
              <a:spcBef>
                <a:spcPts val="1800"/>
              </a:spcBef>
              <a:buNone/>
            </a:pPr>
            <a:endParaRPr lang="fr-FR" altLang="zh-TW" sz="2400" b="1" dirty="0" smtClean="0">
              <a:ea typeface="新細明體" pitchFamily="18" charset="-120"/>
            </a:endParaRPr>
          </a:p>
        </p:txBody>
      </p:sp>
      <p:sp>
        <p:nvSpPr>
          <p:cNvPr id="7173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dirty="0">
                <a:latin typeface="Garamond" panose="02020404030301010803" pitchFamily="18" charset="0"/>
              </a:rPr>
              <a:t>2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627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256433"/>
            <a:ext cx="7678071" cy="725602"/>
          </a:xfrm>
        </p:spPr>
        <p:txBody>
          <a:bodyPr/>
          <a:lstStyle/>
          <a:p>
            <a:pPr eaLnBrk="1" hangingPunct="1"/>
            <a:r>
              <a:rPr lang="en-US" altLang="zh-TW" sz="2800" b="1" dirty="0">
                <a:latin typeface="+mn-lt"/>
                <a:ea typeface="新細明體" pitchFamily="18" charset="-120"/>
              </a:rPr>
              <a:t>Conclusion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9186" y="997734"/>
            <a:ext cx="8208912" cy="4820066"/>
          </a:xfrm>
        </p:spPr>
        <p:txBody>
          <a:bodyPr/>
          <a:lstStyle/>
          <a:p>
            <a:pPr marL="182563" indent="-182563" algn="just" eaLnBrk="1" hangingPunct="1">
              <a:lnSpc>
                <a:spcPct val="150000"/>
              </a:lnSpc>
            </a:pPr>
            <a:r>
              <a:rPr lang="fr-FR" sz="1800" b="1" dirty="0" smtClean="0">
                <a:ea typeface="新細明體" pitchFamily="18" charset="-120"/>
              </a:rPr>
              <a:t>Projet d’expansion d’une entreprise qui </a:t>
            </a:r>
            <a:r>
              <a:rPr lang="fr-FR" sz="1800" b="1" dirty="0">
                <a:ea typeface="新細明體" pitchFamily="18" charset="-120"/>
              </a:rPr>
              <a:t>propose </a:t>
            </a:r>
            <a:r>
              <a:rPr lang="fr-FR" sz="1800" b="1" dirty="0">
                <a:ea typeface="新細明體" pitchFamily="18" charset="-120"/>
              </a:rPr>
              <a:t>des contenus de formation en ligne pour un public de niveau lycée et université.</a:t>
            </a:r>
            <a:r>
              <a:rPr lang="fr-FR" sz="1800" b="1" dirty="0">
                <a:ea typeface="新細明體" pitchFamily="18" charset="-120"/>
              </a:rPr>
              <a:t> </a:t>
            </a:r>
            <a:r>
              <a:rPr lang="fr-FR" sz="1800" b="1" dirty="0">
                <a:ea typeface="新細明體" pitchFamily="18" charset="-120"/>
              </a:rPr>
              <a:t>à l’international de l’entreprise</a:t>
            </a:r>
            <a:r>
              <a:rPr lang="fr-FR" sz="1800" b="1" dirty="0" smtClean="0">
                <a:ea typeface="新細明體" pitchFamily="18" charset="-120"/>
              </a:rPr>
              <a:t>.</a:t>
            </a:r>
          </a:p>
          <a:p>
            <a:pPr marL="182563" indent="-182563" algn="just" eaLnBrk="1" hangingPunct="1">
              <a:lnSpc>
                <a:spcPct val="150000"/>
              </a:lnSpc>
            </a:pPr>
            <a:r>
              <a:rPr lang="fr-FR" altLang="zh-TW" sz="1800" b="1" dirty="0" smtClean="0">
                <a:ea typeface="新細明體" pitchFamily="18" charset="-120"/>
              </a:rPr>
              <a:t>Identifier dans </a:t>
            </a:r>
            <a:r>
              <a:rPr lang="fr-FR" sz="1800" b="1" dirty="0">
                <a:ea typeface="新細明體" pitchFamily="18" charset="-120"/>
              </a:rPr>
              <a:t>quels </a:t>
            </a:r>
            <a:r>
              <a:rPr lang="fr-FR" sz="1800" b="1" dirty="0">
                <a:ea typeface="新細明體" pitchFamily="18" charset="-120"/>
              </a:rPr>
              <a:t>pays l'entreprise </a:t>
            </a:r>
            <a:r>
              <a:rPr lang="fr-FR" sz="1800" b="1" dirty="0" err="1">
                <a:ea typeface="新細明體" pitchFamily="18" charset="-120"/>
              </a:rPr>
              <a:t>doit-elle</a:t>
            </a:r>
            <a:r>
              <a:rPr lang="fr-FR" sz="1800" b="1" dirty="0">
                <a:ea typeface="新細明體" pitchFamily="18" charset="-120"/>
              </a:rPr>
              <a:t> opérer </a:t>
            </a:r>
            <a:r>
              <a:rPr lang="fr-FR" sz="1800" b="1" dirty="0" smtClean="0">
                <a:ea typeface="新細明體" pitchFamily="18" charset="-120"/>
              </a:rPr>
              <a:t>en priorité</a:t>
            </a:r>
            <a:endParaRPr lang="en-US" altLang="zh-TW" sz="1800" b="1" dirty="0">
              <a:ea typeface="新細明體" pitchFamily="18" charset="-120"/>
            </a:endParaRPr>
          </a:p>
          <a:p>
            <a:pPr marL="182563" indent="-182563" algn="just" eaLnBrk="1" hangingPunct="1">
              <a:lnSpc>
                <a:spcPct val="150000"/>
              </a:lnSpc>
              <a:spcBef>
                <a:spcPts val="1200"/>
              </a:spcBef>
            </a:pPr>
            <a:r>
              <a:rPr lang="fr-FR" altLang="fr-FR" sz="1800" b="1" dirty="0"/>
              <a:t> </a:t>
            </a:r>
            <a:r>
              <a:rPr lang="fr-FR" altLang="fr-FR" sz="1800" b="1" dirty="0" smtClean="0"/>
              <a:t>Nettoyage des données :</a:t>
            </a:r>
          </a:p>
          <a:p>
            <a:pPr marL="533400" indent="-174625" algn="just" eaLnBrk="1" hangingPunct="1">
              <a:lnSpc>
                <a:spcPts val="2000"/>
              </a:lnSpc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fr-FR" altLang="fr-FR" sz="1800" b="1" dirty="0"/>
              <a:t>Trouver les définitions des variables</a:t>
            </a:r>
            <a:endParaRPr lang="fr-FR" sz="1800" b="1" dirty="0"/>
          </a:p>
          <a:p>
            <a:pPr marL="533400" indent="-174625" algn="just" eaLnBrk="1" hangingPunct="1">
              <a:lnSpc>
                <a:spcPts val="2000"/>
              </a:lnSpc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fr-FR" sz="1800" b="1" dirty="0"/>
              <a:t>Analyser la qualité des données</a:t>
            </a:r>
          </a:p>
          <a:p>
            <a:pPr marL="182563" indent="-182563" algn="just" eaLnBrk="1" hangingPunct="1">
              <a:lnSpc>
                <a:spcPct val="150000"/>
              </a:lnSpc>
              <a:spcBef>
                <a:spcPts val="1200"/>
              </a:spcBef>
            </a:pPr>
            <a:r>
              <a:rPr lang="fr-FR" sz="1800" b="1" dirty="0" smtClean="0"/>
              <a:t>Analyse </a:t>
            </a:r>
            <a:r>
              <a:rPr lang="fr-FR" sz="1800" b="1" dirty="0"/>
              <a:t>des </a:t>
            </a:r>
            <a:r>
              <a:rPr lang="fr-FR" sz="1800" b="1" dirty="0" smtClean="0"/>
              <a:t>données : cartes du monde en se basant sur les indicateurs</a:t>
            </a:r>
            <a:endParaRPr lang="fr-FR" sz="1800" b="1" dirty="0"/>
          </a:p>
          <a:p>
            <a:pPr marL="182563" indent="-182563" algn="just" eaLnBrk="1" hangingPunct="1">
              <a:lnSpc>
                <a:spcPct val="150000"/>
              </a:lnSpc>
              <a:spcBef>
                <a:spcPts val="1200"/>
              </a:spcBef>
            </a:pPr>
            <a:endParaRPr lang="fr-FR" altLang="fr-FR" sz="1800" b="1" dirty="0" smtClean="0"/>
          </a:p>
          <a:p>
            <a:pPr marL="0" indent="0" algn="just" eaLnBrk="1" hangingPunct="1">
              <a:lnSpc>
                <a:spcPct val="150000"/>
              </a:lnSpc>
              <a:buNone/>
              <a:tabLst>
                <a:tab pos="1073150" algn="l"/>
              </a:tabLst>
            </a:pPr>
            <a:r>
              <a:rPr lang="fr-FR" sz="2400" dirty="0" smtClean="0"/>
              <a:t/>
            </a:r>
            <a:br>
              <a:rPr lang="fr-FR" sz="2400" dirty="0" smtClean="0"/>
            </a:br>
            <a:r>
              <a:rPr lang="fr-FR" sz="2400" dirty="0" smtClean="0"/>
              <a:t/>
            </a:r>
            <a:br>
              <a:rPr lang="fr-FR" sz="2400" dirty="0" smtClean="0"/>
            </a:br>
            <a:endParaRPr lang="en-US" altLang="zh-TW" sz="2400" b="1" dirty="0" smtClean="0">
              <a:ea typeface="新細明體" pitchFamily="18" charset="-120"/>
            </a:endParaRPr>
          </a:p>
          <a:p>
            <a:pPr marL="269875" indent="-269875" eaLnBrk="1" hangingPunct="1"/>
            <a:endParaRPr lang="fr-FR" altLang="fr-FR" sz="2400" b="1" dirty="0"/>
          </a:p>
          <a:p>
            <a:pPr marL="269875" indent="-269875" eaLnBrk="1" hangingPunct="1"/>
            <a:endParaRPr lang="en-US" altLang="zh-TW" sz="2400" b="1" dirty="0">
              <a:ea typeface="新細明體" pitchFamily="18" charset="-120"/>
            </a:endParaRPr>
          </a:p>
        </p:txBody>
      </p:sp>
      <p:sp>
        <p:nvSpPr>
          <p:cNvPr id="7173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10A7475-2319-429D-B5D1-F526AA7784CE}" type="slidenum">
              <a:rPr lang="en-US" altLang="en-US">
                <a:latin typeface="Garamond" panose="02020404030301010803" pitchFamily="18" charset="0"/>
              </a:rPr>
              <a:t>23</a:t>
            </a:fld>
            <a:endParaRPr lang="en-US" altLang="en-US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49069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260648"/>
            <a:ext cx="7678071" cy="725602"/>
          </a:xfrm>
        </p:spPr>
        <p:txBody>
          <a:bodyPr/>
          <a:lstStyle/>
          <a:p>
            <a:pPr eaLnBrk="1" hangingPunct="1"/>
            <a:r>
              <a:rPr lang="en-US" altLang="zh-TW" sz="3200" b="1" dirty="0">
                <a:latin typeface="+mn-lt"/>
                <a:ea typeface="新細明體" pitchFamily="18" charset="-120"/>
              </a:rPr>
              <a:t>Perspectives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268760"/>
            <a:ext cx="8496944" cy="4126084"/>
          </a:xfrm>
        </p:spPr>
        <p:txBody>
          <a:bodyPr/>
          <a:lstStyle/>
          <a:p>
            <a:pPr marL="182563" indent="-182563" algn="just" eaLnBrk="1" hangingPunct="1">
              <a:lnSpc>
                <a:spcPts val="3000"/>
              </a:lnSpc>
              <a:spcBef>
                <a:spcPts val="1200"/>
              </a:spcBef>
            </a:pPr>
            <a:r>
              <a:rPr lang="fr-FR" altLang="fr-FR" sz="1800" b="1" dirty="0" smtClean="0"/>
              <a:t>Présentation des visualisations </a:t>
            </a:r>
            <a:r>
              <a:rPr lang="fr-FR" altLang="fr-FR" sz="1800" b="1" dirty="0" err="1" smtClean="0"/>
              <a:t>intéractives</a:t>
            </a:r>
            <a:r>
              <a:rPr lang="fr-FR" altLang="fr-FR" sz="1800" b="1" dirty="0" smtClean="0"/>
              <a:t> :</a:t>
            </a:r>
            <a:r>
              <a:rPr lang="fr-FR" altLang="fr-FR" sz="1800" b="1" dirty="0" err="1" smtClean="0"/>
              <a:t>dashboard</a:t>
            </a:r>
            <a:endParaRPr lang="en-US" altLang="zh-TW" sz="1800" b="1" dirty="0">
              <a:ea typeface="新細明體" pitchFamily="18" charset="-120"/>
            </a:endParaRPr>
          </a:p>
        </p:txBody>
      </p:sp>
      <p:sp>
        <p:nvSpPr>
          <p:cNvPr id="7173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751D18B-69DE-49AD-A463-6D78BD2BC482}" type="slidenum">
              <a:rPr lang="en-US" altLang="en-US" smtClean="0">
                <a:latin typeface="Garamond" panose="02020404030301010803" pitchFamily="18" charset="0"/>
              </a:rPr>
              <a:t>24</a:t>
            </a:fld>
            <a:endParaRPr lang="en-US" altLang="en-US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45163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2"/>
          <p:cNvSpPr txBox="1">
            <a:spLocks/>
          </p:cNvSpPr>
          <p:nvPr/>
        </p:nvSpPr>
        <p:spPr>
          <a:xfrm>
            <a:off x="539750" y="836613"/>
            <a:ext cx="8229600" cy="4389437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buFont typeface="Wingdings 2" pitchFamily="18" charset="2"/>
              <a:buNone/>
              <a:defRPr/>
            </a:pPr>
            <a:endParaRPr lang="fr-FR" altLang="fr-FR" kern="0" dirty="0"/>
          </a:p>
          <a:p>
            <a:pPr algn="ctr" eaLnBrk="1" hangingPunct="1">
              <a:buFont typeface="Wingdings 2" pitchFamily="18" charset="2"/>
              <a:buNone/>
              <a:defRPr/>
            </a:pPr>
            <a:r>
              <a:rPr lang="fr-FR" altLang="fr-FR" sz="4400" b="1" dirty="0">
                <a:solidFill>
                  <a:schemeClr val="tx2"/>
                </a:solidFill>
                <a:latin typeface="+mj-lt"/>
                <a:ea typeface="新細明體" pitchFamily="18" charset="-120"/>
                <a:cs typeface="+mj-cs"/>
              </a:rPr>
              <a:t>Merci de votre attention</a:t>
            </a:r>
          </a:p>
          <a:p>
            <a:pPr algn="ctr" eaLnBrk="1" hangingPunct="1">
              <a:buFont typeface="Wingdings 2" pitchFamily="18" charset="2"/>
              <a:buNone/>
              <a:defRPr/>
            </a:pPr>
            <a:endParaRPr lang="fr-FR" altLang="fr-FR" sz="3200" b="1" kern="0" dirty="0"/>
          </a:p>
        </p:txBody>
      </p:sp>
      <p:pic>
        <p:nvPicPr>
          <p:cNvPr id="41988" name="Picture 2" descr="C:\Users\Walid\Downloads\question2-300x30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8400" y="2636838"/>
            <a:ext cx="2160588" cy="2160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41C4F5-E6C8-4071-84F6-DEE3BDD05FF6}" type="slidenum">
              <a:rPr lang="en-US" altLang="en-US" smtClean="0"/>
              <a:pPr>
                <a:defRPr/>
              </a:pPr>
              <a:t>25</a:t>
            </a:fld>
            <a:endParaRPr lang="en-US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130816"/>
            <a:ext cx="7678071" cy="725602"/>
          </a:xfrm>
        </p:spPr>
        <p:txBody>
          <a:bodyPr/>
          <a:lstStyle/>
          <a:p>
            <a:pPr eaLnBrk="1" hangingPunct="1"/>
            <a:r>
              <a:rPr lang="en-US" altLang="zh-TW" b="1" dirty="0">
                <a:ea typeface="新細明體" pitchFamily="18" charset="-120"/>
              </a:rPr>
              <a:t>Plan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4031" y="1484784"/>
            <a:ext cx="8196980" cy="3672408"/>
          </a:xfrm>
        </p:spPr>
        <p:txBody>
          <a:bodyPr/>
          <a:lstStyle/>
          <a:p>
            <a:pPr marL="269875" indent="-269875" algn="just" eaLnBrk="1" hangingPunct="1">
              <a:spcBef>
                <a:spcPts val="1800"/>
              </a:spcBef>
            </a:pPr>
            <a:r>
              <a:rPr lang="fr-FR" altLang="zh-TW" sz="2400" b="1" dirty="0">
                <a:ea typeface="新細明體" pitchFamily="18" charset="-120"/>
              </a:rPr>
              <a:t>Introduction</a:t>
            </a:r>
          </a:p>
          <a:p>
            <a:pPr marL="269875" indent="-269875" algn="just" eaLnBrk="1" hangingPunct="1">
              <a:spcBef>
                <a:spcPts val="1800"/>
              </a:spcBef>
            </a:pPr>
            <a:r>
              <a:rPr lang="fr-FR" altLang="zh-TW" sz="2400" b="1" dirty="0">
                <a:solidFill>
                  <a:schemeClr val="bg2">
                    <a:lumMod val="20000"/>
                    <a:lumOff val="80000"/>
                  </a:schemeClr>
                </a:solidFill>
                <a:ea typeface="新細明體" pitchFamily="18" charset="-120"/>
              </a:rPr>
              <a:t>Méthodologie</a:t>
            </a:r>
          </a:p>
          <a:p>
            <a:pPr indent="-77788" algn="just" eaLnBrk="1" hangingPunct="1"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fr-FR" altLang="zh-TW" sz="2400" b="1" dirty="0" smtClean="0">
                <a:solidFill>
                  <a:schemeClr val="bg1">
                    <a:lumMod val="85000"/>
                  </a:schemeClr>
                </a:solidFill>
                <a:ea typeface="新細明體" pitchFamily="18" charset="-120"/>
              </a:rPr>
              <a:t> </a:t>
            </a:r>
            <a:r>
              <a:rPr lang="fr-FR" altLang="zh-TW" sz="2400" b="1" dirty="0" smtClean="0">
                <a:solidFill>
                  <a:schemeClr val="bg1">
                    <a:lumMod val="85000"/>
                  </a:schemeClr>
                </a:solidFill>
                <a:ea typeface="新細明體" pitchFamily="18" charset="-120"/>
              </a:rPr>
              <a:t>Présentation du jeux de données</a:t>
            </a:r>
          </a:p>
          <a:p>
            <a:pPr indent="-77788" algn="just" eaLnBrk="1" hangingPunct="1"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fr-FR" altLang="zh-TW" sz="2400" b="1" dirty="0" smtClean="0">
                <a:solidFill>
                  <a:schemeClr val="bg1">
                    <a:lumMod val="85000"/>
                  </a:schemeClr>
                </a:solidFill>
                <a:ea typeface="新細明體" pitchFamily="18" charset="-120"/>
              </a:rPr>
              <a:t> Nettoyage de données</a:t>
            </a:r>
          </a:p>
          <a:p>
            <a:pPr indent="-77788" algn="just" eaLnBrk="1" hangingPunct="1"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fr-FR" altLang="zh-TW" sz="2400" b="1" dirty="0" smtClean="0">
                <a:solidFill>
                  <a:schemeClr val="bg1">
                    <a:lumMod val="85000"/>
                  </a:schemeClr>
                </a:solidFill>
                <a:ea typeface="新細明體" pitchFamily="18" charset="-120"/>
              </a:rPr>
              <a:t> Analyse de données</a:t>
            </a:r>
            <a:endParaRPr lang="fr-FR" altLang="zh-TW" sz="2400" b="1" dirty="0">
              <a:solidFill>
                <a:schemeClr val="bg1">
                  <a:lumMod val="85000"/>
                </a:schemeClr>
              </a:solidFill>
              <a:ea typeface="新細明體" pitchFamily="18" charset="-120"/>
            </a:endParaRPr>
          </a:p>
          <a:p>
            <a:pPr marL="269875" indent="-269875" algn="just" eaLnBrk="1" hangingPunct="1">
              <a:spcBef>
                <a:spcPts val="1800"/>
              </a:spcBef>
            </a:pPr>
            <a:r>
              <a:rPr lang="fr-FR" altLang="zh-TW" sz="2400" b="1" dirty="0" smtClean="0">
                <a:solidFill>
                  <a:schemeClr val="bg1">
                    <a:lumMod val="85000"/>
                  </a:schemeClr>
                </a:solidFill>
                <a:ea typeface="新細明體" pitchFamily="18" charset="-120"/>
              </a:rPr>
              <a:t>Conclusion </a:t>
            </a:r>
            <a:r>
              <a:rPr lang="fr-FR" altLang="zh-TW" sz="2400" b="1" dirty="0">
                <a:solidFill>
                  <a:schemeClr val="bg1">
                    <a:lumMod val="85000"/>
                  </a:schemeClr>
                </a:solidFill>
                <a:ea typeface="新細明體" pitchFamily="18" charset="-120"/>
              </a:rPr>
              <a:t>et perspectives</a:t>
            </a:r>
          </a:p>
        </p:txBody>
      </p:sp>
      <p:sp>
        <p:nvSpPr>
          <p:cNvPr id="7173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dirty="0">
                <a:latin typeface="Garamond" panose="02020404030301010803" pitchFamily="18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59912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249177"/>
            <a:ext cx="8146042" cy="501927"/>
          </a:xfrm>
        </p:spPr>
        <p:txBody>
          <a:bodyPr/>
          <a:lstStyle/>
          <a:p>
            <a:pPr eaLnBrk="1" hangingPunct="1"/>
            <a:r>
              <a:rPr lang="en-US" altLang="zh-TW" sz="3600" b="1" dirty="0" smtClean="0">
                <a:latin typeface="+mn-lt"/>
                <a:ea typeface="新細明體" pitchFamily="18" charset="-120"/>
                <a:cs typeface="Calibri" panose="020F0502020204030204" pitchFamily="34" charset="0"/>
              </a:rPr>
              <a:t>Introduction</a:t>
            </a:r>
            <a:endParaRPr lang="en-US" altLang="zh-TW" sz="3600" b="1" dirty="0">
              <a:latin typeface="+mn-lt"/>
              <a:ea typeface="新細明體" pitchFamily="18" charset="-120"/>
              <a:cs typeface="Calibri" panose="020F0502020204030204" pitchFamily="34" charset="0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6101" y="1523345"/>
            <a:ext cx="7884911" cy="4824536"/>
          </a:xfrm>
        </p:spPr>
        <p:txBody>
          <a:bodyPr/>
          <a:lstStyle/>
          <a:p>
            <a:pPr algn="just" eaLnBrk="1" hangingPunct="1">
              <a:spcBef>
                <a:spcPts val="1200"/>
              </a:spcBef>
              <a:defRPr/>
            </a:pPr>
            <a:r>
              <a:rPr lang="fr-FR" altLang="fr-FR" sz="2000" b="1" dirty="0" smtClean="0">
                <a:ea typeface="新細明體" pitchFamily="18" charset="-120"/>
                <a:cs typeface="Calibri" panose="020F0502020204030204" pitchFamily="34" charset="0"/>
              </a:rPr>
              <a:t>Entreprise : startup de la </a:t>
            </a:r>
            <a:r>
              <a:rPr lang="fr-FR" altLang="fr-FR" sz="2000" b="1" dirty="0" err="1" smtClean="0">
                <a:ea typeface="新細明體" pitchFamily="18" charset="-120"/>
                <a:cs typeface="Calibri" panose="020F0502020204030204" pitchFamily="34" charset="0"/>
              </a:rPr>
              <a:t>EdTech</a:t>
            </a:r>
            <a:r>
              <a:rPr lang="fr-FR" altLang="fr-FR" sz="2000" b="1" dirty="0" smtClean="0">
                <a:ea typeface="新細明體" pitchFamily="18" charset="-120"/>
                <a:cs typeface="Calibri" panose="020F0502020204030204" pitchFamily="34" charset="0"/>
              </a:rPr>
              <a:t> </a:t>
            </a:r>
          </a:p>
          <a:p>
            <a:pPr marL="0" indent="0" algn="just" eaLnBrk="1" hangingPunct="1">
              <a:spcBef>
                <a:spcPts val="1200"/>
              </a:spcBef>
              <a:buNone/>
              <a:defRPr/>
            </a:pPr>
            <a:endParaRPr lang="fr-FR" altLang="fr-FR" sz="2000" b="1" dirty="0" smtClean="0">
              <a:ea typeface="新細明體" pitchFamily="18" charset="-120"/>
              <a:cs typeface="Calibri" panose="020F0502020204030204" pitchFamily="34" charset="0"/>
            </a:endParaRPr>
          </a:p>
          <a:p>
            <a:pPr marL="0" indent="0" algn="just" eaLnBrk="1" hangingPunct="1">
              <a:spcBef>
                <a:spcPts val="1200"/>
              </a:spcBef>
              <a:buNone/>
              <a:defRPr/>
            </a:pPr>
            <a:endParaRPr lang="fr-FR" altLang="fr-FR" sz="2000" b="1" dirty="0" smtClean="0">
              <a:ea typeface="新細明體" pitchFamily="18" charset="-120"/>
              <a:cs typeface="Calibri" panose="020F0502020204030204" pitchFamily="34" charset="0"/>
            </a:endParaRPr>
          </a:p>
          <a:p>
            <a:pPr algn="just" eaLnBrk="1" hangingPunct="1">
              <a:spcBef>
                <a:spcPts val="1200"/>
              </a:spcBef>
              <a:defRPr/>
            </a:pPr>
            <a:r>
              <a:rPr lang="fr-FR" altLang="fr-FR" sz="2000" b="1" dirty="0" smtClean="0">
                <a:ea typeface="新細明體" pitchFamily="18" charset="-120"/>
                <a:cs typeface="Calibri" panose="020F0502020204030204" pitchFamily="34" charset="0"/>
              </a:rPr>
              <a:t>Projet</a:t>
            </a:r>
            <a:r>
              <a:rPr lang="fr-FR" altLang="fr-FR" sz="2000" b="1" dirty="0" smtClean="0">
                <a:ea typeface="新細明體" pitchFamily="18" charset="-120"/>
                <a:cs typeface="Calibri" panose="020F0502020204030204" pitchFamily="34" charset="0"/>
              </a:rPr>
              <a:t>: expansion à l’international</a:t>
            </a:r>
          </a:p>
          <a:p>
            <a:pPr algn="just" eaLnBrk="1" hangingPunct="1">
              <a:spcBef>
                <a:spcPts val="1200"/>
              </a:spcBef>
              <a:defRPr/>
            </a:pPr>
            <a:r>
              <a:rPr lang="fr-FR" altLang="fr-FR" sz="2000" b="1" dirty="0" smtClean="0">
                <a:ea typeface="新細明體" pitchFamily="18" charset="-120"/>
                <a:cs typeface="Calibri" panose="020F0502020204030204" pitchFamily="34" charset="0"/>
              </a:rPr>
              <a:t>Mission : Analyse </a:t>
            </a:r>
            <a:r>
              <a:rPr lang="fr-FR" altLang="fr-FR" sz="2000" b="1" dirty="0" smtClean="0">
                <a:ea typeface="新細明體" pitchFamily="18" charset="-120"/>
                <a:cs typeface="Calibri" panose="020F0502020204030204" pitchFamily="34" charset="0"/>
              </a:rPr>
              <a:t>exploratoire</a:t>
            </a:r>
          </a:p>
          <a:p>
            <a:pPr algn="just" eaLnBrk="1" hangingPunct="1">
              <a:spcBef>
                <a:spcPts val="1200"/>
              </a:spcBef>
              <a:defRPr/>
            </a:pPr>
            <a:r>
              <a:rPr lang="fr-FR" altLang="fr-FR" sz="2000" b="1" dirty="0" smtClean="0">
                <a:ea typeface="新細明體" pitchFamily="18" charset="-120"/>
                <a:cs typeface="Calibri" panose="020F0502020204030204" pitchFamily="34" charset="0"/>
              </a:rPr>
              <a:t>Questions à explorer:</a:t>
            </a:r>
          </a:p>
          <a:p>
            <a:pPr indent="-77788">
              <a:buFont typeface="Wingdings" panose="05000000000000000000" pitchFamily="2" charset="2"/>
              <a:buChar char="Ø"/>
            </a:pPr>
            <a:r>
              <a:rPr lang="fr-FR" sz="2000" dirty="0" smtClean="0"/>
              <a:t> Quels </a:t>
            </a:r>
            <a:r>
              <a:rPr lang="fr-FR" sz="2000" dirty="0"/>
              <a:t>sont les pays avec un fort potentiel de clients pour nos services </a:t>
            </a:r>
            <a:r>
              <a:rPr lang="fr-FR" sz="2000" dirty="0" smtClean="0"/>
              <a:t>?</a:t>
            </a:r>
          </a:p>
          <a:p>
            <a:pPr indent="-77788">
              <a:buFont typeface="Wingdings" panose="05000000000000000000" pitchFamily="2" charset="2"/>
              <a:buChar char="Ø"/>
            </a:pPr>
            <a:r>
              <a:rPr lang="fr-FR" sz="2000" dirty="0" smtClean="0"/>
              <a:t> Pour </a:t>
            </a:r>
            <a:r>
              <a:rPr lang="fr-FR" sz="2000" dirty="0"/>
              <a:t>chacun de ces pays, quelle sera l’évolution de ce potentiel de clients </a:t>
            </a:r>
            <a:r>
              <a:rPr lang="fr-FR" sz="2000" dirty="0" smtClean="0"/>
              <a:t>?</a:t>
            </a:r>
          </a:p>
          <a:p>
            <a:pPr indent="-77788">
              <a:buFont typeface="Wingdings" panose="05000000000000000000" pitchFamily="2" charset="2"/>
              <a:buChar char="Ø"/>
            </a:pPr>
            <a:r>
              <a:rPr lang="fr-FR" sz="2000" dirty="0"/>
              <a:t> </a:t>
            </a:r>
            <a:r>
              <a:rPr lang="fr-FR" sz="2000" dirty="0" smtClean="0"/>
              <a:t>Dans </a:t>
            </a:r>
            <a:r>
              <a:rPr lang="fr-FR" sz="2000" dirty="0"/>
              <a:t>quels pays l'entreprise </a:t>
            </a:r>
            <a:r>
              <a:rPr lang="fr-FR" sz="2000" dirty="0" err="1"/>
              <a:t>doit-elle</a:t>
            </a:r>
            <a:r>
              <a:rPr lang="fr-FR" sz="2000" dirty="0"/>
              <a:t> opérer en priorité ?</a:t>
            </a:r>
          </a:p>
          <a:p>
            <a:pPr marL="0" indent="0" algn="just" eaLnBrk="1" hangingPunct="1">
              <a:spcBef>
                <a:spcPts val="1200"/>
              </a:spcBef>
              <a:buNone/>
              <a:defRPr/>
            </a:pPr>
            <a:endParaRPr lang="fr-FR" altLang="fr-FR" sz="2000" b="1" dirty="0" smtClean="0">
              <a:ea typeface="新細明體" pitchFamily="18" charset="-120"/>
              <a:cs typeface="Calibri" panose="020F0502020204030204" pitchFamily="34" charset="0"/>
            </a:endParaRPr>
          </a:p>
          <a:p>
            <a:pPr algn="just" eaLnBrk="1" hangingPunct="1">
              <a:spcBef>
                <a:spcPts val="1200"/>
              </a:spcBef>
              <a:defRPr/>
            </a:pPr>
            <a:endParaRPr lang="fr-FR" altLang="fr-FR" sz="2000" b="1" dirty="0" smtClean="0">
              <a:ea typeface="新細明體" pitchFamily="18" charset="-120"/>
              <a:cs typeface="Calibri" panose="020F0502020204030204" pitchFamily="34" charset="0"/>
            </a:endParaRPr>
          </a:p>
          <a:p>
            <a:pPr algn="just" eaLnBrk="1" hangingPunct="1">
              <a:defRPr/>
            </a:pPr>
            <a:endParaRPr lang="fr-FR" altLang="fr-FR" b="1" dirty="0">
              <a:ea typeface="新細明體" pitchFamily="18" charset="-120"/>
            </a:endParaRPr>
          </a:p>
          <a:p>
            <a:pPr algn="just" eaLnBrk="1" hangingPunct="1">
              <a:defRPr/>
            </a:pPr>
            <a:endParaRPr lang="fr-FR" altLang="fr-FR" b="1" dirty="0">
              <a:ea typeface="新細明體" pitchFamily="18" charset="-120"/>
            </a:endParaRPr>
          </a:p>
          <a:p>
            <a:pPr marL="0" indent="0" algn="just" eaLnBrk="1" hangingPunct="1">
              <a:lnSpc>
                <a:spcPct val="150000"/>
              </a:lnSpc>
              <a:buNone/>
              <a:defRPr/>
            </a:pPr>
            <a:endParaRPr lang="fr-FR" altLang="fr-FR" sz="2400" b="1" dirty="0">
              <a:ea typeface="新細明體" pitchFamily="18" charset="-120"/>
            </a:endParaRPr>
          </a:p>
          <a:p>
            <a:pPr algn="just" eaLnBrk="1" hangingPunct="1">
              <a:defRPr/>
            </a:pPr>
            <a:endParaRPr lang="fr-FR" altLang="fr-FR" sz="2400" b="1" dirty="0"/>
          </a:p>
          <a:p>
            <a:pPr algn="just" eaLnBrk="1" hangingPunct="1">
              <a:defRPr/>
            </a:pPr>
            <a:endParaRPr lang="fr-FR" altLang="fr-FR" sz="2400" b="1" dirty="0"/>
          </a:p>
          <a:p>
            <a:pPr algn="just" eaLnBrk="1" hangingPunct="1">
              <a:lnSpc>
                <a:spcPct val="150000"/>
              </a:lnSpc>
              <a:defRPr/>
            </a:pPr>
            <a:endParaRPr lang="fr-FR" altLang="fr-FR" sz="2400" b="1" dirty="0">
              <a:ea typeface="新細明體" pitchFamily="18" charset="-120"/>
            </a:endParaRPr>
          </a:p>
          <a:p>
            <a:pPr marL="0" indent="0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endParaRPr lang="fr-FR" altLang="zh-TW" sz="3200" dirty="0">
              <a:ea typeface="新細明體" pitchFamily="18" charset="-120"/>
            </a:endParaRPr>
          </a:p>
          <a:p>
            <a:pPr marL="0" indent="0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endParaRPr lang="fr-FR" altLang="zh-TW" sz="3200" dirty="0">
              <a:ea typeface="新細明體" pitchFamily="18" charset="-120"/>
            </a:endParaRPr>
          </a:p>
          <a:p>
            <a:pPr marL="0" indent="0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endParaRPr lang="fr-FR" altLang="zh-TW" sz="3200" dirty="0">
              <a:ea typeface="新細明體" pitchFamily="18" charset="-120"/>
            </a:endParaRPr>
          </a:p>
          <a:p>
            <a:pPr marL="0" indent="0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endParaRPr lang="fr-FR" altLang="zh-TW" sz="3200" dirty="0">
              <a:ea typeface="新細明體" pitchFamily="18" charset="-120"/>
            </a:endParaRPr>
          </a:p>
        </p:txBody>
      </p:sp>
      <p:sp>
        <p:nvSpPr>
          <p:cNvPr id="9226" name="Espace réservé du numéro de diapositive 9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29751C9-AD19-4B25-A7C7-90AB00D93E71}" type="slidenum">
              <a:rPr lang="en-US" altLang="en-US" smtClean="0">
                <a:latin typeface="Garamond" panose="02020404030301010803" pitchFamily="18" charset="0"/>
              </a:rPr>
              <a:pPr/>
              <a:t>4</a:t>
            </a:fld>
            <a:endParaRPr lang="en-US" altLang="en-US" dirty="0">
              <a:latin typeface="Garamond" panose="02020404030301010803" pitchFamily="18" charset="0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2060848"/>
            <a:ext cx="2232248" cy="65318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130816"/>
            <a:ext cx="7678071" cy="725602"/>
          </a:xfrm>
        </p:spPr>
        <p:txBody>
          <a:bodyPr/>
          <a:lstStyle/>
          <a:p>
            <a:pPr eaLnBrk="1" hangingPunct="1"/>
            <a:r>
              <a:rPr lang="en-US" altLang="zh-TW" b="1" dirty="0">
                <a:ea typeface="新細明體" pitchFamily="18" charset="-120"/>
              </a:rPr>
              <a:t>Plan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4031" y="1484784"/>
            <a:ext cx="8196980" cy="3672408"/>
          </a:xfrm>
        </p:spPr>
        <p:txBody>
          <a:bodyPr/>
          <a:lstStyle/>
          <a:p>
            <a:pPr marL="269875" indent="-269875" algn="just" eaLnBrk="1" hangingPunct="1">
              <a:spcBef>
                <a:spcPts val="1800"/>
              </a:spcBef>
            </a:pPr>
            <a:r>
              <a:rPr lang="fr-FR" altLang="zh-TW" sz="2400" b="1" dirty="0">
                <a:solidFill>
                  <a:schemeClr val="bg2">
                    <a:lumMod val="20000"/>
                    <a:lumOff val="80000"/>
                  </a:schemeClr>
                </a:solidFill>
                <a:ea typeface="新細明體" pitchFamily="18" charset="-120"/>
              </a:rPr>
              <a:t>Introduction</a:t>
            </a:r>
          </a:p>
          <a:p>
            <a:pPr marL="269875" indent="-269875" algn="just" eaLnBrk="1" hangingPunct="1">
              <a:spcBef>
                <a:spcPts val="1800"/>
              </a:spcBef>
            </a:pPr>
            <a:r>
              <a:rPr lang="fr-FR" altLang="zh-TW" sz="2400" b="1" dirty="0">
                <a:ea typeface="新細明體" pitchFamily="18" charset="-120"/>
              </a:rPr>
              <a:t>Méthodologie</a:t>
            </a:r>
          </a:p>
          <a:p>
            <a:pPr indent="-77788" algn="just" eaLnBrk="1" hangingPunct="1"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fr-FR" altLang="zh-TW" sz="2400" b="1" dirty="0" smtClean="0">
                <a:ea typeface="新細明體" pitchFamily="18" charset="-120"/>
              </a:rPr>
              <a:t> </a:t>
            </a:r>
            <a:r>
              <a:rPr lang="fr-FR" altLang="zh-TW" sz="2400" b="1" dirty="0" smtClean="0">
                <a:ea typeface="新細明體" pitchFamily="18" charset="-120"/>
              </a:rPr>
              <a:t>Présentation du jeux de données</a:t>
            </a:r>
          </a:p>
          <a:p>
            <a:pPr indent="-77788" algn="just" eaLnBrk="1" hangingPunct="1"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fr-FR" altLang="zh-TW" sz="2400" b="1" dirty="0" smtClean="0">
                <a:ea typeface="新細明體" pitchFamily="18" charset="-120"/>
              </a:rPr>
              <a:t> </a:t>
            </a:r>
            <a:r>
              <a:rPr lang="fr-FR" altLang="zh-TW" sz="2400" b="1" dirty="0" smtClean="0">
                <a:solidFill>
                  <a:schemeClr val="bg1">
                    <a:lumMod val="85000"/>
                  </a:schemeClr>
                </a:solidFill>
                <a:ea typeface="新細明體" pitchFamily="18" charset="-120"/>
              </a:rPr>
              <a:t>Nettoyage de données</a:t>
            </a:r>
          </a:p>
          <a:p>
            <a:pPr indent="-77788" algn="just" eaLnBrk="1" hangingPunct="1"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fr-FR" altLang="zh-TW" sz="2400" b="1" dirty="0" smtClean="0">
                <a:solidFill>
                  <a:schemeClr val="bg1">
                    <a:lumMod val="85000"/>
                  </a:schemeClr>
                </a:solidFill>
                <a:ea typeface="新細明體" pitchFamily="18" charset="-120"/>
              </a:rPr>
              <a:t> Analyse de données</a:t>
            </a:r>
            <a:endParaRPr lang="fr-FR" altLang="zh-TW" sz="2400" b="1" dirty="0">
              <a:solidFill>
                <a:schemeClr val="bg1">
                  <a:lumMod val="85000"/>
                </a:schemeClr>
              </a:solidFill>
              <a:ea typeface="新細明體" pitchFamily="18" charset="-120"/>
            </a:endParaRPr>
          </a:p>
          <a:p>
            <a:pPr marL="269875" indent="-269875" algn="just" eaLnBrk="1" hangingPunct="1">
              <a:spcBef>
                <a:spcPts val="1800"/>
              </a:spcBef>
            </a:pPr>
            <a:r>
              <a:rPr lang="fr-FR" altLang="zh-TW" sz="2400" b="1" dirty="0" smtClean="0">
                <a:solidFill>
                  <a:schemeClr val="bg1">
                    <a:lumMod val="85000"/>
                  </a:schemeClr>
                </a:solidFill>
                <a:ea typeface="新細明體" pitchFamily="18" charset="-120"/>
              </a:rPr>
              <a:t>Conclusion </a:t>
            </a:r>
            <a:r>
              <a:rPr lang="fr-FR" altLang="zh-TW" sz="2400" b="1" dirty="0">
                <a:solidFill>
                  <a:schemeClr val="bg1">
                    <a:lumMod val="85000"/>
                  </a:schemeClr>
                </a:solidFill>
                <a:ea typeface="新細明體" pitchFamily="18" charset="-120"/>
              </a:rPr>
              <a:t>et perspectives</a:t>
            </a:r>
          </a:p>
        </p:txBody>
      </p:sp>
      <p:sp>
        <p:nvSpPr>
          <p:cNvPr id="7173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dirty="0">
                <a:latin typeface="Garamond" panose="02020404030301010803" pitchFamily="18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874995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25128" y="221039"/>
            <a:ext cx="8424936" cy="1139825"/>
          </a:xfrm>
        </p:spPr>
        <p:txBody>
          <a:bodyPr/>
          <a:lstStyle/>
          <a:p>
            <a:r>
              <a:rPr lang="fr-FR" sz="2600" b="1" dirty="0" smtClean="0">
                <a:latin typeface="+mn-lt"/>
                <a:ea typeface="新細明體" pitchFamily="18" charset="-120"/>
              </a:rPr>
              <a:t>Méthodologie </a:t>
            </a:r>
            <a:r>
              <a:rPr lang="fr-FR" sz="2600" b="1" dirty="0" smtClean="0">
                <a:latin typeface="+mn-lt"/>
                <a:ea typeface="新細明體" pitchFamily="18" charset="-120"/>
              </a:rPr>
              <a:t>: Présentation du jeux de </a:t>
            </a:r>
            <a:r>
              <a:rPr lang="fr-FR" sz="2600" b="1" dirty="0" smtClean="0">
                <a:latin typeface="+mn-lt"/>
                <a:ea typeface="新細明體" pitchFamily="18" charset="-120"/>
              </a:rPr>
              <a:t>données (1)</a:t>
            </a:r>
            <a:endParaRPr lang="fr-FR" sz="2600" b="1" dirty="0">
              <a:latin typeface="+mn-lt"/>
              <a:ea typeface="新細明體" pitchFamily="18" charset="-12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25128" y="1360864"/>
            <a:ext cx="8424936" cy="4882774"/>
          </a:xfrm>
        </p:spPr>
        <p:txBody>
          <a:bodyPr/>
          <a:lstStyle/>
          <a:p>
            <a:pPr algn="just"/>
            <a:r>
              <a:rPr lang="fr-FR" sz="2400" b="1" dirty="0" smtClean="0"/>
              <a:t>Les </a:t>
            </a:r>
            <a:r>
              <a:rPr lang="fr-FR" sz="2400" b="1" dirty="0"/>
              <a:t>données de la Banque mondiale sont disponibles à l’adresse suivante </a:t>
            </a:r>
            <a:r>
              <a:rPr lang="fr-FR" sz="2400" b="1" dirty="0" smtClean="0"/>
              <a:t>:</a:t>
            </a:r>
            <a:r>
              <a:rPr lang="fr-FR" sz="2400" b="1" u="sng" dirty="0" smtClean="0">
                <a:hlinkClick r:id="rId2"/>
              </a:rPr>
              <a:t> </a:t>
            </a:r>
            <a:endParaRPr lang="fr-FR" sz="2400" b="1" u="sng" dirty="0" smtClean="0"/>
          </a:p>
          <a:p>
            <a:pPr marL="357188" indent="0" algn="just">
              <a:buNone/>
            </a:pPr>
            <a:r>
              <a:rPr lang="fr-FR" sz="2400" b="1" dirty="0" smtClean="0">
                <a:hlinkClick r:id="rId2"/>
              </a:rPr>
              <a:t>https</a:t>
            </a:r>
            <a:r>
              <a:rPr lang="fr-FR" sz="2400" b="1" dirty="0">
                <a:hlinkClick r:id="rId2"/>
              </a:rPr>
              <a:t>://datacatalog.worldbank.org/dataset/education-statistics</a:t>
            </a:r>
            <a:endParaRPr lang="fr-FR" sz="2400" b="1" u="sng" dirty="0" smtClean="0"/>
          </a:p>
          <a:p>
            <a:pPr algn="just"/>
            <a:r>
              <a:rPr lang="fr-FR" sz="2400" b="1" dirty="0" smtClean="0"/>
              <a:t>L’organisme </a:t>
            </a:r>
            <a:r>
              <a:rPr lang="fr-FR" sz="2400" b="1" dirty="0"/>
              <a:t>“</a:t>
            </a:r>
            <a:r>
              <a:rPr lang="fr-FR" sz="2400" b="1" dirty="0" err="1"/>
              <a:t>EdStats</a:t>
            </a:r>
            <a:r>
              <a:rPr lang="fr-FR" sz="2400" b="1" dirty="0"/>
              <a:t> All </a:t>
            </a:r>
            <a:r>
              <a:rPr lang="fr-FR" sz="2400" b="1" dirty="0" err="1"/>
              <a:t>Indicator</a:t>
            </a:r>
            <a:r>
              <a:rPr lang="fr-FR" sz="2400" b="1" dirty="0"/>
              <a:t> </a:t>
            </a:r>
            <a:r>
              <a:rPr lang="fr-FR" sz="2400" b="1" dirty="0" err="1"/>
              <a:t>Query</a:t>
            </a:r>
            <a:r>
              <a:rPr lang="fr-FR" sz="2400" b="1" dirty="0"/>
              <a:t>” de la Banque mondiale répertorie 4000 indicateurs internationaux décrivant l’accès à l’éducation, l’obtention de diplômes et des informations relatives aux professeurs, aux dépenses liées à </a:t>
            </a:r>
            <a:r>
              <a:rPr lang="fr-FR" sz="2400" b="1" dirty="0" smtClean="0"/>
              <a:t>l’éducation</a:t>
            </a:r>
          </a:p>
          <a:p>
            <a:pPr algn="just"/>
            <a:r>
              <a:rPr lang="fr-FR" sz="2400" b="1" dirty="0" smtClean="0"/>
              <a:t>Plus d’informations sur le site suivant:</a:t>
            </a:r>
          </a:p>
          <a:p>
            <a:pPr marL="357188" indent="0" algn="just">
              <a:buNone/>
            </a:pPr>
            <a:r>
              <a:rPr lang="fr-FR" sz="2400" b="1" dirty="0">
                <a:hlinkClick r:id="rId3"/>
              </a:rPr>
              <a:t>http://datatopics.worldbank.org/education/</a:t>
            </a:r>
            <a:endParaRPr lang="fr-FR" sz="2400" b="1" dirty="0"/>
          </a:p>
          <a:p>
            <a:pPr marL="174625" indent="-174625" algn="just">
              <a:lnSpc>
                <a:spcPts val="3200"/>
              </a:lnSpc>
            </a:pPr>
            <a:endParaRPr lang="fr-FR" altLang="fr-FR" sz="2000" b="1" dirty="0"/>
          </a:p>
          <a:p>
            <a:pPr marL="0" indent="0" algn="just">
              <a:lnSpc>
                <a:spcPts val="3200"/>
              </a:lnSpc>
              <a:buNone/>
            </a:pPr>
            <a:endParaRPr lang="fr-FR" sz="2400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CCCC09-B4D8-49D1-B465-0920E9642F99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53595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25128" y="236117"/>
            <a:ext cx="8827392" cy="667548"/>
          </a:xfrm>
        </p:spPr>
        <p:txBody>
          <a:bodyPr/>
          <a:lstStyle/>
          <a:p>
            <a:r>
              <a:rPr lang="fr-FR" sz="2600" b="1" dirty="0" smtClean="0">
                <a:latin typeface="+mn-lt"/>
                <a:ea typeface="新細明體" pitchFamily="18" charset="-120"/>
              </a:rPr>
              <a:t>Méthodologie </a:t>
            </a:r>
            <a:r>
              <a:rPr lang="fr-FR" sz="2600" b="1" dirty="0" smtClean="0">
                <a:latin typeface="+mn-lt"/>
                <a:ea typeface="新細明體" pitchFamily="18" charset="-120"/>
              </a:rPr>
              <a:t>: Présentation du jeux de </a:t>
            </a:r>
            <a:r>
              <a:rPr lang="fr-FR" sz="2600" b="1" dirty="0" smtClean="0">
                <a:latin typeface="+mn-lt"/>
                <a:ea typeface="新細明體" pitchFamily="18" charset="-120"/>
              </a:rPr>
              <a:t>données (2)</a:t>
            </a:r>
            <a:endParaRPr lang="fr-FR" sz="2600" b="1" dirty="0">
              <a:latin typeface="+mn-lt"/>
              <a:ea typeface="新細明體" pitchFamily="18" charset="-12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25128" y="959191"/>
            <a:ext cx="8424936" cy="4882774"/>
          </a:xfrm>
        </p:spPr>
        <p:txBody>
          <a:bodyPr/>
          <a:lstStyle/>
          <a:p>
            <a:pPr marL="174625" indent="-174625" algn="just">
              <a:lnSpc>
                <a:spcPts val="3200"/>
              </a:lnSpc>
            </a:pPr>
            <a:r>
              <a:rPr lang="fr-FR" altLang="fr-FR" sz="2000" b="1" dirty="0" smtClean="0"/>
              <a:t> </a:t>
            </a:r>
            <a:r>
              <a:rPr lang="fr-FR" altLang="fr-FR" sz="2000" b="1" dirty="0" err="1"/>
              <a:t>Datasets</a:t>
            </a:r>
            <a:r>
              <a:rPr lang="fr-FR" altLang="fr-FR" sz="2000" b="1" dirty="0"/>
              <a:t> </a:t>
            </a:r>
            <a:r>
              <a:rPr lang="fr-FR" altLang="fr-FR" sz="2000" b="1" dirty="0" smtClean="0"/>
              <a:t>:</a:t>
            </a:r>
          </a:p>
          <a:p>
            <a:pPr marL="0" indent="0" algn="just">
              <a:lnSpc>
                <a:spcPts val="3200"/>
              </a:lnSpc>
              <a:buNone/>
            </a:pPr>
            <a:endParaRPr lang="fr-FR" altLang="fr-FR" sz="2000" b="1" dirty="0" smtClean="0"/>
          </a:p>
          <a:p>
            <a:pPr marL="0" indent="0" algn="just">
              <a:lnSpc>
                <a:spcPts val="3200"/>
              </a:lnSpc>
              <a:buNone/>
            </a:pPr>
            <a:endParaRPr lang="fr-FR" altLang="fr-FR" sz="2000" b="1" dirty="0"/>
          </a:p>
          <a:p>
            <a:pPr marL="0" indent="0" algn="just">
              <a:lnSpc>
                <a:spcPts val="3200"/>
              </a:lnSpc>
              <a:buNone/>
            </a:pPr>
            <a:endParaRPr lang="fr-FR" altLang="fr-FR" sz="2000" b="1" dirty="0"/>
          </a:p>
          <a:p>
            <a:pPr marL="174625" indent="-174625" algn="just">
              <a:lnSpc>
                <a:spcPts val="3200"/>
              </a:lnSpc>
            </a:pPr>
            <a:endParaRPr lang="fr-FR" altLang="fr-FR" sz="2000" b="1" dirty="0" smtClean="0"/>
          </a:p>
          <a:p>
            <a:pPr marL="0" indent="0" algn="just">
              <a:lnSpc>
                <a:spcPts val="3200"/>
              </a:lnSpc>
              <a:buNone/>
            </a:pPr>
            <a:endParaRPr lang="fr-FR" sz="2400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CCCC09-B4D8-49D1-B465-0920E9642F99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  <p:graphicFrame>
        <p:nvGraphicFramePr>
          <p:cNvPr id="6" name="Tableau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7384190"/>
              </p:ext>
            </p:extLst>
          </p:nvPr>
        </p:nvGraphicFramePr>
        <p:xfrm>
          <a:off x="681449" y="1749230"/>
          <a:ext cx="5112567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4336"/>
                <a:gridCol w="1008112"/>
                <a:gridCol w="1080119"/>
              </a:tblGrid>
              <a:tr h="370840"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Nom</a:t>
                      </a:r>
                      <a:r>
                        <a:rPr lang="fr-FR" sz="1400" baseline="0" dirty="0" smtClean="0"/>
                        <a:t> 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Ligne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Colonnes</a:t>
                      </a:r>
                      <a:endParaRPr lang="fr-FR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fr-FR" sz="1400" b="1" dirty="0" smtClean="0"/>
                        <a:t>EdStatsCountry-Series.cs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b="1" dirty="0" smtClean="0"/>
                        <a:t>613</a:t>
                      </a:r>
                      <a:endParaRPr lang="fr-FR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b="1" dirty="0" smtClean="0"/>
                        <a:t>4</a:t>
                      </a:r>
                      <a:endParaRPr lang="fr-FR" sz="14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altLang="fr-FR" sz="1400" b="1" dirty="0" smtClean="0"/>
                        <a:t>EdStatsCountry.csv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b="1" dirty="0" smtClean="0"/>
                        <a:t>241</a:t>
                      </a:r>
                      <a:endParaRPr lang="fr-FR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b="1" dirty="0" smtClean="0"/>
                        <a:t>32</a:t>
                      </a:r>
                      <a:endParaRPr lang="fr-FR" sz="14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altLang="fr-FR" sz="1400" b="1" dirty="0" smtClean="0"/>
                        <a:t>EdStatsData.csv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altLang="fr-FR" sz="1400" b="1" dirty="0" smtClean="0"/>
                        <a:t>886930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b="1" dirty="0" smtClean="0"/>
                        <a:t>70</a:t>
                      </a:r>
                      <a:endParaRPr lang="fr-FR" sz="14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altLang="fr-FR" sz="1400" b="1" dirty="0" smtClean="0"/>
                        <a:t>EdStatsFootNote.csv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altLang="fr-FR" sz="1400" b="1" dirty="0" smtClean="0"/>
                        <a:t>643638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b="1" dirty="0" smtClean="0"/>
                        <a:t>5</a:t>
                      </a:r>
                      <a:endParaRPr lang="fr-FR" sz="14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altLang="fr-FR" sz="1400" b="1" dirty="0" smtClean="0"/>
                        <a:t>EdStatsSeries.csv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altLang="fr-FR" sz="1400" b="1" dirty="0" smtClean="0"/>
                        <a:t>3665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b="1" dirty="0" smtClean="0"/>
                        <a:t>21</a:t>
                      </a:r>
                      <a:endParaRPr lang="fr-FR" sz="1400" b="1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984" y="4383005"/>
            <a:ext cx="7931224" cy="1477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452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25128" y="236117"/>
            <a:ext cx="8718872" cy="667548"/>
          </a:xfrm>
        </p:spPr>
        <p:txBody>
          <a:bodyPr/>
          <a:lstStyle/>
          <a:p>
            <a:r>
              <a:rPr lang="fr-FR" sz="2600" b="1" dirty="0" smtClean="0">
                <a:latin typeface="+mn-lt"/>
                <a:ea typeface="新細明體" pitchFamily="18" charset="-120"/>
              </a:rPr>
              <a:t>Méthodologie </a:t>
            </a:r>
            <a:r>
              <a:rPr lang="fr-FR" sz="2600" b="1" dirty="0" smtClean="0">
                <a:latin typeface="+mn-lt"/>
                <a:ea typeface="新細明體" pitchFamily="18" charset="-120"/>
              </a:rPr>
              <a:t>: Présentation du jeux de </a:t>
            </a:r>
            <a:r>
              <a:rPr lang="fr-FR" sz="2600" b="1" dirty="0" smtClean="0">
                <a:latin typeface="+mn-lt"/>
                <a:ea typeface="新細明體" pitchFamily="18" charset="-120"/>
              </a:rPr>
              <a:t>données (3)</a:t>
            </a:r>
            <a:endParaRPr lang="fr-FR" sz="2600" b="1" dirty="0">
              <a:latin typeface="+mn-lt"/>
              <a:ea typeface="新細明體" pitchFamily="18" charset="-12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25128" y="800648"/>
            <a:ext cx="8424936" cy="4882774"/>
          </a:xfrm>
        </p:spPr>
        <p:txBody>
          <a:bodyPr/>
          <a:lstStyle/>
          <a:p>
            <a:pPr marL="174625" indent="-174625" algn="just">
              <a:lnSpc>
                <a:spcPts val="3200"/>
              </a:lnSpc>
            </a:pPr>
            <a:r>
              <a:rPr lang="fr-FR" altLang="fr-FR" sz="2000" b="1" dirty="0"/>
              <a:t> </a:t>
            </a:r>
            <a:r>
              <a:rPr lang="fr-FR" altLang="fr-FR" sz="2000" b="1" dirty="0" smtClean="0"/>
              <a:t>EdStatsData.csv</a:t>
            </a:r>
            <a:r>
              <a:rPr lang="fr-FR" altLang="fr-FR" sz="2000" b="1" dirty="0" smtClean="0"/>
              <a:t> :</a:t>
            </a:r>
          </a:p>
          <a:p>
            <a:pPr marL="0" indent="0" algn="just">
              <a:lnSpc>
                <a:spcPts val="3200"/>
              </a:lnSpc>
              <a:buNone/>
            </a:pPr>
            <a:endParaRPr lang="fr-FR" altLang="fr-FR" sz="2000" b="1" dirty="0" smtClean="0"/>
          </a:p>
          <a:p>
            <a:pPr marL="0" indent="0" algn="just">
              <a:lnSpc>
                <a:spcPts val="3200"/>
              </a:lnSpc>
              <a:buNone/>
            </a:pPr>
            <a:endParaRPr lang="fr-FR" altLang="fr-FR" sz="2000" b="1" dirty="0"/>
          </a:p>
          <a:p>
            <a:pPr marL="0" indent="0" algn="just">
              <a:lnSpc>
                <a:spcPts val="3200"/>
              </a:lnSpc>
              <a:buNone/>
            </a:pPr>
            <a:endParaRPr lang="fr-FR" altLang="fr-FR" sz="2000" b="1" dirty="0"/>
          </a:p>
          <a:p>
            <a:pPr marL="174625" indent="-174625" algn="just">
              <a:lnSpc>
                <a:spcPts val="3200"/>
              </a:lnSpc>
            </a:pPr>
            <a:endParaRPr lang="fr-FR" altLang="fr-FR" sz="2000" b="1" dirty="0" smtClean="0"/>
          </a:p>
          <a:p>
            <a:pPr marL="0" indent="0" algn="just">
              <a:lnSpc>
                <a:spcPts val="3200"/>
              </a:lnSpc>
              <a:buNone/>
            </a:pPr>
            <a:endParaRPr lang="fr-FR" sz="2400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CCCC09-B4D8-49D1-B465-0920E9642F99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1" y="1268760"/>
            <a:ext cx="6840760" cy="2492491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3651032"/>
            <a:ext cx="6696745" cy="2592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726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130816"/>
            <a:ext cx="7678071" cy="725602"/>
          </a:xfrm>
        </p:spPr>
        <p:txBody>
          <a:bodyPr/>
          <a:lstStyle/>
          <a:p>
            <a:pPr eaLnBrk="1" hangingPunct="1"/>
            <a:r>
              <a:rPr lang="en-US" altLang="zh-TW" b="1" dirty="0">
                <a:ea typeface="新細明體" pitchFamily="18" charset="-120"/>
              </a:rPr>
              <a:t>Plan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4031" y="1484784"/>
            <a:ext cx="8196980" cy="3672408"/>
          </a:xfrm>
        </p:spPr>
        <p:txBody>
          <a:bodyPr/>
          <a:lstStyle/>
          <a:p>
            <a:pPr marL="269875" indent="-269875" algn="just" eaLnBrk="1" hangingPunct="1">
              <a:spcBef>
                <a:spcPts val="1800"/>
              </a:spcBef>
            </a:pPr>
            <a:r>
              <a:rPr lang="fr-FR" altLang="zh-TW" sz="2400" b="1" dirty="0" smtClean="0">
                <a:solidFill>
                  <a:schemeClr val="bg1">
                    <a:lumMod val="85000"/>
                  </a:schemeClr>
                </a:solidFill>
                <a:ea typeface="新細明體" pitchFamily="18" charset="-120"/>
              </a:rPr>
              <a:t>Introduction</a:t>
            </a:r>
            <a:endParaRPr lang="fr-FR" altLang="zh-TW" sz="2400" b="1" dirty="0">
              <a:solidFill>
                <a:schemeClr val="bg1">
                  <a:lumMod val="85000"/>
                </a:schemeClr>
              </a:solidFill>
              <a:ea typeface="新細明體" pitchFamily="18" charset="-120"/>
            </a:endParaRPr>
          </a:p>
          <a:p>
            <a:pPr marL="269875" indent="-269875" algn="just" eaLnBrk="1" hangingPunct="1">
              <a:spcBef>
                <a:spcPts val="1800"/>
              </a:spcBef>
            </a:pPr>
            <a:r>
              <a:rPr lang="fr-FR" altLang="zh-TW" sz="2400" b="1" dirty="0" smtClean="0">
                <a:solidFill>
                  <a:schemeClr val="bg1">
                    <a:lumMod val="85000"/>
                  </a:schemeClr>
                </a:solidFill>
                <a:ea typeface="新細明體" pitchFamily="18" charset="-120"/>
              </a:rPr>
              <a:t>Méthodologie</a:t>
            </a:r>
            <a:endParaRPr lang="fr-FR" altLang="zh-TW" sz="2400" b="1" dirty="0" smtClean="0">
              <a:solidFill>
                <a:schemeClr val="bg1">
                  <a:lumMod val="85000"/>
                </a:schemeClr>
              </a:solidFill>
              <a:ea typeface="新細明體" pitchFamily="18" charset="-120"/>
            </a:endParaRPr>
          </a:p>
          <a:p>
            <a:pPr indent="-77788" algn="just" eaLnBrk="1" hangingPunct="1"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fr-FR" altLang="zh-TW" sz="2400" b="1" dirty="0">
                <a:solidFill>
                  <a:schemeClr val="bg1">
                    <a:lumMod val="85000"/>
                  </a:schemeClr>
                </a:solidFill>
                <a:ea typeface="新細明體" pitchFamily="18" charset="-120"/>
              </a:rPr>
              <a:t> </a:t>
            </a:r>
            <a:r>
              <a:rPr lang="fr-FR" altLang="zh-TW" sz="2400" b="1" dirty="0" smtClean="0">
                <a:solidFill>
                  <a:schemeClr val="bg1">
                    <a:lumMod val="85000"/>
                  </a:schemeClr>
                </a:solidFill>
                <a:ea typeface="新細明體" pitchFamily="18" charset="-120"/>
              </a:rPr>
              <a:t>Présentation du jeux de données</a:t>
            </a:r>
          </a:p>
          <a:p>
            <a:pPr indent="-77788" algn="just" eaLnBrk="1" hangingPunct="1"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fr-FR" altLang="zh-TW" sz="2400" b="1" dirty="0" smtClean="0">
                <a:ea typeface="新細明體" pitchFamily="18" charset="-120"/>
              </a:rPr>
              <a:t> Nettoyage de données</a:t>
            </a:r>
          </a:p>
          <a:p>
            <a:pPr indent="-77788" algn="just" eaLnBrk="1" hangingPunct="1"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fr-FR" altLang="zh-TW" sz="2400" b="1" dirty="0" smtClean="0">
                <a:solidFill>
                  <a:schemeClr val="bg1">
                    <a:lumMod val="85000"/>
                  </a:schemeClr>
                </a:solidFill>
                <a:ea typeface="新細明體" pitchFamily="18" charset="-120"/>
              </a:rPr>
              <a:t> Analyse de données</a:t>
            </a:r>
            <a:endParaRPr lang="fr-FR" altLang="zh-TW" sz="2400" b="1" dirty="0">
              <a:solidFill>
                <a:schemeClr val="bg1">
                  <a:lumMod val="85000"/>
                </a:schemeClr>
              </a:solidFill>
              <a:ea typeface="新細明體" pitchFamily="18" charset="-120"/>
            </a:endParaRPr>
          </a:p>
          <a:p>
            <a:pPr marL="269875" indent="-269875" algn="just" eaLnBrk="1" hangingPunct="1">
              <a:spcBef>
                <a:spcPts val="1800"/>
              </a:spcBef>
            </a:pPr>
            <a:r>
              <a:rPr lang="fr-FR" altLang="zh-TW" sz="2400" b="1" dirty="0" smtClean="0">
                <a:solidFill>
                  <a:schemeClr val="bg1">
                    <a:lumMod val="85000"/>
                  </a:schemeClr>
                </a:solidFill>
                <a:ea typeface="新細明體" pitchFamily="18" charset="-120"/>
              </a:rPr>
              <a:t>Conclusion </a:t>
            </a:r>
            <a:r>
              <a:rPr lang="fr-FR" altLang="zh-TW" sz="2400" b="1" dirty="0">
                <a:solidFill>
                  <a:schemeClr val="bg1">
                    <a:lumMod val="85000"/>
                  </a:schemeClr>
                </a:solidFill>
                <a:ea typeface="新細明體" pitchFamily="18" charset="-120"/>
              </a:rPr>
              <a:t>et perspectives</a:t>
            </a:r>
          </a:p>
        </p:txBody>
      </p:sp>
      <p:sp>
        <p:nvSpPr>
          <p:cNvPr id="7173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dirty="0">
                <a:latin typeface="Garamond" panose="02020404030301010803" pitchFamily="18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316622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77598</TotalTime>
  <Words>1605</Words>
  <Application>Microsoft Office PowerPoint</Application>
  <PresentationFormat>Affichage à l'écran (4:3)</PresentationFormat>
  <Paragraphs>279</Paragraphs>
  <Slides>25</Slides>
  <Notes>15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25</vt:i4>
      </vt:variant>
    </vt:vector>
  </HeadingPairs>
  <TitlesOfParts>
    <vt:vector size="34" baseType="lpstr">
      <vt:lpstr>MS PGothic</vt:lpstr>
      <vt:lpstr>Arial</vt:lpstr>
      <vt:lpstr>Calibri</vt:lpstr>
      <vt:lpstr>Garamond</vt:lpstr>
      <vt:lpstr>新細明體</vt:lpstr>
      <vt:lpstr>Times New Roman</vt:lpstr>
      <vt:lpstr>Wingdings</vt:lpstr>
      <vt:lpstr>Wingdings 2</vt:lpstr>
      <vt:lpstr>Edge</vt:lpstr>
      <vt:lpstr>Projet 2 : Analysez des données de systèmes éducatifs  </vt:lpstr>
      <vt:lpstr>Plan</vt:lpstr>
      <vt:lpstr>Plan</vt:lpstr>
      <vt:lpstr>Introduction</vt:lpstr>
      <vt:lpstr>Plan</vt:lpstr>
      <vt:lpstr>Méthodologie : Présentation du jeux de données (1)</vt:lpstr>
      <vt:lpstr>Méthodologie : Présentation du jeux de données (2)</vt:lpstr>
      <vt:lpstr>Méthodologie : Présentation du jeux de données (3)</vt:lpstr>
      <vt:lpstr>Plan</vt:lpstr>
      <vt:lpstr>Méthodologie : Nettoyage de données (1)</vt:lpstr>
      <vt:lpstr>Méthodologie : Nettoyage de données (2)</vt:lpstr>
      <vt:lpstr>Méthodologie : Nettoyage de données (3)</vt:lpstr>
      <vt:lpstr>Méthodologie : Nettoyage de données (4)</vt:lpstr>
      <vt:lpstr>Méthodologie : Nettoyage de données (5)</vt:lpstr>
      <vt:lpstr>Méthodologie : Nettoyage de données (6)</vt:lpstr>
      <vt:lpstr>Plan</vt:lpstr>
      <vt:lpstr>Analyse des données (1)</vt:lpstr>
      <vt:lpstr>Analyse des données (2)</vt:lpstr>
      <vt:lpstr>Analyse des données (3)</vt:lpstr>
      <vt:lpstr>Analyse des données (4)</vt:lpstr>
      <vt:lpstr>Analyse des données (5)</vt:lpstr>
      <vt:lpstr>Analyse des données (6)</vt:lpstr>
      <vt:lpstr>Conclusion</vt:lpstr>
      <vt:lpstr>Perspectives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“How to present a papers at an academic conferences”</dc:title>
  <dc:creator>user</dc:creator>
  <cp:lastModifiedBy>IMEN</cp:lastModifiedBy>
  <cp:revision>1529</cp:revision>
  <cp:lastPrinted>2020-06-29T09:52:29Z</cp:lastPrinted>
  <dcterms:created xsi:type="dcterms:W3CDTF">2010-02-22T08:33:03Z</dcterms:created>
  <dcterms:modified xsi:type="dcterms:W3CDTF">2022-05-12T13:46:24Z</dcterms:modified>
</cp:coreProperties>
</file>