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546" r:id="rId2"/>
    <p:sldId id="286" r:id="rId3"/>
    <p:sldId id="575" r:id="rId4"/>
    <p:sldId id="449" r:id="rId5"/>
    <p:sldId id="550" r:id="rId6"/>
    <p:sldId id="576" r:id="rId7"/>
    <p:sldId id="577" r:id="rId8"/>
    <p:sldId id="579" r:id="rId9"/>
    <p:sldId id="584" r:id="rId10"/>
    <p:sldId id="580" r:id="rId11"/>
    <p:sldId id="581" r:id="rId12"/>
    <p:sldId id="599" r:id="rId13"/>
    <p:sldId id="582" r:id="rId14"/>
    <p:sldId id="583" r:id="rId15"/>
    <p:sldId id="585" r:id="rId16"/>
    <p:sldId id="586" r:id="rId17"/>
    <p:sldId id="587" r:id="rId18"/>
    <p:sldId id="588" r:id="rId19"/>
    <p:sldId id="589" r:id="rId20"/>
    <p:sldId id="590" r:id="rId21"/>
    <p:sldId id="592" r:id="rId22"/>
    <p:sldId id="593" r:id="rId23"/>
    <p:sldId id="594" r:id="rId24"/>
    <p:sldId id="596" r:id="rId25"/>
    <p:sldId id="598" r:id="rId26"/>
    <p:sldId id="601" r:id="rId27"/>
    <p:sldId id="490" r:id="rId28"/>
    <p:sldId id="412" r:id="rId29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" initials="g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0D4"/>
    <a:srgbClr val="00CCFF"/>
    <a:srgbClr val="66CC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5332" autoAdjust="0"/>
  </p:normalViewPr>
  <p:slideViewPr>
    <p:cSldViewPr>
      <p:cViewPr varScale="1">
        <p:scale>
          <a:sx n="70" d="100"/>
          <a:sy n="70" d="100"/>
        </p:scale>
        <p:origin x="1308" y="72"/>
      </p:cViewPr>
      <p:guideLst>
        <p:guide orient="horz" pos="2160"/>
        <p:guide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BFE07F-B2F3-4755-867A-E5FC1FD53B49}" type="datetimeFigureOut">
              <a:rPr lang="en-US"/>
              <a:pPr>
                <a:defRPr/>
              </a:pPr>
              <a:t>6/28/2022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87A2559-CF57-4468-BB89-0C10BEAB58E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EB7EA-5152-48FD-9D6A-A3A8D3CC329C}" type="slidenum">
              <a:rPr lang="en-US" altLang="zh-TW"/>
              <a:pPr>
                <a:defRPr/>
              </a:pPr>
              <a:t>‹N°›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5728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752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fr-FR" dirty="0">
                <a:latin typeface="Arial" panose="020B0604020202020204" pitchFamily="34" charset="0"/>
              </a:rPr>
              <a:t>C’est quoi une image stéréoscopique.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C’est une image présentée par 2 vues. Une image associée</a:t>
            </a:r>
            <a:r>
              <a:rPr lang="fr-FR" altLang="fr-FR" baseline="0" dirty="0">
                <a:latin typeface="Arial" panose="020B0604020202020204" pitchFamily="34" charset="0"/>
              </a:rPr>
              <a:t> à l’œil droit et une image à l’œil gauche.</a:t>
            </a:r>
          </a:p>
          <a:p>
            <a:r>
              <a:rPr lang="fr-FR" altLang="fr-FR" baseline="0" dirty="0">
                <a:latin typeface="Arial" panose="020B0604020202020204" pitchFamily="34" charset="0"/>
              </a:rPr>
              <a:t>Ces deux images s</a:t>
            </a:r>
            <a:r>
              <a:rPr lang="fr-FR" altLang="fr-FR" dirty="0"/>
              <a:t>ont acquises selon deux points de vue légèrement différents de la même scène.</a:t>
            </a:r>
          </a:p>
          <a:p>
            <a:r>
              <a:rPr lang="fr-FR" altLang="fr-FR" dirty="0"/>
              <a:t>Par exemple ce schéma présente une image stéréo. voila l’image gauche et voila l’image droite. Ces deux images présentent la </a:t>
            </a:r>
            <a:r>
              <a:rPr lang="fr-FR" altLang="fr-FR" dirty="0" err="1"/>
              <a:t>méme</a:t>
            </a:r>
            <a:r>
              <a:rPr lang="fr-FR" altLang="fr-FR" dirty="0"/>
              <a:t> scène ok. Mais il ya quelques différences entre les deux. On remarque par exemple le décalage de la </a:t>
            </a:r>
            <a:r>
              <a:rPr lang="fr-FR" altLang="fr-FR" dirty="0" err="1"/>
              <a:t>cheminée.Ce</a:t>
            </a:r>
            <a:r>
              <a:rPr lang="fr-FR" altLang="fr-FR" dirty="0"/>
              <a:t> déplacement spatial est appelé</a:t>
            </a:r>
            <a:r>
              <a:rPr lang="fr-FR" altLang="fr-FR" baseline="0" dirty="0"/>
              <a:t> la disparité.</a:t>
            </a:r>
          </a:p>
          <a:p>
            <a:r>
              <a:rPr lang="fr-FR" altLang="fr-FR" baseline="0" dirty="0"/>
              <a:t>Le cerveau fusionne ces deux vues pour donner l’effet de relief.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fr-FR" dirty="0">
                <a:latin typeface="Arial" panose="020B0604020202020204" pitchFamily="34" charset="0"/>
              </a:rPr>
              <a:t>Maintenant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comme</a:t>
            </a:r>
            <a:r>
              <a:rPr lang="en-US" altLang="fr-FR" baseline="0" dirty="0">
                <a:latin typeface="Arial" panose="020B0604020202020204" pitchFamily="34" charset="0"/>
              </a:rPr>
              <a:t> on 2 </a:t>
            </a:r>
            <a:r>
              <a:rPr lang="en-US" altLang="fr-FR" baseline="0" dirty="0" err="1">
                <a:latin typeface="Arial" panose="020B0604020202020204" pitchFamily="34" charset="0"/>
              </a:rPr>
              <a:t>vues</a:t>
            </a:r>
            <a:r>
              <a:rPr lang="en-US" altLang="fr-FR" baseline="0" dirty="0">
                <a:latin typeface="Arial" panose="020B0604020202020204" pitchFamily="34" charset="0"/>
              </a:rPr>
              <a:t> ca </a:t>
            </a:r>
            <a:r>
              <a:rPr lang="en-US" altLang="fr-FR" baseline="0" dirty="0" err="1">
                <a:latin typeface="Arial" panose="020B0604020202020204" pitchFamily="34" charset="0"/>
              </a:rPr>
              <a:t>va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impacter</a:t>
            </a:r>
            <a:r>
              <a:rPr lang="en-US" altLang="fr-FR" baseline="0" dirty="0">
                <a:latin typeface="Arial" panose="020B0604020202020204" pitchFamily="34" charset="0"/>
              </a:rPr>
              <a:t> la </a:t>
            </a:r>
            <a:r>
              <a:rPr lang="en-US" altLang="fr-FR" baseline="0" dirty="0" err="1">
                <a:latin typeface="Arial" panose="020B0604020202020204" pitchFamily="34" charset="0"/>
              </a:rPr>
              <a:t>quantité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d’information</a:t>
            </a:r>
            <a:r>
              <a:rPr lang="en-US" altLang="fr-FR" baseline="0" dirty="0">
                <a:latin typeface="Arial" panose="020B0604020202020204" pitchFamily="34" charset="0"/>
              </a:rPr>
              <a:t> .</a:t>
            </a:r>
            <a:r>
              <a:rPr lang="en-US" altLang="fr-FR" baseline="0" dirty="0" err="1">
                <a:latin typeface="Arial" panose="020B0604020202020204" pitchFamily="34" charset="0"/>
              </a:rPr>
              <a:t>Donc</a:t>
            </a:r>
            <a:r>
              <a:rPr lang="en-US" altLang="fr-FR" baseline="0" dirty="0">
                <a:latin typeface="Arial" panose="020B0604020202020204" pitchFamily="34" charset="0"/>
              </a:rPr>
              <a:t> on </a:t>
            </a:r>
            <a:r>
              <a:rPr lang="en-US" altLang="fr-FR" baseline="0" dirty="0" err="1">
                <a:latin typeface="Arial" panose="020B0604020202020204" pitchFamily="34" charset="0"/>
              </a:rPr>
              <a:t>deux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fois</a:t>
            </a:r>
            <a:r>
              <a:rPr lang="en-US" altLang="fr-FR" baseline="0" dirty="0">
                <a:latin typeface="Arial" panose="020B0604020202020204" pitchFamily="34" charset="0"/>
              </a:rPr>
              <a:t> plus </a:t>
            </a:r>
            <a:r>
              <a:rPr lang="en-US" altLang="fr-FR" baseline="0" dirty="0" err="1">
                <a:latin typeface="Arial" panose="020B0604020202020204" pitchFamily="34" charset="0"/>
              </a:rPr>
              <a:t>d’info</a:t>
            </a:r>
            <a:r>
              <a:rPr lang="en-US" altLang="fr-FR" baseline="0" dirty="0">
                <a:latin typeface="Arial" panose="020B0604020202020204" pitchFamily="34" charset="0"/>
              </a:rPr>
              <a:t> à stocker </a:t>
            </a:r>
            <a:r>
              <a:rPr lang="en-US" altLang="fr-FR" baseline="0" dirty="0" err="1">
                <a:latin typeface="Arial" panose="020B0604020202020204" pitchFamily="34" charset="0"/>
              </a:rPr>
              <a:t>ou</a:t>
            </a:r>
            <a:r>
              <a:rPr lang="en-US" altLang="fr-FR" baseline="0" dirty="0">
                <a:latin typeface="Arial" panose="020B0604020202020204" pitchFamily="34" charset="0"/>
              </a:rPr>
              <a:t> à </a:t>
            </a:r>
            <a:r>
              <a:rPr lang="en-US" altLang="fr-FR" baseline="0" dirty="0" err="1">
                <a:latin typeface="Arial" panose="020B0604020202020204" pitchFamily="34" charset="0"/>
              </a:rPr>
              <a:t>transmettre</a:t>
            </a:r>
            <a:r>
              <a:rPr lang="en-US" altLang="fr-FR" baseline="0" dirty="0">
                <a:latin typeface="Arial" panose="020B0604020202020204" pitchFamily="34" charset="0"/>
              </a:rPr>
              <a:t> par rapport à </a:t>
            </a:r>
            <a:r>
              <a:rPr lang="en-US" altLang="fr-FR" baseline="0" dirty="0" err="1">
                <a:latin typeface="Arial" panose="020B0604020202020204" pitchFamily="34" charset="0"/>
              </a:rPr>
              <a:t>l’image</a:t>
            </a:r>
            <a:r>
              <a:rPr lang="en-US" altLang="fr-FR" baseline="0" dirty="0">
                <a:latin typeface="Arial" panose="020B0604020202020204" pitchFamily="34" charset="0"/>
              </a:rPr>
              <a:t> </a:t>
            </a:r>
            <a:r>
              <a:rPr lang="en-US" altLang="fr-FR" baseline="0" dirty="0" err="1">
                <a:latin typeface="Arial" panose="020B0604020202020204" pitchFamily="34" charset="0"/>
              </a:rPr>
              <a:t>classique</a:t>
            </a:r>
            <a:r>
              <a:rPr lang="en-US" altLang="fr-FR" baseline="0" dirty="0">
                <a:latin typeface="Arial" panose="020B0604020202020204" pitchFamily="34" charset="0"/>
              </a:rPr>
              <a:t> 2D.Mon travail a </a:t>
            </a:r>
            <a:r>
              <a:rPr lang="en-US" altLang="fr-FR" baseline="0" dirty="0" err="1">
                <a:latin typeface="Arial" panose="020B0604020202020204" pitchFamily="34" charset="0"/>
              </a:rPr>
              <a:t>consité</a:t>
            </a:r>
            <a:r>
              <a:rPr lang="en-US" altLang="fr-FR" baseline="0" dirty="0">
                <a:latin typeface="Arial" panose="020B0604020202020204" pitchFamily="34" charset="0"/>
              </a:rPr>
              <a:t> à coder les images stéréoscopiques.</a:t>
            </a:r>
            <a:endParaRPr lang="fr-FR" altLang="fr-FR" dirty="0">
              <a:latin typeface="Arial" panose="020B0604020202020204" pitchFamily="34" charset="0"/>
            </a:endParaRPr>
          </a:p>
          <a:p>
            <a:endParaRPr lang="fr-FR" altLang="fr-FR" dirty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15F5C9-D8C2-4064-8831-D9B9F5A830C2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22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093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362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75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563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548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dirty="0"/>
              <a:t>Cette présentation suit</a:t>
            </a:r>
            <a:r>
              <a:rPr lang="fr-FR" baseline="0" dirty="0"/>
              <a:t> le plan suivant:</a:t>
            </a:r>
          </a:p>
          <a:p>
            <a:r>
              <a:rPr lang="fr-FR" baseline="0" dirty="0"/>
              <a:t>-tout d’abord je vais parler de  cadre général de la thèse</a:t>
            </a:r>
          </a:p>
          <a:p>
            <a:pPr>
              <a:buFontTx/>
              <a:buChar char="-"/>
            </a:pPr>
            <a:r>
              <a:rPr lang="fr-FR" baseline="0" dirty="0"/>
              <a:t>La partie du codage des images stéréo va s’intéresser en premier lieu  au schéma de la compression  par compensation de disparité</a:t>
            </a:r>
          </a:p>
          <a:p>
            <a:pPr>
              <a:buFontTx/>
              <a:buChar char="-"/>
            </a:pPr>
            <a:r>
              <a:rPr lang="fr-FR" baseline="0" dirty="0"/>
              <a:t>Puis à  la formulation du problème d’optimisation ainsi </a:t>
            </a:r>
          </a:p>
          <a:p>
            <a:pPr>
              <a:buFontTx/>
              <a:buChar char="-"/>
            </a:pPr>
            <a:r>
              <a:rPr lang="fr-FR" baseline="0" dirty="0"/>
              <a:t>Concernant les  solutions sous optimales je vais présenter </a:t>
            </a:r>
          </a:p>
          <a:p>
            <a:pPr>
              <a:buFontTx/>
              <a:buNone/>
            </a:pPr>
            <a:r>
              <a:rPr lang="fr-FR" baseline="0" dirty="0"/>
              <a:t>l’algorithme classique du block </a:t>
            </a:r>
            <a:r>
              <a:rPr lang="fr-FR" baseline="0" dirty="0" err="1"/>
              <a:t>matching</a:t>
            </a:r>
            <a:r>
              <a:rPr lang="fr-FR" baseline="0" dirty="0"/>
              <a:t> et deux autres propositions.</a:t>
            </a:r>
          </a:p>
          <a:p>
            <a:pPr>
              <a:buFontTx/>
              <a:buChar char="-"/>
            </a:pPr>
            <a:r>
              <a:rPr lang="fr-FR" baseline="0" dirty="0"/>
              <a:t>La partie suivante sera pour la conclusion</a:t>
            </a:r>
          </a:p>
          <a:p>
            <a:pPr>
              <a:buFontTx/>
              <a:buChar char="-"/>
            </a:pPr>
            <a:r>
              <a:rPr lang="fr-FR" baseline="0" dirty="0"/>
              <a:t>Enfin on va introduire le </a:t>
            </a:r>
            <a:r>
              <a:rPr lang="fr-FR" baseline="0" dirty="0" err="1"/>
              <a:t>deroulement</a:t>
            </a:r>
            <a:r>
              <a:rPr lang="fr-FR" baseline="0" dirty="0"/>
              <a:t> de la thèse</a:t>
            </a:r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678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Espace réservé des not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2563" indent="-182563" algn="just" eaLnBrk="1" hangingPunct="1">
              <a:lnSpc>
                <a:spcPct val="150000"/>
              </a:lnSpc>
            </a:pPr>
            <a:r>
              <a:rPr lang="fr-FR" altLang="fr-FR" sz="1200" b="1" dirty="0"/>
              <a:t>Proposition de trois algorithmes originaux pour améliorer le </a:t>
            </a:r>
            <a:r>
              <a:rPr lang="en-US" altLang="zh-TW" sz="1200" b="1" dirty="0" err="1">
                <a:ea typeface="新細明體" pitchFamily="18" charset="-120"/>
              </a:rPr>
              <a:t>schéma</a:t>
            </a:r>
            <a:r>
              <a:rPr lang="en-US" altLang="zh-TW" sz="1200" b="1" dirty="0">
                <a:ea typeface="新細明體" pitchFamily="18" charset="-120"/>
              </a:rPr>
              <a:t> de Compression par Compensation de </a:t>
            </a:r>
            <a:r>
              <a:rPr lang="en-US" altLang="zh-TW" sz="1200" b="1" dirty="0" err="1">
                <a:ea typeface="新細明體" pitchFamily="18" charset="-120"/>
              </a:rPr>
              <a:t>Disparité</a:t>
            </a:r>
            <a:endParaRPr lang="en-US" altLang="zh-TW" sz="1200" b="1" dirty="0">
              <a:ea typeface="新細明體" pitchFamily="18" charset="-120"/>
            </a:endParaRPr>
          </a:p>
        </p:txBody>
      </p:sp>
      <p:sp>
        <p:nvSpPr>
          <p:cNvPr id="81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0FA54-90E1-4109-AD66-269BEB473B60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70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ACA10-E587-4BF0-9730-CA41BC3F1ACC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56217-CE29-4C17-BE2C-5F09BA4FB8CF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8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BEADD-B0F6-4E1D-BA21-49E618314CA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3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CCC09-B4D8-49D1-B465-0920E9642F9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5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375A7-03F2-42E0-AA5D-8F5F96A04FCB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68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AFC7B-1D69-43E1-AEB5-C5529D22530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8E3D-301B-4026-A986-F972721039C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7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59778-773D-4082-BFCA-AEF5C70F9F14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1C4F5-E6C8-4071-84F6-DEE3BDD05FF6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7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BD013-59D3-462C-82BE-D82111D8797D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229D-FD4F-47D2-A6A1-817A14B60AA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4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Academic Editing Proofreading Service</a:t>
            </a:r>
          </a:p>
        </p:txBody>
      </p:sp>
      <p:sp>
        <p:nvSpPr>
          <p:cNvPr id="184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502050306020203" pitchFamily="18" charset="0"/>
              </a:defRPr>
            </a:lvl1pPr>
          </a:lstStyle>
          <a:p>
            <a:pPr>
              <a:defRPr/>
            </a:pPr>
            <a:fld id="{171DB8D4-C6DB-4763-BEDD-DA1E7081FC0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lashmode.tn/magazine/comment-on-calcule-la-valeur-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catalog.worldbank.org/dataset/education-statist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91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6266"/>
    </mc:Choice>
    <mc:Fallback>
      <p:transition advTm="3626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161951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Suppression des doublons en fonction du code (garder la première occurrence).</a:t>
            </a:r>
            <a:endParaRPr lang="fr-FR" sz="2000" b="1" dirty="0"/>
          </a:p>
          <a:p>
            <a:pPr algn="just"/>
            <a:r>
              <a:rPr lang="fr-FR" sz="1800" b="1" dirty="0"/>
              <a:t>Suppression des lignes dont 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au moins une  des variables suffixés avec -100g  est supérieur à 100 ou inférieur à 0.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sz="1800" b="1" dirty="0"/>
              <a:t> </a:t>
            </a:r>
            <a:r>
              <a:rPr lang="fr-FR" altLang="fr-FR" sz="1800" b="1" dirty="0"/>
              <a:t>saturated-fat_100g </a:t>
            </a:r>
            <a:r>
              <a:rPr lang="fr-FR" sz="1800" b="1" dirty="0"/>
              <a:t> &gt;</a:t>
            </a:r>
            <a:r>
              <a:rPr lang="fr-FR" altLang="fr-FR" sz="1800" b="1" dirty="0"/>
              <a:t>fat_100g </a:t>
            </a:r>
            <a:endParaRPr lang="fr-FR" sz="1800" b="1" dirty="0"/>
          </a:p>
          <a:p>
            <a:pPr algn="just"/>
            <a:r>
              <a:rPr lang="fr-FR" sz="1800" b="1" dirty="0"/>
              <a:t>Remplacement  des valeurs energy_100g &gt;</a:t>
            </a:r>
            <a:r>
              <a:rPr lang="fr-FR" altLang="fr-FR" sz="1800" b="1" dirty="0"/>
              <a:t>seuil par seuil:</a:t>
            </a: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723900" algn="l"/>
              </a:tabLst>
            </a:pPr>
            <a:r>
              <a:rPr lang="en-US" sz="1800" b="1" dirty="0"/>
              <a:t> 1g(</a:t>
            </a:r>
            <a:r>
              <a:rPr lang="en-US" sz="1800" b="1" dirty="0" err="1"/>
              <a:t>glucid</a:t>
            </a:r>
            <a:r>
              <a:rPr lang="en-US" sz="1800" b="1" dirty="0"/>
              <a:t>)==&gt;4kcal, 1g(protein)==&gt;4kcal, 1g(lipid)==&gt;9kcal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si</a:t>
            </a:r>
            <a:r>
              <a:rPr lang="en-US" sz="1800" b="1" dirty="0"/>
              <a:t> un ingredient de 100g ne content que des lipides </a:t>
            </a:r>
          </a:p>
          <a:p>
            <a:pPr indent="0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ym typeface="Wingdings" panose="05000000000000000000" pitchFamily="2" charset="2"/>
              </a:rPr>
              <a:t>        </a:t>
            </a:r>
            <a:r>
              <a:rPr lang="en-US" sz="1800" b="1" dirty="0"/>
              <a:t> energy_100g = 900kcal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/>
              <a:t> </a:t>
            </a:r>
            <a:r>
              <a:rPr lang="en-US" sz="1800" b="1" dirty="0" err="1"/>
              <a:t>Seuil</a:t>
            </a:r>
            <a:r>
              <a:rPr lang="en-US" sz="1800" b="1" dirty="0"/>
              <a:t>=900*4,186(1 kcal = 4,1868 kJ) car  energy_100g </a:t>
            </a:r>
            <a:r>
              <a:rPr lang="en-US" sz="1800" b="1" dirty="0" err="1"/>
              <a:t>en</a:t>
            </a:r>
            <a:r>
              <a:rPr lang="en-US" sz="1800" b="1" dirty="0"/>
              <a:t> kJ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b="1" dirty="0"/>
              <a:t>Source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531813" indent="-188913" algn="just">
              <a:buNone/>
              <a:tabLst>
                <a:tab pos="450850" algn="l"/>
                <a:tab pos="531813" algn="l"/>
              </a:tabLst>
            </a:pPr>
            <a:r>
              <a:rPr lang="en-US" sz="1800" b="1" dirty="0">
                <a:solidFill>
                  <a:srgbClr val="0070C0"/>
                </a:solidFill>
              </a:rPr>
              <a:t>        </a:t>
            </a:r>
            <a:r>
              <a:rPr lang="en-US" sz="1400" b="1" dirty="0">
                <a:solidFill>
                  <a:srgbClr val="0070C0"/>
                </a:solidFill>
                <a:hlinkClick r:id="rId2"/>
              </a:rPr>
              <a:t>https://flashmode.tn/magazine/comment-on-calcule-la-valeur-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u="sng" dirty="0" err="1">
                <a:solidFill>
                  <a:schemeClr val="accent5">
                    <a:lumMod val="50000"/>
                  </a:schemeClr>
                </a:solidFill>
              </a:rPr>
              <a:t>energetique</a:t>
            </a:r>
            <a:r>
              <a:rPr lang="en-US" sz="1800" b="1" u="sng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endParaRPr lang="fr-FR" sz="18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8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52"/>
    </mc:Choice>
    <mc:Fallback>
      <p:transition spd="slow" advTm="1200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Catégorisation des produits :</a:t>
            </a:r>
            <a:r>
              <a:rPr lang="fr-FR" sz="2000" b="1" dirty="0"/>
              <a:t> </a:t>
            </a:r>
            <a:r>
              <a:rPr lang="fr-FR" sz="1800" b="1" dirty="0"/>
              <a:t>'pnns_groups_1', 'pnns_groups_2’,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15 catégories de 'pnns_groups_1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43 catégories de 'pnns_groups_2 </a:t>
            </a:r>
          </a:p>
          <a:p>
            <a:pPr algn="just"/>
            <a:r>
              <a:rPr lang="fr-FR" sz="1800" b="1" dirty="0"/>
              <a:t>Problème</a:t>
            </a:r>
          </a:p>
          <a:p>
            <a:pPr marL="177800" indent="-177800" algn="just">
              <a:buNone/>
            </a:pPr>
            <a:r>
              <a:rPr lang="fr-FR" sz="1800" b="1" dirty="0"/>
              <a:t>     Certaines catégories sont présentes plusieurs fois mais orthographiées          différemment. 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r>
              <a:rPr lang="fr-FR" sz="1800" b="1" dirty="0"/>
              <a:t> Exemple pour 'pnns_groups_1 </a:t>
            </a:r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q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Correction</a:t>
            </a:r>
          </a:p>
          <a:p>
            <a:pPr marL="273050" indent="0" algn="just">
              <a:buNone/>
            </a:pPr>
            <a:r>
              <a:rPr lang="fr-FR" sz="1800" b="1" dirty="0"/>
              <a:t>Passer le texte en minuscule et remplacer les caractères spéciaux par un espace.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F6C16A-E665-5FDC-8FC9-15EAB27A1BF1}"/>
              </a:ext>
            </a:extLst>
          </p:cNvPr>
          <p:cNvSpPr/>
          <p:nvPr/>
        </p:nvSpPr>
        <p:spPr bwMode="auto">
          <a:xfrm>
            <a:off x="2219400" y="3429000"/>
            <a:ext cx="5400600" cy="144016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snacks':'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sugary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snacks'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salty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-snacks'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'Fruits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'fruits-and-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vegetables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 : '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cereals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-and-</a:t>
            </a:r>
            <a:r>
              <a:rPr kumimoji="0" 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potatoes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06031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221"/>
    </mc:Choice>
    <mc:Fallback>
      <p:transition spd="slow" advTm="582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2038" y="935857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Détection et suppression des valeurs </a:t>
            </a:r>
            <a:r>
              <a:rPr lang="fr-FR" sz="1800" b="1" dirty="0" err="1"/>
              <a:t>abérrantes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Interprétation</a:t>
            </a:r>
          </a:p>
          <a:p>
            <a:pPr indent="-69850" algn="just">
              <a:buFont typeface="Wingdings" panose="05000000000000000000" pitchFamily="2" charset="2"/>
              <a:buChar char="Ø"/>
            </a:pPr>
            <a:r>
              <a:rPr lang="fr-FR" sz="1600" b="1" dirty="0"/>
              <a:t> Position des </a:t>
            </a:r>
            <a:r>
              <a:rPr lang="fr-FR" sz="1600" b="1" dirty="0" err="1"/>
              <a:t>outliers</a:t>
            </a:r>
            <a:r>
              <a:rPr lang="fr-FR" sz="1600" b="1" dirty="0"/>
              <a:t> dehors des limites supérieures et limites inférieures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marL="0" indent="0" algn="just">
              <a:buNone/>
            </a:pPr>
            <a:endParaRPr lang="fr-FR" sz="1800" b="1" dirty="0"/>
          </a:p>
          <a:p>
            <a:pPr indent="-165100" algn="just">
              <a:buFont typeface="Wingdings" panose="05000000000000000000" pitchFamily="2" charset="2"/>
              <a:buChar char="Ø"/>
            </a:pPr>
            <a:r>
              <a:rPr lang="fr-FR" sz="1600" b="1" dirty="0"/>
              <a:t>Diminution remarquable des valeurs </a:t>
            </a:r>
            <a:r>
              <a:rPr lang="fr-FR" sz="1600" b="1" dirty="0" err="1"/>
              <a:t>abérrantes</a:t>
            </a:r>
            <a:endParaRPr lang="fr-FR" sz="1600" b="1" dirty="0"/>
          </a:p>
          <a:p>
            <a:pPr marL="177800" indent="0" algn="just">
              <a:buNone/>
            </a:pPr>
            <a:r>
              <a:rPr lang="fr-FR" sz="1600" b="1" dirty="0"/>
              <a:t>   après suppression</a:t>
            </a:r>
            <a:r>
              <a:rPr lang="fr-FR" sz="1800" b="1" dirty="0"/>
              <a:t>.</a:t>
            </a:r>
          </a:p>
          <a:p>
            <a:pPr marL="0" indent="0" algn="just">
              <a:buNone/>
            </a:pPr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B723F8-F0C9-FE39-8547-273FCDCE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4056"/>
            <a:ext cx="10579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BD755C-E811-AC31-0907-D3CD99DD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851" y="1367305"/>
            <a:ext cx="4053934" cy="1736424"/>
          </a:xfrm>
          <a:prstGeom prst="rect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4D5325-83D7-8F5D-2C92-C1CDA7F27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1785" y="1398411"/>
            <a:ext cx="4042211" cy="178353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A5F1A8-D31C-9502-095B-B112055B1C1E}"/>
              </a:ext>
            </a:extLst>
          </p:cNvPr>
          <p:cNvSpPr txBox="1"/>
          <p:nvPr/>
        </p:nvSpPr>
        <p:spPr>
          <a:xfrm>
            <a:off x="245580" y="3325084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Distribution avant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4EDE72-7B10-A0AE-3B78-E0A3C461649A}"/>
              </a:ext>
            </a:extLst>
          </p:cNvPr>
          <p:cNvSpPr txBox="1"/>
          <p:nvPr/>
        </p:nvSpPr>
        <p:spPr>
          <a:xfrm>
            <a:off x="5217883" y="3273458"/>
            <a:ext cx="4401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Distribution après suppression des </a:t>
            </a:r>
            <a:r>
              <a:rPr lang="fr-FR" sz="1200" b="1" dirty="0" err="1">
                <a:solidFill>
                  <a:srgbClr val="00B0F0"/>
                </a:solidFill>
              </a:rPr>
              <a:t>outliers</a:t>
            </a:r>
            <a:r>
              <a:rPr lang="fr-FR" sz="1200" b="1" dirty="0">
                <a:solidFill>
                  <a:srgbClr val="00B0F0"/>
                </a:solidFill>
              </a:rPr>
              <a:t>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57C7558-CBA8-2B69-B2F1-743D1AB45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07" y="4399700"/>
            <a:ext cx="3096344" cy="15481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CBE6F8-38D1-3141-E8AB-23409A773253}"/>
              </a:ext>
            </a:extLst>
          </p:cNvPr>
          <p:cNvSpPr txBox="1"/>
          <p:nvPr/>
        </p:nvSpPr>
        <p:spPr>
          <a:xfrm>
            <a:off x="6094512" y="588060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</a:rPr>
              <a:t>Boite à moustache.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25769B-AE66-AA40-C1B0-7587E6EDAA8C}"/>
              </a:ext>
            </a:extLst>
          </p:cNvPr>
          <p:cNvSpPr/>
          <p:nvPr/>
        </p:nvSpPr>
        <p:spPr bwMode="auto">
          <a:xfrm>
            <a:off x="1043608" y="4516449"/>
            <a:ext cx="2520280" cy="7830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IQR=Q3-Q1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 err="1">
                <a:latin typeface="Arial" charset="0"/>
              </a:rPr>
              <a:t>Limite_inf</a:t>
            </a:r>
            <a:r>
              <a:rPr lang="fr-FR" sz="1400" b="1" dirty="0">
                <a:latin typeface="Arial" charset="0"/>
              </a:rPr>
              <a:t>=Q1-1.5*IQR</a:t>
            </a:r>
          </a:p>
          <a:p>
            <a:pPr eaLnBrk="1" hangingPunct="1"/>
            <a:r>
              <a:rPr lang="fr-FR" sz="1400" b="1" dirty="0" err="1">
                <a:latin typeface="Arial" charset="0"/>
              </a:rPr>
              <a:t>Limite_sup</a:t>
            </a:r>
            <a:r>
              <a:rPr lang="fr-FR" sz="1400" b="1" dirty="0">
                <a:latin typeface="Arial" charset="0"/>
              </a:rPr>
              <a:t>=Q3+1.5*IQR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5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888"/>
    </mc:Choice>
    <mc:Fallback>
      <p:transition spd="slow" advTm="1088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2045" y="1400326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Imputation:</a:t>
            </a:r>
            <a:r>
              <a:rPr lang="fr-FR" sz="2000" b="1" dirty="0"/>
              <a:t> </a:t>
            </a:r>
            <a:r>
              <a:rPr lang="fr-FR" sz="1800" b="1" dirty="0"/>
              <a:t>remplissage des valeurs nulles </a:t>
            </a:r>
          </a:p>
          <a:p>
            <a:pPr algn="just"/>
            <a:r>
              <a:rPr lang="fr-FR" sz="1800" b="1" dirty="0"/>
              <a:t>Méthodologie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au 7">
            <a:extLst>
              <a:ext uri="{FF2B5EF4-FFF2-40B4-BE49-F238E27FC236}">
                <a16:creationId xmlns:a16="http://schemas.microsoft.com/office/drawing/2014/main" id="{065A2B7F-1EF8-186C-5400-17C17B1B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5146"/>
              </p:ext>
            </p:extLst>
          </p:nvPr>
        </p:nvGraphicFramePr>
        <p:xfrm>
          <a:off x="1403648" y="2350786"/>
          <a:ext cx="67687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259">
                  <a:extLst>
                    <a:ext uri="{9D8B030D-6E8A-4147-A177-3AD203B41FA5}">
                      <a16:colId xmlns:a16="http://schemas.microsoft.com/office/drawing/2014/main" val="4121327543"/>
                    </a:ext>
                  </a:extLst>
                </a:gridCol>
                <a:gridCol w="3519493">
                  <a:extLst>
                    <a:ext uri="{9D8B030D-6E8A-4147-A177-3AD203B41FA5}">
                      <a16:colId xmlns:a16="http://schemas.microsoft.com/office/drawing/2014/main" val="584726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Méthode d’imputation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Incrémenter le dernier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87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additives_n</a:t>
                      </a:r>
                      <a:endParaRPr lang="fr-FR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3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Sugars_100g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fiber_100g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6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La valeur la plus fréquente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4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'fat_100g','saturated_fat_100g</a:t>
                      </a:r>
                      <a:r>
                        <a:rPr lang="fr-FR" sz="1600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solidFill>
                            <a:srgbClr val="C00000"/>
                          </a:solidFill>
                        </a:rPr>
                        <a:t>IIterative</a:t>
                      </a:r>
                      <a:r>
                        <a:rPr lang="fr-FR" sz="1600" b="1" dirty="0">
                          <a:solidFill>
                            <a:srgbClr val="C00000"/>
                          </a:solidFill>
                        </a:rPr>
                        <a:t> Impute</a:t>
                      </a:r>
                      <a:r>
                        <a:rPr lang="fr-FR" sz="1600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fr-FR" sz="16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249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94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07"/>
    </mc:Choice>
    <mc:Fallback>
      <p:transition spd="slow" advTm="473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Nettoyage de données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5509247" cy="5001216"/>
          </a:xfrm>
        </p:spPr>
        <p:txBody>
          <a:bodyPr/>
          <a:lstStyle/>
          <a:p>
            <a:pPr algn="just"/>
            <a:r>
              <a:rPr lang="fr-FR" sz="1800" b="1" dirty="0" err="1"/>
              <a:t>Iterative</a:t>
            </a:r>
            <a:r>
              <a:rPr lang="fr-FR" sz="1800" b="1" dirty="0"/>
              <a:t> Imputer sur des variables corrélées</a:t>
            </a:r>
          </a:p>
          <a:p>
            <a:pPr algn="just"/>
            <a:r>
              <a:rPr lang="fr-FR" sz="1800" b="1" dirty="0"/>
              <a:t>Matrice de corrélation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marL="0" indent="0" algn="ctr">
              <a:buNone/>
            </a:pPr>
            <a:r>
              <a:rPr lang="fr-FR" sz="1200" b="1" dirty="0">
                <a:solidFill>
                  <a:srgbClr val="00B0F0"/>
                </a:solidFill>
              </a:rPr>
              <a:t>Coefficients  de corrélation des variables.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E5110BC-37E2-3A61-7782-11A016F7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53" y="1783572"/>
            <a:ext cx="4126288" cy="39823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473E86-3656-3455-FD10-D423AA2A0402}"/>
              </a:ext>
            </a:extLst>
          </p:cNvPr>
          <p:cNvSpPr txBox="1"/>
          <p:nvPr/>
        </p:nvSpPr>
        <p:spPr>
          <a:xfrm>
            <a:off x="4732974" y="2348880"/>
            <a:ext cx="473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600" b="1" dirty="0"/>
              <a:t>Interprétation : coefficient de corrélation entre: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/>
              <a:t>energy_100g et fat_100g (0.81)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energy</a:t>
            </a:r>
            <a:r>
              <a:rPr lang="fr-FR" sz="1600" b="1" dirty="0"/>
              <a:t> _100g et satured_fat_100g (0,65)</a:t>
            </a:r>
          </a:p>
          <a:p>
            <a:pPr marL="285750" indent="-127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1600" b="1" dirty="0" err="1"/>
              <a:t>satured_fat</a:t>
            </a:r>
            <a:r>
              <a:rPr lang="fr-FR" sz="1600" b="1" dirty="0"/>
              <a:t> _100g et fat_100g (0.7)</a:t>
            </a:r>
          </a:p>
          <a:p>
            <a:pPr marL="273050">
              <a:buClr>
                <a:schemeClr val="accent1"/>
              </a:buClr>
            </a:pP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7949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00"/>
    </mc:Choice>
    <mc:Fallback>
      <p:transition spd="slow" advTm="379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671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1"/>
    </mc:Choice>
    <mc:Fallback>
      <p:transition spd="slow" advTm="24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univariée/bivariée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2913" y="1092080"/>
            <a:ext cx="8331958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additifs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Ajout d’une colonne au jeu de données nettoyés : </a:t>
            </a:r>
            <a:r>
              <a:rPr lang="fr-FR" sz="1800" b="1" dirty="0" err="1"/>
              <a:t>contains_additif</a:t>
            </a: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fr-FR" sz="1800" b="1" dirty="0"/>
              <a:t> Visualisation des % produits contenant ou non des additifs</a:t>
            </a:r>
          </a:p>
          <a:p>
            <a:pPr indent="0" algn="just">
              <a:buNone/>
            </a:pPr>
            <a:endParaRPr lang="fr-FR" sz="1800" b="1" dirty="0"/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Nombre des produits sans additifs (62.04%)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supérieur à ceux contenant des  additifs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    ( 37.96%)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 Impact sur la formule du calcul de score </a:t>
            </a:r>
          </a:p>
          <a:p>
            <a:pPr indent="0" algn="just">
              <a:buNone/>
              <a:tabLst>
                <a:tab pos="450850" algn="l"/>
                <a:tab pos="531813" algn="l"/>
                <a:tab pos="627063" algn="l"/>
              </a:tabLst>
            </a:pPr>
            <a:r>
              <a:rPr lang="fr-FR" sz="1800" b="1" dirty="0"/>
              <a:t>utilisé dans l’idée d’application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10DDB-21FD-020F-0AAF-62E9605B2920}"/>
              </a:ext>
            </a:extLst>
          </p:cNvPr>
          <p:cNvSpPr/>
          <p:nvPr/>
        </p:nvSpPr>
        <p:spPr bwMode="auto">
          <a:xfrm>
            <a:off x="1575746" y="1916832"/>
            <a:ext cx="4977454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indent="0" algn="just">
              <a:buNone/>
            </a:pPr>
            <a:r>
              <a:rPr lang="fr-FR" sz="1800" b="1" dirty="0"/>
              <a:t> </a:t>
            </a:r>
            <a:r>
              <a:rPr lang="fr-FR" sz="1800" b="1" dirty="0" err="1"/>
              <a:t>contains_additif</a:t>
            </a:r>
            <a:r>
              <a:rPr lang="fr-FR" sz="1800" b="1" dirty="0"/>
              <a:t> =1 si </a:t>
            </a:r>
            <a:r>
              <a:rPr lang="fr-FR" sz="1800" b="1" dirty="0" err="1"/>
              <a:t>additives_n</a:t>
            </a:r>
            <a:r>
              <a:rPr lang="fr-FR" sz="1800" b="1" dirty="0"/>
              <a:t>&gt;0</a:t>
            </a:r>
          </a:p>
          <a:p>
            <a:pPr indent="0" algn="just">
              <a:buNone/>
            </a:pPr>
            <a:r>
              <a:rPr lang="fr-FR" sz="1800" b="1" dirty="0"/>
              <a:t>                              =0 sinon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B329A-A82C-C2F5-BF40-00950A67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947" y="3101444"/>
            <a:ext cx="2781688" cy="2762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714377D-4FD5-A246-9FA8-B554041E9136}"/>
              </a:ext>
            </a:extLst>
          </p:cNvPr>
          <p:cNvSpPr txBox="1"/>
          <p:nvPr/>
        </p:nvSpPr>
        <p:spPr>
          <a:xfrm>
            <a:off x="5364088" y="5840770"/>
            <a:ext cx="388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B0F0"/>
                </a:solidFill>
              </a:rPr>
              <a:t>Pourcentage des produits avec et sans additifs.</a:t>
            </a:r>
          </a:p>
        </p:txBody>
      </p:sp>
    </p:spTree>
    <p:extLst>
      <p:ext uri="{BB962C8B-B14F-4D97-AF65-F5344CB8AC3E}">
        <p14:creationId xmlns:p14="http://schemas.microsoft.com/office/powerpoint/2010/main" val="330063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88"/>
    </mc:Choice>
    <mc:Fallback>
      <p:transition spd="slow" advTm="845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543578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 : Analyse univariée /bivariée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852082"/>
            <a:ext cx="8440256" cy="381642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Produits et pnss_groups1</a:t>
            </a:r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                        </a:t>
            </a:r>
            <a:r>
              <a:rPr lang="fr-FR" sz="1400" b="1" dirty="0">
                <a:solidFill>
                  <a:srgbClr val="00B0F0"/>
                </a:solidFill>
              </a:rPr>
              <a:t>Visualisation de la distribution de la variable pnss_groups1.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5C4AA4-020A-EC75-088B-BB27B87D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93" y="1223387"/>
            <a:ext cx="5908014" cy="34451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4AC6C10-B608-7B1F-9671-87ECEAA0DD12}"/>
              </a:ext>
            </a:extLst>
          </p:cNvPr>
          <p:cNvSpPr txBox="1"/>
          <p:nvPr/>
        </p:nvSpPr>
        <p:spPr>
          <a:xfrm>
            <a:off x="581549" y="5221755"/>
            <a:ext cx="5725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+mn-lt"/>
              </a:rPr>
              <a:t>Interprétation: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Plus de ligne avec la  valeur ‘</a:t>
            </a:r>
            <a:r>
              <a:rPr lang="fr-FR" b="1" dirty="0" err="1">
                <a:latin typeface="+mn-lt"/>
              </a:rPr>
              <a:t>unknown</a:t>
            </a:r>
            <a:r>
              <a:rPr lang="fr-FR" b="1" dirty="0">
                <a:latin typeface="+mn-lt"/>
              </a:rPr>
              <a:t>’</a:t>
            </a:r>
          </a:p>
          <a:p>
            <a:pPr marL="285750" indent="-190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</a:rPr>
              <a:t> Ambiguïté</a:t>
            </a:r>
          </a:p>
        </p:txBody>
      </p:sp>
    </p:spTree>
    <p:extLst>
      <p:ext uri="{BB962C8B-B14F-4D97-AF65-F5344CB8AC3E}">
        <p14:creationId xmlns:p14="http://schemas.microsoft.com/office/powerpoint/2010/main" val="202328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566"/>
    </mc:Choice>
    <mc:Fallback>
      <p:transition spd="slow" advTm="565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univariée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Produits et variables suffixés avec -100g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    </a:t>
            </a:r>
            <a:r>
              <a:rPr lang="fr-FR" sz="1400" b="1" dirty="0">
                <a:solidFill>
                  <a:srgbClr val="00B0F0"/>
                </a:solidFill>
              </a:rPr>
              <a:t>Histogramme de fat_100g.                                                Histogramme</a:t>
            </a:r>
            <a:r>
              <a:rPr lang="fr-FR" sz="1400" b="1" dirty="0"/>
              <a:t> </a:t>
            </a:r>
            <a:r>
              <a:rPr lang="fr-FR" sz="1400" b="1" dirty="0">
                <a:solidFill>
                  <a:srgbClr val="00B0F0"/>
                </a:solidFill>
              </a:rPr>
              <a:t>de satured_fat_100g.</a:t>
            </a:r>
            <a:r>
              <a:rPr lang="fr-FR" sz="1400" b="1" dirty="0"/>
              <a:t>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marL="0" indent="0" algn="just">
              <a:buNone/>
            </a:pPr>
            <a:r>
              <a:rPr lang="fr-FR" sz="1800" b="1" dirty="0"/>
              <a:t>Similarité entre les distributions des deux histogrammes (corrélation entre les deux variables).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" y="1429214"/>
            <a:ext cx="4326420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2" y="1429214"/>
            <a:ext cx="4300770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19"/>
    </mc:Choice>
    <mc:Fallback>
      <p:transition spd="slow" advTm="289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bivariée /bivariée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14438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Recherche  des relations entre energy_100g et les autres variables </a:t>
            </a:r>
          </a:p>
          <a:p>
            <a:pPr algn="just"/>
            <a:r>
              <a:rPr lang="fr-FR" sz="1800" b="1" dirty="0"/>
              <a:t>Exemples:</a:t>
            </a:r>
          </a:p>
          <a:p>
            <a:pPr marL="0"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indent="0" algn="just">
              <a:buNone/>
            </a:pPr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marL="0" indent="0" algn="just">
              <a:buNone/>
            </a:pPr>
            <a:r>
              <a:rPr lang="fr-FR" sz="1800" b="1" dirty="0"/>
              <a:t>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protéine.</a:t>
            </a:r>
            <a:r>
              <a:rPr lang="fr-FR" sz="1400" b="1" dirty="0"/>
              <a:t>                </a:t>
            </a:r>
            <a:r>
              <a:rPr lang="fr-FR" sz="1400" b="1" dirty="0">
                <a:solidFill>
                  <a:srgbClr val="00B0F0"/>
                </a:solidFill>
              </a:rPr>
              <a:t>Nuage de points  de l’énergie vs additifs.</a:t>
            </a:r>
          </a:p>
          <a:p>
            <a:pPr marL="0" indent="0" algn="just">
              <a:buNone/>
            </a:pPr>
            <a:r>
              <a:rPr lang="fr-FR" sz="1400" b="1" dirty="0"/>
              <a:t> 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Pas de conclusions particulières. 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623" y="1429214"/>
            <a:ext cx="4232333" cy="299790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69978A-93DC-5DF6-644B-7F126A53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6313" y="1446988"/>
            <a:ext cx="4207241" cy="29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79"/>
    </mc:Choice>
    <mc:Fallback>
      <p:transition spd="slow" advTm="267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49177"/>
            <a:ext cx="8146042" cy="501927"/>
          </a:xfrm>
        </p:spPr>
        <p:txBody>
          <a:bodyPr/>
          <a:lstStyle/>
          <a:p>
            <a:pPr eaLnBrk="1" hangingPunct="1"/>
            <a:r>
              <a:rPr lang="en-US" altLang="zh-TW" sz="3600" b="1" dirty="0">
                <a:latin typeface="+mn-lt"/>
                <a:ea typeface="新細明體" pitchFamily="18" charset="-12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101" y="1268760"/>
            <a:ext cx="7884911" cy="4392488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Agence : santé publique France.</a:t>
            </a: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Projet: trouver des idées innovantes d’application en lien avec l’alimentation.</a:t>
            </a:r>
          </a:p>
          <a:p>
            <a:pPr algn="just" eaLnBrk="1" hangingPunct="1">
              <a:spcBef>
                <a:spcPts val="1200"/>
              </a:spcBef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Mission : 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Traitement des données.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fr-FR" altLang="fr-FR" sz="2400" b="1" dirty="0">
                <a:ea typeface="新細明體" pitchFamily="18" charset="-120"/>
                <a:cs typeface="Calibri" panose="020F0502020204030204" pitchFamily="34" charset="0"/>
              </a:rPr>
              <a:t> Analyse exploratoire.</a:t>
            </a:r>
          </a:p>
          <a:p>
            <a:pPr marL="265112" indent="0">
              <a:spcAft>
                <a:spcPts val="200"/>
              </a:spcAft>
              <a:buNone/>
            </a:pPr>
            <a:endParaRPr lang="fr-FR" sz="2000" dirty="0"/>
          </a:p>
          <a:p>
            <a:pPr marL="0" indent="0" algn="just" eaLnBrk="1" hangingPunct="1">
              <a:spcBef>
                <a:spcPts val="1200"/>
              </a:spcBef>
              <a:buNone/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1200"/>
              </a:spcBef>
              <a:defRPr/>
            </a:pPr>
            <a:endParaRPr lang="fr-FR" altLang="fr-FR" sz="2000" b="1" dirty="0">
              <a:ea typeface="新細明體" pitchFamily="18" charset="-120"/>
              <a:cs typeface="Calibri" panose="020F0502020204030204" pitchFamily="34" charset="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buNone/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defRPr/>
            </a:pPr>
            <a:endParaRPr lang="fr-FR" altLang="fr-FR" sz="2400" b="1" dirty="0"/>
          </a:p>
          <a:p>
            <a:pPr algn="just" eaLnBrk="1" hangingPunct="1">
              <a:lnSpc>
                <a:spcPct val="150000"/>
              </a:lnSpc>
              <a:defRPr/>
            </a:pPr>
            <a:endParaRPr lang="fr-FR" altLang="fr-FR" sz="2400" b="1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fr-FR" altLang="zh-TW" sz="3200" dirty="0">
              <a:ea typeface="新細明體" pitchFamily="18" charset="-120"/>
            </a:endParaRPr>
          </a:p>
        </p:txBody>
      </p:sp>
      <p:sp>
        <p:nvSpPr>
          <p:cNvPr id="9226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9751C9-AD19-4B25-A7C7-90AB00D93E71}" type="slidenum">
              <a:rPr lang="en-US" altLang="en-US" smtClean="0">
                <a:latin typeface="Garamond" panose="02020404030301010803" pitchFamily="18" charset="0"/>
              </a:rPr>
              <a:pPr/>
              <a:t>2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808" y="1844824"/>
            <a:ext cx="2013683" cy="122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033"/>
    </mc:Choice>
    <mc:Fallback>
      <p:transition spd="slow" advTm="3803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57162"/>
            <a:ext cx="8424936" cy="945233"/>
          </a:xfrm>
        </p:spPr>
        <p:txBody>
          <a:bodyPr/>
          <a:lstStyle/>
          <a:p>
            <a:r>
              <a:rPr lang="fr-FR" sz="2400" b="1" dirty="0">
                <a:latin typeface="+mn-lt"/>
                <a:ea typeface="新細明體" pitchFamily="18" charset="-120"/>
              </a:rPr>
              <a:t>Analyse exploratoire: Analyse univariée/bivariée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0701" y="648072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Distribution des valeurs nutritionnelles </a:t>
            </a:r>
          </a:p>
          <a:p>
            <a:pPr marL="0" indent="0" algn="just">
              <a:buNone/>
            </a:pPr>
            <a:r>
              <a:rPr lang="fr-FR" sz="1800" b="1" dirty="0"/>
              <a:t>     par  pnss_group1(sans ‘</a:t>
            </a:r>
            <a:r>
              <a:rPr lang="fr-FR" sz="1800" b="1" dirty="0" err="1"/>
              <a:t>unknown</a:t>
            </a:r>
            <a:r>
              <a:rPr lang="fr-FR" sz="1800" b="1" dirty="0"/>
              <a:t>’)</a:t>
            </a:r>
          </a:p>
          <a:p>
            <a:pPr algn="just"/>
            <a:r>
              <a:rPr lang="fr-FR" sz="1800" b="1" dirty="0"/>
              <a:t>Interprétation</a:t>
            </a:r>
            <a:r>
              <a:rPr lang="fr-FR" sz="1400" b="1" dirty="0"/>
              <a:t>  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Indépendance entre les distributions 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r>
              <a:rPr lang="fr-FR" sz="1800" b="1" dirty="0"/>
              <a:t>   des ingrédients par groupes.</a:t>
            </a:r>
          </a:p>
          <a:p>
            <a:pPr marL="628650" indent="-28575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Remarques</a:t>
            </a:r>
          </a:p>
          <a:p>
            <a:pPr indent="0" algn="just">
              <a:buNone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800" b="1" dirty="0"/>
              <a:t>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A0AB90-558E-101B-19F5-0E42F20A8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560" y="569709"/>
            <a:ext cx="3960440" cy="52075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C71F17-4BAD-5A57-FCB0-B25BFA8198AA}"/>
              </a:ext>
            </a:extLst>
          </p:cNvPr>
          <p:cNvSpPr txBox="1"/>
          <p:nvPr/>
        </p:nvSpPr>
        <p:spPr>
          <a:xfrm>
            <a:off x="3419872" y="5877272"/>
            <a:ext cx="6298356" cy="382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"/>
              </a:lnSpc>
            </a:pPr>
            <a:r>
              <a:rPr lang="fr-FR" sz="1400" b="1" dirty="0">
                <a:solidFill>
                  <a:srgbClr val="00B0F0"/>
                </a:solidFill>
              </a:rPr>
              <a:t>        Boites à moustaches des valeurs </a:t>
            </a:r>
          </a:p>
          <a:p>
            <a:pPr algn="ctr"/>
            <a:r>
              <a:rPr lang="fr-FR" sz="1400" b="1" dirty="0">
                <a:solidFill>
                  <a:srgbClr val="00B0F0"/>
                </a:solidFill>
              </a:rPr>
              <a:t>  nutritionnelles par catégorie</a:t>
            </a:r>
            <a:r>
              <a:rPr lang="fr-FR" dirty="0"/>
              <a:t>.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9C62EC-AE50-DFE8-7260-197C445DB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97056"/>
              </p:ext>
            </p:extLst>
          </p:nvPr>
        </p:nvGraphicFramePr>
        <p:xfrm>
          <a:off x="731148" y="2636222"/>
          <a:ext cx="4360200" cy="3461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566">
                  <a:extLst>
                    <a:ext uri="{9D8B030D-6E8A-4147-A177-3AD203B41FA5}">
                      <a16:colId xmlns:a16="http://schemas.microsoft.com/office/drawing/2014/main" val="596985386"/>
                    </a:ext>
                  </a:extLst>
                </a:gridCol>
                <a:gridCol w="1269158">
                  <a:extLst>
                    <a:ext uri="{9D8B030D-6E8A-4147-A177-3AD203B41FA5}">
                      <a16:colId xmlns:a16="http://schemas.microsoft.com/office/drawing/2014/main" val="1496793068"/>
                    </a:ext>
                  </a:extLst>
                </a:gridCol>
                <a:gridCol w="1662476">
                  <a:extLst>
                    <a:ext uri="{9D8B030D-6E8A-4147-A177-3AD203B41FA5}">
                      <a16:colId xmlns:a16="http://schemas.microsoft.com/office/drawing/2014/main" val="4092196345"/>
                    </a:ext>
                  </a:extLst>
                </a:gridCol>
              </a:tblGrid>
              <a:tr h="307075">
                <a:tc>
                  <a:txBody>
                    <a:bodyPr/>
                    <a:lstStyle/>
                    <a:p>
                      <a:r>
                        <a:rPr lang="fr-FR" sz="1400" dirty="0"/>
                        <a:t>Ingrédient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Catégorie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Energy_100g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1000 et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Fat and sauces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15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1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Satured_fat_100g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Milk and </a:t>
                      </a:r>
                      <a:r>
                        <a:rPr lang="fr-FR" sz="1100" b="1" dirty="0" err="1"/>
                        <a:t>dairy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products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3 et 15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Sugar_100g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Sugary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10 et 45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Proteins_100g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Fish </a:t>
                      </a:r>
                      <a:r>
                        <a:rPr lang="fr-FR" sz="1100" b="1" dirty="0" err="1"/>
                        <a:t>eal</a:t>
                      </a:r>
                      <a:r>
                        <a:rPr lang="fr-FR" sz="1100" b="1" dirty="0"/>
                        <a:t> </a:t>
                      </a:r>
                      <a:r>
                        <a:rPr lang="fr-FR" sz="1100" b="1" dirty="0" err="1"/>
                        <a:t>eggs</a:t>
                      </a:r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7 et 22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Fibers_100g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  <a:p>
                      <a:endParaRPr lang="fr-F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~2 et ~4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b="1" dirty="0"/>
                        <a:t>Sodium_100g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b="1" dirty="0" err="1"/>
                        <a:t>Salty</a:t>
                      </a:r>
                      <a:r>
                        <a:rPr lang="fr-FR" sz="1100" b="1" dirty="0"/>
                        <a:t> snacks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des valeurs entre ~0 et 0,6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8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40"/>
    </mc:Choice>
    <mc:Fallback>
      <p:transition spd="slow" advTm="364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38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69"/>
    </mc:Choice>
    <mc:Fallback>
      <p:transition spd="slow" advTm="1036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229200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ANOVA (</a:t>
            </a:r>
            <a:r>
              <a:rPr lang="fr-FR" sz="1800" b="1" dirty="0" err="1"/>
              <a:t>Analysis</a:t>
            </a:r>
            <a:r>
              <a:rPr lang="fr-FR" sz="1800" b="1" dirty="0"/>
              <a:t> of variance) 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Hypothèse</a:t>
            </a:r>
            <a:r>
              <a:rPr lang="en-US" sz="1800" b="1" dirty="0"/>
              <a:t> </a:t>
            </a:r>
            <a:r>
              <a:rPr lang="en-US" sz="1800" b="1" dirty="0" err="1"/>
              <a:t>nulle</a:t>
            </a:r>
            <a:r>
              <a:rPr lang="en-US" sz="1800" b="1" dirty="0"/>
              <a:t>:</a:t>
            </a:r>
          </a:p>
          <a:p>
            <a:pPr marL="627063" indent="-284163" algn="just">
              <a:buNone/>
            </a:pPr>
            <a:r>
              <a:rPr lang="en-US" sz="1800" b="1" dirty="0"/>
              <a:t>     H</a:t>
            </a:r>
            <a:r>
              <a:rPr lang="en-US" sz="1600" b="1" baseline="-25000" dirty="0"/>
              <a:t>0</a:t>
            </a:r>
            <a:r>
              <a:rPr lang="en-US" sz="1800" b="1" dirty="0"/>
              <a:t>:la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la </a:t>
            </a:r>
            <a:r>
              <a:rPr lang="fr-FR" sz="1800" b="1" dirty="0"/>
              <a:t>même</a:t>
            </a:r>
            <a:r>
              <a:rPr lang="en-US" sz="1800" b="1" dirty="0"/>
              <a:t>.</a:t>
            </a:r>
            <a:endParaRPr lang="fr-FR" sz="1800" b="1" dirty="0"/>
          </a:p>
          <a:p>
            <a:pPr marL="628650" indent="-285750" algn="just">
              <a:buFont typeface="Wingdings" panose="05000000000000000000" pitchFamily="2" charset="2"/>
              <a:buChar char="Ø"/>
            </a:pPr>
            <a:r>
              <a:rPr lang="fr-FR" sz="1800" b="1" dirty="0"/>
              <a:t>Hypothèse alternative: </a:t>
            </a:r>
          </a:p>
          <a:p>
            <a:pPr marL="723900" indent="-284163" algn="just">
              <a:buNone/>
            </a:pPr>
            <a:r>
              <a:rPr lang="fr-FR" sz="1800" b="1" dirty="0"/>
              <a:t>   </a:t>
            </a:r>
            <a:r>
              <a:rPr lang="en-US" sz="1800" b="1" dirty="0"/>
              <a:t>H</a:t>
            </a:r>
            <a:r>
              <a:rPr lang="en-US" sz="1600" b="1" baseline="-25000" dirty="0"/>
              <a:t>a</a:t>
            </a:r>
            <a:r>
              <a:rPr lang="en-US" sz="1800" b="1" dirty="0"/>
              <a:t>:</a:t>
            </a:r>
            <a:r>
              <a:rPr lang="en-US" sz="1600" b="1" baseline="-25000" dirty="0"/>
              <a:t> </a:t>
            </a:r>
            <a:r>
              <a:rPr lang="fr-FR" sz="1800" b="1" dirty="0"/>
              <a:t>au moins </a:t>
            </a:r>
            <a:r>
              <a:rPr lang="en-US" sz="1800" b="1" dirty="0" err="1"/>
              <a:t>une</a:t>
            </a:r>
            <a:r>
              <a:rPr lang="en-US" sz="1800" b="1" dirty="0"/>
              <a:t> </a:t>
            </a:r>
            <a:r>
              <a:rPr lang="en-US" sz="1800" b="1" dirty="0" err="1"/>
              <a:t>moyenne</a:t>
            </a:r>
            <a:r>
              <a:rPr lang="en-US" sz="1800" b="1" dirty="0"/>
              <a:t> de </a:t>
            </a:r>
            <a:r>
              <a:rPr lang="en-US" sz="1800" b="1" dirty="0" err="1"/>
              <a:t>l’énergie</a:t>
            </a:r>
            <a:r>
              <a:rPr lang="en-US" sz="1800" b="1" dirty="0"/>
              <a:t> entre deux categories   (pnss_group2) </a:t>
            </a:r>
            <a:r>
              <a:rPr lang="en-US" sz="1800" b="1" dirty="0" err="1"/>
              <a:t>ou</a:t>
            </a:r>
            <a:r>
              <a:rPr lang="en-US" sz="1800" b="1" dirty="0"/>
              <a:t> plus </a:t>
            </a:r>
            <a:r>
              <a:rPr lang="en-US" sz="1800" b="1" dirty="0" err="1"/>
              <a:t>est</a:t>
            </a:r>
            <a:r>
              <a:rPr lang="en-US" sz="1800" b="1" dirty="0"/>
              <a:t> </a:t>
            </a:r>
            <a:r>
              <a:rPr lang="en-US" sz="1800" b="1" dirty="0" err="1"/>
              <a:t>différente</a:t>
            </a:r>
            <a:r>
              <a:rPr lang="en-US" sz="1800" b="1" dirty="0"/>
              <a:t>.</a:t>
            </a:r>
            <a:endParaRPr lang="fr-FR" sz="1800" b="1" dirty="0"/>
          </a:p>
          <a:p>
            <a:pPr indent="0" algn="just">
              <a:buNone/>
            </a:pPr>
            <a:r>
              <a:rPr lang="fr-FR" sz="1800" b="1" dirty="0"/>
              <a:t>   </a:t>
            </a:r>
          </a:p>
          <a:p>
            <a:pPr marL="273050" indent="-273050" algn="just"/>
            <a:r>
              <a:rPr lang="fr-FR" sz="1800" b="1" dirty="0"/>
              <a:t>Résultats et interprétations: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en-US" sz="1800" b="1" dirty="0" err="1"/>
              <a:t>pvalue</a:t>
            </a:r>
            <a:r>
              <a:rPr lang="en-US" sz="1800" b="1" dirty="0"/>
              <a:t> : </a:t>
            </a:r>
            <a:r>
              <a:rPr lang="fr-FR" sz="1800" b="1" dirty="0"/>
              <a:t>Quantification du  degré de certitude qu'un groupe est différent des autres.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entre 0 et 1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</a:t>
            </a:r>
            <a:r>
              <a:rPr lang="fr-FR" sz="1800" b="1" dirty="0" err="1"/>
              <a:t>pvalue</a:t>
            </a:r>
            <a:r>
              <a:rPr lang="fr-FR" sz="1800" b="1" dirty="0"/>
              <a:t> très faible </a:t>
            </a:r>
            <a:r>
              <a:rPr lang="fr-FR" sz="1800" b="1" dirty="0">
                <a:sym typeface="Wingdings" panose="05000000000000000000" pitchFamily="2" charset="2"/>
              </a:rPr>
              <a:t>rejet de  </a:t>
            </a:r>
            <a:r>
              <a:rPr lang="en-US" sz="1800" b="1" dirty="0"/>
              <a:t>H</a:t>
            </a:r>
            <a:r>
              <a:rPr lang="en-US" sz="1600" b="1" baseline="-25000" dirty="0"/>
              <a:t>0</a:t>
            </a: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4793C-4486-D9E0-DB06-40862A234D74}"/>
              </a:ext>
            </a:extLst>
          </p:cNvPr>
          <p:cNvSpPr/>
          <p:nvPr/>
        </p:nvSpPr>
        <p:spPr bwMode="auto">
          <a:xfrm>
            <a:off x="2174235" y="5229200"/>
            <a:ext cx="4392488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Pvalue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1.0161171759238298e-20 </a:t>
            </a:r>
          </a:p>
        </p:txBody>
      </p:sp>
    </p:spTree>
    <p:extLst>
      <p:ext uri="{BB962C8B-B14F-4D97-AF65-F5344CB8AC3E}">
        <p14:creationId xmlns:p14="http://schemas.microsoft.com/office/powerpoint/2010/main" val="34557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1052736"/>
            <a:ext cx="7520147" cy="4990864"/>
          </a:xfrm>
        </p:spPr>
        <p:txBody>
          <a:bodyPr/>
          <a:lstStyle/>
          <a:p>
            <a:pPr marL="177800" indent="-177800" algn="just"/>
            <a:r>
              <a:rPr lang="fr-FR" sz="1800" b="1" dirty="0"/>
              <a:t> PCA (Principale component </a:t>
            </a:r>
            <a:r>
              <a:rPr lang="fr-FR" sz="1800" b="1" dirty="0" err="1"/>
              <a:t>analysis</a:t>
            </a:r>
            <a:r>
              <a:rPr lang="fr-FR" sz="1800" b="1" dirty="0"/>
              <a:t>)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transformation des variables </a:t>
            </a:r>
            <a:r>
              <a:rPr lang="en-US" sz="1800" b="1" dirty="0" err="1"/>
              <a:t>liées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variables </a:t>
            </a:r>
            <a:r>
              <a:rPr lang="en-US" sz="1800" b="1" dirty="0" err="1"/>
              <a:t>décorrélées</a:t>
            </a:r>
            <a:r>
              <a:rPr lang="en-US" sz="1800" b="1" dirty="0"/>
              <a:t> (</a:t>
            </a:r>
            <a:r>
              <a:rPr lang="en-US" sz="1800" b="1" dirty="0" err="1"/>
              <a:t>composantes</a:t>
            </a:r>
            <a:r>
              <a:rPr lang="en-US" sz="1800" b="1" dirty="0"/>
              <a:t> principals).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résumer</a:t>
            </a:r>
            <a:r>
              <a:rPr lang="en-US" sz="1800" b="1" dirty="0"/>
              <a:t> </a:t>
            </a:r>
            <a:r>
              <a:rPr lang="en-US" sz="1800" b="1" dirty="0" err="1"/>
              <a:t>l’information</a:t>
            </a:r>
            <a:r>
              <a:rPr lang="en-US" sz="1800" b="1" dirty="0"/>
              <a:t> </a:t>
            </a:r>
            <a:r>
              <a:rPr lang="en-US" sz="1800" b="1" dirty="0" err="1"/>
              <a:t>en</a:t>
            </a:r>
            <a:r>
              <a:rPr lang="en-US" sz="1800" b="1" dirty="0"/>
              <a:t> </a:t>
            </a:r>
            <a:r>
              <a:rPr lang="en-US" sz="1800" b="1" dirty="0" err="1"/>
              <a:t>réduisant</a:t>
            </a:r>
            <a:r>
              <a:rPr lang="en-US" sz="1800" b="1" dirty="0"/>
              <a:t> le </a:t>
            </a:r>
            <a:r>
              <a:rPr lang="en-US" sz="1800" b="1" dirty="0" err="1"/>
              <a:t>nombre</a:t>
            </a:r>
            <a:r>
              <a:rPr lang="en-US" sz="1800" b="1" dirty="0"/>
              <a:t> de variables. </a:t>
            </a:r>
          </a:p>
          <a:p>
            <a:pPr marL="450850" indent="-9525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Réduction</a:t>
            </a:r>
            <a:r>
              <a:rPr lang="en-US" sz="1800" b="1" dirty="0"/>
              <a:t> de la taille </a:t>
            </a:r>
            <a:r>
              <a:rPr lang="en-US" sz="1800" b="1" dirty="0" err="1"/>
              <a:t>mémoire</a:t>
            </a:r>
            <a:r>
              <a:rPr lang="en-US" sz="1800" b="1" dirty="0"/>
              <a:t> des </a:t>
            </a:r>
            <a:r>
              <a:rPr lang="en-US" sz="1800" b="1" dirty="0" err="1"/>
              <a:t>données</a:t>
            </a:r>
            <a:r>
              <a:rPr lang="en-US" sz="1800" b="1" dirty="0"/>
              <a:t> de 5M à 1 M   (dans </a:t>
            </a:r>
            <a:r>
              <a:rPr lang="en-US" sz="1800" b="1" dirty="0" err="1"/>
              <a:t>notre</a:t>
            </a:r>
            <a:r>
              <a:rPr lang="en-US" sz="1800" b="1" dirty="0"/>
              <a:t> </a:t>
            </a:r>
            <a:r>
              <a:rPr lang="en-US" sz="1800" b="1" dirty="0" err="1"/>
              <a:t>cas</a:t>
            </a:r>
            <a:r>
              <a:rPr lang="en-US" sz="1800" b="1" dirty="0"/>
              <a:t>)  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marL="273050" indent="-273050" algn="just"/>
            <a:r>
              <a:rPr lang="fr-FR" sz="1800" b="1" dirty="0"/>
              <a:t>Etude de la  corrélation par une </a:t>
            </a:r>
          </a:p>
          <a:p>
            <a:pPr marL="0" indent="0" algn="just">
              <a:buNone/>
            </a:pPr>
            <a:r>
              <a:rPr lang="fr-FR" sz="1800" b="1" dirty="0"/>
              <a:t>     matrice</a:t>
            </a:r>
          </a:p>
          <a:p>
            <a:pPr marL="273050" indent="-273050" algn="just"/>
            <a:r>
              <a:rPr lang="fr-FR" sz="1800" b="1" dirty="0"/>
              <a:t>Interprétations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 Variables corrélées: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satured_fat_100g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fat_100g et energy_100g</a:t>
            </a:r>
          </a:p>
          <a:p>
            <a:pPr marL="628650" indent="-1588" algn="just">
              <a:buFont typeface="Wingdings" panose="05000000000000000000" pitchFamily="2" charset="2"/>
              <a:buChar char="v"/>
              <a:tabLst>
                <a:tab pos="450850" algn="l"/>
                <a:tab pos="627063" algn="l"/>
                <a:tab pos="900113" algn="l"/>
              </a:tabLst>
            </a:pPr>
            <a:r>
              <a:rPr lang="fr-FR" sz="1800" b="1" dirty="0"/>
              <a:t> satured_100g et energy_100g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7DA6143-88F1-FE38-6F14-7CBAB42D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402"/>
            <a:ext cx="4420217" cy="34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6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(3)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4714" y="814400"/>
            <a:ext cx="8641087" cy="5229200"/>
          </a:xfrm>
        </p:spPr>
        <p:txBody>
          <a:bodyPr/>
          <a:lstStyle/>
          <a:p>
            <a:pPr algn="just"/>
            <a:r>
              <a:rPr lang="fr-FR" sz="1800" b="1" dirty="0"/>
              <a:t>Nombre de composantes = 3</a:t>
            </a:r>
          </a:p>
          <a:p>
            <a:pPr algn="just"/>
            <a:r>
              <a:rPr lang="fr-FR" sz="1800" b="1" dirty="0"/>
              <a:t> Mesure de la qualité de projection par le pourcentage d’inertie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d’inertie</a:t>
            </a:r>
            <a:r>
              <a:rPr lang="en-US" sz="1800" b="1" dirty="0"/>
              <a:t>=</a:t>
            </a:r>
            <a:r>
              <a:rPr lang="en-US" sz="1800" b="1" dirty="0" err="1"/>
              <a:t>pourcentage</a:t>
            </a:r>
            <a:r>
              <a:rPr lang="en-US" sz="1800" b="1" dirty="0"/>
              <a:t> </a:t>
            </a:r>
            <a:r>
              <a:rPr lang="en-US" sz="1800" b="1" dirty="0" err="1"/>
              <a:t>d’information</a:t>
            </a:r>
            <a:r>
              <a:rPr lang="en-US" sz="1800" b="1" dirty="0"/>
              <a:t> </a:t>
            </a:r>
            <a:r>
              <a:rPr lang="en-US" sz="1800" b="1" dirty="0" err="1"/>
              <a:t>conservée</a:t>
            </a:r>
            <a:endParaRPr lang="en-US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b="1" dirty="0" err="1"/>
              <a:t>Représentation</a:t>
            </a:r>
            <a:r>
              <a:rPr lang="en-US" sz="1800" b="1" dirty="0"/>
              <a:t> par un </a:t>
            </a:r>
            <a:r>
              <a:rPr lang="fr-FR" sz="1800" b="1" dirty="0"/>
              <a:t>graphique de   l'éboulis</a:t>
            </a:r>
          </a:p>
          <a:p>
            <a:pPr indent="0" algn="just">
              <a:buNone/>
            </a:pPr>
            <a:r>
              <a:rPr lang="en-US" sz="1800" b="1" dirty="0"/>
              <a:t>    </a:t>
            </a:r>
            <a:r>
              <a:rPr lang="fr-FR" sz="1400" b="1" dirty="0"/>
              <a:t> 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algn="just"/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r>
              <a:rPr lang="fr-FR" sz="1200" b="1" dirty="0"/>
              <a:t>*CP : Composante principale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0F1C73-91D8-85D5-3C5A-B1AD00D8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71" y="2390733"/>
            <a:ext cx="3854800" cy="2809721"/>
          </a:xfrm>
          <a:prstGeom prst="rect">
            <a:avLst/>
          </a:prstGeom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6158FD2-1DA8-0D3B-7E24-A68BD2457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39186"/>
              </p:ext>
            </p:extLst>
          </p:nvPr>
        </p:nvGraphicFramePr>
        <p:xfrm>
          <a:off x="769166" y="3140968"/>
          <a:ext cx="42721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562">
                  <a:extLst>
                    <a:ext uri="{9D8B030D-6E8A-4147-A177-3AD203B41FA5}">
                      <a16:colId xmlns:a16="http://schemas.microsoft.com/office/drawing/2014/main" val="274565867"/>
                    </a:ext>
                  </a:extLst>
                </a:gridCol>
                <a:gridCol w="2917573">
                  <a:extLst>
                    <a:ext uri="{9D8B030D-6E8A-4147-A177-3AD203B41FA5}">
                      <a16:colId xmlns:a16="http://schemas.microsoft.com/office/drawing/2014/main" val="693578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CP*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% des données initiales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9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39.19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22.87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14.58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 et 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60.07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b="1" dirty="0"/>
                        <a:t>F1,F2 et 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76.65</a:t>
                      </a:r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393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A6B2610F-33B2-3CE0-403E-8EFEC7B9375B}"/>
              </a:ext>
            </a:extLst>
          </p:cNvPr>
          <p:cNvSpPr txBox="1"/>
          <p:nvPr/>
        </p:nvSpPr>
        <p:spPr>
          <a:xfrm>
            <a:off x="5433967" y="5212119"/>
            <a:ext cx="3672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Variations des composantes  principales.</a:t>
            </a:r>
          </a:p>
        </p:txBody>
      </p:sp>
    </p:spTree>
    <p:extLst>
      <p:ext uri="{BB962C8B-B14F-4D97-AF65-F5344CB8AC3E}">
        <p14:creationId xmlns:p14="http://schemas.microsoft.com/office/powerpoint/2010/main" val="27699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4222" y="239905"/>
            <a:ext cx="8424936" cy="94523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Analyse exploratoire: Analyse multivariée (4)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138" y="814400"/>
            <a:ext cx="8641087" cy="5429238"/>
          </a:xfrm>
        </p:spPr>
        <p:txBody>
          <a:bodyPr/>
          <a:lstStyle/>
          <a:p>
            <a:pPr algn="just"/>
            <a:r>
              <a:rPr lang="fr-FR" sz="1800" b="1" dirty="0"/>
              <a:t> Cercle de corrélation (F1 et F2)</a:t>
            </a:r>
          </a:p>
          <a:p>
            <a:pPr indent="12700" algn="just">
              <a:buFont typeface="Wingdings" panose="05000000000000000000" pitchFamily="2" charset="2"/>
              <a:buChar char="Ø"/>
            </a:pPr>
            <a:r>
              <a:rPr lang="en-US" sz="1800" b="1" dirty="0"/>
              <a:t> Projection des variables sur les deux premiers axes </a:t>
            </a:r>
            <a:r>
              <a:rPr lang="en-US" sz="1800" b="1" dirty="0" err="1"/>
              <a:t>d’inertie</a:t>
            </a:r>
            <a:r>
              <a:rPr lang="en-US" sz="1800" b="1" dirty="0"/>
              <a:t>.</a:t>
            </a:r>
            <a:r>
              <a:rPr lang="fr-FR" sz="1400" b="1" dirty="0"/>
              <a:t>         </a:t>
            </a:r>
            <a:r>
              <a:rPr lang="fr-FR" sz="1800" b="1" dirty="0"/>
              <a:t>     </a:t>
            </a:r>
          </a:p>
          <a:p>
            <a:pPr algn="just"/>
            <a:r>
              <a:rPr lang="fr-FR" sz="1800" b="1" dirty="0"/>
              <a:t>Interprétation: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F1 :combinaison des autres variables</a:t>
            </a:r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endParaRPr lang="fr-FR" sz="1800" b="1" dirty="0"/>
          </a:p>
          <a:p>
            <a:pPr indent="12700" algn="just">
              <a:buFont typeface="Wingdings" panose="05000000000000000000" pitchFamily="2" charset="2"/>
              <a:buChar char="Ø"/>
              <a:tabLst>
                <a:tab pos="450850" algn="l"/>
                <a:tab pos="627063" algn="l"/>
              </a:tabLst>
            </a:pPr>
            <a:r>
              <a:rPr lang="fr-FR" sz="1800" b="1" dirty="0"/>
              <a:t> F2 : combinaison des autres variables</a:t>
            </a:r>
          </a:p>
          <a:p>
            <a:pPr marL="177800" indent="-177800" algn="just">
              <a:buNone/>
            </a:pPr>
            <a:r>
              <a:rPr lang="fr-FR" sz="1800" b="1" dirty="0"/>
              <a:t>.  </a:t>
            </a:r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marL="177800" indent="-177800" algn="just">
              <a:buNone/>
            </a:pPr>
            <a:endParaRPr lang="fr-FR" sz="18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1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52FD9-7974-770A-01BE-B381539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F1A7E4-FB43-8FB0-3DBF-4E6C3486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24" y="2067528"/>
            <a:ext cx="4172532" cy="3248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411B57-B463-3966-AF96-504A2CEE2CA7}"/>
              </a:ext>
            </a:extLst>
          </p:cNvPr>
          <p:cNvSpPr/>
          <p:nvPr/>
        </p:nvSpPr>
        <p:spPr bwMode="auto">
          <a:xfrm>
            <a:off x="1022728" y="2132856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F1=0.561*energy_100g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+0.525*fat_100g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+0.523*saturated-fat_100g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+0.315*sugars_100g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+0.131*fiber_100g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+ 0.137*proteins_100g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+0.043*sodium_100g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5088D-1A34-3C8D-9B7A-753ED6DA527E}"/>
              </a:ext>
            </a:extLst>
          </p:cNvPr>
          <p:cNvSpPr/>
          <p:nvPr/>
        </p:nvSpPr>
        <p:spPr bwMode="auto">
          <a:xfrm>
            <a:off x="1048785" y="4487914"/>
            <a:ext cx="330071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F2=-0.034*energy_100g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+0.058*fat_100g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+0.07*saturated-fat_100g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-0.472*sugars_100g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-0.074*fiber_100g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+0.608*proteins_100g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    +0.626*sodium_100g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0382484-9C81-CDCA-A0E3-25D78CF85956}"/>
              </a:ext>
            </a:extLst>
          </p:cNvPr>
          <p:cNvSpPr txBox="1"/>
          <p:nvPr/>
        </p:nvSpPr>
        <p:spPr>
          <a:xfrm>
            <a:off x="5508104" y="551723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Cercle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279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91"/>
    </mc:Choice>
    <mc:Fallback xmlns="">
      <p:transition spd="slow" advTm="5039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marL="273050" indent="825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1275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56433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sz="2800" b="1" dirty="0">
                <a:latin typeface="+mn-lt"/>
                <a:ea typeface="新細明體" pitchFamily="18" charset="-120"/>
              </a:rPr>
              <a:t>Conclusion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935" y="995919"/>
            <a:ext cx="8421286" cy="5383594"/>
          </a:xfrm>
        </p:spPr>
        <p:txBody>
          <a:bodyPr/>
          <a:lstStyle/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Projet pour </a:t>
            </a:r>
            <a:r>
              <a:rPr lang="fr-FR" altLang="fr-FR" sz="1600" b="1" dirty="0">
                <a:ea typeface="新細明體" pitchFamily="18" charset="-120"/>
                <a:cs typeface="Calibri" panose="020F0502020204030204" pitchFamily="34" charset="0"/>
              </a:rPr>
              <a:t>trouver des idées innovantes d’application en lien avec l’alimentation à partir des jeux de données fourni par </a:t>
            </a:r>
            <a:r>
              <a:rPr lang="fr-FR" sz="1600" b="1" dirty="0"/>
              <a:t>Open Food </a:t>
            </a:r>
            <a:r>
              <a:rPr lang="fr-FR" sz="1600" b="1" dirty="0" err="1"/>
              <a:t>Facts</a:t>
            </a:r>
            <a:r>
              <a:rPr lang="fr-FR" sz="1600" b="1" dirty="0"/>
              <a:t>.</a:t>
            </a:r>
            <a:endParaRPr lang="fr-FR" altLang="fr-FR" sz="1600" b="1" dirty="0">
              <a:ea typeface="新細明體" pitchFamily="18" charset="-120"/>
              <a:cs typeface="Calibri" panose="020F0502020204030204" pitchFamily="34" charset="0"/>
            </a:endParaRPr>
          </a:p>
          <a:p>
            <a:pPr marL="182563" indent="-182563" algn="just" eaLnBrk="1" hangingPunct="1"/>
            <a:r>
              <a:rPr lang="fr-FR" sz="1600" b="1" dirty="0">
                <a:ea typeface="新細明體" pitchFamily="18" charset="-120"/>
              </a:rPr>
              <a:t>Idée d’application: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Calculer un score tenant compte des valeurs nutritionnelles et additifs d’un produit.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Attribuer une note</a:t>
            </a:r>
          </a:p>
          <a:p>
            <a:pPr indent="-69850" algn="just" eaLnBrk="1" hangingPunct="1"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Proposer un produit de substitution avec un meilleur score.</a:t>
            </a:r>
          </a:p>
          <a:p>
            <a:pPr marL="182563" indent="-182563" algn="just" eaLnBrk="1" hangingPunct="1"/>
            <a:r>
              <a:rPr lang="fr-FR" altLang="fr-FR" sz="1600" b="1" dirty="0"/>
              <a:t>Nettoyage des données :</a:t>
            </a:r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altLang="fr-FR" sz="1600" b="1" dirty="0"/>
              <a:t>Suppression des lignes selon plusieurs critères ,valeurs de colonnes</a:t>
            </a:r>
            <a:endParaRPr lang="fr-FR" sz="1600" b="1" dirty="0"/>
          </a:p>
          <a:p>
            <a:pPr marL="533400" indent="-174625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/>
              <a:t>Plusieurs méthodes d’imputation: moyenne, </a:t>
            </a:r>
            <a:r>
              <a:rPr lang="fr-FR" sz="1600" b="1" dirty="0" err="1"/>
              <a:t>iterativeImputer</a:t>
            </a:r>
            <a:r>
              <a:rPr lang="fr-FR" sz="1600" b="1" dirty="0"/>
              <a:t>, remplacer par une valeur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/>
              <a:t>Analyse exploratoire des données : univarié, bivariée, multivariée (PCA, </a:t>
            </a:r>
            <a:r>
              <a:rPr lang="fr-FR" sz="1600" b="1" dirty="0" err="1"/>
              <a:t>Anova</a:t>
            </a:r>
            <a:r>
              <a:rPr lang="fr-FR" sz="1600" b="1" dirty="0"/>
              <a:t>).</a:t>
            </a:r>
          </a:p>
          <a:p>
            <a:pPr marL="182563" indent="-182563" algn="just" eaLnBrk="1" hangingPunct="1">
              <a:spcBef>
                <a:spcPts val="1200"/>
              </a:spcBef>
            </a:pPr>
            <a:r>
              <a:rPr lang="fr-FR" sz="1600" b="1" dirty="0">
                <a:ea typeface="新細明體" pitchFamily="18" charset="-120"/>
              </a:rPr>
              <a:t>Limites de l’idée de l’application: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produits ne contenant pas d’additifs.</a:t>
            </a: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1600" b="1" dirty="0">
                <a:ea typeface="新細明體" pitchFamily="18" charset="-120"/>
              </a:rPr>
              <a:t> La plupart des catégories(pnss_group1/2) =</a:t>
            </a:r>
            <a:r>
              <a:rPr lang="fr-FR" sz="1600" b="1" dirty="0" err="1">
                <a:ea typeface="新細明體" pitchFamily="18" charset="-120"/>
              </a:rPr>
              <a:t>unknown</a:t>
            </a:r>
            <a:endParaRPr lang="fr-FR" sz="1600" b="1" dirty="0">
              <a:ea typeface="新細明體" pitchFamily="18" charset="-120"/>
            </a:endParaRPr>
          </a:p>
          <a:p>
            <a:pPr indent="12700" algn="just"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fr-FR" sz="1800" b="1" dirty="0">
              <a:ea typeface="新細明體" pitchFamily="18" charset="-12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zh-TW" sz="1800" b="1" dirty="0">
                <a:ea typeface="新細明體" pitchFamily="18" charset="-120"/>
              </a:rPr>
              <a:t>   </a:t>
            </a:r>
            <a:endParaRPr lang="fr-FR" sz="1800" b="1" dirty="0"/>
          </a:p>
          <a:p>
            <a:pPr marL="182563" indent="-182563" algn="just" eaLnBrk="1" hangingPunct="1">
              <a:lnSpc>
                <a:spcPct val="150000"/>
              </a:lnSpc>
              <a:spcBef>
                <a:spcPts val="1200"/>
              </a:spcBef>
            </a:pPr>
            <a:endParaRPr lang="fr-FR" altLang="fr-FR" sz="1800" b="1" dirty="0"/>
          </a:p>
          <a:p>
            <a:pPr marL="0" indent="0" algn="just" eaLnBrk="1" hangingPunct="1">
              <a:lnSpc>
                <a:spcPct val="150000"/>
              </a:lnSpc>
              <a:buNone/>
              <a:tabLst>
                <a:tab pos="1073150" algn="l"/>
              </a:tabLst>
            </a:pPr>
            <a:br>
              <a:rPr lang="fr-FR" sz="2400" dirty="0"/>
            </a:br>
            <a:br>
              <a:rPr lang="fr-FR" sz="2400" dirty="0"/>
            </a:br>
            <a:endParaRPr lang="en-US" altLang="zh-TW" sz="2400" b="1" dirty="0">
              <a:ea typeface="新細明體" pitchFamily="18" charset="-120"/>
            </a:endParaRPr>
          </a:p>
          <a:p>
            <a:pPr marL="269875" indent="-269875" eaLnBrk="1" hangingPunct="1"/>
            <a:endParaRPr lang="fr-FR" altLang="fr-FR" sz="2400" b="1" dirty="0"/>
          </a:p>
          <a:p>
            <a:pPr marL="269875" indent="-269875" eaLnBrk="1" hangingPunct="1"/>
            <a:endParaRPr lang="en-US" altLang="zh-TW" sz="2400" b="1" dirty="0"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A7475-2319-429D-B5D1-F526AA7784CE}" type="slidenum">
              <a:rPr lang="en-US" altLang="en-US">
                <a:latin typeface="Garamond" panose="02020404030301010803" pitchFamily="18" charset="0"/>
              </a:rPr>
              <a:t>27</a:t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011"/>
    </mc:Choice>
    <mc:Fallback xmlns="">
      <p:transition spd="slow" advTm="8901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539750" y="836613"/>
            <a:ext cx="8229600" cy="43894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 2" pitchFamily="18" charset="2"/>
              <a:buNone/>
              <a:defRPr/>
            </a:pPr>
            <a:endParaRPr lang="fr-FR" altLang="fr-FR" kern="0" dirty="0"/>
          </a:p>
          <a:p>
            <a:pPr algn="ctr" eaLnBrk="1" hangingPunct="1">
              <a:buFont typeface="Wingdings 2" pitchFamily="18" charset="2"/>
              <a:buNone/>
              <a:defRPr/>
            </a:pPr>
            <a:r>
              <a:rPr lang="fr-FR" altLang="fr-FR" sz="4400" b="1" dirty="0">
                <a:solidFill>
                  <a:schemeClr val="tx2"/>
                </a:solidFill>
                <a:latin typeface="+mj-lt"/>
                <a:ea typeface="新細明體" pitchFamily="18" charset="-120"/>
                <a:cs typeface="+mj-cs"/>
              </a:rPr>
              <a:t>Merci de votre attention</a:t>
            </a:r>
          </a:p>
          <a:p>
            <a:pPr algn="ctr" eaLnBrk="1" hangingPunct="1">
              <a:buFont typeface="Wingdings 2" pitchFamily="18" charset="2"/>
              <a:buNone/>
              <a:defRPr/>
            </a:pPr>
            <a:endParaRPr lang="fr-FR" altLang="fr-FR" sz="3200" b="1" kern="0" dirty="0"/>
          </a:p>
        </p:txBody>
      </p:sp>
      <p:pic>
        <p:nvPicPr>
          <p:cNvPr id="41988" name="Picture 2" descr="C:\Users\Walid\Downloads\question2-300x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636838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41C4F5-E6C8-4071-84F6-DEE3BDD05FF6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"/>
    </mc:Choice>
    <mc:Fallback xmlns="">
      <p:transition spd="slow" advTm="25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2468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"/>
    </mc:Choice>
    <mc:Fallback>
      <p:transition spd="slow" advTm="17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327268" cy="734283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9532" y="1397575"/>
            <a:ext cx="9259440" cy="5046886"/>
          </a:xfrm>
        </p:spPr>
        <p:txBody>
          <a:bodyPr/>
          <a:lstStyle/>
          <a:p>
            <a:pPr algn="just"/>
            <a:r>
              <a:rPr lang="fr-FR" sz="2000" b="1" dirty="0"/>
              <a:t>Lien vers les  données Open Food </a:t>
            </a:r>
            <a:r>
              <a:rPr lang="fr-FR" sz="2000" b="1" dirty="0" err="1"/>
              <a:t>Facts</a:t>
            </a:r>
            <a:r>
              <a:rPr lang="fr-FR" sz="2000" b="1" dirty="0"/>
              <a:t>: </a:t>
            </a:r>
            <a:endParaRPr lang="fr-FR" sz="2000" b="1" u="sng" dirty="0"/>
          </a:p>
          <a:p>
            <a:pPr marL="357188" indent="0" algn="just">
              <a:buNone/>
            </a:pPr>
            <a:r>
              <a:rPr lang="fr-FR" sz="2000" b="1" dirty="0">
                <a:hlinkClick r:id="rId2"/>
              </a:rPr>
              <a:t>https://world.openfoodfacts.org/</a:t>
            </a:r>
          </a:p>
          <a:p>
            <a:pPr algn="just"/>
            <a:r>
              <a:rPr lang="fr-FR" sz="2000" b="1" dirty="0"/>
              <a:t>Différents champs :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générales (nom, date de modification,…)</a:t>
            </a:r>
          </a:p>
          <a:p>
            <a:pPr marL="627063" indent="-176213" algn="just">
              <a:buFont typeface="Wingdings" panose="05000000000000000000" pitchFamily="2" charset="2"/>
              <a:buChar char="Ø"/>
            </a:pPr>
            <a:r>
              <a:rPr lang="fr-FR" sz="2000" b="1" dirty="0"/>
              <a:t>Tags : catégorie du produit, origine, localisation,…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Ingrédients et additifs </a:t>
            </a:r>
          </a:p>
          <a:p>
            <a:pPr marL="450850" indent="0" algn="just">
              <a:buFont typeface="Wingdings" panose="05000000000000000000" pitchFamily="2" charset="2"/>
              <a:buChar char="Ø"/>
            </a:pPr>
            <a:r>
              <a:rPr lang="fr-FR" sz="2000" b="1" dirty="0"/>
              <a:t> Informations nutritionnelles</a:t>
            </a:r>
          </a:p>
          <a:p>
            <a:pPr marL="450850" indent="0" algn="just">
              <a:buNone/>
            </a:pPr>
            <a:endParaRPr lang="fr-FR" sz="2000" b="1" dirty="0"/>
          </a:p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  Description du jeu de données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39D5FC4-404A-B799-6B1E-7D86453F5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894300"/>
              </p:ext>
            </p:extLst>
          </p:nvPr>
        </p:nvGraphicFramePr>
        <p:xfrm>
          <a:off x="1763688" y="4917758"/>
          <a:ext cx="62646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Nb. Ligne</a:t>
                      </a:r>
                    </a:p>
                    <a:p>
                      <a:r>
                        <a:rPr lang="fr-FR" sz="1400" baseline="0" dirty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Nb. Colonnes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Taille en mémoire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32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162</a:t>
                      </a:r>
                    </a:p>
                    <a:p>
                      <a:endParaRPr lang="fr-F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dirty="0"/>
                        <a:t>396M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3BBD5AA-7A41-4F1C-9EC5-D653CBAD4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07" y="908245"/>
            <a:ext cx="1215578" cy="12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47"/>
    </mc:Choice>
    <mc:Fallback>
      <p:transition spd="slow" advTm="774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9612560" cy="1176659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Présentation du jeu de données(2)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5128" y="959191"/>
            <a:ext cx="8424936" cy="4702058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r>
              <a:rPr lang="fr-FR" altLang="fr-FR" sz="2000" b="1" dirty="0"/>
              <a:t>Valeurs  manquantes :</a:t>
            </a:r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DA7CA5-B792-5255-142F-D123DD1A0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5400000">
            <a:off x="2588732" y="-693773"/>
            <a:ext cx="4097728" cy="861231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8F13B37-E1D6-63C1-9E79-82A309306810}"/>
              </a:ext>
            </a:extLst>
          </p:cNvPr>
          <p:cNvSpPr txBox="1"/>
          <p:nvPr/>
        </p:nvSpPr>
        <p:spPr>
          <a:xfrm>
            <a:off x="2267744" y="57332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F0"/>
                </a:solidFill>
              </a:rPr>
              <a:t>Taux de remplissage des données</a:t>
            </a:r>
          </a:p>
        </p:txBody>
      </p:sp>
    </p:spTree>
    <p:extLst>
      <p:ext uri="{BB962C8B-B14F-4D97-AF65-F5344CB8AC3E}">
        <p14:creationId xmlns:p14="http://schemas.microsoft.com/office/powerpoint/2010/main" val="336345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28"/>
    </mc:Choice>
    <mc:Fallback>
      <p:transition spd="slow" advTm="184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Idée 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249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29"/>
    </mc:Choice>
    <mc:Fallback>
      <p:transition spd="slow" advTm="76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552" y="170025"/>
            <a:ext cx="8147248" cy="666687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(1)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0708" y="725706"/>
            <a:ext cx="8424936" cy="4882774"/>
          </a:xfrm>
        </p:spPr>
        <p:txBody>
          <a:bodyPr/>
          <a:lstStyle/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altLang="fr-FR" sz="2000" b="1" dirty="0"/>
          </a:p>
          <a:p>
            <a:pPr marL="174625" indent="-174625" algn="just">
              <a:lnSpc>
                <a:spcPts val="3200"/>
              </a:lnSpc>
            </a:pPr>
            <a:endParaRPr lang="fr-FR" altLang="fr-FR" sz="20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5EBACC-1D38-57CF-1B16-45CE8671C9BF}"/>
              </a:ext>
            </a:extLst>
          </p:cNvPr>
          <p:cNvSpPr txBox="1"/>
          <p:nvPr/>
        </p:nvSpPr>
        <p:spPr>
          <a:xfrm>
            <a:off x="988163" y="3410007"/>
            <a:ext cx="148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Dans le même </a:t>
            </a:r>
            <a:r>
              <a:rPr lang="fr-FR" sz="1200" b="1" dirty="0" err="1"/>
              <a:t>pnss_group</a:t>
            </a:r>
            <a:endParaRPr lang="fr-FR" sz="12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6741B1-6A3F-EEFC-E942-D514EE18C86A}"/>
              </a:ext>
            </a:extLst>
          </p:cNvPr>
          <p:cNvSpPr txBox="1"/>
          <p:nvPr/>
        </p:nvSpPr>
        <p:spPr>
          <a:xfrm>
            <a:off x="5360050" y="525892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Suggestions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ABBE544-039F-7858-4838-99C1D4EE1D1D}"/>
              </a:ext>
            </a:extLst>
          </p:cNvPr>
          <p:cNvGrpSpPr/>
          <p:nvPr/>
        </p:nvGrpSpPr>
        <p:grpSpPr>
          <a:xfrm>
            <a:off x="728981" y="756863"/>
            <a:ext cx="7957819" cy="5124143"/>
            <a:chOff x="719670" y="983935"/>
            <a:chExt cx="7957819" cy="51241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C47544-9A38-B316-83F2-B2BC71B0481F}"/>
                </a:ext>
              </a:extLst>
            </p:cNvPr>
            <p:cNvSpPr/>
            <p:nvPr/>
          </p:nvSpPr>
          <p:spPr bwMode="auto">
            <a:xfrm>
              <a:off x="719670" y="983935"/>
              <a:ext cx="2160240" cy="1941673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88129-0193-62D0-3B33-AC125BD9A186}"/>
                </a:ext>
              </a:extLst>
            </p:cNvPr>
            <p:cNvSpPr/>
            <p:nvPr/>
          </p:nvSpPr>
          <p:spPr bwMode="auto">
            <a:xfrm>
              <a:off x="5040138" y="1023492"/>
              <a:ext cx="3384376" cy="2086922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D54DA7-4FC5-FB5E-8E7B-62C9A336F260}"/>
                </a:ext>
              </a:extLst>
            </p:cNvPr>
            <p:cNvSpPr/>
            <p:nvPr/>
          </p:nvSpPr>
          <p:spPr bwMode="auto">
            <a:xfrm>
              <a:off x="786022" y="3520047"/>
              <a:ext cx="3909968" cy="2156625"/>
            </a:xfrm>
            <a:prstGeom prst="rect">
              <a:avLst/>
            </a:prstGeom>
            <a:noFill/>
            <a:ln w="571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62D27D8-03F9-82CA-8C29-171126822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900" y="1202191"/>
              <a:ext cx="1219370" cy="150516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F5D5CA0-667C-EEFC-96C8-6463AF930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608" y="1107825"/>
              <a:ext cx="3037436" cy="1910870"/>
            </a:xfrm>
            <a:prstGeom prst="rect">
              <a:avLst/>
            </a:prstGeom>
          </p:spPr>
        </p:pic>
        <p:sp>
          <p:nvSpPr>
            <p:cNvPr id="13" name="Flèche : droite 12">
              <a:extLst>
                <a:ext uri="{FF2B5EF4-FFF2-40B4-BE49-F238E27FC236}">
                  <a16:creationId xmlns:a16="http://schemas.microsoft.com/office/drawing/2014/main" id="{AF5C14E6-1125-6385-8BC4-B410A0224742}"/>
                </a:ext>
              </a:extLst>
            </p:cNvPr>
            <p:cNvSpPr/>
            <p:nvPr/>
          </p:nvSpPr>
          <p:spPr bwMode="auto">
            <a:xfrm flipV="1">
              <a:off x="2913543" y="1806394"/>
              <a:ext cx="2129002" cy="64331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8D4CB85-E988-ECD6-539D-1C9E9241A59F}"/>
                </a:ext>
              </a:extLst>
            </p:cNvPr>
            <p:cNvSpPr txBox="1"/>
            <p:nvPr/>
          </p:nvSpPr>
          <p:spPr>
            <a:xfrm>
              <a:off x="3011000" y="1485938"/>
              <a:ext cx="1968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Calcul de score</a:t>
              </a:r>
            </a:p>
          </p:txBody>
        </p:sp>
        <p:sp>
          <p:nvSpPr>
            <p:cNvPr id="15" name="Flèche : virage 14">
              <a:extLst>
                <a:ext uri="{FF2B5EF4-FFF2-40B4-BE49-F238E27FC236}">
                  <a16:creationId xmlns:a16="http://schemas.microsoft.com/office/drawing/2014/main" id="{A6508D50-8F01-66E9-CD4C-D02789BBDBD0}"/>
                </a:ext>
              </a:extLst>
            </p:cNvPr>
            <p:cNvSpPr/>
            <p:nvPr/>
          </p:nvSpPr>
          <p:spPr bwMode="auto">
            <a:xfrm flipH="1" flipV="1">
              <a:off x="4695990" y="3596161"/>
              <a:ext cx="2583492" cy="1438095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5206A35-E8E1-A256-E3AE-5540BD68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946" y="4098744"/>
              <a:ext cx="533474" cy="1286054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42C701F-7772-6AF4-8233-1482CFC0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8854" y="4118390"/>
              <a:ext cx="1561905" cy="1438095"/>
            </a:xfrm>
            <a:prstGeom prst="rect">
              <a:avLst/>
            </a:prstGeom>
          </p:spPr>
        </p:pic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7BADC79-7F2D-077D-C6EE-DD40EA62C993}"/>
                </a:ext>
              </a:extLst>
            </p:cNvPr>
            <p:cNvSpPr txBox="1"/>
            <p:nvPr/>
          </p:nvSpPr>
          <p:spPr>
            <a:xfrm>
              <a:off x="3114901" y="3640696"/>
              <a:ext cx="1445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Dans un </a:t>
              </a:r>
              <a:r>
                <a:rPr lang="en-US" sz="1200" b="1" dirty="0" err="1"/>
                <a:t>autre</a:t>
              </a:r>
              <a:r>
                <a:rPr lang="en-US" sz="1200" b="1" dirty="0"/>
                <a:t> </a:t>
              </a:r>
              <a:r>
                <a:rPr lang="en-US" sz="1200" b="1" dirty="0" err="1"/>
                <a:t>pnss_group</a:t>
              </a:r>
              <a:endParaRPr lang="en-US" sz="1200" b="1" dirty="0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FAEE5CBF-FC20-A35F-F113-B84B4C3452E3}"/>
                </a:ext>
              </a:extLst>
            </p:cNvPr>
            <p:cNvSpPr txBox="1"/>
            <p:nvPr/>
          </p:nvSpPr>
          <p:spPr>
            <a:xfrm>
              <a:off x="786022" y="2998278"/>
              <a:ext cx="1948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Scan du produit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91F18CB-1E7F-F24F-D267-785E94DB97D8}"/>
                </a:ext>
              </a:extLst>
            </p:cNvPr>
            <p:cNvSpPr txBox="1"/>
            <p:nvPr/>
          </p:nvSpPr>
          <p:spPr>
            <a:xfrm>
              <a:off x="4999503" y="3185039"/>
              <a:ext cx="3677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Obtenir une note selon le score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680365-A86D-EC9F-A6F5-2165734AC6C9}"/>
                </a:ext>
              </a:extLst>
            </p:cNvPr>
            <p:cNvSpPr txBox="1"/>
            <p:nvPr/>
          </p:nvSpPr>
          <p:spPr>
            <a:xfrm>
              <a:off x="786022" y="5738746"/>
              <a:ext cx="3909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Produits de substitution</a:t>
              </a: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21C5429-A8D6-7DC3-DD5A-825AB9588BE9}"/>
              </a:ext>
            </a:extLst>
          </p:cNvPr>
          <p:cNvSpPr txBox="1"/>
          <p:nvPr/>
        </p:nvSpPr>
        <p:spPr>
          <a:xfrm>
            <a:off x="2358581" y="5881006"/>
            <a:ext cx="419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</a:rPr>
              <a:t>Schéma représentant l’idée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59344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253"/>
    </mc:Choice>
    <mc:Fallback>
      <p:transition spd="slow" advTm="972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532" y="169639"/>
            <a:ext cx="8424936" cy="1139825"/>
          </a:xfrm>
        </p:spPr>
        <p:txBody>
          <a:bodyPr/>
          <a:lstStyle/>
          <a:p>
            <a:r>
              <a:rPr lang="fr-FR" sz="2600" b="1" dirty="0">
                <a:latin typeface="+mn-lt"/>
                <a:ea typeface="新細明體" pitchFamily="18" charset="-120"/>
              </a:rPr>
              <a:t>Traitement des données : Idée d’application (2)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4222" y="620688"/>
            <a:ext cx="8424936" cy="6147656"/>
          </a:xfrm>
        </p:spPr>
        <p:txBody>
          <a:bodyPr/>
          <a:lstStyle/>
          <a:p>
            <a:pPr algn="just"/>
            <a:r>
              <a:rPr lang="fr-FR" sz="1800" b="1" dirty="0"/>
              <a:t>Colonnes avec au moins un taux de remplissage </a:t>
            </a:r>
          </a:p>
          <a:p>
            <a:pPr marL="0" indent="0" algn="just">
              <a:buNone/>
            </a:pPr>
            <a:r>
              <a:rPr lang="fr-FR" sz="1800" b="1" dirty="0"/>
              <a:t>      de 25%(</a:t>
            </a:r>
            <a:r>
              <a:rPr lang="fr-FR" sz="1200" b="1" dirty="0"/>
              <a:t> 'code','pnns_groups_1', 'pnns_groups_2','energy_100g','fat_100g’, </a:t>
            </a:r>
          </a:p>
          <a:p>
            <a:pPr marL="0" indent="0" algn="just">
              <a:buNone/>
            </a:pPr>
            <a:r>
              <a:rPr lang="fr-FR" sz="1200" b="1" dirty="0"/>
              <a:t>         'saturated-fat_100g','sugars_100g','fiber_100g', 'proteins_100g','sodium_100g’</a:t>
            </a:r>
          </a:p>
          <a:p>
            <a:pPr marL="0" indent="0" algn="just">
              <a:buNone/>
            </a:pPr>
            <a:r>
              <a:rPr lang="fr-FR" sz="1200" b="1" dirty="0"/>
              <a:t>         '</a:t>
            </a:r>
            <a:r>
              <a:rPr lang="fr-FR" sz="1200" b="1" dirty="0" err="1"/>
              <a:t>additives_n</a:t>
            </a:r>
            <a:r>
              <a:rPr lang="fr-FR" sz="1200" b="1" dirty="0"/>
              <a:t>’)</a:t>
            </a:r>
            <a:endParaRPr lang="fr-FR" sz="1800" b="1" u="sng" dirty="0"/>
          </a:p>
          <a:p>
            <a:pPr algn="just"/>
            <a:r>
              <a:rPr lang="fr-FR" sz="1800" b="1" dirty="0"/>
              <a:t>Calcul de score</a:t>
            </a:r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endParaRPr lang="fr-FR" sz="1800" b="1" dirty="0"/>
          </a:p>
          <a:p>
            <a:pPr algn="just"/>
            <a:r>
              <a:rPr lang="fr-FR" sz="1800" b="1" dirty="0"/>
              <a:t>Attribution d’une note:</a:t>
            </a:r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algn="just"/>
            <a:endParaRPr lang="fr-FR" sz="2000" b="1" dirty="0"/>
          </a:p>
          <a:p>
            <a:pPr marL="0" indent="0" algn="just">
              <a:buNone/>
            </a:pPr>
            <a:endParaRPr lang="fr-FR" sz="2000" b="1" dirty="0"/>
          </a:p>
          <a:p>
            <a:pPr algn="just"/>
            <a:r>
              <a:rPr lang="fr-FR" sz="1800" b="1" dirty="0"/>
              <a:t>Proposer des produits de substitution de la même</a:t>
            </a:r>
          </a:p>
          <a:p>
            <a:pPr marL="0" indent="0" algn="just">
              <a:buNone/>
            </a:pPr>
            <a:r>
              <a:rPr lang="fr-FR" sz="1800" b="1" dirty="0"/>
              <a:t>     catégorie ou autre avec un meilleur score.</a:t>
            </a:r>
            <a:endParaRPr lang="fr-FR" altLang="fr-FR" sz="1800" b="1" dirty="0"/>
          </a:p>
          <a:p>
            <a:pPr marL="0" indent="0" algn="just">
              <a:lnSpc>
                <a:spcPts val="3200"/>
              </a:lnSpc>
              <a:buNone/>
            </a:pP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CCC09-B4D8-49D1-B465-0920E9642F9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4805A-BFC3-9144-CB89-3A56057ED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22714" y="1959209"/>
            <a:ext cx="5194571" cy="25175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AA8FC58-676C-05AB-9B47-DD684CB26359}"/>
              </a:ext>
            </a:extLst>
          </p:cNvPr>
          <p:cNvSpPr/>
          <p:nvPr/>
        </p:nvSpPr>
        <p:spPr bwMode="auto">
          <a:xfrm>
            <a:off x="714642" y="2216107"/>
            <a:ext cx="5441533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Score=coef1*valeurs nutritionnelles+coef2*additifs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E6EC2801-5D07-C866-505A-459ACAE2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99690"/>
              </p:ext>
            </p:extLst>
          </p:nvPr>
        </p:nvGraphicFramePr>
        <p:xfrm>
          <a:off x="822655" y="3266508"/>
          <a:ext cx="486718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910">
                  <a:extLst>
                    <a:ext uri="{9D8B030D-6E8A-4147-A177-3AD203B41FA5}">
                      <a16:colId xmlns:a16="http://schemas.microsoft.com/office/drawing/2014/main" val="302009964"/>
                    </a:ext>
                  </a:extLst>
                </a:gridCol>
                <a:gridCol w="2629272">
                  <a:extLst>
                    <a:ext uri="{9D8B030D-6E8A-4147-A177-3AD203B41FA5}">
                      <a16:colId xmlns:a16="http://schemas.microsoft.com/office/drawing/2014/main" val="79815431"/>
                    </a:ext>
                  </a:extLst>
                </a:gridCol>
              </a:tblGrid>
              <a:tr h="300424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526132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dirty="0"/>
                        <a:t>seui1&lt;=Score&lt;=seuil2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39236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seui3&lt;=Score&lt;=seuil4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 (bon)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3748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seui5&lt;=Score&lt;=seuil6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(médiocre)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68079"/>
                  </a:ext>
                </a:extLst>
              </a:tr>
              <a:tr h="300424">
                <a:tc>
                  <a:txBody>
                    <a:bodyPr/>
                    <a:lstStyle/>
                    <a:p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Score&lt;=seuil7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(mauvais)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586203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0C2A8D5D-8615-6315-DEE8-72830C47B599}"/>
              </a:ext>
            </a:extLst>
          </p:cNvPr>
          <p:cNvSpPr txBox="1"/>
          <p:nvPr/>
        </p:nvSpPr>
        <p:spPr>
          <a:xfrm>
            <a:off x="6728530" y="5832618"/>
            <a:ext cx="2051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70C0"/>
                </a:solidFill>
              </a:rPr>
              <a:t>Taux de remplissage.</a:t>
            </a:r>
          </a:p>
        </p:txBody>
      </p:sp>
    </p:spTree>
    <p:extLst>
      <p:ext uri="{BB962C8B-B14F-4D97-AF65-F5344CB8AC3E}">
        <p14:creationId xmlns:p14="http://schemas.microsoft.com/office/powerpoint/2010/main" val="202893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751"/>
    </mc:Choice>
    <mc:Fallback>
      <p:transition spd="slow" advTm="1187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30816"/>
            <a:ext cx="7678071" cy="725602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itchFamily="18" charset="-120"/>
              </a:rPr>
              <a:t>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9820" y="856418"/>
            <a:ext cx="8196980" cy="6461014"/>
          </a:xfrm>
        </p:spPr>
        <p:txBody>
          <a:bodyPr/>
          <a:lstStyle/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Introduction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85000"/>
                  </a:schemeClr>
                </a:solidFill>
                <a:ea typeface="新細明體" pitchFamily="18" charset="-120"/>
              </a:rPr>
              <a:t>Traitement des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Présentation du jeu de données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Idée</a:t>
            </a:r>
            <a:r>
              <a:rPr lang="fr-FR" altLang="zh-TW" sz="2400" b="1" dirty="0">
                <a:ea typeface="新細明體" pitchFamily="18" charset="-120"/>
              </a:rPr>
              <a:t> </a:t>
            </a: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d’application</a:t>
            </a:r>
          </a:p>
          <a:p>
            <a:pPr indent="-77788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fr-FR" altLang="zh-TW" sz="2400" b="1" dirty="0">
                <a:ea typeface="新細明體" pitchFamily="18" charset="-120"/>
              </a:rPr>
              <a:t>Nettoyage de données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Analyse exploratoire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univariée/bivariée</a:t>
            </a:r>
          </a:p>
          <a:p>
            <a:pPr indent="-69850" algn="just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531813" algn="l"/>
              </a:tabLst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Analyse multivariée</a:t>
            </a:r>
          </a:p>
          <a:p>
            <a:pPr marL="269875" indent="-269875" algn="just" eaLnBrk="1" hangingPunct="1">
              <a:spcBef>
                <a:spcPts val="1800"/>
              </a:spcBef>
            </a:pPr>
            <a:r>
              <a:rPr lang="fr-FR" altLang="zh-TW" sz="2400" b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Conclusion</a:t>
            </a:r>
          </a:p>
          <a:p>
            <a:pPr marL="269875" indent="-269875" algn="just" eaLnBrk="1" hangingPunct="1">
              <a:spcBef>
                <a:spcPts val="1800"/>
              </a:spcBef>
            </a:pPr>
            <a:endParaRPr lang="fr-FR" altLang="zh-TW" sz="2400" b="1" dirty="0">
              <a:ea typeface="新細明體" pitchFamily="18" charset="-120"/>
            </a:endParaRPr>
          </a:p>
          <a:p>
            <a:pPr marL="0" indent="0" algn="just" eaLnBrk="1" hangingPunct="1">
              <a:spcBef>
                <a:spcPts val="1800"/>
              </a:spcBef>
              <a:buNone/>
            </a:pPr>
            <a:endParaRPr lang="fr-FR" altLang="zh-TW" sz="2400" b="1" dirty="0">
              <a:solidFill>
                <a:schemeClr val="bg1">
                  <a:lumMod val="8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717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38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7"/>
    </mc:Choice>
    <mc:Fallback>
      <p:transition spd="slow" advTm="3887"/>
    </mc:Fallback>
  </mc:AlternateContent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91232</TotalTime>
  <Words>2669</Words>
  <Application>Microsoft Office PowerPoint</Application>
  <PresentationFormat>Affichage à l'écran (4:3)</PresentationFormat>
  <Paragraphs>663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Garamond</vt:lpstr>
      <vt:lpstr>Inter</vt:lpstr>
      <vt:lpstr>Wingdings</vt:lpstr>
      <vt:lpstr>Wingdings 2</vt:lpstr>
      <vt:lpstr>Edge</vt:lpstr>
      <vt:lpstr>Plan</vt:lpstr>
      <vt:lpstr>Introduction</vt:lpstr>
      <vt:lpstr>Plan</vt:lpstr>
      <vt:lpstr>Traitement des données : Présentation du jeu de données (1)</vt:lpstr>
      <vt:lpstr>Traitement des données : Présentation du jeu de données(2)</vt:lpstr>
      <vt:lpstr>Plan</vt:lpstr>
      <vt:lpstr>Traitement des données : Idée d’application (1)</vt:lpstr>
      <vt:lpstr>Traitement des données : Idée d’application (2)</vt:lpstr>
      <vt:lpstr>Plan</vt:lpstr>
      <vt:lpstr>Traitement des données : Nettoyage de données (1)</vt:lpstr>
      <vt:lpstr>Traitement des données : Nettoyage de données (2)</vt:lpstr>
      <vt:lpstr>Traitement des données : Nettoyage de données (2)</vt:lpstr>
      <vt:lpstr>Traitement des données : Nettoyage de données (3)</vt:lpstr>
      <vt:lpstr>Traitement des données : Nettoyage de données (4)</vt:lpstr>
      <vt:lpstr>Plan</vt:lpstr>
      <vt:lpstr>Analyse exploratoire: Analyse univariée/bivariée (1)</vt:lpstr>
      <vt:lpstr>Analyse exploratoire : Analyse univariée /bivariée (2)</vt:lpstr>
      <vt:lpstr>Analyse exploratoire: Analyse univariée /bivariée (3)</vt:lpstr>
      <vt:lpstr>Analyse exploratoire: Analyse bivariée /bivariée (3)</vt:lpstr>
      <vt:lpstr>Analyse exploratoire: Analyse univariée/bivariée (4)</vt:lpstr>
      <vt:lpstr>Plan</vt:lpstr>
      <vt:lpstr>Analyse exploratoire: Analyse multivariée (1)</vt:lpstr>
      <vt:lpstr>Analyse exploratoire: Analyse multivariée (2)</vt:lpstr>
      <vt:lpstr>Analyse exploratoire: Analyse multivariée (3)</vt:lpstr>
      <vt:lpstr>Analyse exploratoire: Analyse multivariée (4)</vt:lpstr>
      <vt:lpstr>Plan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“How to present a papers at an academic conferences”</dc:title>
  <dc:creator>user</dc:creator>
  <cp:lastModifiedBy>imen.ellefi2022@outlook.fr</cp:lastModifiedBy>
  <cp:revision>1740</cp:revision>
  <cp:lastPrinted>2020-06-29T09:52:29Z</cp:lastPrinted>
  <dcterms:created xsi:type="dcterms:W3CDTF">2010-02-22T08:33:03Z</dcterms:created>
  <dcterms:modified xsi:type="dcterms:W3CDTF">2022-06-29T10:14:32Z</dcterms:modified>
</cp:coreProperties>
</file>