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56" r:id="rId2"/>
    <p:sldId id="628" r:id="rId3"/>
    <p:sldId id="629" r:id="rId4"/>
    <p:sldId id="286" r:id="rId5"/>
    <p:sldId id="546" r:id="rId6"/>
    <p:sldId id="620" r:id="rId7"/>
    <p:sldId id="449" r:id="rId8"/>
    <p:sldId id="602" r:id="rId9"/>
    <p:sldId id="603" r:id="rId10"/>
    <p:sldId id="604" r:id="rId11"/>
    <p:sldId id="605" r:id="rId12"/>
    <p:sldId id="606" r:id="rId13"/>
    <p:sldId id="607" r:id="rId14"/>
    <p:sldId id="608" r:id="rId15"/>
    <p:sldId id="609" r:id="rId16"/>
    <p:sldId id="610" r:id="rId17"/>
    <p:sldId id="630" r:id="rId18"/>
    <p:sldId id="615" r:id="rId19"/>
    <p:sldId id="611" r:id="rId20"/>
    <p:sldId id="616" r:id="rId21"/>
    <p:sldId id="617" r:id="rId22"/>
    <p:sldId id="618" r:id="rId23"/>
    <p:sldId id="621" r:id="rId24"/>
    <p:sldId id="622" r:id="rId25"/>
    <p:sldId id="623" r:id="rId26"/>
    <p:sldId id="624" r:id="rId27"/>
    <p:sldId id="625" r:id="rId28"/>
    <p:sldId id="626" r:id="rId29"/>
    <p:sldId id="627" r:id="rId30"/>
    <p:sldId id="613" r:id="rId31"/>
    <p:sldId id="412" r:id="rId32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" initials="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0D4"/>
    <a:srgbClr val="00CCFF"/>
    <a:srgbClr val="66CC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7939" autoAdjust="0"/>
  </p:normalViewPr>
  <p:slideViewPr>
    <p:cSldViewPr>
      <p:cViewPr varScale="1">
        <p:scale>
          <a:sx n="54" d="100"/>
          <a:sy n="54" d="100"/>
        </p:scale>
        <p:origin x="1806" y="36"/>
      </p:cViewPr>
      <p:guideLst>
        <p:guide orient="horz" pos="2160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BFE07F-B2F3-4755-867A-E5FC1FD53B49}" type="datetimeFigureOut">
              <a:rPr lang="en-US"/>
              <a:pPr>
                <a:defRPr/>
              </a:pPr>
              <a:t>9/26/2022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87A2559-CF57-4468-BB89-0C10BEAB58E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3T13:05:16.70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F8EB7EA-5152-48FD-9D6A-A3A8D3CC329C}" type="slidenum">
              <a:rPr lang="en-US" altLang="zh-TW"/>
              <a:pPr>
                <a:defRPr/>
              </a:pPr>
              <a:t>‹N°›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57286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D6B51D-B05D-4088-9FBC-A75982A06E1E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9825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</a:t>
            </a:r>
          </a:p>
          <a:p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</a:t>
            </a:r>
            <a:r>
              <a:rPr lang="fr-FR" baseline="0" dirty="0" err="1"/>
              <a:t>laxxxx</a:t>
            </a:r>
            <a:endParaRPr lang="fr-FR" baseline="0" dirty="0"/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8365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1947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>
                <a:latin typeface="Arial" panose="020B0604020202020204" pitchFamily="34" charset="0"/>
              </a:rPr>
              <a:t>C’est quoi une image stéréoscopique.</a:t>
            </a:r>
          </a:p>
          <a:p>
            <a:r>
              <a:rPr lang="fr-FR" altLang="fr-FR" dirty="0">
                <a:latin typeface="Arial" panose="020B0604020202020204" pitchFamily="34" charset="0"/>
              </a:rPr>
              <a:t>C’est une image présentée par 2 vues. Une image associée</a:t>
            </a:r>
            <a:r>
              <a:rPr lang="fr-FR" altLang="fr-FR" baseline="0" dirty="0">
                <a:latin typeface="Arial" panose="020B0604020202020204" pitchFamily="34" charset="0"/>
              </a:rPr>
              <a:t> à l’œil droit et une image à l’œil gauche.</a:t>
            </a:r>
          </a:p>
          <a:p>
            <a:r>
              <a:rPr lang="fr-FR" altLang="fr-FR" baseline="0" dirty="0">
                <a:latin typeface="Arial" panose="020B0604020202020204" pitchFamily="34" charset="0"/>
              </a:rPr>
              <a:t>Ces deux images s</a:t>
            </a:r>
            <a:r>
              <a:rPr lang="fr-FR" altLang="fr-FR" dirty="0"/>
              <a:t>ont acquises selon deux points de vue légèrement différents de la même scène.</a:t>
            </a:r>
          </a:p>
          <a:p>
            <a:r>
              <a:rPr lang="fr-FR" altLang="fr-FR" dirty="0"/>
              <a:t>Par exemple ce schéma présente une image stéréo. voila l’image gauche et voila l’image droite. Ces deux images présentent la </a:t>
            </a:r>
            <a:r>
              <a:rPr lang="fr-FR" altLang="fr-FR" dirty="0" err="1"/>
              <a:t>méme</a:t>
            </a:r>
            <a:r>
              <a:rPr lang="fr-FR" altLang="fr-FR" dirty="0"/>
              <a:t> scène ok. Mais il ya quelques différences entre les deux. On remarque par exemple le décalage de la </a:t>
            </a:r>
            <a:r>
              <a:rPr lang="fr-FR" altLang="fr-FR" dirty="0" err="1"/>
              <a:t>cheminée.Ce</a:t>
            </a:r>
            <a:r>
              <a:rPr lang="fr-FR" altLang="fr-FR" dirty="0"/>
              <a:t> déplacement spatial est appelé</a:t>
            </a:r>
            <a:r>
              <a:rPr lang="fr-FR" altLang="fr-FR" baseline="0" dirty="0"/>
              <a:t> la disparité.</a:t>
            </a:r>
          </a:p>
          <a:p>
            <a:r>
              <a:rPr lang="fr-FR" altLang="fr-FR" baseline="0" dirty="0"/>
              <a:t>Le cerveau fusionne ces deux vues pour donner l’effet de relief.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fr-FR" dirty="0">
                <a:latin typeface="Arial" panose="020B0604020202020204" pitchFamily="34" charset="0"/>
              </a:rPr>
              <a:t>Maintenant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comme</a:t>
            </a:r>
            <a:r>
              <a:rPr lang="en-US" altLang="fr-FR" baseline="0" dirty="0">
                <a:latin typeface="Arial" panose="020B0604020202020204" pitchFamily="34" charset="0"/>
              </a:rPr>
              <a:t> on 2 </a:t>
            </a:r>
            <a:r>
              <a:rPr lang="en-US" altLang="fr-FR" baseline="0" dirty="0" err="1">
                <a:latin typeface="Arial" panose="020B0604020202020204" pitchFamily="34" charset="0"/>
              </a:rPr>
              <a:t>vues</a:t>
            </a:r>
            <a:r>
              <a:rPr lang="en-US" altLang="fr-FR" baseline="0" dirty="0">
                <a:latin typeface="Arial" panose="020B0604020202020204" pitchFamily="34" charset="0"/>
              </a:rPr>
              <a:t> ca </a:t>
            </a:r>
            <a:r>
              <a:rPr lang="en-US" altLang="fr-FR" baseline="0" dirty="0" err="1">
                <a:latin typeface="Arial" panose="020B0604020202020204" pitchFamily="34" charset="0"/>
              </a:rPr>
              <a:t>va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impacter</a:t>
            </a:r>
            <a:r>
              <a:rPr lang="en-US" altLang="fr-FR" baseline="0" dirty="0">
                <a:latin typeface="Arial" panose="020B0604020202020204" pitchFamily="34" charset="0"/>
              </a:rPr>
              <a:t> la </a:t>
            </a:r>
            <a:r>
              <a:rPr lang="en-US" altLang="fr-FR" baseline="0" dirty="0" err="1">
                <a:latin typeface="Arial" panose="020B0604020202020204" pitchFamily="34" charset="0"/>
              </a:rPr>
              <a:t>quantité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d’information</a:t>
            </a:r>
            <a:r>
              <a:rPr lang="en-US" altLang="fr-FR" baseline="0" dirty="0">
                <a:latin typeface="Arial" panose="020B0604020202020204" pitchFamily="34" charset="0"/>
              </a:rPr>
              <a:t> .</a:t>
            </a:r>
            <a:r>
              <a:rPr lang="en-US" altLang="fr-FR" baseline="0" dirty="0" err="1">
                <a:latin typeface="Arial" panose="020B0604020202020204" pitchFamily="34" charset="0"/>
              </a:rPr>
              <a:t>Donc</a:t>
            </a:r>
            <a:r>
              <a:rPr lang="en-US" altLang="fr-FR" baseline="0" dirty="0">
                <a:latin typeface="Arial" panose="020B0604020202020204" pitchFamily="34" charset="0"/>
              </a:rPr>
              <a:t> on </a:t>
            </a:r>
            <a:r>
              <a:rPr lang="en-US" altLang="fr-FR" baseline="0" dirty="0" err="1">
                <a:latin typeface="Arial" panose="020B0604020202020204" pitchFamily="34" charset="0"/>
              </a:rPr>
              <a:t>deux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fois</a:t>
            </a:r>
            <a:r>
              <a:rPr lang="en-US" altLang="fr-FR" baseline="0" dirty="0">
                <a:latin typeface="Arial" panose="020B0604020202020204" pitchFamily="34" charset="0"/>
              </a:rPr>
              <a:t> plus </a:t>
            </a:r>
            <a:r>
              <a:rPr lang="en-US" altLang="fr-FR" baseline="0" dirty="0" err="1">
                <a:latin typeface="Arial" panose="020B0604020202020204" pitchFamily="34" charset="0"/>
              </a:rPr>
              <a:t>d’info</a:t>
            </a:r>
            <a:r>
              <a:rPr lang="en-US" altLang="fr-FR" baseline="0" dirty="0">
                <a:latin typeface="Arial" panose="020B0604020202020204" pitchFamily="34" charset="0"/>
              </a:rPr>
              <a:t> à stocker </a:t>
            </a:r>
            <a:r>
              <a:rPr lang="en-US" altLang="fr-FR" baseline="0" dirty="0" err="1">
                <a:latin typeface="Arial" panose="020B0604020202020204" pitchFamily="34" charset="0"/>
              </a:rPr>
              <a:t>ou</a:t>
            </a:r>
            <a:r>
              <a:rPr lang="en-US" altLang="fr-FR" baseline="0" dirty="0">
                <a:latin typeface="Arial" panose="020B0604020202020204" pitchFamily="34" charset="0"/>
              </a:rPr>
              <a:t> à </a:t>
            </a:r>
            <a:r>
              <a:rPr lang="en-US" altLang="fr-FR" baseline="0" dirty="0" err="1">
                <a:latin typeface="Arial" panose="020B0604020202020204" pitchFamily="34" charset="0"/>
              </a:rPr>
              <a:t>transmettre</a:t>
            </a:r>
            <a:r>
              <a:rPr lang="en-US" altLang="fr-FR" baseline="0" dirty="0">
                <a:latin typeface="Arial" panose="020B0604020202020204" pitchFamily="34" charset="0"/>
              </a:rPr>
              <a:t> par rapport à </a:t>
            </a:r>
            <a:r>
              <a:rPr lang="en-US" altLang="fr-FR" baseline="0" dirty="0" err="1">
                <a:latin typeface="Arial" panose="020B0604020202020204" pitchFamily="34" charset="0"/>
              </a:rPr>
              <a:t>l’image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classique</a:t>
            </a:r>
            <a:r>
              <a:rPr lang="en-US" altLang="fr-FR" baseline="0" dirty="0">
                <a:latin typeface="Arial" panose="020B0604020202020204" pitchFamily="34" charset="0"/>
              </a:rPr>
              <a:t> 2D.Mon travail a </a:t>
            </a:r>
            <a:r>
              <a:rPr lang="en-US" altLang="fr-FR" baseline="0" dirty="0" err="1">
                <a:latin typeface="Arial" panose="020B0604020202020204" pitchFamily="34" charset="0"/>
              </a:rPr>
              <a:t>consité</a:t>
            </a:r>
            <a:r>
              <a:rPr lang="en-US" altLang="fr-FR" baseline="0" dirty="0">
                <a:latin typeface="Arial" panose="020B0604020202020204" pitchFamily="34" charset="0"/>
              </a:rPr>
              <a:t> à coder les images stéréoscopiques.</a:t>
            </a:r>
            <a:endParaRPr lang="fr-FR" altLang="fr-FR" dirty="0">
              <a:latin typeface="Arial" panose="020B0604020202020204" pitchFamily="34" charset="0"/>
            </a:endParaRPr>
          </a:p>
          <a:p>
            <a:endParaRPr lang="fr-FR" altLang="fr-FR" dirty="0"/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15F5C9-D8C2-4064-8831-D9B9F5A830C2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5225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2752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8EB7EA-5152-48FD-9D6A-A3A8D3CC329C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8877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242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2563" indent="-182563" algn="just" eaLnBrk="1" hangingPunct="1">
              <a:lnSpc>
                <a:spcPct val="150000"/>
              </a:lnSpc>
            </a:pPr>
            <a:endParaRPr lang="en-US" altLang="zh-TW" sz="1200" b="1" dirty="0">
              <a:ea typeface="新細明體" pitchFamily="18" charset="-120"/>
            </a:endParaRPr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176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ACA10-E587-4BF0-9730-CA41BC3F1ACC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3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56217-CE29-4C17-BE2C-5F09BA4FB8CF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87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BEADD-B0F6-4E1D-BA21-49E618314CA1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33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CCC09-B4D8-49D1-B465-0920E9642F99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5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375A7-03F2-42E0-AA5D-8F5F96A04FCB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68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AFC7B-1D69-43E1-AEB5-C5529D225308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96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A8E3D-301B-4026-A986-F972721039C1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7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59778-773D-4082-BFCA-AEF5C70F9F14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06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1C4F5-E6C8-4071-84F6-DEE3BDD05FF6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77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BD013-59D3-462C-82BE-D82111D8797D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97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6229D-FD4F-47D2-A6A1-817A14B60AA8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40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184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502050306020203" pitchFamily="18" charset="0"/>
              </a:defRPr>
            </a:lvl1pPr>
          </a:lstStyle>
          <a:p>
            <a:pPr>
              <a:defRPr/>
            </a:pPr>
            <a:fld id="{171DB8D4-C6DB-4763-BEDD-DA1E7081FC02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ergystar.gov/buildings/facility-owners-and-managers/existing-buildings/use-portfolio-manager/interpret-your-results/wha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atacatalog.worldbank.org/dataset/education-statistic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1116290"/>
            <a:ext cx="8784976" cy="1401443"/>
          </a:xfrm>
        </p:spPr>
        <p:txBody>
          <a:bodyPr/>
          <a:lstStyle/>
          <a:p>
            <a:pPr algn="ctr" eaLnBrk="1" hangingPunct="1"/>
            <a:r>
              <a:rPr lang="fr-FR" sz="4400" b="1" dirty="0"/>
              <a:t>Projet 4 : Anticipez les besoins en consommation de bâtiments</a:t>
            </a:r>
            <a:br>
              <a:rPr lang="fr-FR" sz="4400" b="1" dirty="0"/>
            </a:br>
            <a:br>
              <a:rPr lang="fr-FR" sz="4400" b="1" dirty="0"/>
            </a:br>
            <a:br>
              <a:rPr lang="en-US" altLang="zh-TW" sz="3200" b="1" dirty="0">
                <a:ea typeface="新細明體" pitchFamily="18" charset="-120"/>
              </a:rPr>
            </a:br>
            <a:endParaRPr lang="en-US" altLang="zh-TW" sz="3200" b="1" dirty="0">
              <a:ea typeface="新細明體" pitchFamily="18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5616" y="4470630"/>
            <a:ext cx="7416824" cy="1982706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sz="16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                              </a:t>
            </a:r>
            <a:endParaRPr lang="en-US" altLang="zh-TW" sz="1600" b="1" baseline="30000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fr-FR" altLang="fr-FR" sz="18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Mentor : </a:t>
            </a:r>
            <a:r>
              <a:rPr lang="fr-FR" altLang="fr-FR" sz="1800" b="1" dirty="0" err="1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Julide</a:t>
            </a:r>
            <a:r>
              <a:rPr lang="fr-FR" altLang="fr-FR" sz="18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YILMAZ</a:t>
            </a:r>
          </a:p>
          <a:p>
            <a:pPr eaLnBrk="1" hangingPunct="1"/>
            <a:r>
              <a:rPr lang="fr-FR" altLang="fr-FR" sz="16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               </a:t>
            </a:r>
          </a:p>
          <a:p>
            <a:pPr algn="ctr" eaLnBrk="1" hangingPunct="1"/>
            <a:endParaRPr lang="fr-FR" altLang="fr-FR" sz="1600" b="1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algn="ctr" eaLnBrk="1" hangingPunct="1"/>
            <a:endParaRPr lang="fr-FR" altLang="fr-FR" sz="1600" b="1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fr-FR" altLang="fr-FR" sz="16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Septembre 2022</a:t>
            </a:r>
          </a:p>
          <a:p>
            <a:pPr eaLnBrk="1" hangingPunct="1"/>
            <a:br>
              <a:rPr lang="fr-FR" altLang="fr-FR" sz="20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</a:br>
            <a:endParaRPr lang="en-US" altLang="zh-TW" sz="2000" b="1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5126" name="Imag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87228"/>
            <a:ext cx="3411611" cy="43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Imag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0092" y="194836"/>
            <a:ext cx="2403500" cy="88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222184" y="2775682"/>
            <a:ext cx="72036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fr-FR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Soutenance pour validation de projet</a:t>
            </a:r>
          </a:p>
          <a:p>
            <a:pPr algn="ctr">
              <a:lnSpc>
                <a:spcPct val="150000"/>
              </a:lnSpc>
            </a:pPr>
            <a:r>
              <a:rPr lang="fr-FR" altLang="fr-FR" sz="16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présentée par </a:t>
            </a:r>
          </a:p>
          <a:p>
            <a:pPr algn="ctr">
              <a:lnSpc>
                <a:spcPct val="150000"/>
              </a:lnSpc>
            </a:pPr>
            <a:r>
              <a:rPr lang="fr-FR" altLang="fr-FR" sz="2000" b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Imen</a:t>
            </a:r>
            <a:r>
              <a:rPr lang="fr-FR" altLang="fr-FR" sz="20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KADRI</a:t>
            </a:r>
            <a:endParaRPr lang="fr-FR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628"/>
    </mc:Choice>
    <mc:Fallback>
      <p:transition spd="slow" advTm="1962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9259440" cy="734283"/>
          </a:xfrm>
        </p:spPr>
        <p:txBody>
          <a:bodyPr/>
          <a:lstStyle/>
          <a:p>
            <a:r>
              <a:rPr lang="fr-FR" sz="2800" b="1" dirty="0">
                <a:latin typeface="+mn-lt"/>
                <a:ea typeface="新細明體" pitchFamily="18" charset="-120"/>
              </a:rPr>
              <a:t>Traitement des données : Nettoyage et analyse(3)</a:t>
            </a:r>
            <a:endParaRPr lang="fr-FR" sz="2600" b="1" dirty="0">
              <a:latin typeface="+mn-lt"/>
              <a:ea typeface="新細明體" pitchFamily="18" charset="-12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9532" y="746182"/>
            <a:ext cx="9259440" cy="5046886"/>
          </a:xfrm>
        </p:spPr>
        <p:txBody>
          <a:bodyPr/>
          <a:lstStyle/>
          <a:p>
            <a:pPr marL="177800" indent="-177800" algn="just"/>
            <a:r>
              <a:rPr lang="fr-FR" sz="1800" b="1" dirty="0"/>
              <a:t>Imputation:</a:t>
            </a:r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174625" indent="-174625" algn="l"/>
            <a:r>
              <a:rPr lang="fr-FR" sz="1800" b="1" dirty="0"/>
              <a:t>Calcul de nouvelles variables relatives aux relevés : </a:t>
            </a:r>
            <a:r>
              <a:rPr lang="fr-FR" sz="1800" b="1" dirty="0" err="1"/>
              <a:t>gaz,electricite</a:t>
            </a:r>
            <a:r>
              <a:rPr lang="fr-FR" sz="1800" b="1" dirty="0"/>
              <a:t> et vapeur.</a:t>
            </a:r>
          </a:p>
          <a:p>
            <a:pPr marL="177800" indent="-177800" algn="just"/>
            <a:r>
              <a:rPr lang="fr-FR" sz="1800" b="1" dirty="0"/>
              <a:t>Vérifi</a:t>
            </a:r>
            <a:r>
              <a:rPr lang="fr-FR" altLang="fr-FR" sz="1800" b="1" dirty="0"/>
              <a:t>cation des taux de remplissage.</a:t>
            </a:r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FC3BB4E-4EC8-8C8C-4C90-A22879C62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265" y="2702664"/>
            <a:ext cx="6497336" cy="3508732"/>
          </a:xfrm>
          <a:prstGeom prst="rect">
            <a:avLst/>
          </a:prstGeom>
        </p:spPr>
      </p:pic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7D09D768-CE02-1AA3-4D3A-FE05A019E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615393"/>
              </p:ext>
            </p:extLst>
          </p:nvPr>
        </p:nvGraphicFramePr>
        <p:xfrm>
          <a:off x="778260" y="1212143"/>
          <a:ext cx="37449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634">
                  <a:extLst>
                    <a:ext uri="{9D8B030D-6E8A-4147-A177-3AD203B41FA5}">
                      <a16:colId xmlns:a16="http://schemas.microsoft.com/office/drawing/2014/main" val="334663241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664520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b="1" dirty="0"/>
                        <a:t>Numérique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Catégorielle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9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moyenne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La plus fréquente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2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051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669"/>
    </mc:Choice>
    <mc:Fallback>
      <p:transition spd="slow" advTm="5766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327268" cy="734283"/>
          </a:xfrm>
        </p:spPr>
        <p:txBody>
          <a:bodyPr/>
          <a:lstStyle/>
          <a:p>
            <a:r>
              <a:rPr lang="fr-FR" sz="2400" b="1" dirty="0">
                <a:latin typeface="+mn-lt"/>
                <a:ea typeface="新細明體" pitchFamily="18" charset="-120"/>
              </a:rPr>
              <a:t>Traitement des données : Nettoyage et analyse(4)</a:t>
            </a:r>
            <a:endParaRPr lang="fr-FR" sz="2600" b="1" dirty="0">
              <a:latin typeface="+mn-lt"/>
              <a:ea typeface="新細明體" pitchFamily="18" charset="-12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9532" y="746182"/>
            <a:ext cx="9259440" cy="5046886"/>
          </a:xfrm>
        </p:spPr>
        <p:txBody>
          <a:bodyPr/>
          <a:lstStyle/>
          <a:p>
            <a:pPr marL="177800" indent="-177800" algn="just"/>
            <a:r>
              <a:rPr lang="fr-FR" sz="2000" b="1" dirty="0"/>
              <a:t>Distribution des cibles:</a:t>
            </a:r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174625" indent="-174625" algn="l"/>
            <a:r>
              <a:rPr lang="fr-FR" sz="2000" b="1" dirty="0"/>
              <a:t>Interprétation:</a:t>
            </a:r>
          </a:p>
          <a:p>
            <a:pPr marL="0" indent="0" algn="l">
              <a:buNone/>
            </a:pPr>
            <a:r>
              <a:rPr lang="fr-FR" sz="2000" b="1" dirty="0"/>
              <a:t>Les deux cibles ne suivent pas la loi normale.</a:t>
            </a: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D8DCA01-46C3-81C1-48B4-F470B72BA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69" y="1196752"/>
            <a:ext cx="7154273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85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223"/>
    </mc:Choice>
    <mc:Fallback>
      <p:transition spd="slow" advTm="3022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327268" cy="734283"/>
          </a:xfrm>
        </p:spPr>
        <p:txBody>
          <a:bodyPr/>
          <a:lstStyle/>
          <a:p>
            <a:r>
              <a:rPr lang="fr-FR" sz="2400" b="1" dirty="0">
                <a:latin typeface="+mn-lt"/>
                <a:ea typeface="新細明體" pitchFamily="18" charset="-120"/>
              </a:rPr>
              <a:t>Traitement des données : Nettoyage et analyse(5)</a:t>
            </a:r>
            <a:endParaRPr lang="fr-FR" sz="2600" b="1" dirty="0">
              <a:latin typeface="+mn-lt"/>
              <a:ea typeface="新細明體" pitchFamily="18" charset="-12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9532" y="746182"/>
            <a:ext cx="8532948" cy="5275106"/>
          </a:xfrm>
        </p:spPr>
        <p:txBody>
          <a:bodyPr/>
          <a:lstStyle/>
          <a:p>
            <a:pPr marL="177800" indent="-177800" algn="just"/>
            <a:r>
              <a:rPr lang="fr-FR" sz="2000" b="1" dirty="0"/>
              <a:t>Répartition des bâtiments:</a:t>
            </a:r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174625" indent="-174625" algn="l"/>
            <a:r>
              <a:rPr lang="fr-FR" sz="2000" b="1" dirty="0"/>
              <a:t>Interprétation:</a:t>
            </a:r>
          </a:p>
          <a:p>
            <a:pPr indent="-168275" algn="l">
              <a:buFont typeface="Wingdings" panose="05000000000000000000" pitchFamily="2" charset="2"/>
              <a:buChar char="Ø"/>
            </a:pPr>
            <a:r>
              <a:rPr lang="fr-FR" sz="1800" b="1" dirty="0"/>
              <a:t>La plupart des bâtiments :type non résidentiels.</a:t>
            </a:r>
          </a:p>
          <a:p>
            <a:pPr indent="-168275" algn="l">
              <a:buFont typeface="Wingdings" panose="05000000000000000000" pitchFamily="2" charset="2"/>
              <a:buChar char="Ø"/>
            </a:pPr>
            <a:r>
              <a:rPr lang="fr-FR" sz="1800" b="1" dirty="0"/>
              <a:t>La plus grande part des bâtiments non résidentiels : des bureaux de petite et moyenne taille</a:t>
            </a: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D8DCA01-46C3-81C1-48B4-F470B72BA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303" y="1196752"/>
            <a:ext cx="5703445" cy="357237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47E88C3-1322-A922-011F-47DF761C4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374" y="1480465"/>
            <a:ext cx="3198338" cy="219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4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553"/>
    </mc:Choice>
    <mc:Fallback>
      <p:transition spd="slow" advTm="3755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327268" cy="734283"/>
          </a:xfrm>
        </p:spPr>
        <p:txBody>
          <a:bodyPr/>
          <a:lstStyle/>
          <a:p>
            <a:r>
              <a:rPr lang="fr-FR" sz="2400" b="1" dirty="0">
                <a:latin typeface="+mn-lt"/>
                <a:ea typeface="新細明體" pitchFamily="18" charset="-120"/>
              </a:rPr>
              <a:t>Traitement des données : Nettoyage et analyse(6)</a:t>
            </a:r>
            <a:endParaRPr lang="fr-FR" sz="2600" b="1" dirty="0">
              <a:latin typeface="+mn-lt"/>
              <a:ea typeface="新細明體" pitchFamily="18" charset="-12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9532" y="746182"/>
            <a:ext cx="8532948" cy="5275106"/>
          </a:xfrm>
        </p:spPr>
        <p:txBody>
          <a:bodyPr/>
          <a:lstStyle/>
          <a:p>
            <a:pPr marL="177800" indent="-177800" algn="just"/>
            <a:r>
              <a:rPr lang="fr-FR" sz="1800" b="1" dirty="0"/>
              <a:t>Regroupement des valeurs des variables en classe:</a:t>
            </a:r>
          </a:p>
          <a:p>
            <a:pPr indent="-163513" algn="just">
              <a:buFont typeface="Wingdings" panose="05000000000000000000" pitchFamily="2" charset="2"/>
              <a:buChar char="Ø"/>
            </a:pPr>
            <a:r>
              <a:rPr lang="fr-FR" sz="1800" b="1" dirty="0"/>
              <a:t>Exemple: ‘</a:t>
            </a:r>
            <a:r>
              <a:rPr lang="fr-FR" sz="1800" b="1" dirty="0" err="1"/>
              <a:t>Neighborhood</a:t>
            </a:r>
            <a:r>
              <a:rPr lang="fr-FR" sz="1800" b="1" dirty="0"/>
              <a:t>’</a:t>
            </a:r>
            <a:r>
              <a:rPr lang="fr-FR" sz="1800" b="1" dirty="0">
                <a:sym typeface="Wingdings" panose="05000000000000000000" pitchFamily="2" charset="2"/>
              </a:rPr>
              <a:t>'</a:t>
            </a:r>
            <a:r>
              <a:rPr lang="fr-FR" sz="1800" b="1" dirty="0" err="1">
                <a:sym typeface="Wingdings" panose="05000000000000000000" pitchFamily="2" charset="2"/>
              </a:rPr>
              <a:t>groups_neighborhood</a:t>
            </a:r>
            <a:r>
              <a:rPr lang="fr-FR" sz="1800" b="1" dirty="0">
                <a:sym typeface="Wingdings" panose="05000000000000000000" pitchFamily="2" charset="2"/>
              </a:rPr>
              <a:t>'</a:t>
            </a:r>
            <a:endParaRPr lang="fr-FR" sz="1800" b="1" dirty="0"/>
          </a:p>
          <a:p>
            <a:pPr marL="177800" indent="-177800" algn="just"/>
            <a:r>
              <a:rPr lang="fr-FR" sz="1800" b="1" dirty="0"/>
              <a:t>Exemple : distribution de l’émission de CO2 en fonction des groupes de voisinage.</a:t>
            </a:r>
          </a:p>
          <a:p>
            <a:pPr marL="174625" indent="-174625" algn="l"/>
            <a:r>
              <a:rPr lang="fr-FR" sz="1800" b="1" dirty="0"/>
              <a:t>Interprétation1 :</a:t>
            </a:r>
          </a:p>
          <a:p>
            <a:pPr indent="-168275" algn="l">
              <a:buFont typeface="Wingdings" panose="05000000000000000000" pitchFamily="2" charset="2"/>
              <a:buChar char="Ø"/>
            </a:pPr>
            <a:r>
              <a:rPr lang="fr-FR" sz="1800" b="1" dirty="0"/>
              <a:t>Peu de bâtiments avec une</a:t>
            </a:r>
          </a:p>
          <a:p>
            <a:pPr marL="174625" indent="0" algn="l">
              <a:buNone/>
            </a:pPr>
            <a:r>
              <a:rPr lang="fr-FR" sz="1800" b="1" dirty="0"/>
              <a:t> émission &gt;2500</a:t>
            </a:r>
            <a:r>
              <a:rPr lang="fr-FR" sz="1800" b="1" dirty="0">
                <a:sym typeface="Wingdings" panose="05000000000000000000" pitchFamily="2" charset="2"/>
              </a:rPr>
              <a:t>Suppression</a:t>
            </a:r>
          </a:p>
          <a:p>
            <a:pPr marL="174625" indent="-174625"/>
            <a:r>
              <a:rPr lang="fr-FR" sz="1800" b="1" dirty="0">
                <a:sym typeface="Wingdings" panose="05000000000000000000" pitchFamily="2" charset="2"/>
              </a:rPr>
              <a:t>Recherche des relations entre  les </a:t>
            </a:r>
          </a:p>
          <a:p>
            <a:pPr marL="0" indent="0">
              <a:buNone/>
            </a:pPr>
            <a:r>
              <a:rPr lang="fr-FR" sz="1800" b="1" dirty="0">
                <a:sym typeface="Wingdings" panose="05000000000000000000" pitchFamily="2" charset="2"/>
              </a:rPr>
              <a:t>cibles et les variables.</a:t>
            </a:r>
          </a:p>
          <a:p>
            <a:pPr marL="174625" indent="-174625" algn="l"/>
            <a:r>
              <a:rPr lang="fr-FR" sz="1800" b="1" dirty="0"/>
              <a:t>Interprétation 2:</a:t>
            </a:r>
          </a:p>
          <a:p>
            <a:pPr indent="-168275" algn="l">
              <a:buFont typeface="Wingdings" panose="05000000000000000000" pitchFamily="2" charset="2"/>
              <a:buChar char="Ø"/>
            </a:pPr>
            <a:r>
              <a:rPr lang="fr-FR" sz="1800" b="1" dirty="0"/>
              <a:t>Pas de relation apparente.</a:t>
            </a:r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D8DCA01-46C3-81C1-48B4-F470B72BA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5958" y="1700808"/>
            <a:ext cx="4469904" cy="194853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40BE8DD-DD0F-8C6C-44FC-23F8B097F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2326" y="4192812"/>
            <a:ext cx="2770254" cy="187202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B4EEA57-1FF7-C860-9AAC-3708B7FE9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963" y="4256691"/>
            <a:ext cx="2770253" cy="178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44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425"/>
    </mc:Choice>
    <mc:Fallback>
      <p:transition spd="slow" advTm="6842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327268" cy="734283"/>
          </a:xfrm>
        </p:spPr>
        <p:txBody>
          <a:bodyPr/>
          <a:lstStyle/>
          <a:p>
            <a:r>
              <a:rPr lang="fr-FR" sz="2400" b="1" dirty="0">
                <a:latin typeface="+mn-lt"/>
                <a:ea typeface="新細明體" pitchFamily="18" charset="-120"/>
              </a:rPr>
              <a:t>Traitement des données : Nettoyage et analyse(7)</a:t>
            </a:r>
            <a:endParaRPr lang="fr-FR" sz="2600" b="1" dirty="0">
              <a:latin typeface="+mn-lt"/>
              <a:ea typeface="新細明體" pitchFamily="18" charset="-12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9532" y="746182"/>
            <a:ext cx="8532948" cy="5275106"/>
          </a:xfrm>
        </p:spPr>
        <p:txBody>
          <a:bodyPr/>
          <a:lstStyle/>
          <a:p>
            <a:pPr marL="177800" indent="-177800" algn="just"/>
            <a:r>
              <a:rPr lang="fr-FR" sz="1600" b="1" dirty="0"/>
              <a:t>Relation entre les deux cibles:</a:t>
            </a:r>
          </a:p>
          <a:p>
            <a:pPr marL="174625" indent="-174625" algn="l"/>
            <a:r>
              <a:rPr lang="fr-FR" sz="1600" b="1" dirty="0"/>
              <a:t>Interprétation: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1600" b="1" dirty="0"/>
              <a:t>Colinéarité entre les deux cibles.</a:t>
            </a:r>
          </a:p>
          <a:p>
            <a:pPr marL="177800" indent="-177800" algn="just"/>
            <a:endParaRPr lang="fr-FR" sz="1600" b="1" dirty="0"/>
          </a:p>
          <a:p>
            <a:pPr marL="177800" indent="-177800" algn="just"/>
            <a:r>
              <a:rPr lang="fr-FR" sz="1600" b="1" dirty="0"/>
              <a:t>Relation entre les </a:t>
            </a:r>
            <a:r>
              <a:rPr lang="fr-FR" sz="1600" b="1" dirty="0" err="1"/>
              <a:t>les</a:t>
            </a:r>
            <a:r>
              <a:rPr lang="fr-FR" sz="1600" b="1" dirty="0"/>
              <a:t> cibles et les variables</a:t>
            </a:r>
          </a:p>
          <a:p>
            <a:pPr marL="0" indent="0" algn="just">
              <a:buNone/>
            </a:pPr>
            <a:r>
              <a:rPr lang="fr-FR" sz="1600" b="1" dirty="0"/>
              <a:t> numériques:</a:t>
            </a:r>
          </a:p>
          <a:p>
            <a:pPr marL="174625" indent="-174625" algn="l"/>
            <a:r>
              <a:rPr lang="fr-FR" sz="1600" b="1" dirty="0"/>
              <a:t>Interprétation: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1600" b="1" dirty="0"/>
              <a:t>Relation  entre la cible1 et les variables ‘</a:t>
            </a:r>
            <a:r>
              <a:rPr lang="fr-FR" sz="1600" b="1" dirty="0" err="1"/>
              <a:t>PropertyGFA</a:t>
            </a:r>
            <a:r>
              <a:rPr lang="fr-FR" sz="1600" b="1" dirty="0"/>
              <a:t>/Parking/Building.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1600" b="1" dirty="0"/>
              <a:t>Relation entre la cible2 et et les variables ‘</a:t>
            </a:r>
            <a:r>
              <a:rPr lang="fr-FR" sz="1600" b="1" dirty="0" err="1"/>
              <a:t>PropertyGFA</a:t>
            </a:r>
            <a:r>
              <a:rPr lang="fr-FR" sz="1600" b="1" dirty="0"/>
              <a:t>/Parking/Building.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fr-FR" sz="1800" b="1" dirty="0"/>
          </a:p>
          <a:p>
            <a:pPr marL="0" indent="0" algn="just">
              <a:lnSpc>
                <a:spcPts val="3200"/>
              </a:lnSpc>
              <a:buNone/>
              <a:tabLst>
                <a:tab pos="87313" algn="l"/>
                <a:tab pos="261938" algn="l"/>
              </a:tabLst>
            </a:pP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D8DCA01-46C3-81C1-48B4-F470B72BA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5136" y="642249"/>
            <a:ext cx="3234504" cy="221640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7D57361-0315-79EF-1A8E-C2AEA1CFA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72" y="3690282"/>
            <a:ext cx="2981743" cy="24215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C8795A6-AF70-FF66-13A1-90DCC7AA2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922" y="3737677"/>
            <a:ext cx="2981743" cy="239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20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225"/>
    </mc:Choice>
    <mc:Fallback>
      <p:transition spd="slow" advTm="4222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964996" cy="73428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Nettoyage et analyse(8)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9531" y="746182"/>
            <a:ext cx="9234795" cy="5275106"/>
          </a:xfrm>
        </p:spPr>
        <p:txBody>
          <a:bodyPr/>
          <a:lstStyle/>
          <a:p>
            <a:pPr marL="177800" indent="-177800" algn="just"/>
            <a:r>
              <a:rPr lang="fr-FR" sz="1800" b="1" dirty="0"/>
              <a:t>Corrélation:</a:t>
            </a:r>
          </a:p>
          <a:p>
            <a:pPr marL="0" indent="0" algn="just">
              <a:buNone/>
            </a:pPr>
            <a:r>
              <a:rPr lang="fr-FR" sz="1800" b="1" dirty="0"/>
              <a:t>.</a:t>
            </a:r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174625" indent="-174625" algn="l"/>
            <a:r>
              <a:rPr lang="fr-FR" sz="1800" b="1" dirty="0"/>
              <a:t>Interprétation(seuil 0.7):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fr-FR" sz="1800" b="1" dirty="0"/>
              <a:t>Forte corrélations entre variables suffixées GFA avec plusieurs autres variables.</a:t>
            </a:r>
          </a:p>
          <a:p>
            <a:pPr marL="0" indent="0" algn="l">
              <a:buNone/>
            </a:pPr>
            <a:r>
              <a:rPr lang="fr-FR" sz="1800" b="1" dirty="0">
                <a:sym typeface="Wingdings" panose="05000000000000000000" pitchFamily="2" charset="2"/>
              </a:rPr>
              <a:t></a:t>
            </a:r>
            <a:r>
              <a:rPr lang="fr-FR" sz="1800" b="1" dirty="0"/>
              <a:t>Créer de nouvelles variables pour tenter d'éviter ces corrélations linéaires:</a:t>
            </a:r>
          </a:p>
          <a:p>
            <a:pPr marL="0" indent="0" algn="l">
              <a:buNone/>
            </a:pPr>
            <a:r>
              <a:rPr lang="fr-FR" sz="1800" b="1" dirty="0"/>
              <a:t>'</a:t>
            </a:r>
            <a:r>
              <a:rPr lang="fr-FR" sz="1800" b="1" dirty="0" err="1"/>
              <a:t>GFABuildingRate</a:t>
            </a:r>
            <a:r>
              <a:rPr lang="fr-FR" sz="1800" b="1" dirty="0"/>
              <a:t>’ et '</a:t>
            </a:r>
            <a:r>
              <a:rPr lang="fr-FR" sz="1800" b="1" dirty="0" err="1"/>
              <a:t>GFAParkingRate</a:t>
            </a:r>
            <a:r>
              <a:rPr lang="fr-FR" sz="1800" b="1" dirty="0"/>
              <a:t>'</a:t>
            </a:r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D8DCA01-46C3-81C1-48B4-F470B72BA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2484" y="903922"/>
            <a:ext cx="3725166" cy="33246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568B381-0D80-E0A2-F3C6-651DB4762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0" y="1109434"/>
            <a:ext cx="4386038" cy="212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75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943"/>
    </mc:Choice>
    <mc:Fallback>
      <p:transition spd="slow" advTm="7594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9234794" cy="734283"/>
          </a:xfrm>
        </p:spPr>
        <p:txBody>
          <a:bodyPr/>
          <a:lstStyle/>
          <a:p>
            <a:r>
              <a:rPr lang="fr-FR" sz="2800" b="1" dirty="0">
                <a:latin typeface="+mn-lt"/>
                <a:ea typeface="新細明體" pitchFamily="18" charset="-120"/>
              </a:rPr>
              <a:t>Traitement des données : Nettoyage et analyse(9)</a:t>
            </a:r>
            <a:endParaRPr lang="fr-FR" sz="2600" b="1" dirty="0">
              <a:latin typeface="+mn-lt"/>
              <a:ea typeface="新細明體" pitchFamily="18" charset="-12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9531" y="746182"/>
            <a:ext cx="9234795" cy="5275106"/>
          </a:xfrm>
        </p:spPr>
        <p:txBody>
          <a:bodyPr/>
          <a:lstStyle/>
          <a:p>
            <a:pPr marL="177800" indent="-177800" algn="just"/>
            <a:r>
              <a:rPr lang="fr-FR" sz="1800" b="1" dirty="0" err="1"/>
              <a:t>Skewness</a:t>
            </a:r>
            <a:r>
              <a:rPr lang="fr-FR" sz="1800" b="1" dirty="0"/>
              <a:t>:</a:t>
            </a:r>
          </a:p>
          <a:p>
            <a:pPr marL="0" indent="0" algn="just">
              <a:buNone/>
            </a:pPr>
            <a:r>
              <a:rPr lang="fr-FR" sz="1800" b="1" dirty="0"/>
              <a:t>     </a:t>
            </a:r>
            <a:r>
              <a:rPr lang="fr-FR" sz="1800" b="1" dirty="0" err="1"/>
              <a:t>Assymétrie</a:t>
            </a:r>
            <a:r>
              <a:rPr lang="fr-FR" sz="1800" b="1" dirty="0"/>
              <a:t> dans la distribution des données</a:t>
            </a:r>
          </a:p>
          <a:p>
            <a:pPr marL="177800" indent="-177800" algn="just"/>
            <a:r>
              <a:rPr lang="fr-FR" sz="1800" b="1" dirty="0"/>
              <a:t>Transformations pour avoir une distribution normale</a:t>
            </a:r>
          </a:p>
          <a:p>
            <a:pPr marL="0" indent="0" algn="just">
              <a:buNone/>
            </a:pPr>
            <a:r>
              <a:rPr lang="fr-FR" sz="1800" b="1" dirty="0"/>
              <a:t>    Dans notre </a:t>
            </a:r>
            <a:r>
              <a:rPr lang="fr-FR" sz="1800" b="1" dirty="0" err="1"/>
              <a:t>cas:Quantile</a:t>
            </a:r>
            <a:r>
              <a:rPr lang="fr-FR" sz="1800" b="1" dirty="0"/>
              <a:t> transformer</a:t>
            </a:r>
          </a:p>
          <a:p>
            <a:pPr marL="0" indent="0" algn="just">
              <a:buNone/>
            </a:pPr>
            <a:r>
              <a:rPr lang="fr-FR" sz="1800" b="1" dirty="0"/>
              <a:t>.</a:t>
            </a:r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B3A4E18-A0DF-9A0F-5D3E-9E9785C09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570" y="2190264"/>
            <a:ext cx="3827430" cy="197101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4478BBC-D1EE-38CB-592D-508D3B215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24" y="4161451"/>
            <a:ext cx="3842710" cy="197101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6B43685-1132-7E29-62B0-96215E26C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410" y="4293096"/>
            <a:ext cx="3602059" cy="181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54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496"/>
    </mc:Choice>
    <mc:Fallback>
      <p:transition spd="slow" advTm="4349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692696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2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2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200" b="1" dirty="0">
                <a:ea typeface="新細明體" pitchFamily="18" charset="-120"/>
              </a:rPr>
              <a:t> </a:t>
            </a:r>
            <a:r>
              <a:rPr lang="fr-FR" altLang="zh-TW" sz="22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Présentation du jeu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200" b="1" dirty="0">
                <a:ea typeface="新細明體" pitchFamily="18" charset="-120"/>
              </a:rPr>
              <a:t> </a:t>
            </a:r>
            <a:r>
              <a:rPr lang="fr-FR" altLang="zh-TW" sz="22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Nettoyage et analyse 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200" b="1" dirty="0">
                <a:ea typeface="新細明體" pitchFamily="18" charset="-120"/>
              </a:rPr>
              <a:t>Modélisation et évaluation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2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Démarche,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2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Emission de CO2,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2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Consommation de l’énergie,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2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Impact de la variable relative au score énergétique.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2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90339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61"/>
    </mc:Choice>
    <mc:Fallback>
      <p:transition spd="slow" advTm="986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55DC93-F126-0B0A-D881-33936B56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Modélisation et évaluation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F11D7B9-947A-DD60-07C0-6142151E3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89" y="1268760"/>
            <a:ext cx="8054622" cy="453072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E5653C-E2B1-6735-031F-D620CB4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47AF8CB8-55C6-064F-18FA-AF4E8CB4B356}"/>
                  </a:ext>
                </a:extLst>
              </p14:cNvPr>
              <p14:cNvContentPartPr/>
              <p14:nvPr/>
            </p14:nvContentPartPr>
            <p14:xfrm>
              <a:off x="2104017" y="2975223"/>
              <a:ext cx="360" cy="360"/>
            </p14:xfrm>
          </p:contentPart>
        </mc:Choice>
        <mc:Fallback xmlns=""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47AF8CB8-55C6-064F-18FA-AF4E8CB4B3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8377" y="2903223"/>
                <a:ext cx="72000" cy="144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C7C8E591-69B4-A9DF-AF46-8297FDCB1409}"/>
              </a:ext>
            </a:extLst>
          </p:cNvPr>
          <p:cNvSpPr txBox="1"/>
          <p:nvPr/>
        </p:nvSpPr>
        <p:spPr>
          <a:xfrm>
            <a:off x="1907704" y="580526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Etapes d’un processus data science.</a:t>
            </a:r>
          </a:p>
        </p:txBody>
      </p:sp>
    </p:spTree>
    <p:extLst>
      <p:ext uri="{BB962C8B-B14F-4D97-AF65-F5344CB8AC3E}">
        <p14:creationId xmlns:p14="http://schemas.microsoft.com/office/powerpoint/2010/main" val="3076527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47"/>
    </mc:Choice>
    <mc:Fallback>
      <p:transition spd="slow" advTm="224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327268" cy="734283"/>
          </a:xfrm>
        </p:spPr>
        <p:txBody>
          <a:bodyPr/>
          <a:lstStyle/>
          <a:p>
            <a:r>
              <a:rPr lang="fr-FR" sz="2800" b="1" dirty="0">
                <a:latin typeface="+mn-lt"/>
                <a:ea typeface="新細明體" pitchFamily="18" charset="-120"/>
              </a:rPr>
              <a:t>Modélisation et évaluation : Démarche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0721" y="791446"/>
            <a:ext cx="8532948" cy="5589881"/>
          </a:xfrm>
        </p:spPr>
        <p:txBody>
          <a:bodyPr/>
          <a:lstStyle/>
          <a:p>
            <a:pPr marL="177800" indent="-177800" algn="just"/>
            <a:r>
              <a:rPr lang="fr-FR" sz="2000" b="1" dirty="0"/>
              <a:t>Etudier la corrélation entre les variables.</a:t>
            </a:r>
          </a:p>
          <a:p>
            <a:pPr marL="177800" indent="-177800" algn="just"/>
            <a:r>
              <a:rPr lang="fr-FR" sz="2000" b="1" dirty="0"/>
              <a:t>Division des données :train et test (80%:tain,20%:test)</a:t>
            </a:r>
          </a:p>
          <a:p>
            <a:pPr indent="20638" algn="just">
              <a:buFont typeface="Wingdings" panose="05000000000000000000" pitchFamily="2" charset="2"/>
              <a:buChar char="Ø"/>
            </a:pPr>
            <a:r>
              <a:rPr lang="fr-FR" sz="2000" b="1" dirty="0"/>
              <a:t> Stratification de la cible:</a:t>
            </a:r>
          </a:p>
          <a:p>
            <a:pPr marL="711200" indent="0" algn="just">
              <a:buFont typeface="Wingdings" panose="05000000000000000000" pitchFamily="2" charset="2"/>
              <a:buChar char="ü"/>
            </a:pPr>
            <a:r>
              <a:rPr lang="fr-FR" sz="2000" b="1" dirty="0"/>
              <a:t> Diviser  l’ensemble des valeurs d’une cible en </a:t>
            </a:r>
            <a:r>
              <a:rPr lang="fr-FR" sz="2000" b="1" dirty="0" err="1"/>
              <a:t>bins</a:t>
            </a:r>
            <a:r>
              <a:rPr lang="fr-FR" sz="2000" b="1" dirty="0"/>
              <a:t>.</a:t>
            </a:r>
          </a:p>
          <a:p>
            <a:pPr marL="711200" indent="0" algn="just">
              <a:buFont typeface="Wingdings" panose="05000000000000000000" pitchFamily="2" charset="2"/>
              <a:buChar char="ü"/>
            </a:pPr>
            <a:r>
              <a:rPr lang="fr-FR" sz="2000" b="1" dirty="0"/>
              <a:t>Attribuer chaque valeur à un </a:t>
            </a:r>
            <a:r>
              <a:rPr lang="fr-FR" sz="2000" b="1" dirty="0" err="1"/>
              <a:t>bins</a:t>
            </a:r>
            <a:endParaRPr lang="fr-FR" sz="2000" b="1" dirty="0"/>
          </a:p>
          <a:p>
            <a:pPr marL="711200" indent="0" algn="just">
              <a:buFont typeface="Wingdings" panose="05000000000000000000" pitchFamily="2" charset="2"/>
              <a:buChar char="ü"/>
            </a:pPr>
            <a:r>
              <a:rPr lang="fr-FR" sz="2000" b="1" dirty="0"/>
              <a:t>Ajouter d’une colonne contenant cette valeur</a:t>
            </a:r>
          </a:p>
          <a:p>
            <a:pPr marL="177800" indent="-177800" algn="just"/>
            <a:r>
              <a:rPr lang="fr-FR" sz="2000" b="1" dirty="0"/>
              <a:t>Test de plusieurs </a:t>
            </a:r>
            <a:r>
              <a:rPr lang="fr-FR" sz="2000" b="1" dirty="0" err="1"/>
              <a:t>régresseurs</a:t>
            </a:r>
            <a:r>
              <a:rPr lang="fr-FR" sz="2000" b="1" dirty="0"/>
              <a:t> en </a:t>
            </a:r>
            <a:r>
              <a:rPr lang="fr-FR" sz="2000" b="1" dirty="0" err="1"/>
              <a:t>utilsant</a:t>
            </a:r>
            <a:r>
              <a:rPr lang="fr-FR" sz="2000" b="1" dirty="0"/>
              <a:t> une pipeline:</a:t>
            </a:r>
          </a:p>
          <a:p>
            <a:pPr indent="20638" algn="just">
              <a:buFont typeface="Wingdings" panose="05000000000000000000" pitchFamily="2" charset="2"/>
              <a:buChar char="Ø"/>
            </a:pPr>
            <a:r>
              <a:rPr lang="fr-FR" sz="2000" b="1" dirty="0"/>
              <a:t>Indiquer le modèle.</a:t>
            </a:r>
          </a:p>
          <a:p>
            <a:pPr indent="20638" algn="just">
              <a:buFont typeface="Wingdings" panose="05000000000000000000" pitchFamily="2" charset="2"/>
              <a:buChar char="Ø"/>
            </a:pPr>
            <a:r>
              <a:rPr lang="fr-FR" sz="2000" b="1" dirty="0"/>
              <a:t>Indiquer les transformations (normalisation, </a:t>
            </a:r>
            <a:r>
              <a:rPr lang="fr-FR" sz="2000" b="1" dirty="0" err="1"/>
              <a:t>transfomer</a:t>
            </a:r>
            <a:r>
              <a:rPr lang="fr-FR" sz="2000" b="1" dirty="0"/>
              <a:t> les valeurs des catégoriels en entier).</a:t>
            </a:r>
          </a:p>
          <a:p>
            <a:pPr marL="177800" indent="-177800" algn="just"/>
            <a:r>
              <a:rPr lang="fr-FR" sz="2000" b="1" dirty="0"/>
              <a:t>Métriques d’évaluation:</a:t>
            </a:r>
          </a:p>
          <a:p>
            <a:pPr indent="-168275" algn="just">
              <a:buFont typeface="Wingdings" panose="05000000000000000000" pitchFamily="2" charset="2"/>
              <a:buChar char="Ø"/>
            </a:pPr>
            <a:r>
              <a:rPr lang="fr-FR" sz="2000" b="1" dirty="0"/>
              <a:t> Mean square </a:t>
            </a:r>
            <a:r>
              <a:rPr lang="fr-FR" sz="2000" b="1" dirty="0" err="1"/>
              <a:t>error</a:t>
            </a:r>
            <a:r>
              <a:rPr lang="fr-FR" sz="2000" b="1" dirty="0"/>
              <a:t> (MSE),Root Mean square </a:t>
            </a:r>
            <a:r>
              <a:rPr lang="fr-FR" sz="2000" b="1" dirty="0" err="1"/>
              <a:t>error</a:t>
            </a:r>
            <a:r>
              <a:rPr lang="fr-FR" sz="2000" b="1" dirty="0"/>
              <a:t> (RMSE)et </a:t>
            </a:r>
            <a:r>
              <a:rPr lang="fr-FR" sz="2000" b="1" dirty="0">
                <a:solidFill>
                  <a:srgbClr val="FF0000"/>
                </a:solidFill>
              </a:rPr>
              <a:t>R</a:t>
            </a:r>
            <a:r>
              <a:rPr lang="fr-FR" sz="2000" b="1" baseline="30000" dirty="0">
                <a:solidFill>
                  <a:srgbClr val="FF0000"/>
                </a:solidFill>
              </a:rPr>
              <a:t>2</a:t>
            </a:r>
          </a:p>
          <a:p>
            <a:pPr marL="177800" indent="-177800" algn="just"/>
            <a:r>
              <a:rPr lang="fr-FR" sz="2000" b="1" dirty="0"/>
              <a:t>Ajustement des paramètres  en utilisant Grid </a:t>
            </a:r>
            <a:r>
              <a:rPr lang="fr-FR" sz="2000" b="1" dirty="0" err="1"/>
              <a:t>search</a:t>
            </a:r>
            <a:r>
              <a:rPr lang="fr-FR" sz="2000" b="1" dirty="0"/>
              <a:t>:</a:t>
            </a:r>
          </a:p>
          <a:p>
            <a:pPr indent="-74613" algn="just">
              <a:buFont typeface="Wingdings" panose="05000000000000000000" pitchFamily="2" charset="2"/>
              <a:buChar char="Ø"/>
            </a:pPr>
            <a:r>
              <a:rPr lang="fr-FR" sz="2000" b="1" dirty="0"/>
              <a:t>  Choix du meilleur modèle</a:t>
            </a:r>
          </a:p>
          <a:p>
            <a:pPr marL="177800" indent="-177800" algn="just"/>
            <a:r>
              <a:rPr lang="fr-FR" sz="2000" b="1" dirty="0"/>
              <a:t>Etudier l’importance des variables.</a:t>
            </a:r>
          </a:p>
          <a:p>
            <a:pPr indent="20638" algn="just">
              <a:buFont typeface="Wingdings" panose="05000000000000000000" pitchFamily="2" charset="2"/>
              <a:buChar char="Ø"/>
            </a:pPr>
            <a:endParaRPr lang="fr-FR" sz="2000" b="1" dirty="0"/>
          </a:p>
          <a:p>
            <a:pPr marL="0" indent="0" algn="just">
              <a:buNone/>
            </a:pPr>
            <a:r>
              <a:rPr lang="fr-FR" sz="2000" b="1" dirty="0"/>
              <a:t>.</a:t>
            </a:r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174625" indent="-174625" algn="l"/>
            <a:r>
              <a:rPr lang="fr-FR" sz="2000" b="1" dirty="0"/>
              <a:t>Interprétation: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000" b="1" dirty="0"/>
              <a:t> Colinéarité entre les deux cibles:</a:t>
            </a:r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31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9406"/>
    </mc:Choice>
    <mc:Fallback>
      <p:transition spd="slow" advTm="12940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692696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200" b="1" dirty="0"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200" b="1" dirty="0"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200" b="1" dirty="0">
                <a:ea typeface="新細明體" pitchFamily="18" charset="-120"/>
              </a:rPr>
              <a:t> Présentation du jeu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200" b="1" dirty="0">
                <a:ea typeface="新細明體" pitchFamily="18" charset="-120"/>
              </a:rPr>
              <a:t> Nettoyage et analyse 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200" b="1" dirty="0">
                <a:ea typeface="新細明體" pitchFamily="18" charset="-120"/>
              </a:rPr>
              <a:t>Modélisation et évaluation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200" b="1" dirty="0">
                <a:ea typeface="新細明體" pitchFamily="18" charset="-120"/>
              </a:rPr>
              <a:t> Démarche,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200" b="1" dirty="0">
                <a:ea typeface="新細明體" pitchFamily="18" charset="-120"/>
              </a:rPr>
              <a:t> Emission de CO2, 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200" b="1" dirty="0">
                <a:ea typeface="新細明體" pitchFamily="18" charset="-120"/>
              </a:rPr>
              <a:t>Consommation de l’énergie,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200" b="1" dirty="0">
                <a:ea typeface="新細明體" pitchFamily="18" charset="-120"/>
              </a:rPr>
              <a:t> Impact de la variable relative au score énergétique.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200" b="1" dirty="0"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81546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568"/>
    </mc:Choice>
    <mc:Fallback>
      <p:transition spd="slow" advTm="3856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327268" cy="73428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 Modélisation et évaluation : Emission de CO2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9532" y="903921"/>
            <a:ext cx="8532948" cy="5784439"/>
          </a:xfrm>
        </p:spPr>
        <p:txBody>
          <a:bodyPr/>
          <a:lstStyle/>
          <a:p>
            <a:pPr marL="174625" indent="-174625"/>
            <a:r>
              <a:rPr lang="fr-FR" sz="1600" b="1" dirty="0"/>
              <a:t>Etudier la corrélation: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600" b="1" dirty="0"/>
              <a:t>Eliminer les variables en forte </a:t>
            </a:r>
          </a:p>
          <a:p>
            <a:pPr marL="0" indent="0">
              <a:buNone/>
            </a:pPr>
            <a:r>
              <a:rPr lang="fr-FR" sz="1600" b="1" dirty="0"/>
              <a:t>corrélation avec la cible 1(‘</a:t>
            </a:r>
            <a:r>
              <a:rPr lang="fr-FR" sz="1600" b="1" dirty="0" err="1">
                <a:solidFill>
                  <a:srgbClr val="FF0000"/>
                </a:solidFill>
              </a:rPr>
              <a:t>TotalGHGEmissions</a:t>
            </a:r>
            <a:r>
              <a:rPr lang="fr-FR" sz="1600" b="1" dirty="0"/>
              <a:t>’):</a:t>
            </a:r>
          </a:p>
          <a:p>
            <a:pPr marL="0" indent="0">
              <a:buNone/>
            </a:pPr>
            <a:r>
              <a:rPr lang="fr-FR" sz="1600" b="1" dirty="0"/>
              <a:t>'</a:t>
            </a:r>
            <a:r>
              <a:rPr lang="fr-FR" sz="1600" b="1" dirty="0" err="1"/>
              <a:t>GHGEmissionsIntensity</a:t>
            </a:r>
            <a:r>
              <a:rPr lang="fr-FR" sz="1600" b="1" dirty="0"/>
              <a:t>’, '</a:t>
            </a:r>
            <a:r>
              <a:rPr lang="fr-FR" sz="1600" b="1" dirty="0" err="1"/>
              <a:t>SiteEnergyUse</a:t>
            </a:r>
            <a:r>
              <a:rPr lang="fr-FR" sz="1600" b="1" dirty="0"/>
              <a:t>(</a:t>
            </a:r>
            <a:r>
              <a:rPr lang="fr-FR" sz="1600" b="1" dirty="0" err="1"/>
              <a:t>kBtu</a:t>
            </a:r>
            <a:r>
              <a:rPr lang="fr-FR" sz="1600" b="1" dirty="0"/>
              <a:t>)’.</a:t>
            </a:r>
          </a:p>
          <a:p>
            <a:pPr marL="174625" indent="-174625" algn="l"/>
            <a:r>
              <a:rPr lang="fr-FR" sz="1600" b="1" dirty="0"/>
              <a:t>Evaluation des modèles </a:t>
            </a:r>
          </a:p>
          <a:p>
            <a:pPr marL="0" indent="0" algn="l">
              <a:buNone/>
            </a:pPr>
            <a:endParaRPr lang="fr-FR" sz="2000" b="1" dirty="0"/>
          </a:p>
          <a:p>
            <a:pPr marL="0" indent="0" algn="l">
              <a:buNone/>
            </a:pPr>
            <a:endParaRPr lang="fr-FR" sz="2000" b="1" dirty="0"/>
          </a:p>
          <a:p>
            <a:pPr marL="0" indent="0" algn="l">
              <a:buNone/>
            </a:pPr>
            <a:endParaRPr lang="fr-FR" sz="2000" b="1" dirty="0"/>
          </a:p>
          <a:p>
            <a:pPr marL="0" indent="0" algn="l">
              <a:buNone/>
            </a:pPr>
            <a:endParaRPr lang="fr-FR" sz="2000" b="1" dirty="0"/>
          </a:p>
          <a:p>
            <a:pPr marL="0" indent="0" algn="l">
              <a:buNone/>
            </a:pPr>
            <a:endParaRPr 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8CB76BD9-9851-6D0F-6A67-17499BF02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937756"/>
              </p:ext>
            </p:extLst>
          </p:nvPr>
        </p:nvGraphicFramePr>
        <p:xfrm>
          <a:off x="428881" y="2529242"/>
          <a:ext cx="807524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68">
                  <a:extLst>
                    <a:ext uri="{9D8B030D-6E8A-4147-A177-3AD203B41FA5}">
                      <a16:colId xmlns:a16="http://schemas.microsoft.com/office/drawing/2014/main" val="3950976185"/>
                    </a:ext>
                  </a:extLst>
                </a:gridCol>
                <a:gridCol w="1134995">
                  <a:extLst>
                    <a:ext uri="{9D8B030D-6E8A-4147-A177-3AD203B41FA5}">
                      <a16:colId xmlns:a16="http://schemas.microsoft.com/office/drawing/2014/main" val="3738607011"/>
                    </a:ext>
                  </a:extLst>
                </a:gridCol>
                <a:gridCol w="1174144">
                  <a:extLst>
                    <a:ext uri="{9D8B030D-6E8A-4147-A177-3AD203B41FA5}">
                      <a16:colId xmlns:a16="http://schemas.microsoft.com/office/drawing/2014/main" val="362456371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264425195"/>
                    </a:ext>
                  </a:extLst>
                </a:gridCol>
                <a:gridCol w="2736305">
                  <a:extLst>
                    <a:ext uri="{9D8B030D-6E8A-4147-A177-3AD203B41FA5}">
                      <a16:colId xmlns:a16="http://schemas.microsoft.com/office/drawing/2014/main" val="2082034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Regresseur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MSE(Test)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RMSE(Test)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R2(Test)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       R2</a:t>
                      </a:r>
                    </a:p>
                    <a:p>
                      <a:r>
                        <a:rPr lang="fr-FR" sz="1400" dirty="0"/>
                        <a:t>(</a:t>
                      </a:r>
                      <a:r>
                        <a:rPr lang="fr-FR" sz="1400" dirty="0" err="1"/>
                        <a:t>train:crossvalidation</a:t>
                      </a:r>
                      <a:r>
                        <a:rPr lang="fr-F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6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Linear</a:t>
                      </a:r>
                      <a:r>
                        <a:rPr lang="fr-FR" sz="1400" b="1" dirty="0"/>
                        <a:t> </a:t>
                      </a:r>
                      <a:r>
                        <a:rPr lang="fr-FR" sz="1400" b="1" dirty="0" err="1"/>
                        <a:t>regression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0,84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0,83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03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Ridge </a:t>
                      </a:r>
                      <a:r>
                        <a:rPr lang="fr-FR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regression</a:t>
                      </a:r>
                      <a:endParaRPr lang="fr-FR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0,84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0,83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2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/>
                        <a:t>Lasso </a:t>
                      </a:r>
                      <a:r>
                        <a:rPr lang="fr-FR" sz="1400" b="1" dirty="0" err="1"/>
                        <a:t>rgression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-0,0001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-0,008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5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Elasticnet</a:t>
                      </a:r>
                      <a:r>
                        <a:rPr lang="fr-FR" sz="1400" b="1" dirty="0"/>
                        <a:t> </a:t>
                      </a:r>
                      <a:r>
                        <a:rPr lang="fr-FR" sz="1400" b="1" dirty="0" err="1"/>
                        <a:t>regression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0,01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6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0,92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0,91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2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Random</a:t>
                      </a:r>
                      <a:r>
                        <a:rPr lang="fr-FR" sz="1400" b="1" dirty="0"/>
                        <a:t> </a:t>
                      </a:r>
                      <a:r>
                        <a:rPr lang="fr-FR" sz="1400" b="1" dirty="0" err="1"/>
                        <a:t>forest</a:t>
                      </a:r>
                      <a:r>
                        <a:rPr lang="fr-FR" sz="1400" b="1" dirty="0"/>
                        <a:t> </a:t>
                      </a:r>
                      <a:r>
                        <a:rPr lang="fr-FR" sz="1400" b="1" dirty="0" err="1"/>
                        <a:t>regression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0,93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154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/>
                        <a:t>LGBM </a:t>
                      </a:r>
                      <a:r>
                        <a:rPr lang="fr-FR" sz="1400" b="1" dirty="0" err="1"/>
                        <a:t>regressor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0,88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0,88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08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XGBregressor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0,94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99560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E0ED2875-F4EE-558F-2D53-5BA377DFA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554" y="730221"/>
            <a:ext cx="3781953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0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9147"/>
    </mc:Choice>
    <mc:Fallback>
      <p:transition spd="slow" advTm="17914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327268" cy="73428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Modélisation et évaluation : Emission de CO2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3875" y="791446"/>
            <a:ext cx="8532948" cy="5275106"/>
          </a:xfrm>
        </p:spPr>
        <p:txBody>
          <a:bodyPr/>
          <a:lstStyle/>
          <a:p>
            <a:pPr marL="0" indent="0" algn="just">
              <a:buNone/>
            </a:pPr>
            <a:endParaRPr lang="fr-FR" sz="2000" b="1" dirty="0"/>
          </a:p>
          <a:p>
            <a:pPr marL="174625" indent="-174625"/>
            <a:r>
              <a:rPr lang="fr-FR" sz="1800" b="1" dirty="0"/>
              <a:t>Feature Importance : </a:t>
            </a:r>
            <a:r>
              <a:rPr lang="fr-FR" sz="1800" b="1" dirty="0" err="1">
                <a:solidFill>
                  <a:srgbClr val="FF0000"/>
                </a:solidFill>
              </a:rPr>
              <a:t>Linear</a:t>
            </a:r>
            <a:r>
              <a:rPr lang="fr-FR" sz="1800" b="1" dirty="0">
                <a:solidFill>
                  <a:srgbClr val="FF0000"/>
                </a:solidFill>
              </a:rPr>
              <a:t> </a:t>
            </a:r>
            <a:r>
              <a:rPr lang="fr-FR" sz="1800" b="1" dirty="0" err="1">
                <a:solidFill>
                  <a:srgbClr val="FF0000"/>
                </a:solidFill>
              </a:rPr>
              <a:t>regression</a:t>
            </a:r>
            <a:endParaRPr lang="fr-FR" sz="1800" b="1" dirty="0">
              <a:solidFill>
                <a:srgbClr val="FF0000"/>
              </a:solidFill>
            </a:endParaRPr>
          </a:p>
          <a:p>
            <a:pPr marL="174625" indent="-174625" algn="l"/>
            <a:endParaRPr lang="fr-FR" sz="2000" b="1" dirty="0"/>
          </a:p>
          <a:p>
            <a:pPr marL="174625" indent="-174625" algn="l"/>
            <a:endParaRPr lang="fr-FR" sz="2000" b="1" dirty="0"/>
          </a:p>
          <a:p>
            <a:pPr marL="174625" indent="-174625" algn="l"/>
            <a:endParaRPr lang="fr-FR" sz="2000" b="1" dirty="0"/>
          </a:p>
          <a:p>
            <a:pPr marL="174625" indent="-174625" algn="l"/>
            <a:endParaRPr lang="fr-FR" sz="2000" b="1" dirty="0"/>
          </a:p>
          <a:p>
            <a:pPr marL="174625" indent="-174625" algn="l"/>
            <a:endParaRPr lang="fr-FR" sz="2000" b="1" dirty="0"/>
          </a:p>
          <a:p>
            <a:pPr marL="174625" indent="-174625" algn="l"/>
            <a:endParaRPr lang="fr-FR" sz="2000" b="1" dirty="0"/>
          </a:p>
          <a:p>
            <a:pPr marL="174625" indent="-174625" algn="l"/>
            <a:endParaRPr lang="fr-FR" sz="2000" b="1" dirty="0"/>
          </a:p>
          <a:p>
            <a:pPr marL="174625" indent="-174625" algn="l"/>
            <a:endParaRPr lang="fr-FR" sz="2000" b="1" dirty="0"/>
          </a:p>
          <a:p>
            <a:pPr marL="174625" indent="-174625" algn="l"/>
            <a:endParaRPr lang="fr-FR" sz="2000" b="1" dirty="0"/>
          </a:p>
          <a:p>
            <a:pPr marL="174625" indent="-174625" algn="l"/>
            <a:endParaRPr lang="fr-FR" sz="2000" b="1" dirty="0"/>
          </a:p>
          <a:p>
            <a:pPr marL="174625" indent="-174625" algn="l"/>
            <a:r>
              <a:rPr lang="fr-FR" sz="1800" b="1" dirty="0"/>
              <a:t>Interprétation: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1800" b="1" dirty="0"/>
              <a:t> Les variables ayant ls coefficients les plus </a:t>
            </a:r>
            <a:r>
              <a:rPr lang="fr-FR" sz="1800" b="1" dirty="0" err="1"/>
              <a:t>élévées</a:t>
            </a:r>
            <a:r>
              <a:rPr lang="fr-FR" sz="1800" b="1" dirty="0"/>
              <a:t> :</a:t>
            </a:r>
            <a:r>
              <a:rPr lang="fr-FR" sz="18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fr-FR" sz="1800" b="1" dirty="0"/>
              <a:t>'</a:t>
            </a:r>
            <a:r>
              <a:rPr lang="fr-FR" sz="1800" b="1" dirty="0" err="1"/>
              <a:t>SourceEUI</a:t>
            </a:r>
            <a:r>
              <a:rPr lang="fr-FR" sz="1800" b="1" dirty="0"/>
              <a:t>(</a:t>
            </a:r>
            <a:r>
              <a:rPr lang="fr-FR" sz="1800" b="1" dirty="0" err="1"/>
              <a:t>kBtu</a:t>
            </a:r>
            <a:r>
              <a:rPr lang="fr-FR" sz="1800" b="1" dirty="0"/>
              <a:t>/</a:t>
            </a:r>
            <a:r>
              <a:rPr lang="fr-FR" sz="1800" b="1" dirty="0" err="1"/>
              <a:t>sf</a:t>
            </a:r>
            <a:r>
              <a:rPr lang="fr-FR" sz="1800" b="1" dirty="0"/>
              <a:t>)','%</a:t>
            </a:r>
            <a:r>
              <a:rPr lang="fr-FR" sz="1800" b="1" dirty="0" err="1"/>
              <a:t>NaturalGas</a:t>
            </a:r>
            <a:r>
              <a:rPr lang="fr-FR" sz="1800" b="1" dirty="0"/>
              <a:t>(</a:t>
            </a:r>
            <a:r>
              <a:rPr lang="fr-FR" sz="1800" b="1" dirty="0" err="1"/>
              <a:t>kBtu</a:t>
            </a:r>
            <a:r>
              <a:rPr lang="fr-FR" sz="1800" b="1" dirty="0"/>
              <a:t>)'et '</a:t>
            </a:r>
            <a:r>
              <a:rPr lang="fr-FR" sz="1800" b="1" dirty="0" err="1"/>
              <a:t>PropertyGFATotal</a:t>
            </a:r>
            <a:r>
              <a:rPr lang="fr-FR" sz="1800" b="1" dirty="0"/>
              <a:t>'</a:t>
            </a:r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D17A90B-A39F-E69E-8619-6E39A4ECD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54" y="1880884"/>
            <a:ext cx="5566951" cy="210792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4F2D664-C130-233C-0499-3E4595229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781385"/>
            <a:ext cx="2458616" cy="283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03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883"/>
    </mc:Choice>
    <mc:Fallback>
      <p:transition spd="slow" advTm="2788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327268" cy="734283"/>
          </a:xfrm>
        </p:spPr>
        <p:txBody>
          <a:bodyPr/>
          <a:lstStyle/>
          <a:p>
            <a:r>
              <a:rPr lang="fr-FR" sz="2400" b="1" dirty="0">
                <a:latin typeface="+mn-lt"/>
                <a:ea typeface="新細明體" pitchFamily="18" charset="-120"/>
              </a:rPr>
              <a:t>Modélisation et évaluation : Emission de CO2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91447"/>
            <a:ext cx="3745040" cy="5275106"/>
          </a:xfrm>
        </p:spPr>
        <p:txBody>
          <a:bodyPr/>
          <a:lstStyle/>
          <a:p>
            <a:pPr marL="0" indent="0" algn="just">
              <a:buSzPct val="100000"/>
              <a:buNone/>
            </a:pPr>
            <a:r>
              <a:rPr lang="fr-FR" sz="1800" b="1" dirty="0">
                <a:solidFill>
                  <a:srgbClr val="FF0000"/>
                </a:solidFill>
              </a:rPr>
              <a:t>Ridge </a:t>
            </a:r>
            <a:r>
              <a:rPr lang="fr-FR" sz="1800" b="1" dirty="0" err="1">
                <a:solidFill>
                  <a:srgbClr val="FF0000"/>
                </a:solidFill>
              </a:rPr>
              <a:t>regression</a:t>
            </a:r>
            <a:endParaRPr lang="fr-FR" sz="1800" b="1" dirty="0">
              <a:solidFill>
                <a:srgbClr val="FF0000"/>
              </a:solidFill>
            </a:endParaRPr>
          </a:p>
          <a:p>
            <a:pPr marL="174625" indent="-174625" algn="just">
              <a:buSzPct val="100000"/>
              <a:buFont typeface="Wingdings" panose="05000000000000000000" pitchFamily="2" charset="2"/>
              <a:buChar char="§"/>
            </a:pPr>
            <a:r>
              <a:rPr lang="fr-FR" sz="1800" b="1" dirty="0"/>
              <a:t>Grid </a:t>
            </a:r>
            <a:r>
              <a:rPr lang="fr-FR" sz="1800" b="1" dirty="0" err="1"/>
              <a:t>search</a:t>
            </a:r>
            <a:r>
              <a:rPr lang="fr-FR" sz="1800" b="1" dirty="0"/>
              <a:t> :</a:t>
            </a:r>
          </a:p>
          <a:p>
            <a:pPr marL="174625" indent="-174625" algn="just">
              <a:buSzPct val="100000"/>
              <a:buFont typeface="Wingdings" panose="05000000000000000000" pitchFamily="2" charset="2"/>
              <a:buChar char="§"/>
            </a:pPr>
            <a:endParaRPr lang="fr-FR" sz="1800" b="1" dirty="0"/>
          </a:p>
          <a:p>
            <a:pPr marL="174625" indent="-174625" algn="just">
              <a:buSzPct val="100000"/>
              <a:buFont typeface="Wingdings" panose="05000000000000000000" pitchFamily="2" charset="2"/>
              <a:buChar char="§"/>
            </a:pPr>
            <a:endParaRPr lang="fr-FR" sz="1800" b="1" dirty="0"/>
          </a:p>
          <a:p>
            <a:pPr marL="174625" indent="-174625" algn="just">
              <a:buSzPct val="100000"/>
              <a:buFont typeface="Wingdings" panose="05000000000000000000" pitchFamily="2" charset="2"/>
              <a:buChar char="§"/>
            </a:pPr>
            <a:endParaRPr lang="fr-FR" sz="1800" b="1" dirty="0"/>
          </a:p>
          <a:p>
            <a:pPr marL="174625" indent="-174625" algn="just">
              <a:buSzPct val="100000"/>
              <a:buFont typeface="Wingdings" panose="05000000000000000000" pitchFamily="2" charset="2"/>
              <a:buChar char="§"/>
            </a:pPr>
            <a:endParaRPr lang="fr-FR" sz="1800" b="1" dirty="0"/>
          </a:p>
          <a:p>
            <a:pPr marL="174625" indent="-174625" algn="just">
              <a:buSzPct val="100000"/>
              <a:buFont typeface="Wingdings" panose="05000000000000000000" pitchFamily="2" charset="2"/>
              <a:buChar char="§"/>
            </a:pPr>
            <a:endParaRPr lang="fr-FR" sz="1800" b="1" dirty="0"/>
          </a:p>
          <a:p>
            <a:pPr marL="0" indent="0" algn="just">
              <a:buSzPct val="100000"/>
              <a:buNone/>
            </a:pPr>
            <a:endParaRPr lang="fr-FR" sz="1800" b="1" dirty="0"/>
          </a:p>
          <a:p>
            <a:pPr marL="174625" indent="-174625" algn="just">
              <a:buSzPct val="100000"/>
              <a:buFont typeface="Wingdings" panose="05000000000000000000" pitchFamily="2" charset="2"/>
              <a:buChar char="§"/>
            </a:pPr>
            <a:r>
              <a:rPr lang="fr-FR" sz="1800" b="1" dirty="0"/>
              <a:t>Feature </a:t>
            </a:r>
            <a:r>
              <a:rPr lang="fr-FR" sz="1800" b="1" dirty="0" err="1"/>
              <a:t>Importace</a:t>
            </a:r>
            <a:r>
              <a:rPr lang="fr-FR" sz="1800" b="1" dirty="0"/>
              <a:t> :</a:t>
            </a:r>
          </a:p>
          <a:p>
            <a:pPr marL="0" indent="0" algn="just">
              <a:buSzPct val="100000"/>
              <a:buFont typeface="Wingdings" panose="05000000000000000000" pitchFamily="2" charset="2"/>
              <a:buChar char="§"/>
            </a:pPr>
            <a:r>
              <a:rPr lang="fr-FR" sz="1800" b="1" dirty="0"/>
              <a:t> Interprétation:</a:t>
            </a:r>
          </a:p>
          <a:p>
            <a:pPr marL="0" indent="0" algn="just">
              <a:buSzPct val="100000"/>
              <a:buFont typeface="Wingdings" panose="05000000000000000000" pitchFamily="2" charset="2"/>
              <a:buChar char="Ø"/>
              <a:tabLst>
                <a:tab pos="449263" algn="l"/>
              </a:tabLst>
            </a:pPr>
            <a:r>
              <a:rPr lang="fr-FR" sz="1800" b="1" dirty="0"/>
              <a:t> Les variables ayant </a:t>
            </a:r>
          </a:p>
          <a:p>
            <a:pPr marL="0" indent="0" algn="just">
              <a:buSzPct val="100000"/>
              <a:buNone/>
              <a:tabLst>
                <a:tab pos="449263" algn="l"/>
              </a:tabLst>
            </a:pPr>
            <a:r>
              <a:rPr lang="fr-FR" sz="1800" b="1" dirty="0"/>
              <a:t>les coefficients les plus </a:t>
            </a:r>
            <a:r>
              <a:rPr lang="fr-FR" sz="1800" b="1" dirty="0" err="1"/>
              <a:t>élévées</a:t>
            </a:r>
            <a:r>
              <a:rPr lang="fr-FR" sz="1800" b="1" dirty="0"/>
              <a:t>: </a:t>
            </a:r>
            <a:r>
              <a:rPr lang="fr-FR" sz="1800" b="0" i="0" dirty="0">
                <a:solidFill>
                  <a:srgbClr val="000000"/>
                </a:solidFill>
                <a:effectLst/>
                <a:latin typeface="Helvetica Neue"/>
              </a:rPr>
              <a:t>-</a:t>
            </a:r>
            <a:r>
              <a:rPr lang="fr-FR" sz="1800" b="1" dirty="0"/>
              <a:t>'</a:t>
            </a:r>
            <a:r>
              <a:rPr lang="fr-FR" sz="1800" b="1" dirty="0" err="1"/>
              <a:t>SourceEUI</a:t>
            </a:r>
            <a:r>
              <a:rPr lang="fr-FR" sz="1800" b="1" dirty="0"/>
              <a:t>(</a:t>
            </a:r>
            <a:r>
              <a:rPr lang="fr-FR" sz="1800" b="1" dirty="0" err="1"/>
              <a:t>kBtu</a:t>
            </a:r>
            <a:r>
              <a:rPr lang="fr-FR" sz="1800" b="1" dirty="0"/>
              <a:t>/</a:t>
            </a:r>
            <a:r>
              <a:rPr lang="fr-FR" sz="1800" b="1" dirty="0" err="1"/>
              <a:t>sf</a:t>
            </a:r>
            <a:r>
              <a:rPr lang="fr-FR" sz="1800" b="1" dirty="0"/>
              <a:t>)’,</a:t>
            </a:r>
          </a:p>
          <a:p>
            <a:pPr marL="0" indent="0" algn="just">
              <a:buSzPct val="100000"/>
              <a:buNone/>
              <a:tabLst>
                <a:tab pos="449263" algn="l"/>
              </a:tabLst>
            </a:pPr>
            <a:r>
              <a:rPr lang="fr-FR" sz="1800" b="1" dirty="0"/>
              <a:t>-'%</a:t>
            </a:r>
            <a:r>
              <a:rPr lang="fr-FR" sz="1800" b="1" dirty="0" err="1"/>
              <a:t>NaturalGas</a:t>
            </a:r>
            <a:r>
              <a:rPr lang="fr-FR" sz="1800" b="1" dirty="0"/>
              <a:t>(</a:t>
            </a:r>
            <a:r>
              <a:rPr lang="fr-FR" sz="1800" b="1" dirty="0" err="1"/>
              <a:t>kBtu</a:t>
            </a:r>
            <a:r>
              <a:rPr lang="fr-FR" sz="1800" b="1" dirty="0"/>
              <a:t>)’ ,</a:t>
            </a:r>
          </a:p>
          <a:p>
            <a:pPr marL="0" indent="0" algn="just">
              <a:buSzPct val="100000"/>
              <a:buNone/>
              <a:tabLst>
                <a:tab pos="449263" algn="l"/>
              </a:tabLst>
            </a:pPr>
            <a:r>
              <a:rPr lang="fr-FR" sz="1800" b="1" dirty="0"/>
              <a:t>- </a:t>
            </a:r>
            <a:r>
              <a:rPr lang="fr-FR" sz="1800" b="1" dirty="0" err="1"/>
              <a:t>PropertyGFATotal</a:t>
            </a:r>
            <a:r>
              <a:rPr lang="fr-FR" sz="1800" b="1" dirty="0"/>
              <a:t>’.</a:t>
            </a:r>
          </a:p>
          <a:p>
            <a:pPr marL="0" indent="0" algn="just">
              <a:buSzPct val="100000"/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FEAD5D-E4E0-DBC2-7AF7-FC2353E5B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-5400000">
            <a:off x="4707333" y="922471"/>
            <a:ext cx="4321348" cy="4592015"/>
          </a:xfrm>
          <a:prstGeom prst="rect">
            <a:avLst/>
          </a:prstGeom>
        </p:spPr>
      </p:pic>
      <p:graphicFrame>
        <p:nvGraphicFramePr>
          <p:cNvPr id="9" name="Tableau 12">
            <a:extLst>
              <a:ext uri="{FF2B5EF4-FFF2-40B4-BE49-F238E27FC236}">
                <a16:creationId xmlns:a16="http://schemas.microsoft.com/office/drawing/2014/main" id="{E452D668-1680-222D-6BA9-FF6D3F4E9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725553"/>
              </p:ext>
            </p:extLst>
          </p:nvPr>
        </p:nvGraphicFramePr>
        <p:xfrm>
          <a:off x="356206" y="1525730"/>
          <a:ext cx="3999770" cy="1705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744">
                  <a:extLst>
                    <a:ext uri="{9D8B030D-6E8A-4147-A177-3AD203B41FA5}">
                      <a16:colId xmlns:a16="http://schemas.microsoft.com/office/drawing/2014/main" val="3980245755"/>
                    </a:ext>
                  </a:extLst>
                </a:gridCol>
                <a:gridCol w="2112026">
                  <a:extLst>
                    <a:ext uri="{9D8B030D-6E8A-4147-A177-3AD203B41FA5}">
                      <a16:colId xmlns:a16="http://schemas.microsoft.com/office/drawing/2014/main" val="4291972915"/>
                    </a:ext>
                  </a:extLst>
                </a:gridCol>
              </a:tblGrid>
              <a:tr h="422953"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Ridge </a:t>
                      </a:r>
                      <a:r>
                        <a:rPr lang="fr-FR" sz="1400" dirty="0" err="1"/>
                        <a:t>Regression</a:t>
                      </a:r>
                      <a:endParaRPr lang="fr-F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86605"/>
                  </a:ext>
                </a:extLst>
              </a:tr>
              <a:tr h="499503">
                <a:tc>
                  <a:txBody>
                    <a:bodyPr/>
                    <a:lstStyle/>
                    <a:p>
                      <a:r>
                        <a:rPr lang="fr-FR" sz="1400" b="1" dirty="0"/>
                        <a:t>Meilleurs paramètres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Performances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773959"/>
                  </a:ext>
                </a:extLst>
              </a:tr>
              <a:tr h="764791">
                <a:tc>
                  <a:txBody>
                    <a:bodyPr/>
                    <a:lstStyle/>
                    <a:p>
                      <a:r>
                        <a:rPr lang="fr-FR" sz="1400" dirty="0"/>
                        <a:t>- </a:t>
                      </a:r>
                      <a:r>
                        <a:rPr lang="fr-FR" sz="1400" b="1" dirty="0"/>
                        <a:t>alpha : 10</a:t>
                      </a:r>
                    </a:p>
                    <a:p>
                      <a:pPr marL="87313" indent="-87313">
                        <a:buFontTx/>
                        <a:buChar char="-"/>
                      </a:pPr>
                      <a:r>
                        <a:rPr lang="fr-FR" sz="1400" b="1" dirty="0" err="1"/>
                        <a:t>fit_intercept</a:t>
                      </a:r>
                      <a:r>
                        <a:rPr lang="fr-FR" sz="1400" b="1" dirty="0"/>
                        <a:t> : 0,01</a:t>
                      </a:r>
                    </a:p>
                    <a:p>
                      <a:pPr marL="87313" indent="-87313">
                        <a:buFontTx/>
                        <a:buChar char="-"/>
                      </a:pPr>
                      <a:r>
                        <a:rPr lang="fr-FR" sz="1400" b="1" dirty="0"/>
                        <a:t>solver: </a:t>
                      </a:r>
                      <a:r>
                        <a:rPr lang="fr-FR" sz="1400" b="1" dirty="0" err="1"/>
                        <a:t>sparse_cg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MSE : 0,13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RMSE : 0,36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R2 : 0,84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96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874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664"/>
    </mc:Choice>
    <mc:Fallback>
      <p:transition spd="slow" advTm="3966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784468" cy="734283"/>
          </a:xfrm>
        </p:spPr>
        <p:txBody>
          <a:bodyPr/>
          <a:lstStyle/>
          <a:p>
            <a:r>
              <a:rPr lang="fr-FR" sz="2800" b="1" dirty="0">
                <a:latin typeface="+mn-lt"/>
                <a:ea typeface="新細明體" pitchFamily="18" charset="-120"/>
              </a:rPr>
              <a:t>Modélisation et évaluation : Emission de CO2 (4)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178748" cy="5995186"/>
          </a:xfrm>
        </p:spPr>
        <p:txBody>
          <a:bodyPr/>
          <a:lstStyle/>
          <a:p>
            <a:pPr marL="174625" indent="-174625" algn="just">
              <a:buSzPct val="100000"/>
              <a:buFont typeface="Wingdings" panose="05000000000000000000" pitchFamily="2" charset="2"/>
              <a:buChar char="§"/>
            </a:pPr>
            <a:r>
              <a:rPr lang="fr-FR" sz="2000" b="1" dirty="0"/>
              <a:t>Grid </a:t>
            </a:r>
            <a:r>
              <a:rPr lang="fr-FR" sz="2000" b="1" dirty="0" err="1"/>
              <a:t>search</a:t>
            </a:r>
            <a:r>
              <a:rPr lang="fr-FR" sz="2000" b="1" dirty="0"/>
              <a:t> </a:t>
            </a:r>
          </a:p>
          <a:p>
            <a:pPr marL="0" indent="0" algn="just">
              <a:buSzPct val="100000"/>
              <a:buNone/>
            </a:pPr>
            <a:endParaRPr lang="fr-FR" sz="2000" b="1" dirty="0"/>
          </a:p>
          <a:p>
            <a:pPr marL="0" indent="0" algn="just">
              <a:buSzPct val="100000"/>
              <a:buNone/>
            </a:pPr>
            <a:endParaRPr lang="fr-FR" sz="2000" b="1" dirty="0"/>
          </a:p>
          <a:p>
            <a:pPr marL="0" indent="0" algn="just">
              <a:buSzPct val="100000"/>
              <a:buNone/>
            </a:pPr>
            <a:endParaRPr lang="fr-FR" sz="2000" b="1" dirty="0"/>
          </a:p>
          <a:p>
            <a:pPr marL="0" indent="0" algn="just">
              <a:buSzPct val="100000"/>
              <a:buNone/>
            </a:pPr>
            <a:endParaRPr lang="fr-FR" sz="2000" b="1" dirty="0"/>
          </a:p>
          <a:p>
            <a:pPr marL="0" indent="0" algn="just">
              <a:buSzPct val="100000"/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aphicFrame>
        <p:nvGraphicFramePr>
          <p:cNvPr id="14" name="Tableau 12">
            <a:extLst>
              <a:ext uri="{FF2B5EF4-FFF2-40B4-BE49-F238E27FC236}">
                <a16:creationId xmlns:a16="http://schemas.microsoft.com/office/drawing/2014/main" id="{560CF9EE-AA74-4A29-C9CB-2F352FA8D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144842"/>
              </p:ext>
            </p:extLst>
          </p:nvPr>
        </p:nvGraphicFramePr>
        <p:xfrm>
          <a:off x="1835696" y="1858739"/>
          <a:ext cx="4717504" cy="1631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488">
                  <a:extLst>
                    <a:ext uri="{9D8B030D-6E8A-4147-A177-3AD203B41FA5}">
                      <a16:colId xmlns:a16="http://schemas.microsoft.com/office/drawing/2014/main" val="3980245755"/>
                    </a:ext>
                  </a:extLst>
                </a:gridCol>
                <a:gridCol w="2491016">
                  <a:extLst>
                    <a:ext uri="{9D8B030D-6E8A-4147-A177-3AD203B41FA5}">
                      <a16:colId xmlns:a16="http://schemas.microsoft.com/office/drawing/2014/main" val="429197291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SVR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86605"/>
                  </a:ext>
                </a:extLst>
              </a:tr>
              <a:tr h="437958">
                <a:tc>
                  <a:txBody>
                    <a:bodyPr/>
                    <a:lstStyle/>
                    <a:p>
                      <a:r>
                        <a:rPr lang="fr-FR" sz="1600" b="1" dirty="0"/>
                        <a:t>Meilleurs paramètres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Performances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773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600" dirty="0"/>
                        <a:t>- </a:t>
                      </a:r>
                      <a:r>
                        <a:rPr lang="fr-FR" sz="1600" b="1" dirty="0"/>
                        <a:t>C: 10</a:t>
                      </a:r>
                    </a:p>
                    <a:p>
                      <a:pPr marL="87313" indent="-87313">
                        <a:buFontTx/>
                        <a:buChar char="-"/>
                      </a:pPr>
                      <a:r>
                        <a:rPr lang="fr-FR" sz="1600" b="1" dirty="0"/>
                        <a:t>epsilon: 0,005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MSE : 0,046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RMSE : 0,21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R2 : 0,94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96367"/>
                  </a:ext>
                </a:extLst>
              </a:tr>
            </a:tbl>
          </a:graphicData>
        </a:graphic>
      </p:graphicFrame>
      <p:graphicFrame>
        <p:nvGraphicFramePr>
          <p:cNvPr id="17" name="Tableau 12">
            <a:extLst>
              <a:ext uri="{FF2B5EF4-FFF2-40B4-BE49-F238E27FC236}">
                <a16:creationId xmlns:a16="http://schemas.microsoft.com/office/drawing/2014/main" id="{0F72BFA6-6A1B-DAF4-B113-C8BAB07F0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2398"/>
              </p:ext>
            </p:extLst>
          </p:nvPr>
        </p:nvGraphicFramePr>
        <p:xfrm>
          <a:off x="1835696" y="3927002"/>
          <a:ext cx="4717504" cy="1875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515">
                  <a:extLst>
                    <a:ext uri="{9D8B030D-6E8A-4147-A177-3AD203B41FA5}">
                      <a16:colId xmlns:a16="http://schemas.microsoft.com/office/drawing/2014/main" val="3980245755"/>
                    </a:ext>
                  </a:extLst>
                </a:gridCol>
                <a:gridCol w="2196989">
                  <a:extLst>
                    <a:ext uri="{9D8B030D-6E8A-4147-A177-3AD203B41FA5}">
                      <a16:colId xmlns:a16="http://schemas.microsoft.com/office/drawing/2014/main" val="429197291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rgbClr val="FF0000"/>
                          </a:solidFill>
                        </a:rPr>
                        <a:t>LGMBRegressor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86605"/>
                  </a:ext>
                </a:extLst>
              </a:tr>
              <a:tr h="437958">
                <a:tc>
                  <a:txBody>
                    <a:bodyPr/>
                    <a:lstStyle/>
                    <a:p>
                      <a:r>
                        <a:rPr lang="fr-FR" sz="1600" b="1" dirty="0"/>
                        <a:t>Meilleurs paramètres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Performances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773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600" dirty="0"/>
                        <a:t>- </a:t>
                      </a:r>
                      <a:r>
                        <a:rPr lang="fr-FR" sz="1600" b="1" dirty="0" err="1"/>
                        <a:t>boosting_type</a:t>
                      </a:r>
                      <a:r>
                        <a:rPr lang="fr-FR" sz="1600" b="1" dirty="0"/>
                        <a:t>: </a:t>
                      </a:r>
                      <a:r>
                        <a:rPr lang="fr-FR" sz="1600" b="1" dirty="0" err="1"/>
                        <a:t>dart</a:t>
                      </a:r>
                      <a:endParaRPr lang="fr-FR" sz="1600" b="1" dirty="0"/>
                    </a:p>
                    <a:p>
                      <a:pPr marL="87313" indent="-87313">
                        <a:buFontTx/>
                        <a:buChar char="-"/>
                      </a:pPr>
                      <a:r>
                        <a:rPr lang="fr-FR" sz="1600" b="1" dirty="0" err="1"/>
                        <a:t>Learning_rate</a:t>
                      </a:r>
                      <a:r>
                        <a:rPr lang="fr-FR" sz="1600" b="1" dirty="0"/>
                        <a:t>: 0,4</a:t>
                      </a:r>
                    </a:p>
                    <a:p>
                      <a:pPr marL="87313" indent="-87313">
                        <a:buFontTx/>
                        <a:buChar char="-"/>
                      </a:pPr>
                      <a:r>
                        <a:rPr lang="fr-FR" sz="1600" b="1" dirty="0" err="1"/>
                        <a:t>Max_depth</a:t>
                      </a:r>
                      <a:r>
                        <a:rPr lang="fr-FR" sz="1600" b="1" dirty="0"/>
                        <a:t>: 5</a:t>
                      </a:r>
                    </a:p>
                    <a:p>
                      <a:pPr marL="87313" indent="-87313">
                        <a:buFontTx/>
                        <a:buChar char="-"/>
                      </a:pPr>
                      <a:r>
                        <a:rPr lang="fr-FR" sz="1600" b="1" dirty="0" err="1"/>
                        <a:t>Num_leaves</a:t>
                      </a:r>
                      <a:r>
                        <a:rPr lang="fr-FR" sz="1600" b="1" dirty="0"/>
                        <a:t> :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MSE : 0,031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RMSE : 0,17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R2 : 0,96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96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964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394"/>
    </mc:Choice>
    <mc:Fallback>
      <p:transition spd="slow" advTm="36394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676964" cy="734283"/>
          </a:xfrm>
        </p:spPr>
        <p:txBody>
          <a:bodyPr/>
          <a:lstStyle/>
          <a:p>
            <a:r>
              <a:rPr lang="fr-FR" sz="2400" b="1" dirty="0">
                <a:latin typeface="+mn-lt"/>
                <a:ea typeface="新細明體" pitchFamily="18" charset="-120"/>
              </a:rPr>
              <a:t> Modélisation et évaluation : Consommation d’énergie(1)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9532" y="764704"/>
            <a:ext cx="8532948" cy="5275106"/>
          </a:xfrm>
        </p:spPr>
        <p:txBody>
          <a:bodyPr/>
          <a:lstStyle/>
          <a:p>
            <a:pPr marL="174625" indent="-174625"/>
            <a:r>
              <a:rPr lang="fr-FR" sz="1600" b="1" dirty="0"/>
              <a:t>Etudier la corrélation: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600" b="1" dirty="0"/>
              <a:t>Eliminer les variables en forte corrélation avec la cible 2 (‘</a:t>
            </a:r>
            <a:r>
              <a:rPr lang="fr-FR" sz="1600" b="1" dirty="0" err="1">
                <a:solidFill>
                  <a:srgbClr val="FF0000"/>
                </a:solidFill>
              </a:rPr>
              <a:t>SiteEnergyUse</a:t>
            </a:r>
            <a:r>
              <a:rPr lang="fr-FR" sz="1600" b="1" dirty="0">
                <a:solidFill>
                  <a:srgbClr val="FF0000"/>
                </a:solidFill>
              </a:rPr>
              <a:t>(</a:t>
            </a:r>
            <a:r>
              <a:rPr lang="fr-FR" sz="1600" b="1" dirty="0" err="1">
                <a:solidFill>
                  <a:srgbClr val="FF0000"/>
                </a:solidFill>
              </a:rPr>
              <a:t>kBtu</a:t>
            </a:r>
            <a:r>
              <a:rPr lang="fr-FR" sz="1600" b="1" dirty="0">
                <a:solidFill>
                  <a:srgbClr val="FF0000"/>
                </a:solidFill>
              </a:rPr>
              <a:t>)’ </a:t>
            </a:r>
            <a:r>
              <a:rPr lang="fr-FR" sz="1600" b="1" dirty="0"/>
              <a:t>):</a:t>
            </a:r>
          </a:p>
          <a:p>
            <a:pPr marL="0" indent="0">
              <a:buNone/>
            </a:pPr>
            <a:r>
              <a:rPr lang="fr-FR" sz="1600" b="1" dirty="0"/>
              <a:t>'</a:t>
            </a:r>
            <a:r>
              <a:rPr lang="fr-FR" sz="1600" b="1" dirty="0" err="1"/>
              <a:t>PropertyGFATotal</a:t>
            </a:r>
            <a:r>
              <a:rPr lang="fr-FR" sz="1600" b="1" dirty="0"/>
              <a:t>','</a:t>
            </a:r>
            <a:r>
              <a:rPr lang="fr-FR" sz="1600" b="1" dirty="0" err="1"/>
              <a:t>SourceEUI</a:t>
            </a:r>
            <a:r>
              <a:rPr lang="fr-FR" sz="1600" b="1" dirty="0"/>
              <a:t>(</a:t>
            </a:r>
            <a:r>
              <a:rPr lang="fr-FR" sz="1600" b="1" dirty="0" err="1"/>
              <a:t>kBtu</a:t>
            </a:r>
            <a:r>
              <a:rPr lang="fr-FR" sz="1600" b="1" dirty="0"/>
              <a:t>/</a:t>
            </a:r>
            <a:r>
              <a:rPr lang="fr-FR" sz="1600" b="1" dirty="0" err="1"/>
              <a:t>sf</a:t>
            </a:r>
            <a:r>
              <a:rPr lang="fr-FR" sz="1600" b="1" dirty="0"/>
              <a:t>)’ et cible1</a:t>
            </a:r>
          </a:p>
          <a:p>
            <a:pPr marL="0" indent="0">
              <a:buNone/>
            </a:pPr>
            <a:endParaRPr lang="fr-FR" sz="1600" b="1" dirty="0"/>
          </a:p>
          <a:p>
            <a:pPr marL="174625" indent="-174625" algn="l"/>
            <a:r>
              <a:rPr lang="fr-FR" sz="1600" b="1" dirty="0"/>
              <a:t>Evaluation des modèles </a:t>
            </a:r>
          </a:p>
          <a:p>
            <a:pPr marL="0" indent="0" algn="l">
              <a:buNone/>
            </a:pPr>
            <a:endParaRPr lang="fr-FR" sz="2000" b="1" dirty="0"/>
          </a:p>
          <a:p>
            <a:pPr marL="0" indent="0" algn="l">
              <a:buNone/>
            </a:pPr>
            <a:endParaRPr lang="fr-FR" sz="2000" b="1" dirty="0"/>
          </a:p>
          <a:p>
            <a:pPr marL="0" indent="0" algn="l">
              <a:buNone/>
            </a:pPr>
            <a:endParaRPr lang="fr-FR" sz="2000" b="1" dirty="0"/>
          </a:p>
          <a:p>
            <a:pPr marL="0" indent="0" algn="l">
              <a:buNone/>
            </a:pPr>
            <a:endParaRPr lang="fr-FR" sz="2000" b="1" dirty="0"/>
          </a:p>
          <a:p>
            <a:pPr marL="0" indent="0" algn="l">
              <a:buNone/>
            </a:pPr>
            <a:endParaRPr lang="fr-FR" sz="2000" b="1" dirty="0"/>
          </a:p>
          <a:p>
            <a:pPr marL="174625" indent="-174625"/>
            <a:r>
              <a:rPr lang="fr-FR" sz="2000" b="1" dirty="0"/>
              <a:t>Interprétation: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2000" b="1" dirty="0"/>
              <a:t> Colinéarité entre les deux cibles:</a:t>
            </a:r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8CB76BD9-9851-6D0F-6A67-17499BF02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42338"/>
              </p:ext>
            </p:extLst>
          </p:nvPr>
        </p:nvGraphicFramePr>
        <p:xfrm>
          <a:off x="460177" y="2586073"/>
          <a:ext cx="807524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68">
                  <a:extLst>
                    <a:ext uri="{9D8B030D-6E8A-4147-A177-3AD203B41FA5}">
                      <a16:colId xmlns:a16="http://schemas.microsoft.com/office/drawing/2014/main" val="3950976185"/>
                    </a:ext>
                  </a:extLst>
                </a:gridCol>
                <a:gridCol w="1134995">
                  <a:extLst>
                    <a:ext uri="{9D8B030D-6E8A-4147-A177-3AD203B41FA5}">
                      <a16:colId xmlns:a16="http://schemas.microsoft.com/office/drawing/2014/main" val="3738607011"/>
                    </a:ext>
                  </a:extLst>
                </a:gridCol>
                <a:gridCol w="1174144">
                  <a:extLst>
                    <a:ext uri="{9D8B030D-6E8A-4147-A177-3AD203B41FA5}">
                      <a16:colId xmlns:a16="http://schemas.microsoft.com/office/drawing/2014/main" val="362456371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264425195"/>
                    </a:ext>
                  </a:extLst>
                </a:gridCol>
                <a:gridCol w="2736305">
                  <a:extLst>
                    <a:ext uri="{9D8B030D-6E8A-4147-A177-3AD203B41FA5}">
                      <a16:colId xmlns:a16="http://schemas.microsoft.com/office/drawing/2014/main" val="2082034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Regresseur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MSE(Test)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RMSE(Test)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R2(Test)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       R2</a:t>
                      </a:r>
                    </a:p>
                    <a:p>
                      <a:r>
                        <a:rPr lang="fr-FR" sz="1400" dirty="0"/>
                        <a:t>(</a:t>
                      </a:r>
                      <a:r>
                        <a:rPr lang="fr-FR" sz="1400" dirty="0" err="1"/>
                        <a:t>train:crossvalidation</a:t>
                      </a:r>
                      <a:r>
                        <a:rPr lang="fr-F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6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Linear</a:t>
                      </a:r>
                      <a:r>
                        <a:rPr lang="fr-FR" sz="1400" b="1" dirty="0"/>
                        <a:t> </a:t>
                      </a:r>
                      <a:r>
                        <a:rPr lang="fr-FR" sz="1400" b="1" dirty="0" err="1"/>
                        <a:t>regression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0,51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03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Ridge </a:t>
                      </a:r>
                      <a:r>
                        <a:rPr lang="fr-FR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regression</a:t>
                      </a:r>
                      <a:endParaRPr lang="fr-FR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0,51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2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/>
                        <a:t>Lasso </a:t>
                      </a:r>
                      <a:r>
                        <a:rPr lang="fr-FR" sz="1400" b="1" dirty="0" err="1"/>
                        <a:t>regression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-0,00002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-0,01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5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Elasticnet</a:t>
                      </a:r>
                      <a:r>
                        <a:rPr lang="fr-FR" sz="1400" b="1" dirty="0"/>
                        <a:t> </a:t>
                      </a:r>
                      <a:r>
                        <a:rPr lang="fr-FR" sz="1400" b="1" dirty="0" err="1"/>
                        <a:t>regression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-0,00002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-0,01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6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0,65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83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Random</a:t>
                      </a:r>
                      <a:r>
                        <a:rPr lang="fr-FR" sz="1400" b="1" dirty="0"/>
                        <a:t> </a:t>
                      </a:r>
                      <a:r>
                        <a:rPr lang="fr-FR" sz="1400" b="1" dirty="0" err="1"/>
                        <a:t>forest</a:t>
                      </a:r>
                      <a:r>
                        <a:rPr lang="fr-FR" sz="1400" b="1" dirty="0"/>
                        <a:t> </a:t>
                      </a:r>
                      <a:r>
                        <a:rPr lang="fr-FR" sz="1400" b="1" dirty="0" err="1"/>
                        <a:t>regression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0,7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154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/>
                        <a:t>LGBM </a:t>
                      </a:r>
                      <a:r>
                        <a:rPr lang="fr-FR" sz="1400" b="1" dirty="0" err="1"/>
                        <a:t>regressor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0,60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08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XGBregressor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0,68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99560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E0ED2875-F4EE-558F-2D53-5BA377DFA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9719" y="1406837"/>
            <a:ext cx="2906343" cy="113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43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413"/>
    </mc:Choice>
    <mc:Fallback>
      <p:transition spd="slow" advTm="8941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9037004" cy="734283"/>
          </a:xfrm>
        </p:spPr>
        <p:txBody>
          <a:bodyPr/>
          <a:lstStyle/>
          <a:p>
            <a:r>
              <a:rPr lang="fr-FR" sz="2400" b="1" dirty="0">
                <a:latin typeface="+mn-lt"/>
                <a:ea typeface="新細明體" pitchFamily="18" charset="-120"/>
              </a:rPr>
              <a:t>Modélisation et évaluation : Consommation d’énergie(2)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4436" y="963007"/>
            <a:ext cx="3795892" cy="5995186"/>
          </a:xfrm>
        </p:spPr>
        <p:txBody>
          <a:bodyPr/>
          <a:lstStyle/>
          <a:p>
            <a:pPr marL="0" indent="0" algn="just">
              <a:buSzPct val="100000"/>
              <a:buNone/>
            </a:pPr>
            <a:r>
              <a:rPr lang="fr-FR" sz="1600" b="1" dirty="0"/>
              <a:t> </a:t>
            </a:r>
            <a:r>
              <a:rPr lang="fr-FR" sz="1800" b="1" dirty="0" err="1">
                <a:solidFill>
                  <a:srgbClr val="FF0000"/>
                </a:solidFill>
              </a:rPr>
              <a:t>RandomForestRegressor</a:t>
            </a:r>
            <a:endParaRPr lang="fr-FR" sz="1800" b="1" dirty="0">
              <a:solidFill>
                <a:srgbClr val="FF0000"/>
              </a:solidFill>
            </a:endParaRPr>
          </a:p>
          <a:p>
            <a:pPr marL="0" indent="0" algn="just">
              <a:buSzPct val="100000"/>
              <a:buFont typeface="Wingdings" panose="05000000000000000000" pitchFamily="2" charset="2"/>
              <a:buChar char="§"/>
            </a:pPr>
            <a:r>
              <a:rPr lang="fr-FR" sz="1800" b="1" dirty="0"/>
              <a:t>Grid </a:t>
            </a:r>
            <a:r>
              <a:rPr lang="fr-FR" sz="1800" b="1" dirty="0" err="1"/>
              <a:t>search</a:t>
            </a:r>
            <a:r>
              <a:rPr lang="fr-FR" sz="1800" b="1" dirty="0"/>
              <a:t> </a:t>
            </a:r>
          </a:p>
          <a:p>
            <a:pPr marL="0" indent="0" algn="just">
              <a:buSzPct val="100000"/>
              <a:buFont typeface="Wingdings" panose="05000000000000000000" pitchFamily="2" charset="2"/>
              <a:buChar char="§"/>
            </a:pPr>
            <a:endParaRPr lang="fr-FR" sz="1600" b="1" dirty="0"/>
          </a:p>
          <a:p>
            <a:pPr marL="0" indent="0" algn="just">
              <a:buSzPct val="100000"/>
              <a:buFont typeface="Wingdings" panose="05000000000000000000" pitchFamily="2" charset="2"/>
              <a:buChar char="§"/>
            </a:pPr>
            <a:endParaRPr lang="fr-FR" sz="1600" b="1" dirty="0"/>
          </a:p>
          <a:p>
            <a:pPr marL="0" indent="0" algn="just">
              <a:buSzPct val="100000"/>
              <a:buFont typeface="Wingdings" panose="05000000000000000000" pitchFamily="2" charset="2"/>
              <a:buChar char="§"/>
            </a:pPr>
            <a:endParaRPr lang="fr-FR" sz="1600" b="1" dirty="0"/>
          </a:p>
          <a:p>
            <a:pPr marL="0" indent="0" algn="just">
              <a:buSzPct val="100000"/>
              <a:buFont typeface="Wingdings" panose="05000000000000000000" pitchFamily="2" charset="2"/>
              <a:buChar char="§"/>
            </a:pPr>
            <a:endParaRPr lang="fr-FR" sz="1600" b="1" dirty="0"/>
          </a:p>
          <a:p>
            <a:pPr marL="0" indent="0" algn="just">
              <a:buSzPct val="100000"/>
              <a:buFont typeface="Wingdings" panose="05000000000000000000" pitchFamily="2" charset="2"/>
              <a:buChar char="§"/>
            </a:pPr>
            <a:endParaRPr lang="fr-FR" sz="1600" b="1" dirty="0"/>
          </a:p>
          <a:p>
            <a:pPr marL="174625" indent="-174625" algn="just">
              <a:buSzPct val="100000"/>
              <a:buFont typeface="Wingdings" panose="05000000000000000000" pitchFamily="2" charset="2"/>
              <a:buChar char="§"/>
            </a:pPr>
            <a:r>
              <a:rPr lang="fr-FR" sz="1800" b="1" dirty="0"/>
              <a:t>Feature </a:t>
            </a:r>
            <a:r>
              <a:rPr lang="fr-FR" sz="1800" b="1" dirty="0" err="1"/>
              <a:t>Importace</a:t>
            </a:r>
            <a:r>
              <a:rPr lang="fr-FR" sz="1800" b="1" dirty="0"/>
              <a:t> : </a:t>
            </a:r>
          </a:p>
          <a:p>
            <a:pPr marL="174625" indent="-174625" algn="just">
              <a:buSzPct val="100000"/>
              <a:buFont typeface="Wingdings" panose="05000000000000000000" pitchFamily="2" charset="2"/>
              <a:buChar char="§"/>
            </a:pPr>
            <a:r>
              <a:rPr lang="fr-FR" sz="1800" b="1" dirty="0"/>
              <a:t>Interprétation:</a:t>
            </a:r>
          </a:p>
          <a:p>
            <a:pPr marL="0" indent="0" algn="just">
              <a:buSzPct val="100000"/>
              <a:buFont typeface="Wingdings" panose="05000000000000000000" pitchFamily="2" charset="2"/>
              <a:buChar char="Ø"/>
              <a:tabLst>
                <a:tab pos="449263" algn="l"/>
              </a:tabLst>
            </a:pPr>
            <a:r>
              <a:rPr lang="fr-FR" sz="1800" b="1" dirty="0"/>
              <a:t> Les variables ayant </a:t>
            </a:r>
          </a:p>
          <a:p>
            <a:pPr marL="0" indent="0" algn="just">
              <a:buSzPct val="100000"/>
              <a:buNone/>
              <a:tabLst>
                <a:tab pos="449263" algn="l"/>
              </a:tabLst>
            </a:pPr>
            <a:r>
              <a:rPr lang="fr-FR" sz="1800" b="1" dirty="0"/>
              <a:t>ls coefficients les plus </a:t>
            </a:r>
            <a:r>
              <a:rPr lang="fr-FR" sz="1800" b="1" dirty="0" err="1"/>
              <a:t>élévées</a:t>
            </a:r>
            <a:r>
              <a:rPr lang="fr-FR" sz="1800" b="1" dirty="0"/>
              <a:t>: :</a:t>
            </a:r>
            <a:r>
              <a:rPr lang="fr-FR" sz="18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pPr indent="-80963" algn="just">
              <a:buSzPct val="100000"/>
              <a:buFontTx/>
              <a:buChar char="-"/>
              <a:tabLst>
                <a:tab pos="449263" algn="l"/>
              </a:tabLst>
            </a:pPr>
            <a:r>
              <a:rPr lang="fr-FR" sz="1800" b="1" dirty="0"/>
              <a:t>'</a:t>
            </a:r>
            <a:r>
              <a:rPr lang="fr-FR" sz="1800" b="1" dirty="0" err="1"/>
              <a:t>GHGEmissionsIntensity</a:t>
            </a:r>
            <a:r>
              <a:rPr lang="fr-FR" sz="1800" b="1" dirty="0"/>
              <a:t>’,</a:t>
            </a:r>
          </a:p>
          <a:p>
            <a:pPr indent="20638" algn="just">
              <a:buSzPct val="100000"/>
              <a:buFontTx/>
              <a:buChar char="-"/>
              <a:tabLst>
                <a:tab pos="449263" algn="l"/>
              </a:tabLst>
            </a:pPr>
            <a:r>
              <a:rPr lang="fr-FR" sz="1800" b="1" dirty="0"/>
              <a:t>'</a:t>
            </a:r>
            <a:r>
              <a:rPr lang="fr-FR" sz="1800" b="1" dirty="0" err="1"/>
              <a:t>NumberofFloors</a:t>
            </a:r>
            <a:r>
              <a:rPr lang="fr-FR" sz="1800" b="1" dirty="0"/>
              <a:t>',’</a:t>
            </a:r>
          </a:p>
          <a:p>
            <a:pPr indent="20638" algn="just">
              <a:buSzPct val="100000"/>
              <a:buFontTx/>
              <a:buChar char="-"/>
              <a:tabLst>
                <a:tab pos="449263" algn="l"/>
              </a:tabLst>
            </a:pPr>
            <a:r>
              <a:rPr lang="fr-FR" sz="1800" b="1" dirty="0"/>
              <a:t>'%</a:t>
            </a:r>
            <a:r>
              <a:rPr lang="fr-FR" sz="1800" b="1" dirty="0" err="1"/>
              <a:t>NaturalGas</a:t>
            </a:r>
            <a:r>
              <a:rPr lang="fr-FR" sz="1800" b="1" dirty="0"/>
              <a:t>(</a:t>
            </a:r>
            <a:r>
              <a:rPr lang="fr-FR" sz="1800" b="1" dirty="0" err="1"/>
              <a:t>kBtu</a:t>
            </a:r>
            <a:r>
              <a:rPr lang="fr-FR" sz="1800" b="1" dirty="0"/>
              <a:t>)’ ,</a:t>
            </a:r>
          </a:p>
          <a:p>
            <a:pPr indent="20638" algn="just">
              <a:buSzPct val="100000"/>
              <a:buFontTx/>
              <a:buChar char="-"/>
              <a:tabLst>
                <a:tab pos="449263" algn="l"/>
              </a:tabLst>
            </a:pPr>
            <a:r>
              <a:rPr lang="fr-FR" sz="1800" b="0" i="0" dirty="0">
                <a:solidFill>
                  <a:srgbClr val="000000"/>
                </a:solidFill>
                <a:effectLst/>
                <a:latin typeface="Helvetica Neue"/>
              </a:rPr>
              <a:t>‘</a:t>
            </a:r>
            <a:r>
              <a:rPr lang="fr-FR" sz="1800" b="1" dirty="0" err="1"/>
              <a:t>BuildingAge</a:t>
            </a:r>
            <a:r>
              <a:rPr lang="fr-FR" sz="1800" b="1" dirty="0"/>
              <a:t>’.</a:t>
            </a:r>
          </a:p>
          <a:p>
            <a:pPr marL="0" indent="0" algn="just">
              <a:buSzPct val="100000"/>
              <a:buNone/>
              <a:tabLst>
                <a:tab pos="449263" algn="l"/>
              </a:tabLst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FEAD5D-E4E0-DBC2-7AF7-FC2353E5B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5230" y="2669952"/>
            <a:ext cx="5071435" cy="3456384"/>
          </a:xfrm>
          <a:prstGeom prst="rect">
            <a:avLst/>
          </a:prstGeom>
        </p:spPr>
      </p:pic>
      <p:graphicFrame>
        <p:nvGraphicFramePr>
          <p:cNvPr id="5" name="Tableau 12">
            <a:extLst>
              <a:ext uri="{FF2B5EF4-FFF2-40B4-BE49-F238E27FC236}">
                <a16:creationId xmlns:a16="http://schemas.microsoft.com/office/drawing/2014/main" id="{25777BA0-1C6F-CEFB-4AF3-B27F815D6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285637"/>
              </p:ext>
            </p:extLst>
          </p:nvPr>
        </p:nvGraphicFramePr>
        <p:xfrm>
          <a:off x="3804839" y="1196752"/>
          <a:ext cx="4752527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984">
                  <a:extLst>
                    <a:ext uri="{9D8B030D-6E8A-4147-A177-3AD203B41FA5}">
                      <a16:colId xmlns:a16="http://schemas.microsoft.com/office/drawing/2014/main" val="3980245755"/>
                    </a:ext>
                  </a:extLst>
                </a:gridCol>
                <a:gridCol w="2199543">
                  <a:extLst>
                    <a:ext uri="{9D8B030D-6E8A-4147-A177-3AD203B41FA5}">
                      <a16:colId xmlns:a16="http://schemas.microsoft.com/office/drawing/2014/main" val="429197291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RandomForestRegressor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8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Meilleurs paramètres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Performances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77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fr-FR" sz="1400" dirty="0"/>
                        <a:t>- </a:t>
                      </a:r>
                      <a:r>
                        <a:rPr lang="fr-FR" sz="1400" b="1" dirty="0" err="1"/>
                        <a:t>criterion</a:t>
                      </a:r>
                      <a:r>
                        <a:rPr lang="fr-FR" sz="1400" b="1" dirty="0"/>
                        <a:t> :</a:t>
                      </a:r>
                      <a:r>
                        <a:rPr lang="fr-FR" sz="1400" b="1" dirty="0" err="1"/>
                        <a:t>absolute_error</a:t>
                      </a:r>
                      <a:endParaRPr lang="fr-FR" sz="1400" b="1" dirty="0"/>
                    </a:p>
                    <a:p>
                      <a:pPr marL="87313" indent="-87313">
                        <a:buFontTx/>
                        <a:buChar char="-"/>
                      </a:pPr>
                      <a:r>
                        <a:rPr lang="fr-FR" sz="1400" b="1" dirty="0" err="1"/>
                        <a:t>Learning_rate</a:t>
                      </a:r>
                      <a:r>
                        <a:rPr lang="fr-FR" sz="1400" b="1" dirty="0"/>
                        <a:t> : 0,01</a:t>
                      </a:r>
                    </a:p>
                    <a:p>
                      <a:pPr marL="87313" indent="-87313">
                        <a:buFontTx/>
                        <a:buChar char="-"/>
                      </a:pPr>
                      <a:r>
                        <a:rPr lang="fr-FR" sz="1400" b="1" dirty="0" err="1"/>
                        <a:t>n_estimators</a:t>
                      </a:r>
                      <a:r>
                        <a:rPr lang="fr-FR" sz="1400" b="1" dirty="0"/>
                        <a:t> :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7313" indent="-87313">
                        <a:buFontTx/>
                        <a:buChar char="-"/>
                      </a:pP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MSE :0,29</a:t>
                      </a:r>
                    </a:p>
                    <a:p>
                      <a:pPr marL="87313" indent="-87313">
                        <a:buFontTx/>
                        <a:buChar char="-"/>
                      </a:pP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RMSE : 0,54</a:t>
                      </a:r>
                    </a:p>
                    <a:p>
                      <a:pPr marL="87313" indent="-87313">
                        <a:buFontTx/>
                        <a:buChar char="-"/>
                      </a:pP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R2 : 0,67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96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22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540"/>
    </mc:Choice>
    <mc:Fallback>
      <p:transition spd="slow" advTm="3854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964996" cy="734283"/>
          </a:xfrm>
        </p:spPr>
        <p:txBody>
          <a:bodyPr/>
          <a:lstStyle/>
          <a:p>
            <a:r>
              <a:rPr lang="fr-FR" sz="2400" b="1" dirty="0">
                <a:latin typeface="+mn-lt"/>
                <a:ea typeface="新細明體" pitchFamily="18" charset="-120"/>
              </a:rPr>
              <a:t>Modélisation et évaluation : Consommation d’énergie(3)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86027"/>
            <a:ext cx="8867328" cy="5995186"/>
          </a:xfrm>
        </p:spPr>
        <p:txBody>
          <a:bodyPr/>
          <a:lstStyle/>
          <a:p>
            <a:pPr marL="0" indent="0" algn="just">
              <a:buSzPct val="100000"/>
              <a:buNone/>
            </a:pPr>
            <a:r>
              <a:rPr lang="fr-FR" sz="1600" b="1" dirty="0"/>
              <a:t> </a:t>
            </a:r>
            <a:r>
              <a:rPr lang="fr-FR" sz="1800" b="1" dirty="0">
                <a:solidFill>
                  <a:srgbClr val="FF0000"/>
                </a:solidFill>
              </a:rPr>
              <a:t>XGBRegressor</a:t>
            </a:r>
          </a:p>
          <a:p>
            <a:pPr marL="0" indent="0" algn="just">
              <a:buSzPct val="100000"/>
              <a:buFont typeface="Wingdings" panose="05000000000000000000" pitchFamily="2" charset="2"/>
              <a:buChar char="§"/>
            </a:pPr>
            <a:r>
              <a:rPr lang="fr-FR" sz="1600" b="1" dirty="0"/>
              <a:t> Grid </a:t>
            </a:r>
            <a:r>
              <a:rPr lang="fr-FR" sz="1600" b="1" dirty="0" err="1"/>
              <a:t>Search</a:t>
            </a:r>
            <a:r>
              <a:rPr lang="fr-FR" sz="1600" b="1" dirty="0"/>
              <a:t>:</a:t>
            </a:r>
          </a:p>
          <a:p>
            <a:pPr marL="0" indent="0" algn="just">
              <a:buSzPct val="100000"/>
              <a:buFont typeface="Wingdings" panose="05000000000000000000" pitchFamily="2" charset="2"/>
              <a:buChar char="§"/>
            </a:pPr>
            <a:endParaRPr lang="fr-FR" sz="1600" b="1" dirty="0"/>
          </a:p>
          <a:p>
            <a:pPr marL="0" indent="0" algn="just">
              <a:buSzPct val="100000"/>
              <a:buNone/>
            </a:pPr>
            <a:endParaRPr lang="fr-FR" sz="1600" b="1" dirty="0"/>
          </a:p>
          <a:p>
            <a:pPr marL="0" indent="0" algn="just">
              <a:buSzPct val="100000"/>
              <a:buFont typeface="Wingdings" panose="05000000000000000000" pitchFamily="2" charset="2"/>
              <a:buChar char="§"/>
            </a:pPr>
            <a:endParaRPr lang="fr-FR" sz="1600" b="1" dirty="0"/>
          </a:p>
          <a:p>
            <a:pPr marL="0" indent="0" algn="just">
              <a:buSzPct val="100000"/>
              <a:buNone/>
            </a:pPr>
            <a:endParaRPr lang="fr-FR" sz="1600" b="1" dirty="0"/>
          </a:p>
          <a:p>
            <a:pPr marL="0" indent="0" algn="just">
              <a:buSzPct val="100000"/>
              <a:buNone/>
            </a:pPr>
            <a:endParaRPr lang="fr-FR" sz="1600" b="1" dirty="0"/>
          </a:p>
          <a:p>
            <a:pPr marL="0" indent="0" algn="just">
              <a:buSzPct val="100000"/>
              <a:buNone/>
            </a:pPr>
            <a:endParaRPr lang="fr-FR" sz="1600" b="1" dirty="0"/>
          </a:p>
          <a:p>
            <a:pPr marL="0" indent="0" algn="just">
              <a:buSzPct val="100000"/>
              <a:buNone/>
            </a:pPr>
            <a:endParaRPr lang="fr-FR" sz="1600" b="1" dirty="0"/>
          </a:p>
          <a:p>
            <a:pPr marL="174625" indent="-174625" algn="just">
              <a:buSzPct val="100000"/>
              <a:buFont typeface="Wingdings" panose="05000000000000000000" pitchFamily="2" charset="2"/>
              <a:buChar char="§"/>
            </a:pPr>
            <a:r>
              <a:rPr lang="fr-FR" sz="1600" b="1" dirty="0"/>
              <a:t>Feature </a:t>
            </a:r>
            <a:r>
              <a:rPr lang="fr-FR" sz="1600" b="1" dirty="0" err="1"/>
              <a:t>Importacnne</a:t>
            </a:r>
            <a:r>
              <a:rPr lang="fr-FR" sz="1600" b="1" dirty="0"/>
              <a:t> :</a:t>
            </a:r>
          </a:p>
          <a:p>
            <a:pPr marL="0" indent="0" algn="just">
              <a:buSzPct val="100000"/>
              <a:buFont typeface="Wingdings" panose="05000000000000000000" pitchFamily="2" charset="2"/>
              <a:buChar char="§"/>
            </a:pPr>
            <a:r>
              <a:rPr lang="fr-FR" sz="1600" b="1" dirty="0"/>
              <a:t>Interprétation:</a:t>
            </a:r>
          </a:p>
          <a:p>
            <a:pPr marL="0" indent="0" algn="just">
              <a:buSzPct val="100000"/>
              <a:buFont typeface="Wingdings" panose="05000000000000000000" pitchFamily="2" charset="2"/>
              <a:buChar char="Ø"/>
              <a:tabLst>
                <a:tab pos="449263" algn="l"/>
              </a:tabLst>
            </a:pPr>
            <a:r>
              <a:rPr lang="fr-FR" sz="1600" b="1" dirty="0"/>
              <a:t> Les variables ayant </a:t>
            </a:r>
          </a:p>
          <a:p>
            <a:pPr marL="0" indent="0" algn="just">
              <a:buSzPct val="100000"/>
              <a:buNone/>
              <a:tabLst>
                <a:tab pos="449263" algn="l"/>
              </a:tabLst>
            </a:pPr>
            <a:r>
              <a:rPr lang="fr-FR" sz="1600" b="1" dirty="0"/>
              <a:t>ls coefficients les plus </a:t>
            </a:r>
            <a:r>
              <a:rPr lang="fr-FR" sz="1600" b="1" dirty="0" err="1"/>
              <a:t>élévées</a:t>
            </a:r>
            <a:r>
              <a:rPr lang="fr-FR" sz="1600" b="1" dirty="0"/>
              <a:t>: :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pPr indent="-80963" algn="just">
              <a:buSzPct val="100000"/>
              <a:buFontTx/>
              <a:buChar char="-"/>
              <a:tabLst>
                <a:tab pos="449263" algn="l"/>
              </a:tabLst>
            </a:pPr>
            <a:r>
              <a:rPr lang="fr-FR" sz="1600" b="1" dirty="0"/>
              <a:t>'</a:t>
            </a:r>
            <a:r>
              <a:rPr lang="fr-FR" sz="1600" b="1" dirty="0" err="1"/>
              <a:t>GHGEmissionsIntensity</a:t>
            </a:r>
            <a:r>
              <a:rPr lang="fr-FR" sz="1600" b="1" dirty="0"/>
              <a:t>’,</a:t>
            </a:r>
          </a:p>
          <a:p>
            <a:pPr indent="20638" algn="just">
              <a:buSzPct val="100000"/>
              <a:buFontTx/>
              <a:buChar char="-"/>
              <a:tabLst>
                <a:tab pos="449263" algn="l"/>
              </a:tabLst>
            </a:pPr>
            <a:r>
              <a:rPr lang="fr-FR" sz="1600" b="1" dirty="0"/>
              <a:t>'</a:t>
            </a:r>
            <a:r>
              <a:rPr lang="fr-FR" sz="1600" b="1" dirty="0" err="1"/>
              <a:t>NumberofFloors</a:t>
            </a:r>
            <a:r>
              <a:rPr lang="fr-FR" sz="1600" b="1" dirty="0"/>
              <a:t>',’</a:t>
            </a:r>
          </a:p>
          <a:p>
            <a:pPr indent="20638" algn="just">
              <a:buSzPct val="100000"/>
              <a:buFontTx/>
              <a:buChar char="-"/>
              <a:tabLst>
                <a:tab pos="449263" algn="l"/>
              </a:tabLst>
            </a:pPr>
            <a:r>
              <a:rPr lang="fr-FR" sz="1600" b="1" dirty="0"/>
              <a:t>'%</a:t>
            </a:r>
            <a:r>
              <a:rPr lang="fr-FR" sz="1600" b="1" dirty="0" err="1"/>
              <a:t>NaturalGas</a:t>
            </a:r>
            <a:r>
              <a:rPr lang="fr-FR" sz="1600" b="1" dirty="0"/>
              <a:t>(</a:t>
            </a:r>
            <a:r>
              <a:rPr lang="fr-FR" sz="1600" b="1" dirty="0" err="1"/>
              <a:t>kBtu</a:t>
            </a:r>
            <a:r>
              <a:rPr lang="fr-FR" sz="1600" b="1" dirty="0"/>
              <a:t>)’ ,</a:t>
            </a:r>
          </a:p>
          <a:p>
            <a:pPr indent="20638" algn="just">
              <a:buSzPct val="100000"/>
              <a:buFontTx/>
              <a:buChar char="-"/>
              <a:tabLst>
                <a:tab pos="449263" algn="l"/>
              </a:tabLst>
            </a:pPr>
            <a:r>
              <a:rPr lang="fr-FR" sz="1600" b="0" i="0" dirty="0">
                <a:solidFill>
                  <a:srgbClr val="000000"/>
                </a:solidFill>
                <a:effectLst/>
                <a:latin typeface="Helvetica Neue"/>
              </a:rPr>
              <a:t>‘</a:t>
            </a:r>
            <a:r>
              <a:rPr lang="fr-FR" sz="1600" b="1" dirty="0" err="1"/>
              <a:t>BuildingAge</a:t>
            </a:r>
            <a:r>
              <a:rPr lang="fr-FR" sz="1600" b="1" dirty="0"/>
              <a:t>’.</a:t>
            </a:r>
          </a:p>
          <a:p>
            <a:pPr marL="0" indent="0" algn="just">
              <a:buSzPct val="100000"/>
              <a:buNone/>
              <a:tabLst>
                <a:tab pos="449263" algn="l"/>
              </a:tabLst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70F808E-80FB-835D-930C-BB717F259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514" y="1259526"/>
            <a:ext cx="3977180" cy="4137228"/>
          </a:xfrm>
          <a:prstGeom prst="rect">
            <a:avLst/>
          </a:prstGeom>
        </p:spPr>
      </p:pic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140F9187-9719-2252-8787-7214AAA37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561778"/>
              </p:ext>
            </p:extLst>
          </p:nvPr>
        </p:nvGraphicFramePr>
        <p:xfrm>
          <a:off x="683569" y="1700808"/>
          <a:ext cx="4752527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846">
                  <a:extLst>
                    <a:ext uri="{9D8B030D-6E8A-4147-A177-3AD203B41FA5}">
                      <a16:colId xmlns:a16="http://schemas.microsoft.com/office/drawing/2014/main" val="3980245755"/>
                    </a:ext>
                  </a:extLst>
                </a:gridCol>
                <a:gridCol w="2787681">
                  <a:extLst>
                    <a:ext uri="{9D8B030D-6E8A-4147-A177-3AD203B41FA5}">
                      <a16:colId xmlns:a16="http://schemas.microsoft.com/office/drawing/2014/main" val="429197291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XGBRegressor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8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Meilleurs paramètres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Performances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77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- </a:t>
                      </a:r>
                      <a:r>
                        <a:rPr lang="fr-FR" sz="1400" b="1" dirty="0"/>
                        <a:t>Booster : </a:t>
                      </a:r>
                      <a:r>
                        <a:rPr lang="fr-FR" sz="1400" b="1" dirty="0" err="1"/>
                        <a:t>gbtree</a:t>
                      </a:r>
                      <a:endParaRPr lang="fr-FR" sz="1400" b="1" dirty="0"/>
                    </a:p>
                    <a:p>
                      <a:pPr marL="87313" indent="-87313">
                        <a:buFontTx/>
                        <a:buChar char="-"/>
                      </a:pPr>
                      <a:r>
                        <a:rPr lang="fr-FR" sz="1400" b="1" dirty="0" err="1"/>
                        <a:t>Learning_rate</a:t>
                      </a:r>
                      <a:r>
                        <a:rPr lang="fr-FR" sz="1400" b="1" dirty="0"/>
                        <a:t> : 0,01</a:t>
                      </a:r>
                    </a:p>
                    <a:p>
                      <a:pPr marL="87313" indent="-87313">
                        <a:buFontTx/>
                        <a:buChar char="-"/>
                      </a:pPr>
                      <a:r>
                        <a:rPr lang="fr-FR" sz="1400" b="1" dirty="0" err="1"/>
                        <a:t>n_estimators</a:t>
                      </a:r>
                      <a:r>
                        <a:rPr lang="fr-FR" sz="1400" b="1" dirty="0"/>
                        <a:t> :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MSE :0,26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RMSE : 0,5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R2 : 0,7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96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844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219"/>
    </mc:Choice>
    <mc:Fallback>
      <p:transition spd="slow" advTm="20219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1" y="169639"/>
            <a:ext cx="9325037" cy="734283"/>
          </a:xfrm>
        </p:spPr>
        <p:txBody>
          <a:bodyPr/>
          <a:lstStyle/>
          <a:p>
            <a:r>
              <a:rPr lang="fr-FR" sz="2400" b="1" dirty="0">
                <a:latin typeface="+mn-lt"/>
                <a:ea typeface="新細明體" pitchFamily="18" charset="-120"/>
              </a:rPr>
              <a:t>Modélisation et évaluation : Impact de la variable </a:t>
            </a:r>
            <a:r>
              <a:rPr lang="fr-FR" sz="2400" b="1" dirty="0" err="1">
                <a:latin typeface="+mn-lt"/>
                <a:ea typeface="新細明體" pitchFamily="18" charset="-120"/>
              </a:rPr>
              <a:t>ENERGYSTARScore</a:t>
            </a:r>
            <a:r>
              <a:rPr lang="fr-FR" sz="2400" b="1" dirty="0">
                <a:latin typeface="+mn-lt"/>
                <a:ea typeface="新細明體" pitchFamily="18" charset="-120"/>
              </a:rPr>
              <a:t> </a:t>
            </a:r>
            <a:r>
              <a:rPr lang="fr-FR" sz="2400" b="1">
                <a:latin typeface="+mn-lt"/>
                <a:ea typeface="新細明體" pitchFamily="18" charset="-120"/>
              </a:rPr>
              <a:t>(cible1)</a:t>
            </a:r>
            <a:endParaRPr lang="fr-FR" sz="2400" b="1" dirty="0">
              <a:latin typeface="+mn-lt"/>
              <a:ea typeface="新細明體" pitchFamily="18" charset="-12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86027"/>
            <a:ext cx="8867328" cy="5995186"/>
          </a:xfrm>
        </p:spPr>
        <p:txBody>
          <a:bodyPr/>
          <a:lstStyle/>
          <a:p>
            <a:pPr marL="0" indent="0" algn="just">
              <a:buSzPct val="100000"/>
              <a:buNone/>
            </a:pPr>
            <a:endParaRPr lang="fr-FR" sz="1600" b="1" dirty="0"/>
          </a:p>
          <a:p>
            <a:pPr marL="0" indent="0" algn="just">
              <a:buSzPct val="100000"/>
              <a:buNone/>
            </a:pPr>
            <a:endParaRPr lang="fr-FR" sz="1600" b="1" dirty="0"/>
          </a:p>
          <a:p>
            <a:pPr marL="0" indent="0" algn="just">
              <a:buSzPct val="100000"/>
              <a:buFont typeface="Wingdings" panose="05000000000000000000" pitchFamily="2" charset="2"/>
              <a:buChar char="§"/>
            </a:pPr>
            <a:endParaRPr lang="fr-FR" sz="1600" b="1" dirty="0"/>
          </a:p>
          <a:p>
            <a:pPr marL="0" indent="0" algn="just">
              <a:buSzPct val="100000"/>
              <a:buNone/>
            </a:pPr>
            <a:endParaRPr lang="fr-FR" sz="1600" b="1" dirty="0"/>
          </a:p>
          <a:p>
            <a:pPr marL="0" indent="0" algn="just">
              <a:buSzPct val="100000"/>
              <a:buNone/>
            </a:pPr>
            <a:endParaRPr lang="fr-FR" sz="1600" b="1" dirty="0"/>
          </a:p>
          <a:p>
            <a:pPr marL="0" indent="0" algn="just">
              <a:buSzPct val="100000"/>
              <a:buNone/>
            </a:pPr>
            <a:endParaRPr lang="fr-FR" sz="1600" b="1" dirty="0"/>
          </a:p>
          <a:p>
            <a:pPr marL="0" indent="0" algn="just">
              <a:buSzPct val="100000"/>
              <a:buNone/>
              <a:tabLst>
                <a:tab pos="449263" algn="l"/>
              </a:tabLst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r>
              <a:rPr lang="fr-FR" altLang="fr-FR" sz="2000" b="1" dirty="0"/>
              <a:t>Interprétation:  </a:t>
            </a:r>
            <a:r>
              <a:rPr lang="fr-FR" altLang="fr-FR" sz="2000" dirty="0"/>
              <a:t>Pas d’impact</a:t>
            </a:r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graphicFrame>
        <p:nvGraphicFramePr>
          <p:cNvPr id="8" name="Tableau 6">
            <a:extLst>
              <a:ext uri="{FF2B5EF4-FFF2-40B4-BE49-F238E27FC236}">
                <a16:creationId xmlns:a16="http://schemas.microsoft.com/office/drawing/2014/main" id="{08F379E2-1FD7-D882-1868-4C8172A2D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600420"/>
              </p:ext>
            </p:extLst>
          </p:nvPr>
        </p:nvGraphicFramePr>
        <p:xfrm>
          <a:off x="332529" y="1041771"/>
          <a:ext cx="8811471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857">
                  <a:extLst>
                    <a:ext uri="{9D8B030D-6E8A-4147-A177-3AD203B41FA5}">
                      <a16:colId xmlns:a16="http://schemas.microsoft.com/office/drawing/2014/main" val="3950976185"/>
                    </a:ext>
                  </a:extLst>
                </a:gridCol>
                <a:gridCol w="1474462">
                  <a:extLst>
                    <a:ext uri="{9D8B030D-6E8A-4147-A177-3AD203B41FA5}">
                      <a16:colId xmlns:a16="http://schemas.microsoft.com/office/drawing/2014/main" val="3738607011"/>
                    </a:ext>
                  </a:extLst>
                </a:gridCol>
                <a:gridCol w="1396887">
                  <a:extLst>
                    <a:ext uri="{9D8B030D-6E8A-4147-A177-3AD203B41FA5}">
                      <a16:colId xmlns:a16="http://schemas.microsoft.com/office/drawing/2014/main" val="3624563710"/>
                    </a:ext>
                  </a:extLst>
                </a:gridCol>
                <a:gridCol w="1695529">
                  <a:extLst>
                    <a:ext uri="{9D8B030D-6E8A-4147-A177-3AD203B41FA5}">
                      <a16:colId xmlns:a16="http://schemas.microsoft.com/office/drawing/2014/main" val="3264425195"/>
                    </a:ext>
                  </a:extLst>
                </a:gridCol>
                <a:gridCol w="2195736">
                  <a:extLst>
                    <a:ext uri="{9D8B030D-6E8A-4147-A177-3AD203B41FA5}">
                      <a16:colId xmlns:a16="http://schemas.microsoft.com/office/drawing/2014/main" val="2082034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Regresseur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MSE(Test)</a:t>
                      </a:r>
                    </a:p>
                    <a:p>
                      <a:r>
                        <a:rPr lang="fr-FR" sz="1400" dirty="0" err="1">
                          <a:solidFill>
                            <a:srgbClr val="C00000"/>
                          </a:solidFill>
                        </a:rPr>
                        <a:t>Avec</a:t>
                      </a:r>
                      <a:r>
                        <a:rPr lang="fr-FR" sz="1400" dirty="0" err="1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400" dirty="0" err="1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Sans</a:t>
                      </a:r>
                      <a:endParaRPr lang="fr-F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RMSE(Test)</a:t>
                      </a:r>
                    </a:p>
                    <a:p>
                      <a:r>
                        <a:rPr lang="fr-FR" sz="1400" dirty="0" err="1">
                          <a:solidFill>
                            <a:srgbClr val="C00000"/>
                          </a:solidFill>
                        </a:rPr>
                        <a:t>Avec</a:t>
                      </a:r>
                      <a:r>
                        <a:rPr lang="fr-FR" sz="1400" dirty="0" err="1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400" dirty="0" err="1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Sans</a:t>
                      </a:r>
                      <a:endParaRPr lang="fr-F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R2(Test)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solidFill>
                            <a:srgbClr val="C00000"/>
                          </a:solidFill>
                        </a:rPr>
                        <a:t>Avec</a:t>
                      </a:r>
                      <a:r>
                        <a:rPr lang="fr-FR" sz="1400" dirty="0" err="1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400" dirty="0" err="1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Sans</a:t>
                      </a:r>
                      <a:endParaRPr lang="fr-FR" sz="1400" dirty="0">
                        <a:solidFill>
                          <a:srgbClr val="0070C0"/>
                        </a:solidFill>
                      </a:endParaRPr>
                    </a:p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       R2</a:t>
                      </a:r>
                    </a:p>
                    <a:p>
                      <a:r>
                        <a:rPr lang="fr-FR" sz="1400" dirty="0"/>
                        <a:t>(</a:t>
                      </a:r>
                      <a:r>
                        <a:rPr lang="fr-FR" sz="1400" dirty="0" err="1"/>
                        <a:t>train:crossvalidation</a:t>
                      </a:r>
                      <a:r>
                        <a:rPr lang="fr-FR" sz="14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solidFill>
                            <a:srgbClr val="C00000"/>
                          </a:solidFill>
                        </a:rPr>
                        <a:t>Avec</a:t>
                      </a:r>
                      <a:r>
                        <a:rPr lang="fr-FR" sz="1400" dirty="0" err="1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400" dirty="0" err="1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Sans</a:t>
                      </a:r>
                      <a:endParaRPr lang="fr-FR" sz="1400" dirty="0">
                        <a:solidFill>
                          <a:srgbClr val="0070C0"/>
                        </a:solidFill>
                      </a:endParaRPr>
                    </a:p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6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Linear</a:t>
                      </a:r>
                      <a:r>
                        <a:rPr lang="fr-FR" sz="1400" b="1" dirty="0"/>
                        <a:t> </a:t>
                      </a:r>
                      <a:r>
                        <a:rPr lang="fr-FR" sz="1400" b="1" dirty="0" err="1"/>
                        <a:t>regression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0,14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0,13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0,37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0,36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0,84</a:t>
                      </a:r>
                      <a:r>
                        <a:rPr lang="fr-FR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0,84</a:t>
                      </a:r>
                      <a:endParaRPr lang="fr-FR" sz="16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0,83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0,83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03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Ridge </a:t>
                      </a:r>
                      <a:r>
                        <a:rPr lang="fr-FR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regression</a:t>
                      </a:r>
                      <a:endParaRPr lang="fr-FR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0,13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0,13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0,37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0,36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0,84</a:t>
                      </a:r>
                      <a:r>
                        <a:rPr lang="fr-FR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0,84</a:t>
                      </a:r>
                      <a:endParaRPr lang="fr-FR" sz="16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0,83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0,83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2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/>
                        <a:t>Lasso </a:t>
                      </a:r>
                      <a:r>
                        <a:rPr lang="fr-FR" sz="1400" b="1" dirty="0" err="1"/>
                        <a:t>regression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0,89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0,89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0,94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0,94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-0,0001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-0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</a:rPr>
                        <a:t>,0001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-0,008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</a:rPr>
                        <a:t>-0,008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5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Elasticnet</a:t>
                      </a:r>
                      <a:r>
                        <a:rPr lang="fr-FR" sz="1400" b="1" dirty="0"/>
                        <a:t> </a:t>
                      </a:r>
                      <a:r>
                        <a:rPr lang="fr-FR" sz="1400" b="1" dirty="0" err="1"/>
                        <a:t>regression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0,88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0,87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0,93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0,94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0,01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0,02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0,01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0,01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6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Random</a:t>
                      </a:r>
                      <a:r>
                        <a:rPr lang="fr-FR" sz="1400" b="1" dirty="0"/>
                        <a:t> </a:t>
                      </a:r>
                      <a:r>
                        <a:rPr lang="fr-FR" sz="1400" b="1" dirty="0" err="1"/>
                        <a:t>forest</a:t>
                      </a:r>
                      <a:r>
                        <a:rPr lang="fr-FR" sz="1400" b="1" dirty="0"/>
                        <a:t> </a:t>
                      </a:r>
                      <a:r>
                        <a:rPr lang="fr-FR" sz="1400" b="1" dirty="0" err="1"/>
                        <a:t>regression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0,04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0,037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0,2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0,19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0,95</a:t>
                      </a:r>
                      <a:r>
                        <a:rPr lang="fr-FR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0,95</a:t>
                      </a:r>
                      <a:endParaRPr lang="fr-FR" sz="16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0,93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0,94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154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0,06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0,055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0,25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0,23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0,92</a:t>
                      </a:r>
                      <a:r>
                        <a:rPr lang="fr-FR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0,93</a:t>
                      </a:r>
                      <a:endParaRPr lang="fr-FR" sz="16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0,91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0,92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92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/>
                        <a:t>LGBM </a:t>
                      </a:r>
                      <a:r>
                        <a:rPr lang="fr-FR" sz="1400" b="1" dirty="0" err="1"/>
                        <a:t>regressor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0,1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0,099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0,31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0,31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0,88</a:t>
                      </a:r>
                      <a:r>
                        <a:rPr lang="fr-FR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0,88</a:t>
                      </a:r>
                      <a:endParaRPr lang="fr-FR" sz="16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0,88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0,88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08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XGBregressor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0,04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0,039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0,2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0,199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0,95</a:t>
                      </a:r>
                      <a:r>
                        <a:rPr lang="fr-FR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0,95</a:t>
                      </a:r>
                      <a:endParaRPr lang="fr-FR" sz="16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0,94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094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99560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68802FE1-DCD9-90B1-6550-04ECBC1A4970}"/>
              </a:ext>
            </a:extLst>
          </p:cNvPr>
          <p:cNvSpPr txBox="1"/>
          <p:nvPr/>
        </p:nvSpPr>
        <p:spPr>
          <a:xfrm>
            <a:off x="2442592" y="5400347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Cas de l’émission de CO2.</a:t>
            </a:r>
          </a:p>
        </p:txBody>
      </p:sp>
    </p:spTree>
    <p:extLst>
      <p:ext uri="{BB962C8B-B14F-4D97-AF65-F5344CB8AC3E}">
        <p14:creationId xmlns:p14="http://schemas.microsoft.com/office/powerpoint/2010/main" val="4011326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719"/>
    </mc:Choice>
    <mc:Fallback>
      <p:transition spd="slow" advTm="1571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327268" cy="734283"/>
          </a:xfrm>
        </p:spPr>
        <p:txBody>
          <a:bodyPr/>
          <a:lstStyle/>
          <a:p>
            <a:r>
              <a:rPr lang="fr-FR" sz="2400" b="1" dirty="0">
                <a:latin typeface="+mn-lt"/>
                <a:ea typeface="新細明體" pitchFamily="18" charset="-120"/>
              </a:rPr>
              <a:t>Modélisation et évaluation : Impact de la variable </a:t>
            </a:r>
            <a:r>
              <a:rPr lang="fr-FR" sz="2400" b="1" dirty="0" err="1">
                <a:latin typeface="+mn-lt"/>
                <a:ea typeface="新細明體" pitchFamily="18" charset="-120"/>
              </a:rPr>
              <a:t>ENERGYSTARScore</a:t>
            </a:r>
            <a:r>
              <a:rPr lang="fr-FR" sz="2400" b="1" dirty="0">
                <a:latin typeface="+mn-lt"/>
                <a:ea typeface="新細明體" pitchFamily="18" charset="-120"/>
              </a:rPr>
              <a:t> (cible2)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86027"/>
            <a:ext cx="8867328" cy="5995186"/>
          </a:xfrm>
        </p:spPr>
        <p:txBody>
          <a:bodyPr/>
          <a:lstStyle/>
          <a:p>
            <a:pPr marL="0" indent="0" algn="just">
              <a:buSzPct val="100000"/>
              <a:buNone/>
            </a:pPr>
            <a:endParaRPr lang="fr-FR" sz="1600" b="1" dirty="0"/>
          </a:p>
          <a:p>
            <a:pPr marL="0" indent="0" algn="just">
              <a:buSzPct val="100000"/>
              <a:buNone/>
            </a:pPr>
            <a:endParaRPr lang="fr-FR" sz="1600" b="1" dirty="0"/>
          </a:p>
          <a:p>
            <a:pPr marL="0" indent="0" algn="just">
              <a:buSzPct val="100000"/>
              <a:buFont typeface="Wingdings" panose="05000000000000000000" pitchFamily="2" charset="2"/>
              <a:buChar char="§"/>
            </a:pPr>
            <a:endParaRPr lang="fr-FR" sz="1600" b="1" dirty="0"/>
          </a:p>
          <a:p>
            <a:pPr marL="0" indent="0" algn="just">
              <a:buSzPct val="100000"/>
              <a:buNone/>
            </a:pPr>
            <a:endParaRPr lang="fr-FR" sz="1600" b="1" dirty="0"/>
          </a:p>
          <a:p>
            <a:pPr marL="0" indent="0" algn="just">
              <a:buSzPct val="100000"/>
              <a:buNone/>
            </a:pPr>
            <a:endParaRPr lang="fr-FR" sz="1600" b="1" dirty="0"/>
          </a:p>
          <a:p>
            <a:pPr marL="0" indent="0" algn="just">
              <a:buSzPct val="100000"/>
              <a:buNone/>
            </a:pPr>
            <a:endParaRPr lang="fr-FR" sz="1600" b="1" dirty="0"/>
          </a:p>
          <a:p>
            <a:pPr marL="0" indent="0" algn="just">
              <a:buSzPct val="100000"/>
              <a:buNone/>
              <a:tabLst>
                <a:tab pos="449263" algn="l"/>
              </a:tabLst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graphicFrame>
        <p:nvGraphicFramePr>
          <p:cNvPr id="8" name="Tableau 6">
            <a:extLst>
              <a:ext uri="{FF2B5EF4-FFF2-40B4-BE49-F238E27FC236}">
                <a16:creationId xmlns:a16="http://schemas.microsoft.com/office/drawing/2014/main" id="{08F379E2-1FD7-D882-1868-4C8172A2D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910773"/>
              </p:ext>
            </p:extLst>
          </p:nvPr>
        </p:nvGraphicFramePr>
        <p:xfrm>
          <a:off x="332529" y="1219200"/>
          <a:ext cx="8811471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857">
                  <a:extLst>
                    <a:ext uri="{9D8B030D-6E8A-4147-A177-3AD203B41FA5}">
                      <a16:colId xmlns:a16="http://schemas.microsoft.com/office/drawing/2014/main" val="3950976185"/>
                    </a:ext>
                  </a:extLst>
                </a:gridCol>
                <a:gridCol w="1474462">
                  <a:extLst>
                    <a:ext uri="{9D8B030D-6E8A-4147-A177-3AD203B41FA5}">
                      <a16:colId xmlns:a16="http://schemas.microsoft.com/office/drawing/2014/main" val="3738607011"/>
                    </a:ext>
                  </a:extLst>
                </a:gridCol>
                <a:gridCol w="1396887">
                  <a:extLst>
                    <a:ext uri="{9D8B030D-6E8A-4147-A177-3AD203B41FA5}">
                      <a16:colId xmlns:a16="http://schemas.microsoft.com/office/drawing/2014/main" val="3624563710"/>
                    </a:ext>
                  </a:extLst>
                </a:gridCol>
                <a:gridCol w="1695529">
                  <a:extLst>
                    <a:ext uri="{9D8B030D-6E8A-4147-A177-3AD203B41FA5}">
                      <a16:colId xmlns:a16="http://schemas.microsoft.com/office/drawing/2014/main" val="3264425195"/>
                    </a:ext>
                  </a:extLst>
                </a:gridCol>
                <a:gridCol w="2195736">
                  <a:extLst>
                    <a:ext uri="{9D8B030D-6E8A-4147-A177-3AD203B41FA5}">
                      <a16:colId xmlns:a16="http://schemas.microsoft.com/office/drawing/2014/main" val="2082034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Regresseur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MSE(Test)</a:t>
                      </a:r>
                    </a:p>
                    <a:p>
                      <a:r>
                        <a:rPr lang="fr-FR" sz="1400" dirty="0" err="1">
                          <a:solidFill>
                            <a:srgbClr val="C00000"/>
                          </a:solidFill>
                        </a:rPr>
                        <a:t>Avec</a:t>
                      </a:r>
                      <a:r>
                        <a:rPr lang="fr-FR" sz="1400" dirty="0" err="1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400" dirty="0" err="1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Sans</a:t>
                      </a:r>
                      <a:endParaRPr lang="fr-F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RMSE(Test)</a:t>
                      </a:r>
                    </a:p>
                    <a:p>
                      <a:r>
                        <a:rPr lang="fr-FR" sz="1400" dirty="0" err="1">
                          <a:solidFill>
                            <a:srgbClr val="C00000"/>
                          </a:solidFill>
                        </a:rPr>
                        <a:t>Avec</a:t>
                      </a:r>
                      <a:r>
                        <a:rPr lang="fr-FR" sz="1400" dirty="0" err="1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400" dirty="0" err="1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Sans</a:t>
                      </a:r>
                      <a:endParaRPr lang="fr-FR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R2(Test)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solidFill>
                            <a:srgbClr val="C00000"/>
                          </a:solidFill>
                        </a:rPr>
                        <a:t>Avec</a:t>
                      </a:r>
                      <a:r>
                        <a:rPr lang="fr-FR" sz="1400" dirty="0" err="1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400" dirty="0" err="1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Sans</a:t>
                      </a:r>
                      <a:endParaRPr lang="fr-FR" sz="1400" dirty="0">
                        <a:solidFill>
                          <a:srgbClr val="0070C0"/>
                        </a:solidFill>
                      </a:endParaRPr>
                    </a:p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       R2</a:t>
                      </a:r>
                    </a:p>
                    <a:p>
                      <a:r>
                        <a:rPr lang="fr-FR" sz="1400" dirty="0"/>
                        <a:t>(</a:t>
                      </a:r>
                      <a:r>
                        <a:rPr lang="fr-FR" sz="1400" dirty="0" err="1"/>
                        <a:t>train:crossvalidation</a:t>
                      </a:r>
                      <a:r>
                        <a:rPr lang="fr-FR" sz="14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solidFill>
                            <a:srgbClr val="C00000"/>
                          </a:solidFill>
                        </a:rPr>
                        <a:t>Avec</a:t>
                      </a:r>
                      <a:r>
                        <a:rPr lang="fr-FR" sz="1400" dirty="0" err="1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400" dirty="0" err="1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Sans</a:t>
                      </a:r>
                      <a:endParaRPr lang="fr-FR" sz="1400" dirty="0">
                        <a:solidFill>
                          <a:srgbClr val="0070C0"/>
                        </a:solidFill>
                      </a:endParaRPr>
                    </a:p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6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Linear</a:t>
                      </a:r>
                      <a:r>
                        <a:rPr lang="fr-FR" sz="1400" b="1" dirty="0"/>
                        <a:t> </a:t>
                      </a:r>
                      <a:r>
                        <a:rPr lang="fr-FR" sz="1400" b="1" dirty="0" err="1"/>
                        <a:t>regression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0,5</a:t>
                      </a:r>
                      <a:r>
                        <a:rPr lang="fr-FR" sz="1600" b="1" dirty="0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0,5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0,71</a:t>
                      </a:r>
                      <a:r>
                        <a:rPr lang="fr-FR" sz="1600" b="1" dirty="0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0,71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0,44</a:t>
                      </a:r>
                      <a:r>
                        <a:rPr lang="fr-F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0,44</a:t>
                      </a:r>
                      <a:endParaRPr lang="fr-FR" sz="16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0,51</a:t>
                      </a:r>
                      <a:r>
                        <a:rPr lang="fr-FR" sz="1600" b="1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0,51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03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Ridge </a:t>
                      </a:r>
                      <a:r>
                        <a:rPr lang="fr-FR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regression</a:t>
                      </a:r>
                      <a:endParaRPr lang="fr-FR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0,5</a:t>
                      </a:r>
                      <a:r>
                        <a:rPr lang="fr-FR" sz="1600" b="1" dirty="0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0,5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0,7</a:t>
                      </a:r>
                      <a:r>
                        <a:rPr lang="fr-FR" sz="1600" b="1" dirty="0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0,7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0,44</a:t>
                      </a:r>
                      <a:r>
                        <a:rPr lang="fr-F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0,45</a:t>
                      </a:r>
                      <a:endParaRPr lang="fr-FR" sz="16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0,51</a:t>
                      </a:r>
                      <a:r>
                        <a:rPr lang="fr-FR" sz="1600" b="1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0,51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2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/>
                        <a:t>Lasso </a:t>
                      </a:r>
                      <a:r>
                        <a:rPr lang="fr-FR" sz="1400" b="1" dirty="0" err="1"/>
                        <a:t>regression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0,91</a:t>
                      </a:r>
                      <a:r>
                        <a:rPr lang="fr-FR" sz="1600" b="1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0,91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0,95</a:t>
                      </a:r>
                      <a:r>
                        <a:rPr lang="fr-FR" sz="1600" b="1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0,95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-0,000.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-0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</a:rPr>
                        <a:t>,000.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-0,01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-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</a:rPr>
                        <a:t>0,01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5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Elasticnet</a:t>
                      </a:r>
                      <a:r>
                        <a:rPr lang="fr-FR" sz="1400" b="1" dirty="0"/>
                        <a:t> </a:t>
                      </a:r>
                      <a:r>
                        <a:rPr lang="fr-FR" sz="1400" b="1" dirty="0" err="1"/>
                        <a:t>regression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0,88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0,91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0,93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0,95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0,01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-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0,000…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0,01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-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0,01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6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Random</a:t>
                      </a:r>
                      <a:r>
                        <a:rPr lang="fr-FR" sz="1400" b="1" dirty="0"/>
                        <a:t> </a:t>
                      </a:r>
                      <a:r>
                        <a:rPr lang="fr-FR" sz="1400" b="1" dirty="0" err="1"/>
                        <a:t>forest</a:t>
                      </a:r>
                      <a:r>
                        <a:rPr lang="fr-FR" sz="1400" b="1" dirty="0"/>
                        <a:t> </a:t>
                      </a:r>
                      <a:r>
                        <a:rPr lang="fr-FR" sz="1400" b="1" dirty="0" err="1"/>
                        <a:t>regression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0,29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0,3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0,54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0,54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0,67</a:t>
                      </a:r>
                      <a:r>
                        <a:rPr lang="fr-FR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0,67</a:t>
                      </a:r>
                      <a:endParaRPr lang="fr-FR" sz="16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0,7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0,7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154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0,34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0,33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0,58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0,57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0,62</a:t>
                      </a:r>
                      <a:r>
                        <a:rPr lang="fr-FR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0,63</a:t>
                      </a:r>
                      <a:endParaRPr lang="fr-FR" sz="16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0,66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0,67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92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/>
                        <a:t>LGBM </a:t>
                      </a:r>
                      <a:r>
                        <a:rPr lang="fr-FR" sz="1400" b="1" dirty="0" err="1"/>
                        <a:t>regressor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0,35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0,35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0,59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0,59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0,61</a:t>
                      </a:r>
                      <a:r>
                        <a:rPr lang="fr-FR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0,51</a:t>
                      </a:r>
                      <a:endParaRPr lang="fr-FR" sz="16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0,6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0,6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08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XGBregressor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0,27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0,3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0,2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0,52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0,69</a:t>
                      </a:r>
                      <a:r>
                        <a:rPr lang="fr-FR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0,57</a:t>
                      </a:r>
                      <a:endParaRPr lang="fr-FR" sz="16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0,68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fr-FR" sz="1600" b="1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0,67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99560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308B9F9F-BAC2-3676-1AB6-9C459F3306C1}"/>
              </a:ext>
            </a:extLst>
          </p:cNvPr>
          <p:cNvSpPr txBox="1"/>
          <p:nvPr/>
        </p:nvSpPr>
        <p:spPr>
          <a:xfrm>
            <a:off x="2442592" y="526946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Cas de la consommation d’énergie.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B242E1B-9986-E484-19CF-2E32BEFD012E}"/>
              </a:ext>
            </a:extLst>
          </p:cNvPr>
          <p:cNvSpPr txBox="1"/>
          <p:nvPr/>
        </p:nvSpPr>
        <p:spPr>
          <a:xfrm>
            <a:off x="641920" y="5616301"/>
            <a:ext cx="4661646" cy="4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ts val="3200"/>
              </a:lnSpc>
              <a:buNone/>
            </a:pPr>
            <a:r>
              <a:rPr lang="fr-FR" altLang="fr-FR" sz="1800" b="1" dirty="0"/>
              <a:t>Interprétation:  </a:t>
            </a:r>
            <a:r>
              <a:rPr lang="fr-FR" altLang="fr-FR" sz="1800" dirty="0"/>
              <a:t>Pas d’impact</a:t>
            </a:r>
          </a:p>
        </p:txBody>
      </p:sp>
    </p:spTree>
    <p:extLst>
      <p:ext uri="{BB962C8B-B14F-4D97-AF65-F5344CB8AC3E}">
        <p14:creationId xmlns:p14="http://schemas.microsoft.com/office/powerpoint/2010/main" val="4210152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53"/>
    </mc:Choice>
    <mc:Fallback>
      <p:transition spd="slow" advTm="745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56433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sz="2800" b="1" dirty="0">
                <a:latin typeface="+mn-lt"/>
                <a:ea typeface="新細明體" pitchFamily="18" charset="-120"/>
              </a:rPr>
              <a:t>Conclusion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8935" y="995919"/>
            <a:ext cx="8421286" cy="5383594"/>
          </a:xfrm>
        </p:spPr>
        <p:txBody>
          <a:bodyPr/>
          <a:lstStyle/>
          <a:p>
            <a:pPr marL="182563" indent="-182563" algn="just" eaLnBrk="1" hangingPunct="1"/>
            <a:r>
              <a:rPr lang="fr-FR" sz="1600" b="1" dirty="0">
                <a:ea typeface="新細明體" pitchFamily="18" charset="-120"/>
              </a:rPr>
              <a:t>Projet pour prédire l’émission de CO2 et  la consommation d’énergie des bâtiments non destinés à l’habitation.</a:t>
            </a:r>
          </a:p>
          <a:p>
            <a:pPr marL="182563" indent="-182563" algn="just" eaLnBrk="1" hangingPunct="1"/>
            <a:r>
              <a:rPr lang="fr-FR" sz="1600" b="1" dirty="0">
                <a:ea typeface="新細明體" pitchFamily="18" charset="-120"/>
              </a:rPr>
              <a:t>Processus:</a:t>
            </a:r>
          </a:p>
          <a:p>
            <a:pPr indent="-80963" algn="just" eaLnBrk="1" hangingPunct="1">
              <a:buFont typeface="Wingdings" panose="05000000000000000000" pitchFamily="2" charset="2"/>
              <a:buChar char="v"/>
            </a:pPr>
            <a:r>
              <a:rPr lang="fr-FR" altLang="fr-FR" sz="1600" b="1" dirty="0"/>
              <a:t> Préparation et nettoyage des données :</a:t>
            </a:r>
          </a:p>
          <a:p>
            <a:pPr marL="533400" indent="-174625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altLang="fr-FR" sz="1600" b="1" dirty="0"/>
              <a:t>Suppression des lignes selon plusieurs critères ,valeurs de colonnes</a:t>
            </a:r>
          </a:p>
          <a:p>
            <a:pPr marL="533400" indent="-174625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600" b="1" dirty="0"/>
              <a:t>Suppression de quelques variables .</a:t>
            </a:r>
          </a:p>
          <a:p>
            <a:pPr marL="533400" indent="-174625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600" b="1" dirty="0"/>
              <a:t>Création des nouvelles variables structurelles.</a:t>
            </a:r>
          </a:p>
          <a:p>
            <a:pPr marL="533400" indent="-174625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600" b="1" dirty="0"/>
              <a:t>Plusieurs méthodes d’imputation: moyenne (variables numérique), remplacer par la valeur la plus fréquente (variables catégorielle).</a:t>
            </a:r>
          </a:p>
          <a:p>
            <a:pPr indent="20638" algn="just" eaLnBrk="1" hangingPunct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sz="1600" b="1" dirty="0"/>
              <a:t>   Analyse exploratoire des données </a:t>
            </a:r>
          </a:p>
          <a:p>
            <a:pPr indent="20638" algn="just" eaLnBrk="1" hangingPunct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sz="1600" b="1" dirty="0"/>
              <a:t>Modélisation et évaluation des modèles</a:t>
            </a:r>
          </a:p>
          <a:p>
            <a:pPr marL="182563" indent="-182563" algn="just" eaLnBrk="1" hangingPunct="1">
              <a:spcBef>
                <a:spcPts val="1200"/>
              </a:spcBef>
            </a:pPr>
            <a:r>
              <a:rPr lang="fr-FR" sz="1600" b="1" dirty="0"/>
              <a:t>Bonne performance pour prédire </a:t>
            </a:r>
            <a:r>
              <a:rPr lang="fr-FR" sz="1600" b="1" dirty="0">
                <a:ea typeface="新細明體" pitchFamily="18" charset="-120"/>
              </a:rPr>
              <a:t>l’émission de CO2.</a:t>
            </a:r>
          </a:p>
          <a:p>
            <a:pPr marL="182563" indent="-182563" algn="just" eaLnBrk="1" hangingPunct="1">
              <a:spcBef>
                <a:spcPts val="1200"/>
              </a:spcBef>
            </a:pPr>
            <a:r>
              <a:rPr lang="fr-FR" sz="1600" b="1" dirty="0"/>
              <a:t>Performance  moyenne pour prédire </a:t>
            </a:r>
            <a:r>
              <a:rPr lang="fr-FR" sz="1600" b="1" dirty="0">
                <a:ea typeface="新細明體" pitchFamily="18" charset="-120"/>
              </a:rPr>
              <a:t>la consommation d’énergie.</a:t>
            </a:r>
          </a:p>
          <a:p>
            <a:pPr marL="182563" indent="-182563" algn="just" eaLnBrk="1" hangingPunct="1">
              <a:spcBef>
                <a:spcPts val="1200"/>
              </a:spcBef>
            </a:pPr>
            <a:r>
              <a:rPr lang="fr-FR" sz="1600" b="1" dirty="0">
                <a:ea typeface="新細明體" pitchFamily="18" charset="-120"/>
              </a:rPr>
              <a:t>La variable  relative au score énergétique  n’est pas importante pour les deux cas.</a:t>
            </a:r>
            <a:endParaRPr lang="fr-FR" sz="1600" b="1" dirty="0"/>
          </a:p>
          <a:p>
            <a:pPr indent="0" algn="just" eaLnBrk="1" hangingPunct="1">
              <a:spcBef>
                <a:spcPts val="1200"/>
              </a:spcBef>
              <a:buNone/>
            </a:pPr>
            <a:endParaRPr lang="fr-FR" sz="1800" b="1" dirty="0">
              <a:ea typeface="新細明體" pitchFamily="18" charset="-12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fr-FR" altLang="zh-TW" sz="1800" b="1" dirty="0">
                <a:ea typeface="新細明體" pitchFamily="18" charset="-120"/>
              </a:rPr>
              <a:t>   </a:t>
            </a:r>
            <a:endParaRPr lang="fr-FR" sz="1800" b="1" dirty="0"/>
          </a:p>
          <a:p>
            <a:pPr marL="182563" indent="-182563" algn="just" eaLnBrk="1" hangingPunct="1">
              <a:lnSpc>
                <a:spcPct val="150000"/>
              </a:lnSpc>
              <a:spcBef>
                <a:spcPts val="1200"/>
              </a:spcBef>
            </a:pPr>
            <a:endParaRPr lang="fr-FR" altLang="fr-FR" sz="1800" b="1" dirty="0"/>
          </a:p>
          <a:p>
            <a:pPr marL="0" indent="0" algn="just" eaLnBrk="1" hangingPunct="1">
              <a:lnSpc>
                <a:spcPct val="150000"/>
              </a:lnSpc>
              <a:buNone/>
              <a:tabLst>
                <a:tab pos="1073150" algn="l"/>
              </a:tabLst>
            </a:pPr>
            <a:br>
              <a:rPr lang="fr-FR" sz="2400" dirty="0"/>
            </a:br>
            <a:br>
              <a:rPr lang="fr-FR" sz="2400" dirty="0"/>
            </a:br>
            <a:endParaRPr lang="en-US" altLang="zh-TW" sz="2400" b="1" dirty="0">
              <a:ea typeface="新細明體" pitchFamily="18" charset="-120"/>
            </a:endParaRPr>
          </a:p>
          <a:p>
            <a:pPr marL="269875" indent="-269875" eaLnBrk="1" hangingPunct="1"/>
            <a:endParaRPr lang="fr-FR" altLang="fr-FR" sz="2400" b="1" dirty="0"/>
          </a:p>
          <a:p>
            <a:pPr marL="269875" indent="-269875" eaLnBrk="1" hangingPunct="1"/>
            <a:endParaRPr lang="en-US" altLang="zh-TW" sz="2400" b="1" dirty="0"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0A7475-2319-429D-B5D1-F526AA7784CE}" type="slidenum">
              <a:rPr lang="en-US" altLang="en-US">
                <a:latin typeface="Garamond" panose="02020404030301010803" pitchFamily="18" charset="0"/>
              </a:rPr>
              <a:t>29</a:t>
            </a:fld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000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564"/>
    </mc:Choice>
    <mc:Fallback>
      <p:transition spd="slow" advTm="7856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692696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200" b="1" dirty="0"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2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2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Présentation du jeu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2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Nettoyage et analyse 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2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Modélisation et évaluation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2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Démarche,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2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Emission de CO2, 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2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Consommation de l’énergie,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2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Impact de la variable relative au score énergétique.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2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1851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0"/>
    </mc:Choice>
    <mc:Fallback>
      <p:transition spd="slow" advTm="103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6A095A-DA64-4FAD-8D37-18C7719C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BB59EB-D774-DCA9-88B9-C339E1624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867328" cy="4530725"/>
          </a:xfrm>
        </p:spPr>
        <p:txBody>
          <a:bodyPr/>
          <a:lstStyle/>
          <a:p>
            <a:pPr algn="just"/>
            <a:r>
              <a:rPr lang="fr-FR" sz="2400" dirty="0"/>
              <a:t>[1]:https://openclassrooms.com/</a:t>
            </a:r>
            <a:r>
              <a:rPr lang="fr-FR" sz="2400" dirty="0" err="1"/>
              <a:t>fr</a:t>
            </a:r>
            <a:r>
              <a:rPr lang="fr-FR" sz="2400" dirty="0"/>
              <a:t>/courses/4011851-initiez-vous-au-machine-learning/4025156-plongez-vous-dans-la-peau-d-un-data-scientist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7A1F98-D62C-24B0-9B28-6B34208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304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2"/>
    </mc:Choice>
    <mc:Fallback>
      <p:transition spd="slow" advTm="1412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539750" y="836613"/>
            <a:ext cx="8229600" cy="43894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 2" pitchFamily="18" charset="2"/>
              <a:buNone/>
              <a:defRPr/>
            </a:pPr>
            <a:endParaRPr lang="fr-FR" altLang="fr-FR" kern="0" dirty="0"/>
          </a:p>
          <a:p>
            <a:pPr algn="ctr" eaLnBrk="1" hangingPunct="1">
              <a:buFont typeface="Wingdings 2" pitchFamily="18" charset="2"/>
              <a:buNone/>
              <a:defRPr/>
            </a:pPr>
            <a:r>
              <a:rPr lang="fr-FR" altLang="fr-FR" sz="4400" b="1" dirty="0">
                <a:solidFill>
                  <a:schemeClr val="tx2"/>
                </a:solidFill>
                <a:latin typeface="+mj-lt"/>
                <a:ea typeface="新細明體" pitchFamily="18" charset="-120"/>
                <a:cs typeface="+mj-cs"/>
              </a:rPr>
              <a:t>Merci de votre attention</a:t>
            </a:r>
          </a:p>
          <a:p>
            <a:pPr algn="ctr" eaLnBrk="1" hangingPunct="1">
              <a:buFont typeface="Wingdings 2" pitchFamily="18" charset="2"/>
              <a:buNone/>
              <a:defRPr/>
            </a:pPr>
            <a:endParaRPr lang="fr-FR" altLang="fr-FR" sz="3200" b="1" kern="0" dirty="0"/>
          </a:p>
        </p:txBody>
      </p:sp>
      <p:pic>
        <p:nvPicPr>
          <p:cNvPr id="41988" name="Picture 2" descr="C:\Users\Walid\Downloads\question2-300x3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636838"/>
            <a:ext cx="2160588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41C4F5-E6C8-4071-84F6-DEE3BDD05FF6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38"/>
    </mc:Choice>
    <mc:Fallback>
      <p:transition spd="slow" advTm="193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49177"/>
            <a:ext cx="8146042" cy="501927"/>
          </a:xfrm>
        </p:spPr>
        <p:txBody>
          <a:bodyPr/>
          <a:lstStyle/>
          <a:p>
            <a:pPr eaLnBrk="1" hangingPunct="1"/>
            <a:r>
              <a:rPr lang="en-US" altLang="zh-TW" sz="3600" b="1" dirty="0">
                <a:latin typeface="+mn-lt"/>
                <a:ea typeface="新細明體" pitchFamily="18" charset="-12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80728"/>
            <a:ext cx="8294371" cy="5262910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Ville : Seattle.</a:t>
            </a:r>
          </a:p>
          <a:p>
            <a:pPr algn="just" eaLnBrk="1" hangingPunct="1">
              <a:spcBef>
                <a:spcPts val="1200"/>
              </a:spcBef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Objectif : </a:t>
            </a:r>
            <a:r>
              <a:rPr lang="fr-FR" sz="2400" b="1" dirty="0">
                <a:ea typeface="新細明體" pitchFamily="18" charset="-120"/>
                <a:cs typeface="Calibri" panose="020F0502020204030204" pitchFamily="34" charset="0"/>
              </a:rPr>
              <a:t>ville neutre en émissions de carbone en     2050</a:t>
            </a: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.</a:t>
            </a:r>
          </a:p>
          <a:p>
            <a:pPr algn="just" eaLnBrk="1" hangingPunct="1">
              <a:spcBef>
                <a:spcPts val="1200"/>
              </a:spcBef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Projet : Etude de la </a:t>
            </a:r>
            <a:r>
              <a:rPr lang="fr-FR" sz="2400" b="1" dirty="0">
                <a:ea typeface="新細明體" pitchFamily="18" charset="-120"/>
                <a:cs typeface="Calibri" panose="020F0502020204030204" pitchFamily="34" charset="0"/>
              </a:rPr>
              <a:t>consommation et les émissions des bâtiments non destinés à l’habitation.</a:t>
            </a:r>
            <a:endParaRPr lang="fr-FR" altLang="fr-FR" sz="2400" b="1" dirty="0">
              <a:ea typeface="新細明體" pitchFamily="18" charset="-120"/>
              <a:cs typeface="Calibri" panose="020F0502020204030204" pitchFamily="34" charset="0"/>
            </a:endParaRPr>
          </a:p>
          <a:p>
            <a:pPr algn="just" eaLnBrk="1" hangingPunct="1">
              <a:spcBef>
                <a:spcPts val="1200"/>
              </a:spcBef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Mission : </a:t>
            </a:r>
          </a:p>
          <a:p>
            <a:pPr indent="12700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 Traitement des données.</a:t>
            </a:r>
          </a:p>
          <a:p>
            <a:pPr indent="12700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 Prédiction des émissions CO2. </a:t>
            </a:r>
          </a:p>
          <a:p>
            <a:pPr indent="12700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 Prédiction de la consommation totale d’énergie.</a:t>
            </a:r>
          </a:p>
          <a:p>
            <a:pPr indent="12700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 Evaluer l’intérêt de l’</a:t>
            </a:r>
            <a:r>
              <a:rPr lang="fr-FR" sz="2400" b="1" dirty="0">
                <a:ea typeface="新細明體" pitchFamily="18" charset="-120"/>
                <a:cs typeface="Calibri" panose="020F0502020204030204" pitchFamily="34" charset="0"/>
              </a:rPr>
              <a:t>"</a:t>
            </a:r>
            <a:r>
              <a:rPr lang="fr-FR" sz="2400" b="1" dirty="0">
                <a:ea typeface="新細明體" pitchFamily="18" charset="-12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ENERGY STAR Score</a:t>
            </a:r>
            <a:r>
              <a:rPr lang="fr-FR" sz="2400" b="1" dirty="0">
                <a:ea typeface="新細明體" pitchFamily="18" charset="-120"/>
                <a:cs typeface="Calibri" panose="020F0502020204030204" pitchFamily="34" charset="0"/>
              </a:rPr>
              <a:t>" pour la prédiction d’émissions.</a:t>
            </a:r>
            <a:endParaRPr lang="fr-FR" altLang="fr-FR" sz="2400" b="1" dirty="0">
              <a:ea typeface="新細明體" pitchFamily="18" charset="-120"/>
              <a:cs typeface="Calibri" panose="020F0502020204030204" pitchFamily="34" charset="0"/>
            </a:endParaRPr>
          </a:p>
          <a:p>
            <a:pPr indent="12700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endParaRPr lang="fr-FR" altLang="fr-FR" sz="2400" b="1" dirty="0">
              <a:ea typeface="新細明體" pitchFamily="18" charset="-120"/>
              <a:cs typeface="Calibri" panose="020F0502020204030204" pitchFamily="34" charset="0"/>
            </a:endParaRPr>
          </a:p>
          <a:p>
            <a:pPr marL="265112" indent="0">
              <a:spcAft>
                <a:spcPts val="200"/>
              </a:spcAft>
              <a:buNone/>
            </a:pPr>
            <a:endParaRPr lang="fr-FR" sz="2000" dirty="0"/>
          </a:p>
          <a:p>
            <a:pPr marL="0" indent="0" algn="just" eaLnBrk="1" hangingPunct="1">
              <a:spcBef>
                <a:spcPts val="1200"/>
              </a:spcBef>
              <a:buNone/>
              <a:defRPr/>
            </a:pPr>
            <a:endParaRPr lang="fr-FR" altLang="fr-FR" sz="2000" b="1" dirty="0">
              <a:ea typeface="新細明體" pitchFamily="18" charset="-120"/>
              <a:cs typeface="Calibri" panose="020F0502020204030204" pitchFamily="34" charset="0"/>
            </a:endParaRPr>
          </a:p>
          <a:p>
            <a:pPr algn="just" eaLnBrk="1" hangingPunct="1">
              <a:spcBef>
                <a:spcPts val="1200"/>
              </a:spcBef>
              <a:defRPr/>
            </a:pPr>
            <a:endParaRPr lang="fr-FR" altLang="fr-FR" sz="2000" b="1" dirty="0">
              <a:ea typeface="新細明體" pitchFamily="18" charset="-120"/>
              <a:cs typeface="Calibri" panose="020F0502020204030204" pitchFamily="34" charset="0"/>
            </a:endParaRPr>
          </a:p>
          <a:p>
            <a:pPr algn="just" eaLnBrk="1" hangingPunct="1">
              <a:defRPr/>
            </a:pPr>
            <a:endParaRPr lang="fr-FR" altLang="fr-FR" b="1" dirty="0">
              <a:ea typeface="新細明體" pitchFamily="18" charset="-120"/>
            </a:endParaRPr>
          </a:p>
          <a:p>
            <a:pPr algn="just" eaLnBrk="1" hangingPunct="1">
              <a:defRPr/>
            </a:pPr>
            <a:endParaRPr lang="fr-FR" altLang="fr-FR" b="1" dirty="0">
              <a:ea typeface="新細明體" pitchFamily="18" charset="-120"/>
            </a:endParaRPr>
          </a:p>
          <a:p>
            <a:pPr marL="0" indent="0" algn="just" eaLnBrk="1" hangingPunct="1">
              <a:lnSpc>
                <a:spcPct val="150000"/>
              </a:lnSpc>
              <a:buNone/>
              <a:defRPr/>
            </a:pPr>
            <a:endParaRPr lang="fr-FR" altLang="fr-FR" sz="2400" b="1" dirty="0">
              <a:ea typeface="新細明體" pitchFamily="18" charset="-120"/>
            </a:endParaRPr>
          </a:p>
          <a:p>
            <a:pPr algn="just" eaLnBrk="1" hangingPunct="1">
              <a:defRPr/>
            </a:pPr>
            <a:endParaRPr lang="fr-FR" altLang="fr-FR" sz="2400" b="1" dirty="0"/>
          </a:p>
          <a:p>
            <a:pPr algn="just" eaLnBrk="1" hangingPunct="1">
              <a:defRPr/>
            </a:pPr>
            <a:endParaRPr lang="fr-FR" altLang="fr-FR" sz="2400" b="1" dirty="0"/>
          </a:p>
          <a:p>
            <a:pPr algn="just" eaLnBrk="1" hangingPunct="1">
              <a:lnSpc>
                <a:spcPct val="150000"/>
              </a:lnSpc>
              <a:defRPr/>
            </a:pPr>
            <a:endParaRPr lang="fr-FR" altLang="fr-FR" sz="2400" b="1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fr-FR" altLang="zh-TW" sz="3200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fr-FR" altLang="zh-TW" sz="3200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fr-FR" altLang="zh-TW" sz="3200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fr-FR" altLang="zh-TW" sz="3200" dirty="0">
              <a:ea typeface="新細明體" pitchFamily="18" charset="-120"/>
            </a:endParaRPr>
          </a:p>
        </p:txBody>
      </p:sp>
      <p:sp>
        <p:nvSpPr>
          <p:cNvPr id="9226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9751C9-AD19-4B25-A7C7-90AB00D93E71}" type="slidenum">
              <a:rPr lang="en-US" altLang="en-US" smtClean="0">
                <a:latin typeface="Garamond" panose="02020404030301010803" pitchFamily="18" charset="0"/>
              </a:rPr>
              <a:pPr/>
              <a:t>4</a:t>
            </a:fld>
            <a:endParaRPr lang="en-US" altLang="en-US" dirty="0">
              <a:latin typeface="Garamond" panose="02020404030301010803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843" y="751105"/>
            <a:ext cx="2715468" cy="805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467"/>
    </mc:Choice>
    <mc:Fallback>
      <p:transition spd="slow" advTm="3846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Présentation du jeu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Nettoyage et analyse 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Modélisation et évaluation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Emission de CO2,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Consommation de l’énergie,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Impact de la variable relative au score énergétique.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9912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34"/>
    </mc:Choice>
    <mc:Fallback>
      <p:transition spd="slow" advTm="153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68193-CC5F-221C-F925-77E0C911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Traitement des données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FFA1D09-BFE6-9409-E2B8-DA89C341C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8" y="1213941"/>
            <a:ext cx="7875763" cy="4430117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AC7220-77E8-2F56-864F-D8B0591A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B721EF9-BA89-E119-10FE-DB9CBAD9C119}"/>
              </a:ext>
            </a:extLst>
          </p:cNvPr>
          <p:cNvSpPr txBox="1"/>
          <p:nvPr/>
        </p:nvSpPr>
        <p:spPr>
          <a:xfrm>
            <a:off x="1907704" y="580526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Etapes d’un processus data science.</a:t>
            </a:r>
          </a:p>
        </p:txBody>
      </p:sp>
    </p:spTree>
    <p:extLst>
      <p:ext uri="{BB962C8B-B14F-4D97-AF65-F5344CB8AC3E}">
        <p14:creationId xmlns:p14="http://schemas.microsoft.com/office/powerpoint/2010/main" val="207149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304"/>
    </mc:Choice>
    <mc:Fallback>
      <p:transition spd="slow" advTm="5930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07096"/>
            <a:ext cx="9145016" cy="734283"/>
          </a:xfrm>
        </p:spPr>
        <p:txBody>
          <a:bodyPr/>
          <a:lstStyle/>
          <a:p>
            <a:r>
              <a:rPr lang="fr-FR" sz="2400" b="1" dirty="0">
                <a:latin typeface="+mn-lt"/>
                <a:ea typeface="新細明體" pitchFamily="18" charset="-120"/>
              </a:rPr>
              <a:t>Traitement des données : Présentation du jeu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9532" y="1064932"/>
            <a:ext cx="9259440" cy="5046886"/>
          </a:xfrm>
        </p:spPr>
        <p:txBody>
          <a:bodyPr/>
          <a:lstStyle/>
          <a:p>
            <a:pPr marL="177800" indent="-177800" algn="just"/>
            <a:r>
              <a:rPr lang="fr-FR" sz="1800" b="1" dirty="0"/>
              <a:t>Données  de l’année 2016.</a:t>
            </a:r>
          </a:p>
          <a:p>
            <a:pPr marL="177800" indent="-177800" algn="just"/>
            <a:endParaRPr lang="fr-FR" sz="1800" b="1" dirty="0">
              <a:hlinkClick r:id="rId2"/>
            </a:endParaRPr>
          </a:p>
          <a:p>
            <a:pPr marL="174625" indent="-174625" algn="just">
              <a:lnSpc>
                <a:spcPts val="3200"/>
              </a:lnSpc>
              <a:spcBef>
                <a:spcPts val="0"/>
              </a:spcBef>
            </a:pPr>
            <a:r>
              <a:rPr lang="fr-FR" altLang="fr-FR" sz="2000" b="1" dirty="0"/>
              <a:t>Type de bâtiments : non destinés    à l’habitation</a:t>
            </a:r>
            <a:r>
              <a:rPr lang="fr-FR" altLang="fr-FR" sz="1800" b="1" dirty="0"/>
              <a:t>.</a:t>
            </a:r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39D5FC4-404A-B799-6B1E-7D86453F5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31193"/>
              </p:ext>
            </p:extLst>
          </p:nvPr>
        </p:nvGraphicFramePr>
        <p:xfrm>
          <a:off x="4355976" y="837503"/>
          <a:ext cx="300116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Nb. Ligne</a:t>
                      </a:r>
                    </a:p>
                    <a:p>
                      <a:r>
                        <a:rPr lang="fr-FR" sz="1200" baseline="0" dirty="0"/>
                        <a:t> 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Nb. Colonnes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142">
                <a:tc>
                  <a:txBody>
                    <a:bodyPr/>
                    <a:lstStyle/>
                    <a:p>
                      <a:r>
                        <a:rPr lang="fr-FR" sz="1200" b="1" dirty="0"/>
                        <a:t>3376</a:t>
                      </a:r>
                      <a:endParaRPr lang="fr-FR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  <a:p>
                      <a:endParaRPr lang="fr-F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FD2337CD-38E5-0F8B-390F-D66C3CC77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13" y="2136847"/>
            <a:ext cx="7040574" cy="377977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5BE1C7C-2209-4790-2420-C23B2A947F23}"/>
              </a:ext>
            </a:extLst>
          </p:cNvPr>
          <p:cNvSpPr txBox="1"/>
          <p:nvPr/>
        </p:nvSpPr>
        <p:spPr>
          <a:xfrm>
            <a:off x="3059832" y="5773264"/>
            <a:ext cx="4213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Taux de remplissage des variables. </a:t>
            </a:r>
          </a:p>
        </p:txBody>
      </p:sp>
    </p:spTree>
    <p:extLst>
      <p:ext uri="{BB962C8B-B14F-4D97-AF65-F5344CB8AC3E}">
        <p14:creationId xmlns:p14="http://schemas.microsoft.com/office/powerpoint/2010/main" val="4253595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02"/>
    </mc:Choice>
    <mc:Fallback>
      <p:transition spd="slow" advTm="470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327268" cy="734283"/>
          </a:xfrm>
        </p:spPr>
        <p:txBody>
          <a:bodyPr/>
          <a:lstStyle/>
          <a:p>
            <a:r>
              <a:rPr lang="fr-FR" sz="2800" b="1" dirty="0">
                <a:latin typeface="+mn-lt"/>
                <a:ea typeface="新細明體" pitchFamily="18" charset="-120"/>
              </a:rPr>
              <a:t>Traitement des données : </a:t>
            </a:r>
            <a:r>
              <a:rPr lang="fr-FR" sz="2600" b="1" dirty="0">
                <a:latin typeface="+mn-lt"/>
                <a:ea typeface="新細明體" pitchFamily="18" charset="-120"/>
              </a:rPr>
              <a:t>Nettoyage et analyse(1)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9532" y="1064932"/>
            <a:ext cx="9259440" cy="5046886"/>
          </a:xfrm>
        </p:spPr>
        <p:txBody>
          <a:bodyPr/>
          <a:lstStyle/>
          <a:p>
            <a:pPr marL="174625" indent="-174625" algn="just">
              <a:lnSpc>
                <a:spcPts val="3200"/>
              </a:lnSpc>
              <a:spcBef>
                <a:spcPts val="0"/>
              </a:spcBef>
            </a:pPr>
            <a:r>
              <a:rPr lang="fr-FR" altLang="fr-FR" sz="2000" b="1" dirty="0"/>
              <a:t>Vérification de l’emplacement</a:t>
            </a:r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D2337CD-38E5-0F8B-390F-D66C3CC77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7663" y="1628800"/>
            <a:ext cx="6640467" cy="401264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5BE1C7C-2209-4790-2420-C23B2A947F23}"/>
              </a:ext>
            </a:extLst>
          </p:cNvPr>
          <p:cNvSpPr txBox="1"/>
          <p:nvPr/>
        </p:nvSpPr>
        <p:spPr>
          <a:xfrm>
            <a:off x="2627784" y="5773264"/>
            <a:ext cx="4645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1600" b="1" dirty="0"/>
              <a:t>Localisation des bâtiments dans Seattle.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2278481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86"/>
    </mc:Choice>
    <mc:Fallback>
      <p:transition spd="slow" advTm="1288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327268" cy="734283"/>
          </a:xfrm>
        </p:spPr>
        <p:txBody>
          <a:bodyPr/>
          <a:lstStyle/>
          <a:p>
            <a:r>
              <a:rPr lang="fr-FR" sz="2400" b="1" dirty="0">
                <a:latin typeface="+mn-lt"/>
                <a:ea typeface="新細明體" pitchFamily="18" charset="-120"/>
              </a:rPr>
              <a:t>Traitement des données : Nettoyage et analyse(2)</a:t>
            </a:r>
            <a:endParaRPr lang="fr-FR" sz="2600" b="1" dirty="0">
              <a:latin typeface="+mn-lt"/>
              <a:ea typeface="新細明體" pitchFamily="18" charset="-12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5235" y="881474"/>
            <a:ext cx="8399234" cy="5046886"/>
          </a:xfrm>
        </p:spPr>
        <p:txBody>
          <a:bodyPr/>
          <a:lstStyle/>
          <a:p>
            <a:pPr marL="177800" indent="-177800" algn="just"/>
            <a:r>
              <a:rPr lang="fr-FR" sz="2000" b="1" dirty="0"/>
              <a:t>Choix des variables cibles:</a:t>
            </a:r>
          </a:p>
          <a:p>
            <a:pPr indent="-168275" algn="just">
              <a:buFont typeface="Wingdings" panose="05000000000000000000" pitchFamily="2" charset="2"/>
              <a:buChar char="Ø"/>
            </a:pPr>
            <a:r>
              <a:rPr lang="fr-FR" sz="2000" b="1" dirty="0"/>
              <a:t>Emission de CO2 : 'TotalGHGEmissions’.</a:t>
            </a:r>
            <a:r>
              <a:rPr lang="fr-FR" sz="2000" b="1" dirty="0">
                <a:sym typeface="Wingdings" panose="05000000000000000000" pitchFamily="2" charset="2"/>
              </a:rPr>
              <a:t>cible1(target1)</a:t>
            </a:r>
            <a:endParaRPr lang="fr-FR" sz="2000" b="1" dirty="0"/>
          </a:p>
          <a:p>
            <a:pPr indent="-168275" algn="just">
              <a:buFont typeface="Wingdings" panose="05000000000000000000" pitchFamily="2" charset="2"/>
              <a:buChar char="Ø"/>
            </a:pPr>
            <a:r>
              <a:rPr lang="fr-FR" sz="2000" b="1" dirty="0"/>
              <a:t>Consommation de l’énergie : '</a:t>
            </a:r>
            <a:r>
              <a:rPr lang="fr-FR" sz="2000" b="1" dirty="0" err="1"/>
              <a:t>SiteEnergyUse</a:t>
            </a:r>
            <a:r>
              <a:rPr lang="fr-FR" sz="2000" b="1" dirty="0"/>
              <a:t>(</a:t>
            </a:r>
            <a:r>
              <a:rPr lang="fr-FR" sz="2000" b="1" dirty="0" err="1"/>
              <a:t>kBtu</a:t>
            </a:r>
            <a:r>
              <a:rPr lang="fr-FR" sz="2000" b="1" dirty="0"/>
              <a:t>)’.</a:t>
            </a:r>
            <a:r>
              <a:rPr lang="fr-FR" sz="2000" b="1" dirty="0">
                <a:sym typeface="Wingdings" panose="05000000000000000000" pitchFamily="2" charset="2"/>
              </a:rPr>
              <a:t>cible2 (target2)</a:t>
            </a:r>
            <a:endParaRPr lang="fr-FR" sz="2000" b="1" dirty="0"/>
          </a:p>
          <a:p>
            <a:pPr marL="177800" indent="-177800" algn="just"/>
            <a:r>
              <a:rPr lang="fr-FR" sz="2000" b="1" dirty="0"/>
              <a:t>Suppression de quelques variables: 'State','</a:t>
            </a:r>
            <a:r>
              <a:rPr lang="fr-FR" sz="2000" b="1" dirty="0" err="1"/>
              <a:t>ZipCode</a:t>
            </a:r>
            <a:r>
              <a:rPr lang="fr-FR" sz="2000" b="1" dirty="0"/>
              <a:t>','City’,…</a:t>
            </a:r>
          </a:p>
          <a:p>
            <a:pPr marL="177800" indent="-177800" algn="just"/>
            <a:r>
              <a:rPr lang="fr-FR" sz="2000" b="1" dirty="0" err="1"/>
              <a:t>Outliers</a:t>
            </a:r>
            <a:r>
              <a:rPr lang="fr-FR" sz="2000" b="1" dirty="0"/>
              <a:t>: Suppression des lignes:</a:t>
            </a:r>
          </a:p>
          <a:p>
            <a:pPr marL="174625" indent="0" algn="just">
              <a:buFont typeface="Wingdings" panose="05000000000000000000" pitchFamily="2" charset="2"/>
              <a:buChar char="Ø"/>
            </a:pPr>
            <a:r>
              <a:rPr lang="fr-FR" sz="2000" b="1" dirty="0"/>
              <a:t> contenant une  valeur négative d’une variable </a:t>
            </a:r>
          </a:p>
          <a:p>
            <a:pPr marL="174625" indent="0" algn="just">
              <a:buNone/>
            </a:pPr>
            <a:r>
              <a:rPr lang="fr-FR" sz="2000" b="1" dirty="0"/>
              <a:t>         (ex: '</a:t>
            </a:r>
            <a:r>
              <a:rPr lang="fr-FR" sz="2000" b="1" dirty="0" err="1"/>
              <a:t>SiteEnergyUse</a:t>
            </a:r>
            <a:r>
              <a:rPr lang="fr-FR" sz="2000" b="1" dirty="0"/>
              <a:t>(</a:t>
            </a:r>
            <a:r>
              <a:rPr lang="fr-FR" sz="2000" b="1" dirty="0" err="1"/>
              <a:t>kBtu</a:t>
            </a:r>
            <a:r>
              <a:rPr lang="fr-FR" sz="2000" b="1" dirty="0"/>
              <a:t>)’,…)</a:t>
            </a:r>
          </a:p>
          <a:p>
            <a:pPr marL="174625" indent="0" algn="just">
              <a:buFont typeface="Wingdings" panose="05000000000000000000" pitchFamily="2" charset="2"/>
              <a:buChar char="Ø"/>
            </a:pPr>
            <a:r>
              <a:rPr lang="fr-FR" sz="2000" b="1" dirty="0"/>
              <a:t> contenant que des nan</a:t>
            </a:r>
          </a:p>
          <a:p>
            <a:pPr marL="174625" indent="0" algn="just">
              <a:buFont typeface="Wingdings" panose="05000000000000000000" pitchFamily="2" charset="2"/>
              <a:buChar char="Ø"/>
            </a:pPr>
            <a:r>
              <a:rPr lang="fr-FR" sz="2000" b="1" dirty="0"/>
              <a:t> avec cible1/cible2 </a:t>
            </a:r>
            <a:r>
              <a:rPr lang="fr-FR" sz="2000" b="1" dirty="0" err="1"/>
              <a:t>null</a:t>
            </a:r>
            <a:endParaRPr lang="fr-FR" sz="2000" b="1" dirty="0"/>
          </a:p>
          <a:p>
            <a:pPr marL="174625" indent="0" algn="just">
              <a:buFont typeface="Wingdings" panose="05000000000000000000" pitchFamily="2" charset="2"/>
              <a:buChar char="Ø"/>
            </a:pPr>
            <a:r>
              <a:rPr lang="fr-FR" sz="2000" b="1" dirty="0"/>
              <a:t>Avec la variable ‘</a:t>
            </a:r>
            <a:r>
              <a:rPr lang="fr-FR" sz="2000" b="1" dirty="0" err="1"/>
              <a:t>Outlier</a:t>
            </a:r>
            <a:r>
              <a:rPr lang="fr-FR" sz="2000" b="1" dirty="0"/>
              <a:t>' = 'High </a:t>
            </a:r>
            <a:r>
              <a:rPr lang="fr-FR" sz="2000" b="1" dirty="0" err="1"/>
              <a:t>outlier</a:t>
            </a:r>
            <a:r>
              <a:rPr lang="fr-FR" sz="2000" b="1" dirty="0"/>
              <a:t>’.</a:t>
            </a:r>
          </a:p>
          <a:p>
            <a:pPr marL="174625" indent="0" algn="just">
              <a:buFont typeface="Wingdings" panose="05000000000000000000" pitchFamily="2" charset="2"/>
              <a:buChar char="Ø"/>
            </a:pPr>
            <a:r>
              <a:rPr lang="fr-FR" sz="2000" b="1" dirty="0"/>
              <a:t> Avec la variable ‘</a:t>
            </a:r>
            <a:r>
              <a:rPr lang="fr-FR" sz="2000" b="1" dirty="0" err="1"/>
              <a:t>ComplianceStatus</a:t>
            </a:r>
            <a:r>
              <a:rPr lang="fr-FR" sz="2000" b="1" dirty="0"/>
              <a:t> ' = '</a:t>
            </a:r>
            <a:r>
              <a:rPr lang="fr-FR" sz="2000" b="1" dirty="0" err="1"/>
              <a:t>Error</a:t>
            </a:r>
            <a:r>
              <a:rPr lang="fr-FR" sz="2000" b="1" dirty="0"/>
              <a:t> - Correct Default Data’.</a:t>
            </a:r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319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509"/>
    </mc:Choice>
    <mc:Fallback>
      <p:transition spd="slow" advTm="94509"/>
    </mc:Fallback>
  </mc:AlternateContent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98129</TotalTime>
  <Words>2442</Words>
  <Application>Microsoft Office PowerPoint</Application>
  <PresentationFormat>Affichage à l'écran (4:3)</PresentationFormat>
  <Paragraphs>755</Paragraphs>
  <Slides>31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8" baseType="lpstr">
      <vt:lpstr>Arial</vt:lpstr>
      <vt:lpstr>Garamond</vt:lpstr>
      <vt:lpstr>Helvetica Neue</vt:lpstr>
      <vt:lpstr>Times New Roman</vt:lpstr>
      <vt:lpstr>Wingdings</vt:lpstr>
      <vt:lpstr>Wingdings 2</vt:lpstr>
      <vt:lpstr>Edge</vt:lpstr>
      <vt:lpstr>Projet 4 : Anticipez les besoins en consommation de bâtiments   </vt:lpstr>
      <vt:lpstr>Plan</vt:lpstr>
      <vt:lpstr>Plan</vt:lpstr>
      <vt:lpstr>Introduction</vt:lpstr>
      <vt:lpstr>Plan</vt:lpstr>
      <vt:lpstr>Traitement des données </vt:lpstr>
      <vt:lpstr>Traitement des données : Présentation du jeu de données</vt:lpstr>
      <vt:lpstr>Traitement des données : Nettoyage et analyse(1)</vt:lpstr>
      <vt:lpstr>Traitement des données : Nettoyage et analyse(2)</vt:lpstr>
      <vt:lpstr>Traitement des données : Nettoyage et analyse(3)</vt:lpstr>
      <vt:lpstr>Traitement des données : Nettoyage et analyse(4)</vt:lpstr>
      <vt:lpstr>Traitement des données : Nettoyage et analyse(5)</vt:lpstr>
      <vt:lpstr>Traitement des données : Nettoyage et analyse(6)</vt:lpstr>
      <vt:lpstr>Traitement des données : Nettoyage et analyse(7)</vt:lpstr>
      <vt:lpstr>Traitement des données : Nettoyage et analyse(8)</vt:lpstr>
      <vt:lpstr>Traitement des données : Nettoyage et analyse(9)</vt:lpstr>
      <vt:lpstr>Plan</vt:lpstr>
      <vt:lpstr>Modélisation et évaluation</vt:lpstr>
      <vt:lpstr>Modélisation et évaluation : Démarche</vt:lpstr>
      <vt:lpstr> Modélisation et évaluation : Emission de CO2 (1)</vt:lpstr>
      <vt:lpstr>Modélisation et évaluation : Emission de CO2 (2)</vt:lpstr>
      <vt:lpstr>Modélisation et évaluation : Emission de CO2 (3)</vt:lpstr>
      <vt:lpstr>Modélisation et évaluation : Emission de CO2 (4)</vt:lpstr>
      <vt:lpstr> Modélisation et évaluation : Consommation d’énergie(1)</vt:lpstr>
      <vt:lpstr>Modélisation et évaluation : Consommation d’énergie(2)</vt:lpstr>
      <vt:lpstr>Modélisation et évaluation : Consommation d’énergie(3)</vt:lpstr>
      <vt:lpstr>Modélisation et évaluation : Impact de la variable ENERGYSTARScore (cible1)</vt:lpstr>
      <vt:lpstr>Modélisation et évaluation : Impact de la variable ENERGYSTARScore (cible2)</vt:lpstr>
      <vt:lpstr>Conclusion</vt:lpstr>
      <vt:lpstr>Références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“How to present a papers at an academic conferences”</dc:title>
  <dc:creator>user</dc:creator>
  <cp:lastModifiedBy>imen.ellefi2022@outlook.fr</cp:lastModifiedBy>
  <cp:revision>1862</cp:revision>
  <cp:lastPrinted>2020-06-29T09:52:29Z</cp:lastPrinted>
  <dcterms:created xsi:type="dcterms:W3CDTF">2010-02-22T08:33:03Z</dcterms:created>
  <dcterms:modified xsi:type="dcterms:W3CDTF">2022-09-27T11:09:10Z</dcterms:modified>
</cp:coreProperties>
</file>