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5" r:id="rId10"/>
    <p:sldId id="266" r:id="rId11"/>
    <p:sldId id="264" r:id="rId12"/>
    <p:sldId id="267" r:id="rId13"/>
    <p:sldId id="268" r:id="rId14"/>
    <p:sldId id="269" r:id="rId15"/>
    <p:sldId id="270" r:id="rId16"/>
    <p:sldId id="271"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D6009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372" autoAdjust="0"/>
    <p:restoredTop sz="94660"/>
  </p:normalViewPr>
  <p:slideViewPr>
    <p:cSldViewPr snapToGrid="0">
      <p:cViewPr>
        <p:scale>
          <a:sx n="50" d="100"/>
          <a:sy n="50" d="100"/>
        </p:scale>
        <p:origin x="342"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6820F52B-6AD7-4232-B4FF-2AC12C4B3924}" type="datetimeFigureOut">
              <a:rPr lang="fr-FR" smtClean="0"/>
              <a:t>19/08/2023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21571F-75B1-4E30-AA53-CC4B24C5D979}" type="slidenum">
              <a:rPr lang="fr-FR" smtClean="0"/>
              <a:t>‹N°›</a:t>
            </a:fld>
            <a:endParaRPr lang="fr-FR"/>
          </a:p>
        </p:txBody>
      </p:sp>
    </p:spTree>
    <p:extLst>
      <p:ext uri="{BB962C8B-B14F-4D97-AF65-F5344CB8AC3E}">
        <p14:creationId xmlns:p14="http://schemas.microsoft.com/office/powerpoint/2010/main" val="1102358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820F52B-6AD7-4232-B4FF-2AC12C4B3924}" type="datetimeFigureOut">
              <a:rPr lang="fr-FR" smtClean="0"/>
              <a:t>19/08/2023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21571F-75B1-4E30-AA53-CC4B24C5D979}" type="slidenum">
              <a:rPr lang="fr-FR" smtClean="0"/>
              <a:t>‹N°›</a:t>
            </a:fld>
            <a:endParaRPr lang="fr-FR"/>
          </a:p>
        </p:txBody>
      </p:sp>
    </p:spTree>
    <p:extLst>
      <p:ext uri="{BB962C8B-B14F-4D97-AF65-F5344CB8AC3E}">
        <p14:creationId xmlns:p14="http://schemas.microsoft.com/office/powerpoint/2010/main" val="1496402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820F52B-6AD7-4232-B4FF-2AC12C4B3924}" type="datetimeFigureOut">
              <a:rPr lang="fr-FR" smtClean="0"/>
              <a:t>19/08/2023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21571F-75B1-4E30-AA53-CC4B24C5D979}" type="slidenum">
              <a:rPr lang="fr-FR" smtClean="0"/>
              <a:t>‹N°›</a:t>
            </a:fld>
            <a:endParaRPr lang="fr-FR"/>
          </a:p>
        </p:txBody>
      </p:sp>
    </p:spTree>
    <p:extLst>
      <p:ext uri="{BB962C8B-B14F-4D97-AF65-F5344CB8AC3E}">
        <p14:creationId xmlns:p14="http://schemas.microsoft.com/office/powerpoint/2010/main" val="2615000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820F52B-6AD7-4232-B4FF-2AC12C4B3924}" type="datetimeFigureOut">
              <a:rPr lang="fr-FR" smtClean="0"/>
              <a:t>19/08/2023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21571F-75B1-4E30-AA53-CC4B24C5D979}" type="slidenum">
              <a:rPr lang="fr-FR" smtClean="0"/>
              <a:t>‹N°›</a:t>
            </a:fld>
            <a:endParaRPr lang="fr-FR"/>
          </a:p>
        </p:txBody>
      </p:sp>
    </p:spTree>
    <p:extLst>
      <p:ext uri="{BB962C8B-B14F-4D97-AF65-F5344CB8AC3E}">
        <p14:creationId xmlns:p14="http://schemas.microsoft.com/office/powerpoint/2010/main" val="1288896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6820F52B-6AD7-4232-B4FF-2AC12C4B3924}" type="datetimeFigureOut">
              <a:rPr lang="fr-FR" smtClean="0"/>
              <a:t>19/08/2023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21571F-75B1-4E30-AA53-CC4B24C5D979}" type="slidenum">
              <a:rPr lang="fr-FR" smtClean="0"/>
              <a:t>‹N°›</a:t>
            </a:fld>
            <a:endParaRPr lang="fr-FR"/>
          </a:p>
        </p:txBody>
      </p:sp>
    </p:spTree>
    <p:extLst>
      <p:ext uri="{BB962C8B-B14F-4D97-AF65-F5344CB8AC3E}">
        <p14:creationId xmlns:p14="http://schemas.microsoft.com/office/powerpoint/2010/main" val="3169171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820F52B-6AD7-4232-B4FF-2AC12C4B3924}" type="datetimeFigureOut">
              <a:rPr lang="fr-FR" smtClean="0"/>
              <a:t>19/08/2023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21571F-75B1-4E30-AA53-CC4B24C5D979}" type="slidenum">
              <a:rPr lang="fr-FR" smtClean="0"/>
              <a:t>‹N°›</a:t>
            </a:fld>
            <a:endParaRPr lang="fr-FR"/>
          </a:p>
        </p:txBody>
      </p:sp>
    </p:spTree>
    <p:extLst>
      <p:ext uri="{BB962C8B-B14F-4D97-AF65-F5344CB8AC3E}">
        <p14:creationId xmlns:p14="http://schemas.microsoft.com/office/powerpoint/2010/main" val="2714442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6820F52B-6AD7-4232-B4FF-2AC12C4B3924}" type="datetimeFigureOut">
              <a:rPr lang="fr-FR" smtClean="0"/>
              <a:t>19/08/2023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021571F-75B1-4E30-AA53-CC4B24C5D979}" type="slidenum">
              <a:rPr lang="fr-FR" smtClean="0"/>
              <a:t>‹N°›</a:t>
            </a:fld>
            <a:endParaRPr lang="fr-FR"/>
          </a:p>
        </p:txBody>
      </p:sp>
    </p:spTree>
    <p:extLst>
      <p:ext uri="{BB962C8B-B14F-4D97-AF65-F5344CB8AC3E}">
        <p14:creationId xmlns:p14="http://schemas.microsoft.com/office/powerpoint/2010/main" val="359365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6820F52B-6AD7-4232-B4FF-2AC12C4B3924}" type="datetimeFigureOut">
              <a:rPr lang="fr-FR" smtClean="0"/>
              <a:t>19/08/2023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021571F-75B1-4E30-AA53-CC4B24C5D979}" type="slidenum">
              <a:rPr lang="fr-FR" smtClean="0"/>
              <a:t>‹N°›</a:t>
            </a:fld>
            <a:endParaRPr lang="fr-FR"/>
          </a:p>
        </p:txBody>
      </p:sp>
    </p:spTree>
    <p:extLst>
      <p:ext uri="{BB962C8B-B14F-4D97-AF65-F5344CB8AC3E}">
        <p14:creationId xmlns:p14="http://schemas.microsoft.com/office/powerpoint/2010/main" val="3593657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820F52B-6AD7-4232-B4FF-2AC12C4B3924}" type="datetimeFigureOut">
              <a:rPr lang="fr-FR" smtClean="0"/>
              <a:t>19/08/2023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021571F-75B1-4E30-AA53-CC4B24C5D979}" type="slidenum">
              <a:rPr lang="fr-FR" smtClean="0"/>
              <a:t>‹N°›</a:t>
            </a:fld>
            <a:endParaRPr lang="fr-FR"/>
          </a:p>
        </p:txBody>
      </p:sp>
    </p:spTree>
    <p:extLst>
      <p:ext uri="{BB962C8B-B14F-4D97-AF65-F5344CB8AC3E}">
        <p14:creationId xmlns:p14="http://schemas.microsoft.com/office/powerpoint/2010/main" val="1945504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820F52B-6AD7-4232-B4FF-2AC12C4B3924}" type="datetimeFigureOut">
              <a:rPr lang="fr-FR" smtClean="0"/>
              <a:t>19/08/2023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21571F-75B1-4E30-AA53-CC4B24C5D979}" type="slidenum">
              <a:rPr lang="fr-FR" smtClean="0"/>
              <a:t>‹N°›</a:t>
            </a:fld>
            <a:endParaRPr lang="fr-FR"/>
          </a:p>
        </p:txBody>
      </p:sp>
    </p:spTree>
    <p:extLst>
      <p:ext uri="{BB962C8B-B14F-4D97-AF65-F5344CB8AC3E}">
        <p14:creationId xmlns:p14="http://schemas.microsoft.com/office/powerpoint/2010/main" val="1209511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820F52B-6AD7-4232-B4FF-2AC12C4B3924}" type="datetimeFigureOut">
              <a:rPr lang="fr-FR" smtClean="0"/>
              <a:t>19/08/2023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21571F-75B1-4E30-AA53-CC4B24C5D979}" type="slidenum">
              <a:rPr lang="fr-FR" smtClean="0"/>
              <a:t>‹N°›</a:t>
            </a:fld>
            <a:endParaRPr lang="fr-FR"/>
          </a:p>
        </p:txBody>
      </p:sp>
    </p:spTree>
    <p:extLst>
      <p:ext uri="{BB962C8B-B14F-4D97-AF65-F5344CB8AC3E}">
        <p14:creationId xmlns:p14="http://schemas.microsoft.com/office/powerpoint/2010/main" val="3546755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8000">
              <a:schemeClr val="accent1">
                <a:lumMod val="5000"/>
                <a:lumOff val="95000"/>
              </a:schemeClr>
            </a:gs>
            <a:gs pos="89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0F52B-6AD7-4232-B4FF-2AC12C4B3924}" type="datetimeFigureOut">
              <a:rPr lang="fr-FR" smtClean="0"/>
              <a:t>19/08/2023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21571F-75B1-4E30-AA53-CC4B24C5D979}" type="slidenum">
              <a:rPr lang="fr-FR" smtClean="0"/>
              <a:t>‹N°›</a:t>
            </a:fld>
            <a:endParaRPr lang="fr-FR"/>
          </a:p>
        </p:txBody>
      </p:sp>
    </p:spTree>
    <p:extLst>
      <p:ext uri="{BB962C8B-B14F-4D97-AF65-F5344CB8AC3E}">
        <p14:creationId xmlns:p14="http://schemas.microsoft.com/office/powerpoint/2010/main" val="2773504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ebsitebuilders.com/how-to/understand-domain-names/" TargetMode="External"/><Relationship Id="rId2" Type="http://schemas.openxmlformats.org/officeDocument/2006/relationships/hyperlink" Target="https://websitebuilders.com/how-to/learn-about/web-browse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327545"/>
            <a:ext cx="9144000" cy="1203491"/>
          </a:xfrm>
        </p:spPr>
        <p:txBody>
          <a:bodyPr/>
          <a:lstStyle/>
          <a:p>
            <a:r>
              <a:rPr lang="fr-FR" b="1" dirty="0">
                <a:solidFill>
                  <a:srgbClr val="C00000"/>
                </a:solidFill>
                <a:latin typeface="Andalus" panose="02020603050405020304" pitchFamily="18" charset="-78"/>
                <a:cs typeface="Andalus" panose="02020603050405020304" pitchFamily="18" charset="-78"/>
              </a:rPr>
              <a:t>Web Fundamentals Project</a:t>
            </a:r>
          </a:p>
        </p:txBody>
      </p:sp>
      <p:sp>
        <p:nvSpPr>
          <p:cNvPr id="3" name="Sous-titre 2"/>
          <p:cNvSpPr>
            <a:spLocks noGrp="1"/>
          </p:cNvSpPr>
          <p:nvPr>
            <p:ph type="subTitle" idx="1"/>
          </p:nvPr>
        </p:nvSpPr>
        <p:spPr>
          <a:xfrm>
            <a:off x="286603" y="2169992"/>
            <a:ext cx="6919415" cy="3002509"/>
          </a:xfrm>
        </p:spPr>
        <p:txBody>
          <a:bodyPr>
            <a:normAutofit/>
          </a:bodyPr>
          <a:lstStyle/>
          <a:p>
            <a:r>
              <a:rPr lang="en-US" sz="4000" b="1" i="1" dirty="0">
                <a:solidFill>
                  <a:schemeClr val="accent5">
                    <a:lumMod val="50000"/>
                  </a:schemeClr>
                </a:solidFill>
                <a:latin typeface="Aldhabi" panose="01000000000000000000" pitchFamily="2" charset="-78"/>
                <a:cs typeface="Aldhabi" panose="01000000000000000000" pitchFamily="2" charset="-78"/>
              </a:rPr>
              <a:t>How does the web work</a:t>
            </a:r>
            <a:r>
              <a:rPr lang="en-US" sz="4000" b="1" dirty="0">
                <a:solidFill>
                  <a:schemeClr val="accent5">
                    <a:lumMod val="50000"/>
                  </a:schemeClr>
                </a:solidFill>
                <a:latin typeface="Aldhabi" panose="01000000000000000000" pitchFamily="2" charset="-78"/>
                <a:cs typeface="Aldhabi" panose="01000000000000000000" pitchFamily="2" charset="-78"/>
              </a:rPr>
              <a:t>?</a:t>
            </a:r>
          </a:p>
          <a:p>
            <a:r>
              <a:rPr lang="en-US" sz="4000" b="1" i="1" dirty="0">
                <a:solidFill>
                  <a:schemeClr val="accent5">
                    <a:lumMod val="50000"/>
                  </a:schemeClr>
                </a:solidFill>
                <a:latin typeface="Aldhabi" panose="01000000000000000000" pitchFamily="2" charset="-78"/>
                <a:cs typeface="Aldhabi" panose="01000000000000000000" pitchFamily="2" charset="-78"/>
              </a:rPr>
              <a:t>What </a:t>
            </a:r>
            <a:r>
              <a:rPr lang="en-US" sz="4000" b="1" dirty="0">
                <a:solidFill>
                  <a:schemeClr val="accent5">
                    <a:lumMod val="50000"/>
                  </a:schemeClr>
                </a:solidFill>
                <a:latin typeface="Aldhabi" panose="01000000000000000000" pitchFamily="2" charset="-78"/>
                <a:cs typeface="Aldhabi" panose="01000000000000000000" pitchFamily="2" charset="-78"/>
              </a:rPr>
              <a:t>do you need</a:t>
            </a:r>
            <a:r>
              <a:rPr lang="en-US" sz="4000" b="1" i="1" dirty="0">
                <a:solidFill>
                  <a:schemeClr val="accent5">
                    <a:lumMod val="50000"/>
                  </a:schemeClr>
                </a:solidFill>
                <a:latin typeface="Aldhabi" panose="01000000000000000000" pitchFamily="2" charset="-78"/>
                <a:cs typeface="Aldhabi" panose="01000000000000000000" pitchFamily="2" charset="-78"/>
              </a:rPr>
              <a:t> to be a web developer</a:t>
            </a:r>
            <a:r>
              <a:rPr lang="en-US" sz="4000" b="1" i="1" dirty="0" smtClean="0">
                <a:solidFill>
                  <a:schemeClr val="accent5">
                    <a:lumMod val="50000"/>
                  </a:schemeClr>
                </a:solidFill>
                <a:latin typeface="Aldhabi" panose="01000000000000000000" pitchFamily="2" charset="-78"/>
                <a:cs typeface="Aldhabi" panose="01000000000000000000" pitchFamily="2" charset="-78"/>
              </a:rPr>
              <a:t>?                                              </a:t>
            </a:r>
            <a:endParaRPr lang="en-US" sz="4000" b="1" dirty="0">
              <a:solidFill>
                <a:schemeClr val="accent5">
                  <a:lumMod val="50000"/>
                </a:schemeClr>
              </a:solidFill>
              <a:latin typeface="Aldhabi" panose="01000000000000000000" pitchFamily="2" charset="-78"/>
              <a:cs typeface="Aldhabi" panose="01000000000000000000" pitchFamily="2" charset="-78"/>
            </a:endParaRPr>
          </a:p>
          <a:p>
            <a:r>
              <a:rPr lang="en-US" sz="4000" b="1" dirty="0">
                <a:solidFill>
                  <a:schemeClr val="accent5">
                    <a:lumMod val="50000"/>
                  </a:schemeClr>
                </a:solidFill>
                <a:latin typeface="Aldhabi" panose="01000000000000000000" pitchFamily="2" charset="-78"/>
                <a:cs typeface="Aldhabi" panose="01000000000000000000" pitchFamily="2" charset="-78"/>
              </a:rPr>
              <a:t>Why did you choose to learn web </a:t>
            </a:r>
            <a:r>
              <a:rPr lang="en-US" sz="4000" b="1" dirty="0" smtClean="0">
                <a:solidFill>
                  <a:schemeClr val="accent5">
                    <a:lumMod val="50000"/>
                  </a:schemeClr>
                </a:solidFill>
                <a:latin typeface="Aldhabi" panose="01000000000000000000" pitchFamily="2" charset="-78"/>
                <a:cs typeface="Aldhabi" panose="01000000000000000000" pitchFamily="2" charset="-78"/>
              </a:rPr>
              <a:t>development?</a:t>
            </a:r>
            <a:endParaRPr lang="en-US" sz="4000" b="1" dirty="0">
              <a:solidFill>
                <a:schemeClr val="accent5">
                  <a:lumMod val="50000"/>
                </a:schemeClr>
              </a:solidFill>
              <a:latin typeface="Aldhabi" panose="01000000000000000000" pitchFamily="2" charset="-78"/>
              <a:cs typeface="Aldhabi" panose="01000000000000000000" pitchFamily="2" charset="-78"/>
            </a:endParaRPr>
          </a:p>
          <a:p>
            <a:endParaRPr lang="fr-FR" dirty="0" smtClean="0"/>
          </a:p>
          <a:p>
            <a:endParaRPr lang="fr-FR" dirty="0"/>
          </a:p>
          <a:p>
            <a:endParaRPr lang="fr-FR" dirty="0" smtClean="0"/>
          </a:p>
          <a:p>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8642" y="2378926"/>
            <a:ext cx="3876959" cy="2584639"/>
          </a:xfrm>
          <a:prstGeom prst="rect">
            <a:avLst/>
          </a:prstGeom>
        </p:spPr>
      </p:pic>
    </p:spTree>
    <p:extLst>
      <p:ext uri="{BB962C8B-B14F-4D97-AF65-F5344CB8AC3E}">
        <p14:creationId xmlns:p14="http://schemas.microsoft.com/office/powerpoint/2010/main" val="1968158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554038" y="347663"/>
            <a:ext cx="5157787" cy="823912"/>
          </a:xfrm>
        </p:spPr>
        <p:txBody>
          <a:bodyPr>
            <a:normAutofit/>
          </a:bodyPr>
          <a:lstStyle/>
          <a:p>
            <a:pPr algn="ctr"/>
            <a:r>
              <a:rPr lang="fr-FR" sz="4800" dirty="0" err="1" smtClean="0">
                <a:solidFill>
                  <a:srgbClr val="C00000"/>
                </a:solidFill>
                <a:latin typeface="Arial Narrow" panose="020B0606020202030204" pitchFamily="34" charset="0"/>
              </a:rPr>
              <a:t>Technical</a:t>
            </a:r>
            <a:r>
              <a:rPr lang="fr-FR" sz="4800" dirty="0" smtClean="0">
                <a:solidFill>
                  <a:srgbClr val="C00000"/>
                </a:solidFill>
                <a:latin typeface="Arial Narrow" panose="020B0606020202030204" pitchFamily="34" charset="0"/>
              </a:rPr>
              <a:t> </a:t>
            </a:r>
            <a:r>
              <a:rPr lang="fr-FR" sz="4800" dirty="0" err="1" smtClean="0">
                <a:solidFill>
                  <a:srgbClr val="C00000"/>
                </a:solidFill>
                <a:latin typeface="Arial Narrow" panose="020B0606020202030204" pitchFamily="34" charset="0"/>
              </a:rPr>
              <a:t>skills</a:t>
            </a:r>
            <a:endParaRPr lang="fr-FR" sz="4800" dirty="0">
              <a:solidFill>
                <a:srgbClr val="C00000"/>
              </a:solidFill>
              <a:latin typeface="Arial Narrow" panose="020B0606020202030204" pitchFamily="34" charset="0"/>
            </a:endParaRPr>
          </a:p>
        </p:txBody>
      </p:sp>
      <p:sp>
        <p:nvSpPr>
          <p:cNvPr id="4" name="Espace réservé du contenu 3"/>
          <p:cNvSpPr>
            <a:spLocks noGrp="1"/>
          </p:cNvSpPr>
          <p:nvPr>
            <p:ph sz="half" idx="2"/>
          </p:nvPr>
        </p:nvSpPr>
        <p:spPr>
          <a:xfrm>
            <a:off x="554037" y="1681163"/>
            <a:ext cx="5157787" cy="3684588"/>
          </a:xfrm>
        </p:spPr>
        <p:txBody>
          <a:bodyPr>
            <a:normAutofit/>
          </a:bodyPr>
          <a:lstStyle/>
          <a:p>
            <a:r>
              <a:rPr lang="en-US" sz="4000" b="1" dirty="0" smtClean="0"/>
              <a:t>Coding</a:t>
            </a:r>
          </a:p>
          <a:p>
            <a:r>
              <a:rPr lang="en-US" sz="4000" b="1" dirty="0" smtClean="0"/>
              <a:t>Responsive design</a:t>
            </a:r>
          </a:p>
          <a:p>
            <a:r>
              <a:rPr lang="en-US" sz="4000" b="1" dirty="0" smtClean="0"/>
              <a:t>Technical SEO</a:t>
            </a:r>
          </a:p>
          <a:p>
            <a:r>
              <a:rPr lang="en-US" sz="4000" b="1" dirty="0" smtClean="0"/>
              <a:t>Version control</a:t>
            </a:r>
          </a:p>
          <a:p>
            <a:r>
              <a:rPr lang="en-US" sz="4000" b="1" dirty="0" smtClean="0"/>
              <a:t>Visual </a:t>
            </a:r>
            <a:r>
              <a:rPr lang="en-US" sz="4000" b="1" dirty="0"/>
              <a:t>design</a:t>
            </a:r>
            <a:endParaRPr lang="en-US" sz="4000" dirty="0"/>
          </a:p>
          <a:p>
            <a:endParaRPr lang="fr-FR" dirty="0"/>
          </a:p>
        </p:txBody>
      </p:sp>
      <p:sp>
        <p:nvSpPr>
          <p:cNvPr id="5" name="Espace réservé du texte 4"/>
          <p:cNvSpPr>
            <a:spLocks noGrp="1"/>
          </p:cNvSpPr>
          <p:nvPr>
            <p:ph type="body" sz="quarter" idx="3"/>
          </p:nvPr>
        </p:nvSpPr>
        <p:spPr>
          <a:xfrm>
            <a:off x="6172200" y="347663"/>
            <a:ext cx="5183188" cy="823912"/>
          </a:xfrm>
        </p:spPr>
        <p:txBody>
          <a:bodyPr>
            <a:normAutofit/>
          </a:bodyPr>
          <a:lstStyle/>
          <a:p>
            <a:pPr algn="ctr"/>
            <a:r>
              <a:rPr lang="fr-FR" sz="4800" dirty="0" err="1" smtClean="0">
                <a:solidFill>
                  <a:srgbClr val="C00000"/>
                </a:solidFill>
              </a:rPr>
              <a:t>Workplace</a:t>
            </a:r>
            <a:r>
              <a:rPr lang="fr-FR" sz="4800" dirty="0" smtClean="0">
                <a:solidFill>
                  <a:srgbClr val="C00000"/>
                </a:solidFill>
              </a:rPr>
              <a:t> </a:t>
            </a:r>
            <a:r>
              <a:rPr lang="fr-FR" sz="4800" dirty="0" err="1" smtClean="0">
                <a:solidFill>
                  <a:srgbClr val="C00000"/>
                </a:solidFill>
              </a:rPr>
              <a:t>skills</a:t>
            </a:r>
            <a:endParaRPr lang="fr-FR" sz="4800" dirty="0">
              <a:solidFill>
                <a:srgbClr val="C00000"/>
              </a:solidFill>
            </a:endParaRPr>
          </a:p>
        </p:txBody>
      </p:sp>
      <p:sp>
        <p:nvSpPr>
          <p:cNvPr id="6" name="Espace réservé du contenu 5"/>
          <p:cNvSpPr>
            <a:spLocks noGrp="1"/>
          </p:cNvSpPr>
          <p:nvPr>
            <p:ph sz="quarter" idx="4"/>
          </p:nvPr>
        </p:nvSpPr>
        <p:spPr>
          <a:xfrm>
            <a:off x="6172200" y="1681163"/>
            <a:ext cx="5183188" cy="3684588"/>
          </a:xfrm>
        </p:spPr>
        <p:txBody>
          <a:bodyPr>
            <a:normAutofit/>
          </a:bodyPr>
          <a:lstStyle/>
          <a:p>
            <a:r>
              <a:rPr lang="fr-FR" sz="4000" b="1" dirty="0" smtClean="0"/>
              <a:t>Communication</a:t>
            </a:r>
          </a:p>
          <a:p>
            <a:r>
              <a:rPr lang="fr-FR" sz="4000" b="1" dirty="0" smtClean="0"/>
              <a:t>Customer service</a:t>
            </a:r>
          </a:p>
          <a:p>
            <a:r>
              <a:rPr lang="fr-FR" sz="4000" b="1" dirty="0" err="1" smtClean="0"/>
              <a:t>Detail-oriented</a:t>
            </a:r>
            <a:endParaRPr lang="fr-FR" sz="4000" b="1" dirty="0" smtClean="0"/>
          </a:p>
          <a:p>
            <a:r>
              <a:rPr lang="fr-FR" sz="4000" b="1" dirty="0" err="1" smtClean="0"/>
              <a:t>Problem</a:t>
            </a:r>
            <a:r>
              <a:rPr lang="fr-FR" sz="4000" b="1" dirty="0" smtClean="0"/>
              <a:t> </a:t>
            </a:r>
            <a:r>
              <a:rPr lang="fr-FR" sz="4000" b="1" dirty="0" err="1" smtClean="0"/>
              <a:t>solving</a:t>
            </a:r>
            <a:endParaRPr lang="fr-FR" sz="4000" b="1" dirty="0" smtClean="0"/>
          </a:p>
          <a:p>
            <a:r>
              <a:rPr lang="fr-FR" sz="4000" b="1" dirty="0" err="1"/>
              <a:t>Organization</a:t>
            </a:r>
            <a:endParaRPr lang="fr-FR" sz="4000" b="1" dirty="0"/>
          </a:p>
        </p:txBody>
      </p:sp>
    </p:spTree>
    <p:extLst>
      <p:ext uri="{BB962C8B-B14F-4D97-AF65-F5344CB8AC3E}">
        <p14:creationId xmlns:p14="http://schemas.microsoft.com/office/powerpoint/2010/main" val="1874158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495300"/>
            <a:ext cx="10515600" cy="1195388"/>
          </a:xfrm>
        </p:spPr>
        <p:txBody>
          <a:bodyPr>
            <a:normAutofit fontScale="90000"/>
          </a:bodyPr>
          <a:lstStyle/>
          <a:p>
            <a:pPr algn="ctr"/>
            <a:r>
              <a:rPr lang="en-US" b="1" u="sng" dirty="0">
                <a:solidFill>
                  <a:srgbClr val="00B050"/>
                </a:solidFill>
                <a:latin typeface="Arial Narrow" panose="020B0606020202030204" pitchFamily="34" charset="0"/>
              </a:rPr>
              <a:t> </a:t>
            </a:r>
            <a:r>
              <a:rPr lang="en-US" sz="4900" b="1" u="sng" dirty="0">
                <a:solidFill>
                  <a:srgbClr val="00B050"/>
                </a:solidFill>
                <a:latin typeface="Arial Narrow" panose="020B0606020202030204" pitchFamily="34" charset="0"/>
              </a:rPr>
              <a:t>Consider a degree in computer science or web design</a:t>
            </a:r>
            <a:r>
              <a:rPr lang="en-US" b="1" dirty="0"/>
              <a:t/>
            </a:r>
            <a:br>
              <a:rPr lang="en-US" b="1" dirty="0"/>
            </a:br>
            <a:endParaRPr lang="fr-FR" dirty="0"/>
          </a:p>
        </p:txBody>
      </p:sp>
      <p:sp>
        <p:nvSpPr>
          <p:cNvPr id="3" name="Espace réservé du contenu 2"/>
          <p:cNvSpPr>
            <a:spLocks noGrp="1"/>
          </p:cNvSpPr>
          <p:nvPr>
            <p:ph idx="1"/>
          </p:nvPr>
        </p:nvSpPr>
        <p:spPr/>
        <p:txBody>
          <a:bodyPr>
            <a:normAutofit/>
          </a:bodyPr>
          <a:lstStyle/>
          <a:p>
            <a:r>
              <a:rPr lang="en-US" sz="3200" b="1" dirty="0"/>
              <a:t>While you don’t always need a degree to get a job in web development, it can certainly help. If you’re already in school (or considering earning a degree), some majors might be a better fit for your career goals than others. If you’re more interested in back-end web development, consider a degree program in computer </a:t>
            </a:r>
            <a:r>
              <a:rPr lang="en-US" sz="3200" b="1" dirty="0" smtClean="0"/>
              <a:t>sciences,</a:t>
            </a:r>
            <a:endParaRPr lang="fr-FR" sz="3200" b="1" dirty="0"/>
          </a:p>
        </p:txBody>
      </p:sp>
    </p:spTree>
    <p:extLst>
      <p:ext uri="{BB962C8B-B14F-4D97-AF65-F5344CB8AC3E}">
        <p14:creationId xmlns:p14="http://schemas.microsoft.com/office/powerpoint/2010/main" val="320855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en-US" sz="6000" b="1" u="sng" dirty="0">
                <a:solidFill>
                  <a:srgbClr val="00B050"/>
                </a:solidFill>
                <a:latin typeface="Arial Narrow" panose="020B0606020202030204" pitchFamily="34" charset="0"/>
              </a:rPr>
              <a:t>Take a course in web development.</a:t>
            </a:r>
            <a:r>
              <a:rPr lang="en-US" b="1" dirty="0"/>
              <a:t/>
            </a:r>
            <a:br>
              <a:rPr lang="en-US" b="1" dirty="0"/>
            </a:br>
            <a:endParaRPr lang="fr-FR" dirty="0"/>
          </a:p>
        </p:txBody>
      </p:sp>
      <p:sp>
        <p:nvSpPr>
          <p:cNvPr id="3" name="Espace réservé du contenu 2"/>
          <p:cNvSpPr>
            <a:spLocks noGrp="1"/>
          </p:cNvSpPr>
          <p:nvPr>
            <p:ph idx="1"/>
          </p:nvPr>
        </p:nvSpPr>
        <p:spPr/>
        <p:txBody>
          <a:bodyPr>
            <a:normAutofit/>
          </a:bodyPr>
          <a:lstStyle/>
          <a:p>
            <a:r>
              <a:rPr lang="en-US" sz="4000" b="1" dirty="0">
                <a:latin typeface="Arial Narrow" panose="020B0606020202030204" pitchFamily="34" charset="0"/>
              </a:rPr>
              <a:t>You don’t necessarily need formal training to work as a web developer. It’s possible to acquire the skills you need on your own. For example, you can take a course to learn programming languages like HTML, JavaScript, or CSS, and then put what you learn into practice on your own website.</a:t>
            </a:r>
            <a:endParaRPr lang="fr-FR" sz="4000" b="1" dirty="0">
              <a:latin typeface="Arial Narrow" panose="020B0606020202030204" pitchFamily="34" charset="0"/>
            </a:endParaRPr>
          </a:p>
        </p:txBody>
      </p:sp>
    </p:spTree>
    <p:extLst>
      <p:ext uri="{BB962C8B-B14F-4D97-AF65-F5344CB8AC3E}">
        <p14:creationId xmlns:p14="http://schemas.microsoft.com/office/powerpoint/2010/main" val="1362481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en-US" sz="4800" b="1" u="sng" dirty="0">
                <a:solidFill>
                  <a:srgbClr val="00B050"/>
                </a:solidFill>
                <a:latin typeface="Arial Narrow" panose="020B0606020202030204" pitchFamily="34" charset="0"/>
              </a:rPr>
              <a:t>Build a portfolio of web development work.</a:t>
            </a:r>
            <a:r>
              <a:rPr lang="en-US" b="1" dirty="0"/>
              <a:t/>
            </a:r>
            <a:br>
              <a:rPr lang="en-US" b="1" dirty="0"/>
            </a:br>
            <a:endParaRPr lang="fr-FR" dirty="0"/>
          </a:p>
        </p:txBody>
      </p:sp>
      <p:sp>
        <p:nvSpPr>
          <p:cNvPr id="3" name="Espace réservé du contenu 2"/>
          <p:cNvSpPr>
            <a:spLocks noGrp="1"/>
          </p:cNvSpPr>
          <p:nvPr>
            <p:ph idx="1"/>
          </p:nvPr>
        </p:nvSpPr>
        <p:spPr/>
        <p:txBody>
          <a:bodyPr>
            <a:normAutofit/>
          </a:bodyPr>
          <a:lstStyle/>
          <a:p>
            <a:r>
              <a:rPr lang="en-US" sz="4000" b="1" dirty="0">
                <a:latin typeface="Arial Narrow" panose="020B0606020202030204" pitchFamily="34" charset="0"/>
              </a:rPr>
              <a:t>As a web developer, your portfolio is often one of the most important parts of your resume. This collection of projects shows potential employers what you’re capable of creating. Include the types of projects that represent the work you’d like to do. If you’re including code, be sure to annotate it to show your thought process.</a:t>
            </a:r>
            <a:endParaRPr lang="fr-FR" sz="4000" b="1" dirty="0">
              <a:latin typeface="Arial Narrow" panose="020B0606020202030204" pitchFamily="34" charset="0"/>
            </a:endParaRPr>
          </a:p>
        </p:txBody>
      </p:sp>
    </p:spTree>
    <p:extLst>
      <p:ext uri="{BB962C8B-B14F-4D97-AF65-F5344CB8AC3E}">
        <p14:creationId xmlns:p14="http://schemas.microsoft.com/office/powerpoint/2010/main" val="2381945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en-US" sz="5400" b="1" dirty="0" smtClean="0">
                <a:solidFill>
                  <a:srgbClr val="FF0000"/>
                </a:solidFill>
                <a:latin typeface="Agency FB" panose="020B0503020202020204" pitchFamily="34" charset="0"/>
                <a:cs typeface="Aldhabi" panose="01000000000000000000" pitchFamily="2" charset="-78"/>
              </a:rPr>
              <a:t>Why did you choose to learn web development?</a:t>
            </a:r>
            <a:endParaRPr lang="fr-FR" sz="5400" dirty="0">
              <a:solidFill>
                <a:srgbClr val="FF0000"/>
              </a:solidFill>
              <a:latin typeface="Agency FB" panose="020B0503020202020204" pitchFamily="34" charset="0"/>
            </a:endParaRPr>
          </a:p>
        </p:txBody>
      </p:sp>
      <p:sp>
        <p:nvSpPr>
          <p:cNvPr id="3" name="Espace réservé du contenu 2"/>
          <p:cNvSpPr>
            <a:spLocks noGrp="1"/>
          </p:cNvSpPr>
          <p:nvPr>
            <p:ph idx="1"/>
          </p:nvPr>
        </p:nvSpPr>
        <p:spPr/>
        <p:txBody>
          <a:bodyPr/>
          <a:lstStyle/>
          <a:p>
            <a:pPr algn="ctr"/>
            <a:r>
              <a:rPr lang="fr-FR" sz="4000" b="1" dirty="0" err="1" smtClean="0">
                <a:latin typeface="Arial Narrow" panose="020B0606020202030204" pitchFamily="34" charset="0"/>
              </a:rPr>
              <a:t>Career</a:t>
            </a:r>
            <a:r>
              <a:rPr lang="fr-FR" sz="4000" b="1" dirty="0" smtClean="0">
                <a:latin typeface="Arial Narrow" panose="020B0606020202030204" pitchFamily="34" charset="0"/>
              </a:rPr>
              <a:t> </a:t>
            </a:r>
            <a:r>
              <a:rPr lang="fr-FR" sz="4000" b="1" dirty="0" err="1" smtClean="0">
                <a:latin typeface="Arial Narrow" panose="020B0606020202030204" pitchFamily="34" charset="0"/>
              </a:rPr>
              <a:t>Opportunities</a:t>
            </a:r>
            <a:endParaRPr lang="fr-FR" sz="4000" b="1" dirty="0">
              <a:latin typeface="Arial Narrow" panose="020B0606020202030204" pitchFamily="34" charset="0"/>
            </a:endParaRPr>
          </a:p>
          <a:p>
            <a:pPr algn="ctr"/>
            <a:r>
              <a:rPr lang="fr-FR" sz="4000" b="1" dirty="0" err="1">
                <a:latin typeface="Arial Narrow" panose="020B0606020202030204" pitchFamily="34" charset="0"/>
              </a:rPr>
              <a:t>Freelancing</a:t>
            </a:r>
            <a:r>
              <a:rPr lang="fr-FR" sz="4000" b="1" dirty="0">
                <a:latin typeface="Arial Narrow" panose="020B0606020202030204" pitchFamily="34" charset="0"/>
              </a:rPr>
              <a:t> and </a:t>
            </a:r>
            <a:r>
              <a:rPr lang="fr-FR" sz="4000" b="1" dirty="0" err="1">
                <a:latin typeface="Arial Narrow" panose="020B0606020202030204" pitchFamily="34" charset="0"/>
              </a:rPr>
              <a:t>Remote</a:t>
            </a:r>
            <a:r>
              <a:rPr lang="fr-FR" sz="4000" b="1" dirty="0">
                <a:latin typeface="Arial Narrow" panose="020B0606020202030204" pitchFamily="34" charset="0"/>
              </a:rPr>
              <a:t> </a:t>
            </a:r>
            <a:r>
              <a:rPr lang="fr-FR" sz="4000" b="1" dirty="0" err="1" smtClean="0">
                <a:latin typeface="Arial Narrow" panose="020B0606020202030204" pitchFamily="34" charset="0"/>
              </a:rPr>
              <a:t>Work</a:t>
            </a:r>
            <a:endParaRPr lang="fr-FR" sz="4000" b="1" dirty="0" smtClean="0">
              <a:latin typeface="Arial Narrow" panose="020B0606020202030204" pitchFamily="34" charset="0"/>
            </a:endParaRPr>
          </a:p>
          <a:p>
            <a:pPr algn="ctr"/>
            <a:r>
              <a:rPr lang="fr-FR" sz="4000" b="1" dirty="0" err="1" smtClean="0">
                <a:latin typeface="Arial Narrow" panose="020B0606020202030204" pitchFamily="34" charset="0"/>
              </a:rPr>
              <a:t>Entrepreneurship</a:t>
            </a:r>
            <a:endParaRPr lang="fr-FR" sz="4000" b="1" dirty="0" smtClean="0">
              <a:latin typeface="Arial Narrow" panose="020B0606020202030204" pitchFamily="34" charset="0"/>
            </a:endParaRPr>
          </a:p>
          <a:p>
            <a:pPr algn="ctr"/>
            <a:r>
              <a:rPr lang="fr-FR" sz="4000" b="1" dirty="0">
                <a:latin typeface="Arial Narrow" panose="020B0606020202030204" pitchFamily="34" charset="0"/>
              </a:rPr>
              <a:t>Learning </a:t>
            </a:r>
            <a:r>
              <a:rPr lang="fr-FR" sz="4000" b="1" dirty="0" err="1" smtClean="0">
                <a:latin typeface="Arial Narrow" panose="020B0606020202030204" pitchFamily="34" charset="0"/>
              </a:rPr>
              <a:t>Problem-Solving</a:t>
            </a:r>
            <a:endParaRPr lang="fr-FR" sz="4000" dirty="0" smtClean="0">
              <a:latin typeface="Arial Narrow" panose="020B0606020202030204" pitchFamily="34" charset="0"/>
            </a:endParaRPr>
          </a:p>
          <a:p>
            <a:pPr algn="ctr"/>
            <a:r>
              <a:rPr lang="fr-FR" sz="4000" b="1" dirty="0" err="1">
                <a:latin typeface="Arial Narrow" panose="020B0606020202030204" pitchFamily="34" charset="0"/>
              </a:rPr>
              <a:t>Creativity</a:t>
            </a:r>
            <a:r>
              <a:rPr lang="fr-FR" sz="4000" b="1" dirty="0">
                <a:latin typeface="Arial Narrow" panose="020B0606020202030204" pitchFamily="34" charset="0"/>
              </a:rPr>
              <a:t> and </a:t>
            </a:r>
            <a:r>
              <a:rPr lang="fr-FR" sz="4000" b="1" dirty="0" smtClean="0">
                <a:latin typeface="Arial Narrow" panose="020B0606020202030204" pitchFamily="34" charset="0"/>
              </a:rPr>
              <a:t>Innovation</a:t>
            </a:r>
          </a:p>
          <a:p>
            <a:pPr algn="ctr"/>
            <a:r>
              <a:rPr lang="fr-FR" sz="4000" b="1" dirty="0" err="1">
                <a:latin typeface="Arial Narrow" panose="020B0606020202030204" pitchFamily="34" charset="0"/>
              </a:rPr>
              <a:t>Freelancing</a:t>
            </a:r>
            <a:r>
              <a:rPr lang="fr-FR" sz="4000" b="1" dirty="0">
                <a:latin typeface="Arial Narrow" panose="020B0606020202030204" pitchFamily="34" charset="0"/>
              </a:rPr>
              <a:t> and </a:t>
            </a:r>
            <a:r>
              <a:rPr lang="fr-FR" sz="4000" b="1" dirty="0" err="1">
                <a:latin typeface="Arial Narrow" panose="020B0606020202030204" pitchFamily="34" charset="0"/>
              </a:rPr>
              <a:t>Remote</a:t>
            </a:r>
            <a:r>
              <a:rPr lang="fr-FR" sz="4000" b="1" dirty="0">
                <a:latin typeface="Arial Narrow" panose="020B0606020202030204" pitchFamily="34" charset="0"/>
              </a:rPr>
              <a:t> </a:t>
            </a:r>
            <a:r>
              <a:rPr lang="fr-FR" sz="4000" b="1" dirty="0" err="1">
                <a:latin typeface="Arial Narrow" panose="020B0606020202030204" pitchFamily="34" charset="0"/>
              </a:rPr>
              <a:t>Work</a:t>
            </a:r>
            <a:endParaRPr lang="fr-FR" sz="4000" b="1" dirty="0" smtClean="0">
              <a:latin typeface="Arial Narrow" panose="020B0606020202030204" pitchFamily="34" charset="0"/>
            </a:endParaRPr>
          </a:p>
          <a:p>
            <a:endParaRPr lang="fr-FR" b="1" dirty="0" smtClean="0"/>
          </a:p>
          <a:p>
            <a:endParaRPr lang="fr-FR" dirty="0"/>
          </a:p>
        </p:txBody>
      </p:sp>
    </p:spTree>
    <p:extLst>
      <p:ext uri="{BB962C8B-B14F-4D97-AF65-F5344CB8AC3E}">
        <p14:creationId xmlns:p14="http://schemas.microsoft.com/office/powerpoint/2010/main" val="226752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4587" y="685800"/>
            <a:ext cx="7857162" cy="5295900"/>
          </a:xfrm>
        </p:spPr>
      </p:pic>
    </p:spTree>
    <p:extLst>
      <p:ext uri="{BB962C8B-B14F-4D97-AF65-F5344CB8AC3E}">
        <p14:creationId xmlns:p14="http://schemas.microsoft.com/office/powerpoint/2010/main" val="2923538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2850" y="490537"/>
            <a:ext cx="4945063" cy="5394614"/>
          </a:xfrm>
        </p:spPr>
      </p:pic>
      <p:sp>
        <p:nvSpPr>
          <p:cNvPr id="7" name="Émoticône 6"/>
          <p:cNvSpPr/>
          <p:nvPr/>
        </p:nvSpPr>
        <p:spPr>
          <a:xfrm>
            <a:off x="723900" y="704850"/>
            <a:ext cx="1276350" cy="1390650"/>
          </a:xfrm>
          <a:prstGeom prst="smileyFace">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Émoticône 7"/>
          <p:cNvSpPr/>
          <p:nvPr/>
        </p:nvSpPr>
        <p:spPr>
          <a:xfrm>
            <a:off x="9726613" y="704850"/>
            <a:ext cx="1276350" cy="1390650"/>
          </a:xfrm>
          <a:prstGeom prst="smileyFace">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46004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5400" b="1" dirty="0" smtClean="0">
                <a:solidFill>
                  <a:srgbClr val="FF0000"/>
                </a:solidFill>
                <a:latin typeface="Agency FB" panose="020B0503020202020204" pitchFamily="34" charset="0"/>
              </a:rPr>
              <a:t>1-How </a:t>
            </a:r>
            <a:r>
              <a:rPr lang="fr-FR" sz="5400" b="1" dirty="0" err="1" smtClean="0">
                <a:solidFill>
                  <a:srgbClr val="FF0000"/>
                </a:solidFill>
                <a:latin typeface="Agency FB" panose="020B0503020202020204" pitchFamily="34" charset="0"/>
              </a:rPr>
              <a:t>does</a:t>
            </a:r>
            <a:r>
              <a:rPr lang="fr-FR" sz="5400" b="1" dirty="0" smtClean="0">
                <a:solidFill>
                  <a:srgbClr val="FF0000"/>
                </a:solidFill>
                <a:latin typeface="Agency FB" panose="020B0503020202020204" pitchFamily="34" charset="0"/>
              </a:rPr>
              <a:t> the web </a:t>
            </a:r>
            <a:r>
              <a:rPr lang="fr-FR" sz="5400" b="1" dirty="0" err="1" smtClean="0">
                <a:solidFill>
                  <a:srgbClr val="FF0000"/>
                </a:solidFill>
                <a:latin typeface="Agency FB" panose="020B0503020202020204" pitchFamily="34" charset="0"/>
              </a:rPr>
              <a:t>work</a:t>
            </a:r>
            <a:r>
              <a:rPr lang="fr-FR" sz="5400" b="1" dirty="0">
                <a:solidFill>
                  <a:srgbClr val="FF0000"/>
                </a:solidFill>
                <a:latin typeface="Agency FB" panose="020B0503020202020204" pitchFamily="34" charset="0"/>
              </a:rPr>
              <a:t>?</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0273" y="1690688"/>
            <a:ext cx="9411454" cy="4351338"/>
          </a:xfrm>
        </p:spPr>
      </p:pic>
    </p:spTree>
    <p:extLst>
      <p:ext uri="{BB962C8B-B14F-4D97-AF65-F5344CB8AC3E}">
        <p14:creationId xmlns:p14="http://schemas.microsoft.com/office/powerpoint/2010/main" val="3823769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27184" y="404788"/>
            <a:ext cx="10515600" cy="6192960"/>
          </a:xfrm>
        </p:spPr>
        <p:txBody>
          <a:bodyPr/>
          <a:lstStyle/>
          <a:p>
            <a:r>
              <a:rPr lang="en-US" sz="6000" b="1" u="sng" dirty="0">
                <a:solidFill>
                  <a:schemeClr val="accent6">
                    <a:lumMod val="75000"/>
                  </a:schemeClr>
                </a:solidFill>
                <a:latin typeface="Agency FB" panose="020B0503020202020204" pitchFamily="34" charset="0"/>
                <a:cs typeface="Arabic Typesetting" panose="03020402040406030203" pitchFamily="66" charset="-78"/>
              </a:rPr>
              <a:t>First step</a:t>
            </a:r>
            <a:r>
              <a:rPr lang="en-US" dirty="0"/>
              <a:t>: </a:t>
            </a:r>
            <a:r>
              <a:rPr lang="en-US" sz="4800" b="1" dirty="0">
                <a:solidFill>
                  <a:srgbClr val="0070C0"/>
                </a:solidFill>
                <a:latin typeface="+mj-lt"/>
                <a:cs typeface="Andalus" panose="02020603050405020304" pitchFamily="18" charset="-78"/>
              </a:rPr>
              <a:t>The request is sent</a:t>
            </a:r>
            <a:r>
              <a:rPr lang="en-US" dirty="0" smtClean="0"/>
              <a:t>.</a:t>
            </a:r>
          </a:p>
          <a:p>
            <a:pPr marL="0" indent="0">
              <a:buNone/>
            </a:pPr>
            <a:endParaRPr lang="en-US" dirty="0"/>
          </a:p>
          <a:p>
            <a:pPr marL="0" indent="0">
              <a:buNone/>
            </a:pPr>
            <a:r>
              <a:rPr lang="en-US" sz="3200" b="1" dirty="0" smtClean="0">
                <a:latin typeface="Arial Narrow" panose="020B0606020202030204" pitchFamily="34" charset="0"/>
              </a:rPr>
              <a:t>      The </a:t>
            </a:r>
            <a:r>
              <a:rPr lang="en-US" sz="3200" b="1" dirty="0">
                <a:latin typeface="Arial Narrow" panose="020B0606020202030204" pitchFamily="34" charset="0"/>
              </a:rPr>
              <a:t>process begins when your </a:t>
            </a:r>
            <a:r>
              <a:rPr lang="en-US" sz="3200" b="1" dirty="0">
                <a:latin typeface="Arial Narrow" panose="020B0606020202030204" pitchFamily="34" charset="0"/>
                <a:hlinkClick r:id="rId2"/>
              </a:rPr>
              <a:t>browser</a:t>
            </a:r>
            <a:r>
              <a:rPr lang="en-US" sz="3200" b="1" dirty="0">
                <a:latin typeface="Arial Narrow" panose="020B0606020202030204" pitchFamily="34" charset="0"/>
              </a:rPr>
              <a:t> sends a request to the web server that hosts a web page. The most important item in that request is the </a:t>
            </a:r>
            <a:r>
              <a:rPr lang="en-US" sz="3200" b="1" dirty="0">
                <a:latin typeface="Arial Narrow" panose="020B0606020202030204" pitchFamily="34" charset="0"/>
                <a:hlinkClick r:id="rId3"/>
              </a:rPr>
              <a:t>URL</a:t>
            </a:r>
            <a:r>
              <a:rPr lang="en-US" sz="3200" b="1" dirty="0">
                <a:latin typeface="Arial Narrow" panose="020B0606020202030204" pitchFamily="34" charset="0"/>
              </a:rPr>
              <a:t>, or Uniform Resource Locator. The URL includes:</a:t>
            </a:r>
          </a:p>
          <a:p>
            <a:pPr marL="0" indent="0">
              <a:buNone/>
            </a:pPr>
            <a:r>
              <a:rPr lang="en-US" sz="3200" b="1" dirty="0" smtClean="0">
                <a:latin typeface="Arial Narrow" panose="020B0606020202030204" pitchFamily="34" charset="0"/>
              </a:rPr>
              <a:t>      Everything </a:t>
            </a:r>
            <a:r>
              <a:rPr lang="en-US" sz="3200" b="1" dirty="0">
                <a:latin typeface="Arial Narrow" panose="020B0606020202030204" pitchFamily="34" charset="0"/>
              </a:rPr>
              <a:t>before the first slash is the domain name, this identifies the host.</a:t>
            </a:r>
          </a:p>
          <a:p>
            <a:pPr marL="0" indent="0">
              <a:buNone/>
            </a:pPr>
            <a:r>
              <a:rPr lang="en-US" sz="3200" b="1" dirty="0" smtClean="0">
                <a:latin typeface="Arial Narrow" panose="020B0606020202030204" pitchFamily="34" charset="0"/>
              </a:rPr>
              <a:t>      Everything </a:t>
            </a:r>
            <a:r>
              <a:rPr lang="en-US" sz="3200" b="1" dirty="0">
                <a:latin typeface="Arial Narrow" panose="020B0606020202030204" pitchFamily="34" charset="0"/>
              </a:rPr>
              <a:t>after the first slash tells the hosting server what specific resource you are looking for.</a:t>
            </a:r>
          </a:p>
          <a:p>
            <a:pPr marL="0" indent="0">
              <a:buNone/>
            </a:pPr>
            <a:endParaRPr lang="fr-FR" dirty="0"/>
          </a:p>
        </p:txBody>
      </p:sp>
    </p:spTree>
    <p:extLst>
      <p:ext uri="{BB962C8B-B14F-4D97-AF65-F5344CB8AC3E}">
        <p14:creationId xmlns:p14="http://schemas.microsoft.com/office/powerpoint/2010/main" val="1709761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810" y="720905"/>
            <a:ext cx="11528329" cy="4948375"/>
          </a:xfrm>
        </p:spPr>
      </p:pic>
    </p:spTree>
    <p:extLst>
      <p:ext uri="{BB962C8B-B14F-4D97-AF65-F5344CB8AC3E}">
        <p14:creationId xmlns:p14="http://schemas.microsoft.com/office/powerpoint/2010/main" val="4085093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32756" y="166255"/>
            <a:ext cx="11121044" cy="6691745"/>
          </a:xfrm>
        </p:spPr>
        <p:txBody>
          <a:bodyPr>
            <a:normAutofit/>
          </a:bodyPr>
          <a:lstStyle/>
          <a:p>
            <a:r>
              <a:rPr lang="en-US" sz="6000" b="1" dirty="0">
                <a:solidFill>
                  <a:schemeClr val="accent6">
                    <a:lumMod val="75000"/>
                  </a:schemeClr>
                </a:solidFill>
                <a:latin typeface="Agency FB" panose="020B0503020202020204" pitchFamily="34" charset="0"/>
              </a:rPr>
              <a:t>Second step</a:t>
            </a:r>
            <a:r>
              <a:rPr lang="en-US" dirty="0"/>
              <a:t>: </a:t>
            </a:r>
            <a:r>
              <a:rPr lang="en-US" sz="4800" b="1" dirty="0">
                <a:solidFill>
                  <a:srgbClr val="0070C0"/>
                </a:solidFill>
                <a:latin typeface="+mj-lt"/>
              </a:rPr>
              <a:t>The server responds</a:t>
            </a:r>
            <a:r>
              <a:rPr lang="en-US" sz="4800" dirty="0" smtClean="0"/>
              <a:t>.</a:t>
            </a:r>
          </a:p>
          <a:p>
            <a:r>
              <a:rPr lang="en-US" sz="3200" b="1" dirty="0">
                <a:latin typeface="Arial Narrow" panose="020B0606020202030204" pitchFamily="34" charset="0"/>
              </a:rPr>
              <a:t>Next, the web hosting server responds to the request. If the request is successful, the response will include the contents of the file (resource) your browser asked for. If there is a problem </a:t>
            </a:r>
            <a:r>
              <a:rPr lang="en-US" sz="3200" b="1" dirty="0">
                <a:solidFill>
                  <a:schemeClr val="accent1">
                    <a:lumMod val="75000"/>
                  </a:schemeClr>
                </a:solidFill>
                <a:latin typeface="Arial Narrow" panose="020B0606020202030204" pitchFamily="34" charset="0"/>
              </a:rPr>
              <a:t>with the request</a:t>
            </a:r>
            <a:r>
              <a:rPr lang="en-US" sz="3200" b="1" dirty="0">
                <a:latin typeface="Arial Narrow" panose="020B0606020202030204" pitchFamily="34" charset="0"/>
              </a:rPr>
              <a:t>, or </a:t>
            </a:r>
            <a:r>
              <a:rPr lang="en-US" sz="3200" b="1" dirty="0">
                <a:solidFill>
                  <a:schemeClr val="accent1">
                    <a:lumMod val="75000"/>
                  </a:schemeClr>
                </a:solidFill>
                <a:latin typeface="Arial Narrow" panose="020B0606020202030204" pitchFamily="34" charset="0"/>
              </a:rPr>
              <a:t>with the server</a:t>
            </a:r>
            <a:r>
              <a:rPr lang="en-US" sz="3200" b="1" dirty="0">
                <a:latin typeface="Arial Narrow" panose="020B0606020202030204" pitchFamily="34" charset="0"/>
              </a:rPr>
              <a:t>, the response will be an error code</a:t>
            </a:r>
            <a:r>
              <a:rPr lang="en-US" sz="3200" b="1" dirty="0" smtClean="0">
                <a:latin typeface="Arial Narrow" panose="020B0606020202030204" pitchFamily="34" charset="0"/>
              </a:rPr>
              <a:t>.</a:t>
            </a:r>
          </a:p>
          <a:p>
            <a:pPr marL="0" indent="0">
              <a:buNone/>
            </a:pPr>
            <a:endParaRPr lang="en-US" sz="3200" b="1" dirty="0">
              <a:latin typeface="Arial Narrow" panose="020B0606020202030204" pitchFamily="34" charset="0"/>
            </a:endParaRPr>
          </a:p>
          <a:p>
            <a:r>
              <a:rPr lang="en-US" sz="3200" b="1" dirty="0">
                <a:latin typeface="Arial Narrow" panose="020B0606020202030204" pitchFamily="34" charset="0"/>
              </a:rPr>
              <a:t>Once the website resources have been received from the server, your browser begins processing and displaying the response. Often, the returned page (document) contains links to other resources (files) which the browser will need in order to display the page properly:</a:t>
            </a:r>
          </a:p>
          <a:p>
            <a:pPr marL="0" indent="0">
              <a:buNone/>
            </a:pPr>
            <a:endParaRPr lang="en-US" sz="4800" dirty="0"/>
          </a:p>
          <a:p>
            <a:endParaRPr lang="fr-FR" dirty="0"/>
          </a:p>
        </p:txBody>
      </p:sp>
    </p:spTree>
    <p:extLst>
      <p:ext uri="{BB962C8B-B14F-4D97-AF65-F5344CB8AC3E}">
        <p14:creationId xmlns:p14="http://schemas.microsoft.com/office/powerpoint/2010/main" val="2638216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349135"/>
            <a:ext cx="10515600" cy="5827828"/>
          </a:xfrm>
        </p:spPr>
        <p:txBody>
          <a:bodyPr/>
          <a:lstStyle/>
          <a:p>
            <a:r>
              <a:rPr lang="en-US" sz="3200" b="1" dirty="0">
                <a:solidFill>
                  <a:srgbClr val="D60093"/>
                </a:solidFill>
                <a:latin typeface="Arial Narrow" panose="020B0606020202030204" pitchFamily="34" charset="0"/>
              </a:rPr>
              <a:t>Images, video, or other media which should appear on page</a:t>
            </a:r>
          </a:p>
          <a:p>
            <a:r>
              <a:rPr lang="en-US" sz="3200" b="1" dirty="0">
                <a:solidFill>
                  <a:srgbClr val="D60093"/>
                </a:solidFill>
                <a:latin typeface="Arial Narrow" panose="020B0606020202030204" pitchFamily="34" charset="0"/>
              </a:rPr>
              <a:t>CSS style sheets which tell the browser how to style the document</a:t>
            </a:r>
          </a:p>
          <a:p>
            <a:r>
              <a:rPr lang="en-US" sz="3200" b="1" dirty="0">
                <a:solidFill>
                  <a:srgbClr val="D60093"/>
                </a:solidFill>
                <a:latin typeface="Arial Narrow" panose="020B0606020202030204" pitchFamily="34" charset="0"/>
              </a:rPr>
              <a:t>JavaScript files which provide some on-page </a:t>
            </a:r>
            <a:r>
              <a:rPr lang="en-US" sz="3200" b="1" dirty="0" smtClean="0">
                <a:solidFill>
                  <a:srgbClr val="D60093"/>
                </a:solidFill>
                <a:latin typeface="Arial Narrow" panose="020B0606020202030204" pitchFamily="34" charset="0"/>
              </a:rPr>
              <a:t>functionality</a:t>
            </a:r>
          </a:p>
          <a:p>
            <a:pPr marL="0" indent="0">
              <a:buNone/>
            </a:pPr>
            <a:endParaRPr lang="en-US" sz="3200" b="1" dirty="0">
              <a:solidFill>
                <a:srgbClr val="D60093"/>
              </a:solidFill>
              <a:latin typeface="Arial Narrow" panose="020B0606020202030204" pitchFamily="34" charset="0"/>
            </a:endParaRPr>
          </a:p>
          <a:p>
            <a:pPr marL="0" indent="0">
              <a:buNone/>
            </a:pPr>
            <a:r>
              <a:rPr lang="en-US" sz="3200" b="1" dirty="0">
                <a:latin typeface="Arial Narrow" panose="020B0606020202030204" pitchFamily="34" charset="0"/>
              </a:rPr>
              <a:t>For each of these additional files, the browser makes an additional request, and the server responds. If the requests are successful, the server returns the needed files.</a:t>
            </a:r>
          </a:p>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456" y="4728902"/>
            <a:ext cx="5670147" cy="1919127"/>
          </a:xfrm>
          <a:prstGeom prst="rect">
            <a:avLst/>
          </a:prstGeom>
        </p:spPr>
      </p:pic>
    </p:spTree>
    <p:extLst>
      <p:ext uri="{BB962C8B-B14F-4D97-AF65-F5344CB8AC3E}">
        <p14:creationId xmlns:p14="http://schemas.microsoft.com/office/powerpoint/2010/main" val="1882770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82138"/>
            <a:ext cx="10515600" cy="5694825"/>
          </a:xfrm>
        </p:spPr>
        <p:txBody>
          <a:bodyPr/>
          <a:lstStyle/>
          <a:p>
            <a:r>
              <a:rPr lang="en-US" sz="6000" b="1" dirty="0">
                <a:solidFill>
                  <a:srgbClr val="00B050"/>
                </a:solidFill>
                <a:latin typeface="Agency FB" panose="020B0503020202020204" pitchFamily="34" charset="0"/>
              </a:rPr>
              <a:t>Third Step</a:t>
            </a:r>
            <a:r>
              <a:rPr lang="en-US" dirty="0"/>
              <a:t>: </a:t>
            </a:r>
            <a:r>
              <a:rPr lang="en-US" sz="4800" b="1" dirty="0">
                <a:solidFill>
                  <a:srgbClr val="0070C0"/>
                </a:solidFill>
                <a:latin typeface="+mj-lt"/>
              </a:rPr>
              <a:t>The website is displayed</a:t>
            </a:r>
            <a:r>
              <a:rPr lang="en-US" dirty="0" smtClean="0"/>
              <a:t>.</a:t>
            </a:r>
          </a:p>
          <a:p>
            <a:pPr marL="0" indent="0">
              <a:buNone/>
            </a:pPr>
            <a:endParaRPr lang="en-US" dirty="0"/>
          </a:p>
          <a:p>
            <a:pPr marL="0" indent="0">
              <a:buNone/>
            </a:pPr>
            <a:r>
              <a:rPr lang="en-US" sz="3200" b="1" dirty="0">
                <a:latin typeface="Arial Narrow" panose="020B0606020202030204" pitchFamily="34" charset="0"/>
              </a:rPr>
              <a:t>The browser displays the original document, with the additional resources. Within most pages are </a:t>
            </a:r>
            <a:r>
              <a:rPr lang="en-US" sz="3200" b="1" i="1" dirty="0">
                <a:latin typeface="Arial Narrow" panose="020B0606020202030204" pitchFamily="34" charset="0"/>
              </a:rPr>
              <a:t>hyperlinks</a:t>
            </a:r>
            <a:r>
              <a:rPr lang="en-US" sz="3200" b="1" dirty="0">
                <a:latin typeface="Arial Narrow" panose="020B0606020202030204" pitchFamily="34" charset="0"/>
              </a:rPr>
              <a:t> to other documents or pages — if you click on one, the whole process starts all over again</a:t>
            </a:r>
            <a:r>
              <a:rPr lang="en-US" sz="3200" b="1" dirty="0" smtClean="0">
                <a:latin typeface="Arial Narrow" panose="020B0606020202030204" pitchFamily="34" charset="0"/>
              </a:rPr>
              <a:t>.</a:t>
            </a:r>
          </a:p>
          <a:p>
            <a:pPr marL="0" indent="0">
              <a:buNone/>
            </a:pPr>
            <a:endParaRPr lang="en-US" sz="3200" b="1" dirty="0">
              <a:latin typeface="Arial Narrow" panose="020B0606020202030204" pitchFamily="34" charset="0"/>
            </a:endParaRPr>
          </a:p>
          <a:p>
            <a:pPr marL="0" indent="0">
              <a:buNone/>
            </a:pPr>
            <a:endParaRPr lang="fr-FR" sz="3200" b="1" dirty="0">
              <a:latin typeface="Arial Narrow" panose="020B060602020203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3803" y="3599651"/>
            <a:ext cx="5070763" cy="3017314"/>
          </a:xfrm>
          <a:prstGeom prst="rect">
            <a:avLst/>
          </a:prstGeom>
        </p:spPr>
      </p:pic>
    </p:spTree>
    <p:extLst>
      <p:ext uri="{BB962C8B-B14F-4D97-AF65-F5344CB8AC3E}">
        <p14:creationId xmlns:p14="http://schemas.microsoft.com/office/powerpoint/2010/main" val="4273296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5400" b="1" dirty="0" smtClean="0">
                <a:solidFill>
                  <a:srgbClr val="FF0000"/>
                </a:solidFill>
                <a:latin typeface="Agency FB" panose="020B0503020202020204" pitchFamily="34" charset="0"/>
              </a:rPr>
              <a:t>2-</a:t>
            </a:r>
            <a:r>
              <a:rPr lang="en-US" sz="5400" b="1" i="1" dirty="0">
                <a:solidFill>
                  <a:srgbClr val="FF0000"/>
                </a:solidFill>
                <a:latin typeface="Agency FB" panose="020B0503020202020204" pitchFamily="34" charset="0"/>
              </a:rPr>
              <a:t>What </a:t>
            </a:r>
            <a:r>
              <a:rPr lang="en-US" sz="5400" b="1" dirty="0">
                <a:solidFill>
                  <a:srgbClr val="FF0000"/>
                </a:solidFill>
                <a:latin typeface="Agency FB" panose="020B0503020202020204" pitchFamily="34" charset="0"/>
              </a:rPr>
              <a:t>do you need</a:t>
            </a:r>
            <a:r>
              <a:rPr lang="en-US" sz="5400" b="1" i="1" dirty="0">
                <a:solidFill>
                  <a:srgbClr val="FF0000"/>
                </a:solidFill>
                <a:latin typeface="Agency FB" panose="020B0503020202020204" pitchFamily="34" charset="0"/>
              </a:rPr>
              <a:t> to be a web developer?</a:t>
            </a:r>
            <a:endParaRPr lang="en-US" sz="5400" b="1" dirty="0">
              <a:solidFill>
                <a:srgbClr val="FF0000"/>
              </a:solidFill>
              <a:latin typeface="Agency FB" panose="020B0503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9665" y="1959428"/>
            <a:ext cx="6042050" cy="4455885"/>
          </a:xfrm>
        </p:spPr>
      </p:pic>
    </p:spTree>
    <p:extLst>
      <p:ext uri="{BB962C8B-B14F-4D97-AF65-F5344CB8AC3E}">
        <p14:creationId xmlns:p14="http://schemas.microsoft.com/office/powerpoint/2010/main" val="2819389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u="sng" dirty="0" smtClean="0">
                <a:solidFill>
                  <a:srgbClr val="00B050"/>
                </a:solidFill>
                <a:latin typeface="Arial Narrow" panose="020B0606020202030204" pitchFamily="34" charset="0"/>
              </a:rPr>
              <a:t> </a:t>
            </a:r>
            <a:r>
              <a:rPr lang="en-US" b="1" u="sng" dirty="0">
                <a:solidFill>
                  <a:srgbClr val="00B050"/>
                </a:solidFill>
                <a:latin typeface="Arial Narrow" panose="020B0606020202030204" pitchFamily="34" charset="0"/>
              </a:rPr>
              <a:t>Build web developer skills</a:t>
            </a:r>
            <a:r>
              <a:rPr lang="en-US" b="1" u="sng" dirty="0" smtClean="0">
                <a:solidFill>
                  <a:srgbClr val="00B050"/>
                </a:solidFill>
                <a:latin typeface="Arial Narrow" panose="020B0606020202030204" pitchFamily="34" charset="0"/>
              </a:rPr>
              <a:t>.</a:t>
            </a:r>
            <a:endParaRPr lang="fr-FR" b="1" u="sng" dirty="0">
              <a:solidFill>
                <a:srgbClr val="00B050"/>
              </a:solidFill>
              <a:latin typeface="Arial Narrow" panose="020B0606020202030204" pitchFamily="34" charset="0"/>
            </a:endParaRPr>
          </a:p>
        </p:txBody>
      </p:sp>
      <p:sp>
        <p:nvSpPr>
          <p:cNvPr id="3" name="Espace réservé du contenu 2"/>
          <p:cNvSpPr>
            <a:spLocks noGrp="1"/>
          </p:cNvSpPr>
          <p:nvPr>
            <p:ph idx="1"/>
          </p:nvPr>
        </p:nvSpPr>
        <p:spPr>
          <a:xfrm>
            <a:off x="266700" y="1690688"/>
            <a:ext cx="11087100" cy="4486275"/>
          </a:xfrm>
        </p:spPr>
        <p:txBody>
          <a:bodyPr>
            <a:normAutofit/>
          </a:bodyPr>
          <a:lstStyle/>
          <a:p>
            <a:pPr marL="0" indent="0">
              <a:buNone/>
            </a:pPr>
            <a:r>
              <a:rPr lang="en-US" sz="3200" b="1" dirty="0" smtClean="0">
                <a:latin typeface="Arial Narrow" panose="020B0606020202030204" pitchFamily="34" charset="0"/>
              </a:rPr>
              <a:t>      Employers </a:t>
            </a:r>
            <a:r>
              <a:rPr lang="en-US" sz="3200" b="1" dirty="0">
                <a:latin typeface="Arial Narrow" panose="020B0606020202030204" pitchFamily="34" charset="0"/>
              </a:rPr>
              <a:t>and clients usually expect web developers to have certain skills that demonstrate their ability to deliver on website requirements. If you’re interested in a career as a web developer, these are some skills you can focus on to build a foundation for success</a:t>
            </a:r>
            <a:r>
              <a:rPr lang="en-US" sz="3200" b="1" dirty="0" smtClean="0">
                <a:latin typeface="Arial Narrow" panose="020B0606020202030204" pitchFamily="34" charset="0"/>
              </a:rPr>
              <a:t>.</a:t>
            </a:r>
          </a:p>
          <a:p>
            <a:pPr marL="0" indent="0">
              <a:buNone/>
            </a:pPr>
            <a:endParaRPr lang="fr-FR" sz="3200" b="1" dirty="0">
              <a:latin typeface="Arial Narrow" panose="020B060602020203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0050" y="3771901"/>
            <a:ext cx="5143500" cy="2819400"/>
          </a:xfrm>
          <a:prstGeom prst="rect">
            <a:avLst/>
          </a:prstGeom>
        </p:spPr>
      </p:pic>
    </p:spTree>
    <p:extLst>
      <p:ext uri="{BB962C8B-B14F-4D97-AF65-F5344CB8AC3E}">
        <p14:creationId xmlns:p14="http://schemas.microsoft.com/office/powerpoint/2010/main" val="206415961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528</Words>
  <Application>Microsoft Office PowerPoint</Application>
  <PresentationFormat>Grand écran</PresentationFormat>
  <Paragraphs>52</Paragraphs>
  <Slides>16</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16</vt:i4>
      </vt:variant>
    </vt:vector>
  </HeadingPairs>
  <TitlesOfParts>
    <vt:vector size="25" baseType="lpstr">
      <vt:lpstr>Agency FB</vt:lpstr>
      <vt:lpstr>Aldhabi</vt:lpstr>
      <vt:lpstr>Andalus</vt:lpstr>
      <vt:lpstr>Arabic Typesetting</vt:lpstr>
      <vt:lpstr>Arial</vt:lpstr>
      <vt:lpstr>Arial Narrow</vt:lpstr>
      <vt:lpstr>Calibri</vt:lpstr>
      <vt:lpstr>Calibri Light</vt:lpstr>
      <vt:lpstr>Thème Office</vt:lpstr>
      <vt:lpstr>Web Fundamentals Project</vt:lpstr>
      <vt:lpstr>1-How does the web work?</vt:lpstr>
      <vt:lpstr>Présentation PowerPoint</vt:lpstr>
      <vt:lpstr>Présentation PowerPoint</vt:lpstr>
      <vt:lpstr>Présentation PowerPoint</vt:lpstr>
      <vt:lpstr>Présentation PowerPoint</vt:lpstr>
      <vt:lpstr>Présentation PowerPoint</vt:lpstr>
      <vt:lpstr>2-What do you need to be a web developer?</vt:lpstr>
      <vt:lpstr> Build web developer skills.</vt:lpstr>
      <vt:lpstr>Présentation PowerPoint</vt:lpstr>
      <vt:lpstr> Consider a degree in computer science or web design </vt:lpstr>
      <vt:lpstr>Take a course in web development. </vt:lpstr>
      <vt:lpstr>Build a portfolio of web development work. </vt:lpstr>
      <vt:lpstr>Why did you choose to learn web development?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Fundamentals Project</dc:title>
  <dc:creator>HAJJEM</dc:creator>
  <cp:lastModifiedBy>HAJJEM</cp:lastModifiedBy>
  <cp:revision>12</cp:revision>
  <dcterms:created xsi:type="dcterms:W3CDTF">2023-08-19T10:58:53Z</dcterms:created>
  <dcterms:modified xsi:type="dcterms:W3CDTF">2023-08-19T15:03:52Z</dcterms:modified>
</cp:coreProperties>
</file>