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">
          <p15:clr>
            <a:srgbClr val="A4A3A4"/>
          </p15:clr>
        </p15:guide>
        <p15:guide id="2" pos="178">
          <p15:clr>
            <a:srgbClr val="A4A3A4"/>
          </p15:clr>
        </p15:guide>
        <p15:guide id="3" orient="horz" pos="680">
          <p15:clr>
            <a:srgbClr val="9AA0A6"/>
          </p15:clr>
        </p15:guide>
        <p15:guide id="4" pos="5658">
          <p15:clr>
            <a:srgbClr val="9AA0A6"/>
          </p15:clr>
        </p15:guide>
        <p15:guide id="5" orient="horz" pos="283">
          <p15:clr>
            <a:srgbClr val="9AA0A6"/>
          </p15:clr>
        </p15:guide>
        <p15:guide id="6" pos="14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" orient="horz"/>
        <p:guide pos="178"/>
        <p:guide pos="680" orient="horz"/>
        <p:guide pos="5658"/>
        <p:guide pos="283" orient="horz"/>
        <p:guide pos="14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3db1d754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3db1d754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3db1d754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3db1d754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3db1d754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3db1d754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be2435e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be2435e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3db1d754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43db1d754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3db1d754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3db1d754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82f5d64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082f5d6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082f5d6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4082f5d6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5400000">
            <a:off x="6718526" y="2528825"/>
            <a:ext cx="1941900" cy="405600"/>
          </a:xfrm>
          <a:prstGeom prst="snip2SameRect">
            <a:avLst>
              <a:gd fmla="val 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4025" y="59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Model: Hybrid Method Model</a:t>
            </a:r>
            <a:endParaRPr sz="2100"/>
          </a:p>
        </p:txBody>
      </p:sp>
      <p:sp>
        <p:nvSpPr>
          <p:cNvPr id="56" name="Google Shape;56;p13"/>
          <p:cNvSpPr/>
          <p:nvPr/>
        </p:nvSpPr>
        <p:spPr>
          <a:xfrm rot="5400000">
            <a:off x="4146075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930950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rot="5400000">
            <a:off x="101475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86350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593825" y="1910150"/>
            <a:ext cx="192300" cy="1677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13"/>
          <p:cNvCxnSpPr>
            <a:stCxn id="57" idx="3"/>
            <a:endCxn id="57" idx="1"/>
          </p:cNvCxnSpPr>
          <p:nvPr/>
        </p:nvCxnSpPr>
        <p:spPr>
          <a:xfrm flipH="1">
            <a:off x="4930950" y="2691050"/>
            <a:ext cx="250500" cy="600"/>
          </a:xfrm>
          <a:prstGeom prst="bentConnector5">
            <a:avLst>
              <a:gd fmla="val -56667" name="adj1"/>
              <a:gd fmla="val 54983333" name="adj2"/>
              <a:gd fmla="val 12000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/>
          <p:nvPr/>
        </p:nvSpPr>
        <p:spPr>
          <a:xfrm rot="5400000">
            <a:off x="5137713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5922588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3"/>
          <p:cNvCxnSpPr>
            <a:stCxn id="63" idx="3"/>
            <a:endCxn id="63" idx="1"/>
          </p:cNvCxnSpPr>
          <p:nvPr/>
        </p:nvCxnSpPr>
        <p:spPr>
          <a:xfrm flipH="1">
            <a:off x="5922588" y="2691050"/>
            <a:ext cx="250500" cy="600"/>
          </a:xfrm>
          <a:prstGeom prst="bentConnector5">
            <a:avLst>
              <a:gd fmla="val -49162" name="adj1"/>
              <a:gd fmla="val 53591667" name="adj2"/>
              <a:gd fmla="val 12417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3"/>
          <p:cNvSpPr/>
          <p:nvPr/>
        </p:nvSpPr>
        <p:spPr>
          <a:xfrm rot="5400000">
            <a:off x="3154425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3939300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" name="Google Shape;67;p13"/>
          <p:cNvCxnSpPr>
            <a:stCxn id="66" idx="3"/>
            <a:endCxn id="66" idx="1"/>
          </p:cNvCxnSpPr>
          <p:nvPr/>
        </p:nvCxnSpPr>
        <p:spPr>
          <a:xfrm flipH="1">
            <a:off x="3939300" y="2691050"/>
            <a:ext cx="250500" cy="600"/>
          </a:xfrm>
          <a:prstGeom prst="bentConnector5">
            <a:avLst>
              <a:gd fmla="val -53124" name="adj1"/>
              <a:gd fmla="val 52200000" name="adj2"/>
              <a:gd fmla="val 126866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/>
          <p:nvPr/>
        </p:nvSpPr>
        <p:spPr>
          <a:xfrm rot="5400000">
            <a:off x="5983269" y="2524100"/>
            <a:ext cx="1941900" cy="333900"/>
          </a:xfrm>
          <a:prstGeom prst="snip2SameRect">
            <a:avLst>
              <a:gd fmla="val 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 rot="5400000">
            <a:off x="2136775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921650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 rot="5400000">
            <a:off x="1119125" y="23446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1904000" y="25366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282225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3307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3580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(3)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3720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(4)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860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(5)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53518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(6)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6389588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(7)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70361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(8)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7830913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(9)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381150" y="128650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Embedding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398800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Convolutional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416450" y="128650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Convolutional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434100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LSTM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425750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LSTM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417400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LSTM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323775" y="11716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Flatten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981525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Dense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257775" y="2610575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8421552" y="2490950"/>
            <a:ext cx="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(10)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752575" y="20907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Dense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Shape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(1): Input: [MaxLength]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(2): [</a:t>
            </a:r>
            <a:r>
              <a:rPr lang="en-GB"/>
              <a:t>MaxLength</a:t>
            </a:r>
            <a:r>
              <a:rPr lang="en-GB"/>
              <a:t>,16]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(3): [</a:t>
            </a:r>
            <a:r>
              <a:rPr lang="en-GB"/>
              <a:t>MaxLength-4</a:t>
            </a:r>
            <a:r>
              <a:rPr lang="en-GB"/>
              <a:t>,128]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(4): [</a:t>
            </a:r>
            <a:r>
              <a:rPr lang="en-GB"/>
              <a:t>MaxLength-4</a:t>
            </a:r>
            <a:r>
              <a:rPr lang="en-GB"/>
              <a:t>,32]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(5): [</a:t>
            </a:r>
            <a:r>
              <a:rPr lang="en-GB"/>
              <a:t>MaxLength-4</a:t>
            </a:r>
            <a:r>
              <a:rPr lang="en-GB"/>
              <a:t>,64]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(6): [</a:t>
            </a:r>
            <a:r>
              <a:rPr lang="en-GB"/>
              <a:t>MaxLength-4</a:t>
            </a:r>
            <a:r>
              <a:rPr lang="en-GB"/>
              <a:t>,64]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(7): [</a:t>
            </a:r>
            <a:r>
              <a:rPr lang="en-GB"/>
              <a:t>MaxLength-4</a:t>
            </a:r>
            <a:r>
              <a:rPr lang="en-GB"/>
              <a:t>,32]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(8): [(</a:t>
            </a:r>
            <a:r>
              <a:rPr lang="en-GB"/>
              <a:t>MaxLength-4)*32</a:t>
            </a:r>
            <a:r>
              <a:rPr lang="en-GB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(9): [24]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(10): [3] —&gt; Probabilities of belonging to  three classes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rot="5400000">
            <a:off x="3780051" y="2528825"/>
            <a:ext cx="1941900" cy="405600"/>
          </a:xfrm>
          <a:prstGeom prst="snip2SameRect">
            <a:avLst>
              <a:gd fmla="val 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 txBox="1"/>
          <p:nvPr>
            <p:ph idx="1" type="subTitle"/>
          </p:nvPr>
        </p:nvSpPr>
        <p:spPr>
          <a:xfrm>
            <a:off x="394025" y="59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Model2: CNN Model</a:t>
            </a:r>
            <a:endParaRPr sz="2100"/>
          </a:p>
        </p:txBody>
      </p:sp>
      <p:sp>
        <p:nvSpPr>
          <p:cNvPr id="105" name="Google Shape;105;p15"/>
          <p:cNvSpPr/>
          <p:nvPr/>
        </p:nvSpPr>
        <p:spPr>
          <a:xfrm rot="5400000">
            <a:off x="101475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886350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655350" y="1910150"/>
            <a:ext cx="192300" cy="1677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5400000">
            <a:off x="3044794" y="2524100"/>
            <a:ext cx="1941900" cy="333900"/>
          </a:xfrm>
          <a:prstGeom prst="snip2SameRect">
            <a:avLst>
              <a:gd fmla="val 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5400000">
            <a:off x="2136775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2921650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 rot="5400000">
            <a:off x="1119125" y="23446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904000" y="25366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282225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13307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3580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(3)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3720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(4)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4097625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(5)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892438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(6)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81150" y="128650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Embedding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398800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Convolutional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2167900" y="1279325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Global Max Pooling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3385300" y="3702575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Flatten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120550" y="1279325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Dense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5319300" y="2610575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5483077" y="2490950"/>
            <a:ext cx="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(7)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4814100" y="20907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Dense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Shape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(1): Input: [</a:t>
            </a:r>
            <a:r>
              <a:rPr lang="en-GB"/>
              <a:t>MaxLength</a:t>
            </a:r>
            <a:r>
              <a:rPr lang="en-GB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(2): [</a:t>
            </a:r>
            <a:r>
              <a:rPr lang="en-GB"/>
              <a:t>MaxLength</a:t>
            </a:r>
            <a:r>
              <a:rPr lang="en-GB"/>
              <a:t>,16]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(3): [</a:t>
            </a:r>
            <a:r>
              <a:rPr lang="en-GB"/>
              <a:t>MaxLength-4</a:t>
            </a:r>
            <a:r>
              <a:rPr lang="en-GB"/>
              <a:t>,128]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(4): [</a:t>
            </a:r>
            <a:r>
              <a:rPr lang="en-GB"/>
              <a:t>128</a:t>
            </a:r>
            <a:r>
              <a:rPr lang="en-GB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(5): [</a:t>
            </a:r>
            <a:r>
              <a:rPr lang="en-GB"/>
              <a:t>128</a:t>
            </a:r>
            <a:r>
              <a:rPr lang="en-GB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(6): </a:t>
            </a:r>
            <a:r>
              <a:rPr lang="en-GB"/>
              <a:t>[24]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(7): [3] —&gt; Probabilities of belonging to  three 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 rot="5400000">
            <a:off x="2686601" y="2528825"/>
            <a:ext cx="1941900" cy="405600"/>
          </a:xfrm>
          <a:prstGeom prst="snip2SameRect">
            <a:avLst>
              <a:gd fmla="val 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>
            <p:ph idx="1" type="subTitle"/>
          </p:nvPr>
        </p:nvSpPr>
        <p:spPr>
          <a:xfrm>
            <a:off x="394025" y="59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Model3: LSTM Model</a:t>
            </a:r>
            <a:endParaRPr sz="2100"/>
          </a:p>
        </p:txBody>
      </p:sp>
      <p:sp>
        <p:nvSpPr>
          <p:cNvPr id="139" name="Google Shape;139;p17"/>
          <p:cNvSpPr/>
          <p:nvPr/>
        </p:nvSpPr>
        <p:spPr>
          <a:xfrm rot="5400000">
            <a:off x="101475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886350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561900" y="1910150"/>
            <a:ext cx="192300" cy="1677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 rot="5400000">
            <a:off x="1105788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1890663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7"/>
          <p:cNvCxnSpPr>
            <a:stCxn id="143" idx="3"/>
            <a:endCxn id="143" idx="1"/>
          </p:cNvCxnSpPr>
          <p:nvPr/>
        </p:nvCxnSpPr>
        <p:spPr>
          <a:xfrm flipH="1">
            <a:off x="1890663" y="2691050"/>
            <a:ext cx="250500" cy="600"/>
          </a:xfrm>
          <a:prstGeom prst="bentConnector5">
            <a:avLst>
              <a:gd fmla="val -49162" name="adj1"/>
              <a:gd fmla="val 53591667" name="adj2"/>
              <a:gd fmla="val 12417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17"/>
          <p:cNvSpPr/>
          <p:nvPr/>
        </p:nvSpPr>
        <p:spPr>
          <a:xfrm rot="5400000">
            <a:off x="1951344" y="2524100"/>
            <a:ext cx="1941900" cy="333900"/>
          </a:xfrm>
          <a:prstGeom prst="snip2SameRect">
            <a:avLst>
              <a:gd fmla="val 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282225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13307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2357663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(3)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004175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(4)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3798988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(5)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381150" y="128650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Embedding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1385475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LSTM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2291850" y="11716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Flatten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949600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Dense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4225850" y="2610575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4389627" y="2490950"/>
            <a:ext cx="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(6)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3720650" y="20907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Dense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Shape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(1): Input: [</a:t>
            </a:r>
            <a:r>
              <a:rPr lang="en-GB"/>
              <a:t>MaxLength</a:t>
            </a:r>
            <a:r>
              <a:rPr lang="en-GB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(2): [</a:t>
            </a:r>
            <a:r>
              <a:rPr lang="en-GB"/>
              <a:t>MaxLength</a:t>
            </a:r>
            <a:r>
              <a:rPr lang="en-GB"/>
              <a:t>,16]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(3): [64]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(4): [64]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(5): [24]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(6): [3] —&gt; Probabilities of belonging to  three classes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 rot="5400000">
            <a:off x="2686601" y="2528825"/>
            <a:ext cx="1941900" cy="405600"/>
          </a:xfrm>
          <a:prstGeom prst="snip2SameRect">
            <a:avLst>
              <a:gd fmla="val 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394025" y="592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Model3: LSTM Model</a:t>
            </a:r>
            <a:endParaRPr sz="2100"/>
          </a:p>
        </p:txBody>
      </p:sp>
      <p:sp>
        <p:nvSpPr>
          <p:cNvPr id="170" name="Google Shape;170;p19"/>
          <p:cNvSpPr/>
          <p:nvPr/>
        </p:nvSpPr>
        <p:spPr>
          <a:xfrm rot="5400000">
            <a:off x="101475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886350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561900" y="1910150"/>
            <a:ext cx="192300" cy="1677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 rot="5400000">
            <a:off x="1105788" y="2378000"/>
            <a:ext cx="19419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890663" y="2570000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19"/>
          <p:cNvCxnSpPr>
            <a:stCxn id="174" idx="3"/>
            <a:endCxn id="174" idx="1"/>
          </p:cNvCxnSpPr>
          <p:nvPr/>
        </p:nvCxnSpPr>
        <p:spPr>
          <a:xfrm flipH="1">
            <a:off x="1890663" y="2691050"/>
            <a:ext cx="250500" cy="600"/>
          </a:xfrm>
          <a:prstGeom prst="bentConnector5">
            <a:avLst>
              <a:gd fmla="val -49162" name="adj1"/>
              <a:gd fmla="val 53591667" name="adj2"/>
              <a:gd fmla="val 12417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9"/>
          <p:cNvSpPr/>
          <p:nvPr/>
        </p:nvSpPr>
        <p:spPr>
          <a:xfrm rot="5400000">
            <a:off x="1951344" y="2524100"/>
            <a:ext cx="1941900" cy="333900"/>
          </a:xfrm>
          <a:prstGeom prst="snip2SameRect">
            <a:avLst>
              <a:gd fmla="val 0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282225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(1)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330700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(2)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2357663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(3)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004175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(4)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3798988" y="2490950"/>
            <a:ext cx="48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(5)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81150" y="128650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Embedding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1385475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LSTM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4" name="Google Shape;184;p19"/>
          <p:cNvSpPr txBox="1"/>
          <p:nvPr/>
        </p:nvSpPr>
        <p:spPr>
          <a:xfrm>
            <a:off x="2291850" y="11716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Flatten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2949600" y="38102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Dense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4225850" y="2610575"/>
            <a:ext cx="250500" cy="242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4389627" y="2490950"/>
            <a:ext cx="56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(6)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720650" y="20907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Dense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/>
          <p:nvPr/>
        </p:nvSpPr>
        <p:spPr>
          <a:xfrm>
            <a:off x="2839500" y="1517075"/>
            <a:ext cx="343500" cy="31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4712400" y="1517075"/>
            <a:ext cx="343500" cy="31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3463800" y="1517075"/>
            <a:ext cx="343500" cy="31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4088100" y="1517075"/>
            <a:ext cx="343500" cy="31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336700" y="1517075"/>
            <a:ext cx="343500" cy="31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5961000" y="1517075"/>
            <a:ext cx="343500" cy="31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 rot="10800000">
            <a:off x="2823450" y="2899800"/>
            <a:ext cx="3494100" cy="626100"/>
          </a:xfrm>
          <a:prstGeom prst="snip2SameRect">
            <a:avLst>
              <a:gd fmla="val 42098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>
            <a:endCxn id="199" idx="1"/>
          </p:cNvCxnSpPr>
          <p:nvPr/>
        </p:nvCxnSpPr>
        <p:spPr>
          <a:xfrm>
            <a:off x="3037500" y="1854300"/>
            <a:ext cx="1533000" cy="10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0"/>
          <p:cNvCxnSpPr>
            <a:endCxn id="199" idx="1"/>
          </p:cNvCxnSpPr>
          <p:nvPr/>
        </p:nvCxnSpPr>
        <p:spPr>
          <a:xfrm>
            <a:off x="3643200" y="1826400"/>
            <a:ext cx="927300" cy="10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0"/>
          <p:cNvCxnSpPr>
            <a:endCxn id="199" idx="1"/>
          </p:cNvCxnSpPr>
          <p:nvPr/>
        </p:nvCxnSpPr>
        <p:spPr>
          <a:xfrm>
            <a:off x="4286100" y="1817100"/>
            <a:ext cx="284400" cy="10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0"/>
          <p:cNvCxnSpPr>
            <a:endCxn id="199" idx="1"/>
          </p:cNvCxnSpPr>
          <p:nvPr/>
        </p:nvCxnSpPr>
        <p:spPr>
          <a:xfrm flipH="1">
            <a:off x="4570500" y="1845000"/>
            <a:ext cx="3306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0"/>
          <p:cNvCxnSpPr>
            <a:endCxn id="199" idx="1"/>
          </p:cNvCxnSpPr>
          <p:nvPr/>
        </p:nvCxnSpPr>
        <p:spPr>
          <a:xfrm flipH="1">
            <a:off x="4570500" y="1826400"/>
            <a:ext cx="964200" cy="107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0"/>
          <p:cNvCxnSpPr>
            <a:endCxn id="199" idx="1"/>
          </p:cNvCxnSpPr>
          <p:nvPr/>
        </p:nvCxnSpPr>
        <p:spPr>
          <a:xfrm flipH="1">
            <a:off x="4570500" y="1845000"/>
            <a:ext cx="15981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0"/>
          <p:cNvCxnSpPr>
            <a:stCxn id="199" idx="3"/>
            <a:endCxn id="207" idx="0"/>
          </p:cNvCxnSpPr>
          <p:nvPr/>
        </p:nvCxnSpPr>
        <p:spPr>
          <a:xfrm>
            <a:off x="4570500" y="3525900"/>
            <a:ext cx="15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0"/>
          <p:cNvSpPr txBox="1"/>
          <p:nvPr/>
        </p:nvSpPr>
        <p:spPr>
          <a:xfrm>
            <a:off x="3941550" y="391370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Final Vote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2680650" y="205590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Prediction 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5202450" y="205590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Prediction 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3941550" y="3012750"/>
            <a:ext cx="126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Max Voting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