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20">
          <p15:clr>
            <a:srgbClr val="A4A3A4"/>
          </p15:clr>
        </p15:guide>
        <p15:guide id="2" pos="5738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  <p:ext uri="GoogleSlidesCustomDataVersion2">
      <go:slidesCustomData xmlns:go="http://customooxmlschemas.google.com/" r:id="rId17" roundtripDataSignature="AMtx7miAO103j2ec+SBsWICy64d0y4NG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BABB04-B274-417A-9588-3EB60F82E572}">
  <a:tblStyle styleId="{74BABB04-B274-417A-9588-3EB60F82E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20" orient="horz"/>
        <p:guide pos="5738"/>
        <p:guide pos="3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5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6563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25" spcFirstLastPara="1" rIns="92325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17950" y="0"/>
            <a:ext cx="2976563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25" spcFirstLastPara="1" rIns="92325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7263" y="762000"/>
            <a:ext cx="4979987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25" spcFirstLastPara="1" rIns="92325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25" spcFirstLastPara="1" rIns="92325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17950" y="944880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957263" y="762000"/>
            <a:ext cx="4979987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4f170d13c_4_3:notes"/>
          <p:cNvSpPr txBox="1"/>
          <p:nvPr>
            <p:ph idx="1" type="body"/>
          </p:nvPr>
        </p:nvSpPr>
        <p:spPr>
          <a:xfrm>
            <a:off x="939800" y="4725988"/>
            <a:ext cx="5016600" cy="44943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54f170d13c_4_3:notes"/>
          <p:cNvSpPr/>
          <p:nvPr>
            <p:ph idx="2" type="sldImg"/>
          </p:nvPr>
        </p:nvSpPr>
        <p:spPr>
          <a:xfrm>
            <a:off x="957263" y="762000"/>
            <a:ext cx="49800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957263" y="762000"/>
            <a:ext cx="4979987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957263" y="762000"/>
            <a:ext cx="4979987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957263" y="762000"/>
            <a:ext cx="4979987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957263" y="762000"/>
            <a:ext cx="4979987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957263" y="762000"/>
            <a:ext cx="4979987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957263" y="762000"/>
            <a:ext cx="4979987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957263" y="762000"/>
            <a:ext cx="4979987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957263" y="762000"/>
            <a:ext cx="4979987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152400" y="1219200"/>
            <a:ext cx="8812088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1524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9" name="Google Shape;29;p15"/>
          <p:cNvSpPr txBox="1"/>
          <p:nvPr>
            <p:ph idx="2" type="body"/>
          </p:nvPr>
        </p:nvSpPr>
        <p:spPr>
          <a:xfrm>
            <a:off x="45339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16"/>
          <p:cNvSpPr txBox="1"/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6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83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647758"/>
            <a:ext cx="9144000" cy="210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0"/>
          <p:cNvSpPr txBox="1"/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152400" y="1219200"/>
            <a:ext cx="8812088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/>
        </p:nvSpPr>
        <p:spPr>
          <a:xfrm>
            <a:off x="0" y="6666374"/>
            <a:ext cx="91512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92075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A.P.C Amalan	Mid Term Evaluation	Slide </a:t>
            </a:r>
            <a:fld id="{00000000-1234-1234-1234-123412341234}" type="slidenum">
              <a:rPr b="0" i="0" lang="en-US" sz="8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38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3160" y="107872"/>
            <a:ext cx="598875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16" name="Google Shape;16;p10"/>
          <p:cNvPicPr preferRelativeResize="0"/>
          <p:nvPr/>
        </p:nvPicPr>
        <p:blipFill rotWithShape="1">
          <a:blip r:embed="rId4">
            <a:alphaModFix/>
          </a:blip>
          <a:srcRect b="16901" l="0" r="0" t="0"/>
          <a:stretch/>
        </p:blipFill>
        <p:spPr>
          <a:xfrm>
            <a:off x="6633424" y="5887853"/>
            <a:ext cx="2438611" cy="75990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ciencedirect.com/science/article/pii/S1018363917302799" TargetMode="External"/><Relationship Id="rId4" Type="http://schemas.openxmlformats.org/officeDocument/2006/relationships/hyperlink" Target="https://www.sciencedirect.com/science/article/pii/S2095809923003983" TargetMode="External"/><Relationship Id="rId5" Type="http://schemas.openxmlformats.org/officeDocument/2006/relationships/hyperlink" Target="https://www.sciencedirect.com/science/article/pii/S240589631502372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/>
          <p:nvPr/>
        </p:nvSpPr>
        <p:spPr>
          <a:xfrm>
            <a:off x="1575" y="2102575"/>
            <a:ext cx="91425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600">
                <a:solidFill>
                  <a:schemeClr val="dk1"/>
                </a:solidFill>
              </a:rPr>
              <a:t>Suspenso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A.G.I. I</a:t>
            </a:r>
            <a:r>
              <a:rPr lang="en-US" sz="1600">
                <a:solidFill>
                  <a:schemeClr val="dk1"/>
                </a:solidFill>
              </a:rPr>
              <a:t>SURANGA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(E/20/154)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C.M.KEERTHISENA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(E/</a:t>
            </a:r>
            <a:r>
              <a:rPr lang="en-US" sz="1600">
                <a:solidFill>
                  <a:schemeClr val="dk1"/>
                </a:solidFill>
              </a:rPr>
              <a:t>20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</a:t>
            </a:r>
            <a:r>
              <a:rPr lang="en-US" sz="1600">
                <a:solidFill>
                  <a:schemeClr val="dk1"/>
                </a:solidFill>
              </a:rPr>
              <a:t>98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A.P. THILAKARATHNE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(E/</a:t>
            </a:r>
            <a:r>
              <a:rPr lang="en-US" sz="1600">
                <a:solidFill>
                  <a:schemeClr val="dk1"/>
                </a:solidFill>
              </a:rPr>
              <a:t>20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600">
                <a:solidFill>
                  <a:schemeClr val="dk1"/>
                </a:solidFill>
              </a:rPr>
              <a:t>395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E.M.I.U. WIJERATHNA</a:t>
            </a:r>
            <a:r>
              <a:rPr lang="en-US" sz="1600">
                <a:solidFill>
                  <a:schemeClr val="dk1"/>
                </a:solidFill>
              </a:rPr>
              <a:t> (E/20/443)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by Dr D.H.S Maithripala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Mechanical Engineering</a:t>
            </a:r>
            <a:endParaRPr/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Engineering</a:t>
            </a:r>
            <a:endParaRPr/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Peradeniya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395287" y="1009377"/>
            <a:ext cx="8353425" cy="79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AD</a:t>
            </a:r>
            <a:r>
              <a:rPr b="1" lang="en-US" sz="3200">
                <a:solidFill>
                  <a:srgbClr val="003366"/>
                </a:solidFill>
              </a:rPr>
              <a:t>APTIVE WHEEL ALIGNMENT SYSTEM FOR VEHICLES</a:t>
            </a:r>
            <a:endParaRPr b="1" i="0" sz="3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547664" y="5356058"/>
            <a:ext cx="63366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ME325- Mechanical Engineering Group Project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Proposal Presentation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>
                <a:solidFill>
                  <a:schemeClr val="dk1"/>
                </a:solidFill>
              </a:rPr>
              <a:t>ay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</a:t>
            </a:r>
            <a:r>
              <a:rPr lang="en-US">
                <a:solidFill>
                  <a:schemeClr val="dk1"/>
                </a:solidFill>
              </a:rPr>
              <a:t>5</a:t>
            </a:r>
            <a:endParaRPr/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54141" t="2669"/>
          <a:stretch/>
        </p:blipFill>
        <p:spPr>
          <a:xfrm>
            <a:off x="-1" y="6165304"/>
            <a:ext cx="2195737" cy="69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4f170d13c_4_3"/>
          <p:cNvSpPr txBox="1"/>
          <p:nvPr/>
        </p:nvSpPr>
        <p:spPr>
          <a:xfrm>
            <a:off x="2015700" y="2366997"/>
            <a:ext cx="511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Aim and Objective of the project</a:t>
            </a:r>
            <a:endParaRPr sz="3200"/>
          </a:p>
        </p:txBody>
      </p:sp>
      <p:sp>
        <p:nvSpPr>
          <p:cNvPr id="50" name="Google Shape;50;p2"/>
          <p:cNvSpPr txBox="1"/>
          <p:nvPr/>
        </p:nvSpPr>
        <p:spPr>
          <a:xfrm>
            <a:off x="198438" y="1079500"/>
            <a:ext cx="8748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Aim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298450" y="1727113"/>
            <a:ext cx="874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/>
              <a:t>To create an adaptive wheel alignment system based on machine learning that changes the vehicle's wheel camber and toe angles in real time to enhance performance, safety, and stability while driving.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179512" y="3345758"/>
            <a:ext cx="8748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Objectives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176901" y="3828669"/>
            <a:ext cx="7992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To study the effect of camber and toe angles on vehicle stability and handling using real-world research and simulations.</a:t>
            </a:r>
            <a:endParaRPr sz="2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Design a simulation-driven model for dynamic wheel alignment.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Integrate machine learning to predict  optimal camber/toe angles.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Validate system performance across diverse driving conditions.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improve cornering grip, tire wear and fuel </a:t>
            </a:r>
            <a:r>
              <a:rPr lang="en-US" sz="2000">
                <a:solidFill>
                  <a:schemeClr val="dk1"/>
                </a:solidFill>
              </a:rPr>
              <a:t>efficiency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179512" y="184150"/>
            <a:ext cx="756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INTENDED LEARNING OUTCOMES</a:t>
            </a:r>
            <a:endParaRPr/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>
            <a:off x="165900" y="765950"/>
            <a:ext cx="88122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355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Technical proficiency in MATLAB Simulink, Carsim and ML algorithms.</a:t>
            </a:r>
            <a:endParaRPr sz="2000"/>
          </a:p>
          <a:p>
            <a:pPr indent="-355600" lvl="0" marL="3429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Problem-solving skills in real-time </a:t>
            </a:r>
            <a:r>
              <a:rPr lang="en-US" sz="2000"/>
              <a:t>vehicle</a:t>
            </a:r>
            <a:r>
              <a:rPr lang="en-US" sz="2000"/>
              <a:t> dynamics.</a:t>
            </a:r>
            <a:endParaRPr sz="2000"/>
          </a:p>
          <a:p>
            <a:pPr indent="-355600" lvl="0" marL="3429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Team collaboration and project management.</a:t>
            </a:r>
            <a:endParaRPr sz="2000"/>
          </a:p>
          <a:p>
            <a:pPr indent="-355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Learn project management skills, including task allocation and meeting deadlines.</a:t>
            </a:r>
            <a:endParaRPr sz="2000"/>
          </a:p>
          <a:p>
            <a:pPr indent="-355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Improve critical thinking through data analysis and system evaluation.</a:t>
            </a:r>
            <a:endParaRPr sz="2000"/>
          </a:p>
          <a:p>
            <a:pPr indent="-355600" lvl="0" marL="3429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Critical analysis of simulation results.</a:t>
            </a:r>
            <a:endParaRPr sz="2000"/>
          </a:p>
        </p:txBody>
      </p:sp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15974" l="0" r="0" t="20307"/>
          <a:stretch/>
        </p:blipFill>
        <p:spPr>
          <a:xfrm>
            <a:off x="6272625" y="4098400"/>
            <a:ext cx="2691874" cy="171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INTRODUCTION</a:t>
            </a:r>
            <a:endParaRPr/>
          </a:p>
        </p:txBody>
      </p:sp>
      <p:sp>
        <p:nvSpPr>
          <p:cNvPr id="66" name="Google Shape;66;p4"/>
          <p:cNvSpPr txBox="1"/>
          <p:nvPr/>
        </p:nvSpPr>
        <p:spPr>
          <a:xfrm>
            <a:off x="395536" y="1268760"/>
            <a:ext cx="81369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Problem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Passive alignment system lack adaptability to dynamic conditions (cornering, uneven roads).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Solution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Develop an ML-based </a:t>
            </a:r>
            <a:r>
              <a:rPr lang="en-US" sz="2000">
                <a:solidFill>
                  <a:schemeClr val="dk1"/>
                </a:solidFill>
              </a:rPr>
              <a:t>system</a:t>
            </a:r>
            <a:r>
              <a:rPr lang="en-US" sz="2000">
                <a:solidFill>
                  <a:schemeClr val="dk1"/>
                </a:solidFill>
              </a:rPr>
              <a:t> that </a:t>
            </a:r>
            <a:r>
              <a:rPr lang="en-US" sz="2000">
                <a:solidFill>
                  <a:schemeClr val="dk1"/>
                </a:solidFill>
              </a:rPr>
              <a:t>adjusts</a:t>
            </a:r>
            <a:r>
              <a:rPr lang="en-US" sz="2000">
                <a:solidFill>
                  <a:schemeClr val="dk1"/>
                </a:solidFill>
              </a:rPr>
              <a:t> camber/toe angles in real-time using sensor data (speed, </a:t>
            </a:r>
            <a:r>
              <a:rPr lang="en-US" sz="2000">
                <a:solidFill>
                  <a:schemeClr val="dk1"/>
                </a:solidFill>
              </a:rPr>
              <a:t>steering</a:t>
            </a:r>
            <a:r>
              <a:rPr lang="en-US" sz="2000">
                <a:solidFill>
                  <a:schemeClr val="dk1"/>
                </a:solidFill>
              </a:rPr>
              <a:t> input, tire temperature).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Scope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Simulation-only (CarSim/MATLAB) with potential for future hardware integration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Methodology</a:t>
            </a:r>
            <a:endParaRPr/>
          </a:p>
        </p:txBody>
      </p:sp>
      <p:sp>
        <p:nvSpPr>
          <p:cNvPr id="72" name="Google Shape;72;p5"/>
          <p:cNvSpPr txBox="1"/>
          <p:nvPr/>
        </p:nvSpPr>
        <p:spPr>
          <a:xfrm>
            <a:off x="190500" y="1074000"/>
            <a:ext cx="8763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</a:rPr>
              <a:t>De</a:t>
            </a:r>
            <a:r>
              <a:rPr b="1" i="0" lang="en-US" sz="2000">
                <a:solidFill>
                  <a:schemeClr val="dk1"/>
                </a:solidFill>
              </a:rPr>
              <a:t>sign Phase</a:t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Simulate </a:t>
            </a:r>
            <a:r>
              <a:rPr lang="en-US" sz="1800">
                <a:solidFill>
                  <a:schemeClr val="dk1"/>
                </a:solidFill>
              </a:rPr>
              <a:t>vehicle</a:t>
            </a:r>
            <a:r>
              <a:rPr lang="en-US" sz="1800">
                <a:solidFill>
                  <a:schemeClr val="dk1"/>
                </a:solidFill>
              </a:rPr>
              <a:t> dynamics in CarSim/Simulink.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Define ML model input (road conditions, vehicle states).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</a:rPr>
              <a:t>Implementing Phase</a:t>
            </a:r>
            <a:endParaRPr sz="2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Training ML model on simulated datasets.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Embed model in Simulink for closed-loop control.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</a:rPr>
              <a:t>Testing Phase</a:t>
            </a:r>
            <a:endParaRPr sz="20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Check ML model accuracy</a:t>
            </a:r>
            <a:r>
              <a:rPr lang="en-US" sz="1800">
                <a:solidFill>
                  <a:schemeClr val="dk1"/>
                </a:solidFill>
              </a:rPr>
              <a:t> – Does it predict the best camber/toe angles?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Add control system</a:t>
            </a:r>
            <a:r>
              <a:rPr lang="en-US" sz="1800">
                <a:solidFill>
                  <a:schemeClr val="dk1"/>
                </a:solidFill>
              </a:rPr>
              <a:t> – Test how the system adjusts the angles.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F</a:t>
            </a:r>
            <a:r>
              <a:rPr b="1" lang="en-US" sz="1800">
                <a:solidFill>
                  <a:schemeClr val="dk1"/>
                </a:solidFill>
              </a:rPr>
              <a:t>ull system test</a:t>
            </a:r>
            <a:r>
              <a:rPr lang="en-US" sz="1800">
                <a:solidFill>
                  <a:schemeClr val="dk1"/>
                </a:solidFill>
              </a:rPr>
              <a:t> – Run everything together in CarSim and check how much vehicle stability improves.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</a:rPr>
              <a:t>Evaluating Phase</a:t>
            </a:r>
            <a:endParaRPr sz="2000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Compare results across CarSim, VI-CarReal and </a:t>
            </a:r>
            <a:r>
              <a:rPr lang="en-US" sz="1800">
                <a:solidFill>
                  <a:schemeClr val="dk1"/>
                </a:solidFill>
              </a:rPr>
              <a:t>theoretical</a:t>
            </a:r>
            <a:r>
              <a:rPr lang="en-US" sz="1800">
                <a:solidFill>
                  <a:schemeClr val="dk1"/>
                </a:solidFill>
              </a:rPr>
              <a:t> baselines.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PROPOSED </a:t>
            </a:r>
            <a:r>
              <a:rPr lang="en-US" sz="3200"/>
              <a:t>SOFTWARE</a:t>
            </a:r>
            <a:endParaRPr/>
          </a:p>
        </p:txBody>
      </p:sp>
      <p:sp>
        <p:nvSpPr>
          <p:cNvPr id="78" name="Google Shape;78;p6"/>
          <p:cNvSpPr txBox="1"/>
          <p:nvPr/>
        </p:nvSpPr>
        <p:spPr>
          <a:xfrm>
            <a:off x="467544" y="1173769"/>
            <a:ext cx="4896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Matlab Simulink</a:t>
            </a:r>
            <a:endParaRPr sz="2800"/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CarSim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IPG CarMaker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VI-CarRealtime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075" y="3077225"/>
            <a:ext cx="3764947" cy="250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425" y="3077225"/>
            <a:ext cx="3048159" cy="250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02" y="3077223"/>
            <a:ext cx="2508975" cy="25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4175" y="1465375"/>
            <a:ext cx="3878973" cy="123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TIMELINE</a:t>
            </a:r>
            <a:endParaRPr/>
          </a:p>
        </p:txBody>
      </p:sp>
      <p:graphicFrame>
        <p:nvGraphicFramePr>
          <p:cNvPr id="88" name="Google Shape;88;p7"/>
          <p:cNvGraphicFramePr/>
          <p:nvPr/>
        </p:nvGraphicFramePr>
        <p:xfrm>
          <a:off x="179500" y="92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{74BABB04-B274-417A-9588-3EB60F82E572}</a:tableStyleId>
              </a:tblPr>
              <a:tblGrid>
                <a:gridCol w="519625"/>
                <a:gridCol w="2718750"/>
                <a:gridCol w="387825"/>
                <a:gridCol w="387825"/>
                <a:gridCol w="387825"/>
                <a:gridCol w="387825"/>
                <a:gridCol w="387825"/>
                <a:gridCol w="387825"/>
                <a:gridCol w="387825"/>
                <a:gridCol w="387825"/>
                <a:gridCol w="387825"/>
                <a:gridCol w="387825"/>
                <a:gridCol w="387825"/>
                <a:gridCol w="387825"/>
                <a:gridCol w="387825"/>
                <a:gridCol w="387825"/>
              </a:tblGrid>
              <a:tr h="298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Description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gridSpan="1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267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Selecting a Project Title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Review and Background Study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Proposal Development &amp; Presentation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Simulation Software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Machine Learning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Gathering Datasets from Simulation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&amp; Development of Machine Learning Model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Mid-evaluation Presentation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the Machine Learning Model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and Validation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Drafting Reports and Final Presentation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Demonstration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338217" y="1196752"/>
            <a:ext cx="79209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Kavitha, C., Shankar, S.A., Karthika, K., Ashok, B. and Ashok, S.D. (2019). Active camber and toe control strategy for the double wishbone suspension system.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King Saud University - Engineering Sciences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[online] Available at: </a:t>
            </a:r>
            <a:r>
              <a:rPr lang="en-US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https://www.sciencedirect.com/science/article/pii/S1018363917302799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Yu, M., Evangelou, S. and Dini, D. (2023). Advances in Active Suspension Systems for Road Vehicles. Engineering, [online] Available at: </a:t>
            </a:r>
            <a:r>
              <a:rPr lang="en-US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https://www.sciencedirect.com/science/article/pii/S2095809923003983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Balázs Németh and Péter Gáspár (2015). LPV-based Variable-Geometry Suspension Control [online] Available at: </a:t>
            </a:r>
            <a:r>
              <a:rPr lang="en-US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https://www.sciencedirect.com/science/article/pii/S2405896315023721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2001-11-10T14:50:51Z</dcterms:created>
  <dc:creator>liv diezel</dc:creator>
</cp:coreProperties>
</file>