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pos="5738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AO103j2ec+SBsWICy64d0y4N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BABB04-B274-417A-9588-3EB60F82E572}">
  <a:tblStyle styleId="{74BABB04-B274-417A-9588-3EB60F82E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434" y="108"/>
      </p:cViewPr>
      <p:guideLst>
        <p:guide orient="horz" pos="4020"/>
        <p:guide pos="5738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656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25" tIns="46150" rIns="92325" bIns="461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17950" y="0"/>
            <a:ext cx="297656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25" tIns="46150" rIns="92325" bIns="461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25" tIns="46150" rIns="92325" bIns="461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25" tIns="46150" rIns="92325" bIns="461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17950" y="9448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325" tIns="46150" rIns="92325" bIns="46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f170d13c_4_3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600" cy="4494300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54f170d13c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8000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939800" y="4725988"/>
            <a:ext cx="5016500" cy="4494212"/>
          </a:xfrm>
          <a:prstGeom prst="rect">
            <a:avLst/>
          </a:prstGeom>
        </p:spPr>
        <p:txBody>
          <a:bodyPr spcFirstLastPara="1" wrap="square" lIns="92325" tIns="46150" rIns="92325" bIns="46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62000"/>
            <a:ext cx="4979987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12088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5pPr>
            <a:lvl6pPr lvl="5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6pPr>
            <a:lvl7pPr lvl="6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7pPr>
            <a:lvl8pPr lvl="7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8pPr>
            <a:lvl9pPr lvl="8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2"/>
          </p:nvPr>
        </p:nvSpPr>
        <p:spPr>
          <a:xfrm>
            <a:off x="4533900" y="1219200"/>
            <a:ext cx="42291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>
  <p:cSld name="Vergleich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9144000" cy="83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6647758"/>
            <a:ext cx="9144000" cy="2102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12088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/>
          <p:nvPr/>
        </p:nvSpPr>
        <p:spPr>
          <a:xfrm>
            <a:off x="0" y="6666374"/>
            <a:ext cx="91512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92075" algn="l" rtl="0">
              <a:spcBef>
                <a:spcPts val="0"/>
              </a:spcBef>
              <a:spcAft>
                <a:spcPts val="0"/>
              </a:spcAft>
              <a:buClr>
                <a:srgbClr val="003865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A.P.C Amalan	Mid Term Evaluation	Slide </a:t>
            </a:r>
            <a:fld id="{00000000-1234-1234-1234-123412341234}" type="slidenum">
              <a:rPr lang="en-US" sz="800" b="0" i="0" u="none" strike="noStrike" cap="none">
                <a:solidFill>
                  <a:srgbClr val="00386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0038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473160" y="107872"/>
            <a:ext cx="598875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 descr="Graphical user interface, tex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 b="16901"/>
          <a:stretch/>
        </p:blipFill>
        <p:spPr>
          <a:xfrm>
            <a:off x="6633424" y="5887853"/>
            <a:ext cx="2438611" cy="7599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1836391730279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405896315023721" TargetMode="External"/><Relationship Id="rId4" Type="http://schemas.openxmlformats.org/officeDocument/2006/relationships/hyperlink" Target="https://www.sciencedirect.com/science/article/pii/S209580992300398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/>
          <p:nvPr/>
        </p:nvSpPr>
        <p:spPr>
          <a:xfrm>
            <a:off x="1575" y="2102575"/>
            <a:ext cx="9142500" cy="16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600" dirty="0" err="1">
                <a:solidFill>
                  <a:schemeClr val="dk1"/>
                </a:solidFill>
              </a:rPr>
              <a:t>Suspenso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A.G.I. I</a:t>
            </a:r>
            <a:r>
              <a:rPr lang="en-US" sz="1600" dirty="0">
                <a:solidFill>
                  <a:schemeClr val="dk1"/>
                </a:solidFill>
              </a:rPr>
              <a:t>SURANGA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(E/20/154)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C.M.KEERTHISENA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(E/</a:t>
            </a:r>
            <a:r>
              <a:rPr lang="en-US" sz="1600" dirty="0">
                <a:solidFill>
                  <a:schemeClr val="dk1"/>
                </a:solidFill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r>
              <a:rPr lang="en-US" sz="1600" dirty="0">
                <a:solidFill>
                  <a:schemeClr val="dk1"/>
                </a:solidFill>
              </a:rPr>
              <a:t>98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A.P. THILAKARATHNE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(E/</a:t>
            </a:r>
            <a:r>
              <a:rPr lang="en-US" sz="1600" dirty="0">
                <a:solidFill>
                  <a:schemeClr val="dk1"/>
                </a:solidFill>
              </a:rPr>
              <a:t>20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600" dirty="0">
                <a:solidFill>
                  <a:schemeClr val="dk1"/>
                </a:solidFill>
              </a:rPr>
              <a:t>395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E.M.I.U. WIJERATHNA (E/20/443)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by Dr D.H.S Maithripala 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Mechanical Engineering</a:t>
            </a:r>
            <a:endParaRPr dirty="0"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Engineering</a:t>
            </a:r>
            <a:endParaRPr dirty="0"/>
          </a:p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Peradeniya</a:t>
            </a:r>
            <a:endParaRPr dirty="0"/>
          </a:p>
        </p:txBody>
      </p:sp>
      <p:sp>
        <p:nvSpPr>
          <p:cNvPr id="41" name="Google Shape;41;p1"/>
          <p:cNvSpPr txBox="1"/>
          <p:nvPr/>
        </p:nvSpPr>
        <p:spPr>
          <a:xfrm>
            <a:off x="395287" y="1009377"/>
            <a:ext cx="8353425" cy="79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AD</a:t>
            </a:r>
            <a:r>
              <a:rPr lang="en-US" sz="3200" b="1">
                <a:solidFill>
                  <a:srgbClr val="003366"/>
                </a:solidFill>
              </a:rPr>
              <a:t>APTIVE WHEEL ALIGNMENT SYSTEM FOR VEHICLES</a:t>
            </a:r>
            <a:endParaRPr sz="3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547664" y="5356058"/>
            <a:ext cx="6336600" cy="8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ME325- Mechanical Engineering Group Project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Proposal Presentation 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>
                <a:solidFill>
                  <a:schemeClr val="dk1"/>
                </a:solidFill>
              </a:rPr>
              <a:t>ay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</a:t>
            </a:r>
            <a:r>
              <a:rPr lang="en-US">
                <a:solidFill>
                  <a:schemeClr val="dk1"/>
                </a:solidFill>
              </a:rPr>
              <a:t>5</a:t>
            </a:r>
            <a:endParaRPr/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t="2669" r="54141"/>
          <a:stretch/>
        </p:blipFill>
        <p:spPr>
          <a:xfrm>
            <a:off x="-1" y="6165304"/>
            <a:ext cx="2195737" cy="69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4f170d13c_4_3"/>
          <p:cNvSpPr txBox="1"/>
          <p:nvPr/>
        </p:nvSpPr>
        <p:spPr>
          <a:xfrm>
            <a:off x="2015700" y="2366997"/>
            <a:ext cx="5112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Aim and Objective of the project</a:t>
            </a:r>
            <a:endParaRPr sz="3200"/>
          </a:p>
        </p:txBody>
      </p:sp>
      <p:sp>
        <p:nvSpPr>
          <p:cNvPr id="50" name="Google Shape;50;p2"/>
          <p:cNvSpPr txBox="1"/>
          <p:nvPr/>
        </p:nvSpPr>
        <p:spPr>
          <a:xfrm>
            <a:off x="198438" y="1079500"/>
            <a:ext cx="87487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</a:rPr>
              <a:t>Aim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298450" y="1727113"/>
            <a:ext cx="8748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dirty="0"/>
              <a:t>To create an adaptive wheel alignment system based on machine learning that changes the vehicle's wheel camber and toe angles in real time to enhance performance, safety, and stability while driving.</a:t>
            </a: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179512" y="3345758"/>
            <a:ext cx="87487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</a:rPr>
              <a:t>Objectives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176901" y="3828669"/>
            <a:ext cx="79929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To study the effect of camber and toe angles on vehicle stability and handling using simulations.</a:t>
            </a:r>
            <a:endParaRPr sz="20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Design a simulation-driven model for dynamic wheel alignment.</a:t>
            </a:r>
            <a:endParaRPr sz="20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Integrate machine learning to predict  optimal camber/toe angles.</a:t>
            </a:r>
            <a:endParaRPr sz="20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Validate system performance across diverse driving conditions.</a:t>
            </a:r>
            <a:endParaRPr sz="20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improve cornering grip, and vehicle stability.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INTENDED LEARNING OUTCOMES</a:t>
            </a:r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165900" y="765950"/>
            <a:ext cx="88122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/>
          </a:p>
          <a:p>
            <a:pPr marL="342900" lvl="0" indent="-355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Technical proficiency in MATLAB Simulink, </a:t>
            </a:r>
            <a:r>
              <a:rPr lang="en-US" sz="2000" dirty="0" err="1"/>
              <a:t>Carsim</a:t>
            </a:r>
            <a:r>
              <a:rPr lang="en-US" sz="2000" dirty="0"/>
              <a:t> and ML algorithms.</a:t>
            </a:r>
            <a:endParaRPr sz="2000" dirty="0"/>
          </a:p>
          <a:p>
            <a:pPr marL="3429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Problem-solving skills in real-time vehicle dynamics.</a:t>
            </a:r>
            <a:endParaRPr sz="2000" dirty="0"/>
          </a:p>
          <a:p>
            <a:pPr marL="3429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Team collaboration and project management.</a:t>
            </a:r>
            <a:endParaRPr sz="2000" dirty="0"/>
          </a:p>
          <a:p>
            <a:pPr marL="3429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Learn project management skills, including task allocation and meeting deadlines.</a:t>
            </a:r>
            <a:endParaRPr sz="2000" dirty="0"/>
          </a:p>
          <a:p>
            <a:pPr marL="3429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Improve critical thinking through data analysis and system evaluation.</a:t>
            </a:r>
            <a:endParaRPr sz="2000" dirty="0"/>
          </a:p>
          <a:p>
            <a:pPr marL="3429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Critical analysis of simulation results.</a:t>
            </a:r>
            <a:endParaRPr sz="2000" dirty="0"/>
          </a:p>
        </p:txBody>
      </p:sp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t="20307" b="15974"/>
          <a:stretch/>
        </p:blipFill>
        <p:spPr>
          <a:xfrm>
            <a:off x="6272625" y="4098400"/>
            <a:ext cx="2691874" cy="17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INTRODUCTION</a:t>
            </a:r>
            <a:endParaRPr/>
          </a:p>
        </p:txBody>
      </p:sp>
      <p:sp>
        <p:nvSpPr>
          <p:cNvPr id="66" name="Google Shape;66;p4"/>
          <p:cNvSpPr txBox="1"/>
          <p:nvPr/>
        </p:nvSpPr>
        <p:spPr>
          <a:xfrm>
            <a:off x="395536" y="1268760"/>
            <a:ext cx="8136900" cy="510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Problem</a:t>
            </a:r>
            <a:endParaRPr sz="2000" b="1" dirty="0">
              <a:solidFill>
                <a:schemeClr val="dk1"/>
              </a:solidFill>
            </a:endParaRPr>
          </a:p>
          <a:p>
            <a:pPr marL="457200" lvl="0"/>
            <a:r>
              <a:rPr lang="en-US" sz="2000" dirty="0"/>
              <a:t>Passive alignment systems do not adapt well to dynamic driving conditions such as cornering or uneven roads. Meanwhile, existing dynamic systems are often not cost-effective and are not widely accessible for academic use.</a:t>
            </a:r>
            <a:br>
              <a:rPr lang="en-US" sz="2000" dirty="0"/>
            </a:b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Solution</a:t>
            </a:r>
            <a:endParaRPr sz="2000" b="1" dirty="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Develop an ML-based system that adjusts camber/toe angles in real-time using sensor data (speed, steering </a:t>
            </a:r>
            <a:r>
              <a:rPr lang="en-US" sz="2000" dirty="0" err="1">
                <a:solidFill>
                  <a:schemeClr val="dk1"/>
                </a:solidFill>
              </a:rPr>
              <a:t>input,road</a:t>
            </a:r>
            <a:r>
              <a:rPr lang="en-US" sz="2000" dirty="0">
                <a:solidFill>
                  <a:schemeClr val="dk1"/>
                </a:solidFill>
              </a:rPr>
              <a:t> conditions).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Scope</a:t>
            </a:r>
            <a:endParaRPr sz="2000" b="1" dirty="0">
              <a:solidFill>
                <a:schemeClr val="dk1"/>
              </a:solidFill>
            </a:endParaRPr>
          </a:p>
          <a:p>
            <a:pPr marL="457200" lvl="0"/>
            <a:r>
              <a:rPr lang="en-US" sz="2000" dirty="0"/>
              <a:t>Enhance vehicle stability across varying road conditions using real-time sensor data within a simulation environment. Develop, simulate, and validate a fully dynamic adaptive alignment system with potential for future hardware integration.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Methodology</a:t>
            </a:r>
            <a:endParaRPr/>
          </a:p>
        </p:txBody>
      </p:sp>
      <p:sp>
        <p:nvSpPr>
          <p:cNvPr id="72" name="Google Shape;72;p5"/>
          <p:cNvSpPr txBox="1"/>
          <p:nvPr/>
        </p:nvSpPr>
        <p:spPr>
          <a:xfrm>
            <a:off x="130526" y="804578"/>
            <a:ext cx="8763000" cy="560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dk1"/>
                </a:solidFill>
              </a:rPr>
              <a:t>Design Phase</a:t>
            </a:r>
            <a:endParaRPr sz="1600" dirty="0"/>
          </a:p>
          <a:p>
            <a:pPr lvl="7"/>
            <a:r>
              <a:rPr lang="en-US" sz="1600" dirty="0"/>
              <a:t>In the design phase, we simulate vehicle behavior using simulators(</a:t>
            </a:r>
            <a:r>
              <a:rPr lang="en-US" sz="1600" dirty="0" err="1"/>
              <a:t>CarSim</a:t>
            </a:r>
            <a:r>
              <a:rPr lang="en-US" sz="1600" dirty="0"/>
              <a:t> and Simulink) for different road conditions(</a:t>
            </a:r>
            <a:r>
              <a:rPr lang="en-US" sz="1600" dirty="0" err="1"/>
              <a:t>wet,dry</a:t>
            </a:r>
            <a:r>
              <a:rPr lang="en-US" sz="1600" dirty="0"/>
              <a:t>). Sensor (Steering </a:t>
            </a:r>
            <a:r>
              <a:rPr lang="en-US" sz="1600" dirty="0" err="1"/>
              <a:t>angle,speed,incline</a:t>
            </a:r>
            <a:r>
              <a:rPr lang="en-US" sz="1600" dirty="0"/>
              <a:t>) are used to train a machine learning model that predicts the best camber and toe angles in real time. This adaptive system adjusts to real driving situations, unlike fixed or rule-based setups, and works for both high-end and low-end vehicles</a:t>
            </a:r>
          </a:p>
          <a:p>
            <a:pPr lvl="7"/>
            <a:br>
              <a:rPr lang="en-US" sz="2000" b="1" i="0" dirty="0">
                <a:solidFill>
                  <a:schemeClr val="dk1"/>
                </a:solidFill>
              </a:rPr>
            </a:br>
            <a:r>
              <a:rPr lang="en-US" sz="1600" b="1" i="0" dirty="0">
                <a:solidFill>
                  <a:schemeClr val="dk1"/>
                </a:solidFill>
              </a:rPr>
              <a:t>Implementing Phase</a:t>
            </a:r>
            <a:endParaRPr lang="en-US" sz="1600" dirty="0"/>
          </a:p>
          <a:p>
            <a:pPr lvl="7"/>
            <a:r>
              <a:rPr lang="en-US" sz="1600" dirty="0"/>
              <a:t>A machine learning model will be trained on this data and integrated into simulation(</a:t>
            </a:r>
            <a:r>
              <a:rPr lang="en-US" sz="1600" dirty="0" err="1"/>
              <a:t>CarSim</a:t>
            </a:r>
            <a:r>
              <a:rPr lang="en-US" sz="1600" dirty="0"/>
              <a:t> and Simulink) to predict alignment angles in real time. The model will be tested in closed-loop simulations to adjust camber and toe dynamically and evaluate its impact on vehicle stability.</a:t>
            </a:r>
          </a:p>
          <a:p>
            <a:pPr lvl="7"/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dk1"/>
                </a:solidFill>
              </a:rPr>
              <a:t>Testing Phase</a:t>
            </a:r>
            <a:endParaRPr sz="1600" dirty="0"/>
          </a:p>
          <a:p>
            <a:pPr marL="114300" lvl="0">
              <a:buSzPts val="1800"/>
            </a:pPr>
            <a:r>
              <a:rPr lang="en-US" sz="1600" dirty="0">
                <a:solidFill>
                  <a:schemeClr val="dk1"/>
                </a:solidFill>
              </a:rPr>
              <a:t>Test above implemented system for improve below conditions,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/>
              <a:t>● Accuracy of the ML model in predicting optimal alignment angles</a:t>
            </a:r>
            <a:br>
              <a:rPr lang="en-US" sz="1600" dirty="0"/>
            </a:br>
            <a:r>
              <a:rPr lang="en-US" sz="1600" dirty="0"/>
              <a:t>● Consistency of model output across repeated runs </a:t>
            </a:r>
            <a:br>
              <a:rPr lang="en-US" sz="1600" dirty="0"/>
            </a:br>
            <a:r>
              <a:rPr lang="en-US" sz="1600" dirty="0"/>
              <a:t>● Stability improvement through real-time control</a:t>
            </a:r>
          </a:p>
          <a:p>
            <a:pPr marL="114300" lvl="0">
              <a:buSzPts val="1800"/>
            </a:pPr>
            <a:endParaRPr sz="1800" dirty="0"/>
          </a:p>
          <a:p>
            <a:pPr lvl="0"/>
            <a:r>
              <a:rPr lang="en-US" sz="1600" b="1" i="0" dirty="0">
                <a:solidFill>
                  <a:schemeClr val="dk1"/>
                </a:solidFill>
              </a:rPr>
              <a:t>Evaluating Phase</a:t>
            </a:r>
            <a:br>
              <a:rPr lang="en-US" sz="2000" b="1" i="0" dirty="0">
                <a:solidFill>
                  <a:schemeClr val="dk1"/>
                </a:solidFill>
              </a:rPr>
            </a:br>
            <a:r>
              <a:rPr lang="en-US" sz="1600" dirty="0"/>
              <a:t>The system’s effectiveness will be evaluated by comparing simulation results from </a:t>
            </a:r>
            <a:r>
              <a:rPr lang="en-US" sz="1600" dirty="0" err="1"/>
              <a:t>differnt</a:t>
            </a:r>
            <a:r>
              <a:rPr lang="en-US" sz="1600" dirty="0"/>
              <a:t> tools like </a:t>
            </a:r>
            <a:r>
              <a:rPr lang="en-US" sz="1600" dirty="0" err="1"/>
              <a:t>CarMaker</a:t>
            </a:r>
            <a:r>
              <a:rPr lang="en-US" sz="1600" dirty="0"/>
              <a:t> and VI-</a:t>
            </a:r>
            <a:r>
              <a:rPr lang="en-US" sz="1600" dirty="0" err="1"/>
              <a:t>CarRealTime</a:t>
            </a:r>
            <a:r>
              <a:rPr lang="en-US" sz="1600" dirty="0"/>
              <a:t>, as well as against known theoretical benchmarks. This ensures unbiased validation across platforms.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PROPOSED SOFTWARE</a:t>
            </a:r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467544" y="1173769"/>
            <a:ext cx="48966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Matlab Simulink</a:t>
            </a:r>
            <a:endParaRPr sz="280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CarSim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IPG CarMaker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VI-CarRealtime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6075" y="3077225"/>
            <a:ext cx="3764947" cy="250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2425" y="3077225"/>
            <a:ext cx="3048159" cy="250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02" y="3077223"/>
            <a:ext cx="2508975" cy="25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175" y="1465375"/>
            <a:ext cx="3878973" cy="12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TIMELINE</a:t>
            </a:r>
            <a:endParaRPr/>
          </a:p>
        </p:txBody>
      </p:sp>
      <p:graphicFrame>
        <p:nvGraphicFramePr>
          <p:cNvPr id="88" name="Google Shape;88;p7"/>
          <p:cNvGraphicFramePr/>
          <p:nvPr/>
        </p:nvGraphicFramePr>
        <p:xfrm>
          <a:off x="179500" y="922450"/>
          <a:ext cx="8667925" cy="4911995"/>
        </p:xfrm>
        <a:graphic>
          <a:graphicData uri="http://schemas.openxmlformats.org/drawingml/2006/table">
            <a:tbl>
              <a:tblPr>
                <a:noFill/>
                <a:tableStyleId>{74BABB04-B274-417A-9588-3EB60F82E572}</a:tableStyleId>
              </a:tblPr>
              <a:tblGrid>
                <a:gridCol w="51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9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Description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gridSpan="1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Selecting a Project Title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 and Background Study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Proposal Development &amp; Presentation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Simulation Software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Machine Learning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Gathering Datasets from Simulation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&amp; Development of Machine Learning Model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Mid-evaluation Presentation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the Machine Learning Model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and Validation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Drafting Reports and Final Presentation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Demonstration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338217" y="1196752"/>
            <a:ext cx="79209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Kavitha, C., Shankar, S.A., Karthika, K., Ashok, B. and Ashok, S.D. (2019). Active camber and toe control strategy for the double wishbone suspension system. </a:t>
            </a:r>
            <a:r>
              <a:rPr lang="en-US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King Saud University - Engineering Sciences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[online] Available at: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https://www.sciencedirect.com/science/article/pii/S1018363917302799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Yu, M., Evangelou, S. and Dini, D. (2023). Advances in Active Suspension Systems for Road Vehicles. Engineering, [online] Available at: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https://www.sciencedirect.com/science/article/pii/S2095809923003983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Balázs Németh and Péter Gáspár (2015). LPV-based Variable-Geometry Suspension Control [online] Available at: </a:t>
            </a:r>
            <a:r>
              <a:rPr lang="en-US" sz="18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https://www.sciencedirect.com/science/article/pii/S2405896315023721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805</Words>
  <Application>Microsoft Office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Leer</vt:lpstr>
      <vt:lpstr>PowerPoint Presentation</vt:lpstr>
      <vt:lpstr>Aim and Objective of the project</vt:lpstr>
      <vt:lpstr>INTENDED LEARNING OUTCOMES</vt:lpstr>
      <vt:lpstr>INTRODUCTION</vt:lpstr>
      <vt:lpstr>Methodology</vt:lpstr>
      <vt:lpstr>PROPOSED SOFTWARE</vt:lpstr>
      <vt:lpstr>TIMELINE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liv diezel</dc:creator>
  <cp:lastModifiedBy>Aloka Thilakarathna</cp:lastModifiedBy>
  <cp:revision>2</cp:revision>
  <dcterms:created xsi:type="dcterms:W3CDTF">2001-11-10T14:50:51Z</dcterms:created>
  <dcterms:modified xsi:type="dcterms:W3CDTF">2025-05-06T15:14:13Z</dcterms:modified>
</cp:coreProperties>
</file>