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2"/>
  </p:notesMasterIdLst>
  <p:sldIdLst>
    <p:sldId id="256" r:id="rId2"/>
    <p:sldId id="262" r:id="rId3"/>
    <p:sldId id="257" r:id="rId4"/>
    <p:sldId id="261" r:id="rId5"/>
    <p:sldId id="263" r:id="rId6"/>
    <p:sldId id="265" r:id="rId7"/>
    <p:sldId id="264" r:id="rId8"/>
    <p:sldId id="259" r:id="rId9"/>
    <p:sldId id="260"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76607-91B4-449F-B58F-7F5B50D2B772}">
          <p14:sldIdLst>
            <p14:sldId id="256"/>
            <p14:sldId id="262"/>
            <p14:sldId id="257"/>
            <p14:sldId id="261"/>
            <p14:sldId id="263"/>
            <p14:sldId id="265"/>
            <p14:sldId id="264"/>
            <p14:sldId id="259"/>
            <p14:sldId id="260"/>
            <p14:sldId id="2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RIU DeZoysa" initials="MRD" lastIdx="1" clrIdx="0">
    <p:extLst>
      <p:ext uri="{19B8F6BF-5375-455C-9EA6-DF929625EA0E}">
        <p15:presenceInfo xmlns:p15="http://schemas.microsoft.com/office/powerpoint/2012/main" userId="Mr. RIU DeZoy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B703-2026-426E-8F8D-FBE319A93522}"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CAE75-DC33-481E-A5CF-FAA3E44AE33E}" type="slidenum">
              <a:rPr lang="en-US" smtClean="0"/>
              <a:t>‹#›</a:t>
            </a:fld>
            <a:endParaRPr lang="en-US"/>
          </a:p>
        </p:txBody>
      </p:sp>
    </p:spTree>
    <p:extLst>
      <p:ext uri="{BB962C8B-B14F-4D97-AF65-F5344CB8AC3E}">
        <p14:creationId xmlns:p14="http://schemas.microsoft.com/office/powerpoint/2010/main" val="196558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413921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6FEDE-432D-4FD1-A688-CBD45C4A42A0}"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5857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367426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145125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80070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4221569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095797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1663497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46526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4403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FEDE-432D-4FD1-A688-CBD45C4A42A0}"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136822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E6FEDE-432D-4FD1-A688-CBD45C4A42A0}"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55950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6FEDE-432D-4FD1-A688-CBD45C4A42A0}"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17566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E6FEDE-432D-4FD1-A688-CBD45C4A42A0}"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193452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6FEDE-432D-4FD1-A688-CBD45C4A42A0}"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157254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6FEDE-432D-4FD1-A688-CBD45C4A42A0}"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247142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6FEDE-432D-4FD1-A688-CBD45C4A42A0}"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5C56-E75E-4E02-8F50-0CD37A986204}" type="slidenum">
              <a:rPr lang="en-US" smtClean="0"/>
              <a:t>‹#›</a:t>
            </a:fld>
            <a:endParaRPr lang="en-US"/>
          </a:p>
        </p:txBody>
      </p:sp>
    </p:spTree>
    <p:extLst>
      <p:ext uri="{BB962C8B-B14F-4D97-AF65-F5344CB8AC3E}">
        <p14:creationId xmlns:p14="http://schemas.microsoft.com/office/powerpoint/2010/main" val="368504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E6FEDE-432D-4FD1-A688-CBD45C4A42A0}" type="datetimeFigureOut">
              <a:rPr lang="en-US" smtClean="0"/>
              <a:t>5/31/2021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5D5C56-E75E-4E02-8F50-0CD37A986204}" type="slidenum">
              <a:rPr lang="en-US" smtClean="0"/>
              <a:t>‹#›</a:t>
            </a:fld>
            <a:endParaRPr lang="en-US"/>
          </a:p>
        </p:txBody>
      </p:sp>
    </p:spTree>
    <p:extLst>
      <p:ext uri="{BB962C8B-B14F-4D97-AF65-F5344CB8AC3E}">
        <p14:creationId xmlns:p14="http://schemas.microsoft.com/office/powerpoint/2010/main" val="144778839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BB97-127F-4FFC-B451-B44301F24170}"/>
              </a:ext>
            </a:extLst>
          </p:cNvPr>
          <p:cNvSpPr>
            <a:spLocks noGrp="1"/>
          </p:cNvSpPr>
          <p:nvPr>
            <p:ph type="ctrTitle"/>
          </p:nvPr>
        </p:nvSpPr>
        <p:spPr>
          <a:xfrm>
            <a:off x="332509" y="928255"/>
            <a:ext cx="11236036" cy="2022764"/>
          </a:xfrm>
        </p:spPr>
        <p:txBody>
          <a:bodyPr>
            <a:normAutofit/>
          </a:bodyPr>
          <a:lstStyle/>
          <a:p>
            <a:r>
              <a:rPr lang="en-US" sz="4800" b="1" dirty="0">
                <a:effectLst>
                  <a:outerShdw blurRad="38100" dist="38100" dir="2700000" algn="tl">
                    <a:srgbClr val="000000">
                      <a:alpha val="43137"/>
                    </a:srgbClr>
                  </a:outerShdw>
                </a:effectLst>
              </a:rPr>
              <a:t>Hospital </a:t>
            </a:r>
            <a:r>
              <a:rPr lang="en-US" sz="4800" b="1">
                <a:effectLst>
                  <a:outerShdw blurRad="38100" dist="38100" dir="2700000" algn="tl">
                    <a:srgbClr val="000000">
                      <a:alpha val="43137"/>
                    </a:srgbClr>
                  </a:outerShdw>
                </a:effectLst>
              </a:rPr>
              <a:t>Management System</a:t>
            </a:r>
            <a:br>
              <a:rPr lang="en-US" sz="4800" b="1">
                <a:effectLst>
                  <a:outerShdw blurRad="38100" dist="38100" dir="2700000" algn="tl">
                    <a:srgbClr val="000000">
                      <a:alpha val="43137"/>
                    </a:srgbClr>
                  </a:outerShdw>
                </a:effectLst>
              </a:rPr>
            </a:br>
            <a:r>
              <a:rPr lang="en-US" sz="4800"/>
              <a:t>My </a:t>
            </a:r>
            <a:r>
              <a:rPr lang="en-US" sz="4800" dirty="0"/>
              <a:t>Final Year Project</a:t>
            </a:r>
          </a:p>
        </p:txBody>
      </p:sp>
      <p:sp>
        <p:nvSpPr>
          <p:cNvPr id="3" name="Subtitle 2">
            <a:extLst>
              <a:ext uri="{FF2B5EF4-FFF2-40B4-BE49-F238E27FC236}">
                <a16:creationId xmlns:a16="http://schemas.microsoft.com/office/drawing/2014/main" id="{E2201650-1AD0-4ACD-8C2B-853DB9EC2F56}"/>
              </a:ext>
            </a:extLst>
          </p:cNvPr>
          <p:cNvSpPr>
            <a:spLocks noGrp="1"/>
          </p:cNvSpPr>
          <p:nvPr>
            <p:ph type="subTitle" idx="1"/>
          </p:nvPr>
        </p:nvSpPr>
        <p:spPr>
          <a:xfrm>
            <a:off x="1995055" y="4273983"/>
            <a:ext cx="9144000" cy="1655762"/>
          </a:xfrm>
        </p:spPr>
        <p:txBody>
          <a:bodyPr>
            <a:normAutofit/>
          </a:bodyPr>
          <a:lstStyle/>
          <a:p>
            <a:r>
              <a:rPr lang="en-US" sz="3200" i="1" dirty="0">
                <a:effectLst>
                  <a:outerShdw blurRad="38100" dist="38100" dir="2700000" algn="tl">
                    <a:srgbClr val="000000">
                      <a:alpha val="43137"/>
                    </a:srgbClr>
                  </a:outerShdw>
                </a:effectLst>
              </a:rPr>
              <a:t>Web Application and Mobile Application</a:t>
            </a:r>
          </a:p>
        </p:txBody>
      </p:sp>
    </p:spTree>
    <p:extLst>
      <p:ext uri="{BB962C8B-B14F-4D97-AF65-F5344CB8AC3E}">
        <p14:creationId xmlns:p14="http://schemas.microsoft.com/office/powerpoint/2010/main" val="23009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50BF-94F7-4697-96F3-28C53D7CDCB0}"/>
              </a:ext>
            </a:extLst>
          </p:cNvPr>
          <p:cNvSpPr>
            <a:spLocks noGrp="1"/>
          </p:cNvSpPr>
          <p:nvPr>
            <p:ph type="title"/>
          </p:nvPr>
        </p:nvSpPr>
        <p:spPr>
          <a:xfrm>
            <a:off x="1092970" y="964479"/>
            <a:ext cx="8596668" cy="1320800"/>
          </a:xfrm>
        </p:spPr>
        <p:txBody>
          <a:bodyPr>
            <a:normAutofit/>
          </a:bodyPr>
          <a:lstStyle/>
          <a:p>
            <a:r>
              <a:rPr lang="en-US" sz="4800" dirty="0"/>
              <a:t>                       </a:t>
            </a:r>
            <a:r>
              <a:rPr lang="en-US" sz="6000" b="1" i="1" dirty="0">
                <a:effectLst>
                  <a:outerShdw blurRad="38100" dist="38100" dir="2700000" algn="tl">
                    <a:srgbClr val="000000">
                      <a:alpha val="43137"/>
                    </a:srgbClr>
                  </a:outerShdw>
                </a:effectLst>
              </a:rPr>
              <a:t>Thank You</a:t>
            </a:r>
          </a:p>
        </p:txBody>
      </p:sp>
      <p:sp>
        <p:nvSpPr>
          <p:cNvPr id="3" name="Content Placeholder 2">
            <a:extLst>
              <a:ext uri="{FF2B5EF4-FFF2-40B4-BE49-F238E27FC236}">
                <a16:creationId xmlns:a16="http://schemas.microsoft.com/office/drawing/2014/main" id="{EF279FF9-E75C-4B89-98A4-44A4FCF3FD0B}"/>
              </a:ext>
            </a:extLst>
          </p:cNvPr>
          <p:cNvSpPr>
            <a:spLocks noGrp="1"/>
          </p:cNvSpPr>
          <p:nvPr>
            <p:ph idx="1"/>
          </p:nvPr>
        </p:nvSpPr>
        <p:spPr>
          <a:xfrm>
            <a:off x="2502362" y="456421"/>
            <a:ext cx="8596668" cy="3880773"/>
          </a:xfrm>
        </p:spPr>
        <p:txBody>
          <a:bodyPr/>
          <a:lstStyle/>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Ranmuni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Zoysa</a:t>
            </a:r>
            <a:r>
              <a:rPr lang="en-US" dirty="0">
                <a:effectLst>
                  <a:outerShdw blurRad="38100" dist="38100" dir="2700000" algn="tl">
                    <a:srgbClr val="000000">
                      <a:alpha val="43137"/>
                    </a:srgbClr>
                  </a:outerShdw>
                </a:effectLst>
              </a:rPr>
              <a:t>(Student-NSBM) - Plymouth Name</a:t>
            </a:r>
          </a:p>
        </p:txBody>
      </p:sp>
    </p:spTree>
    <p:extLst>
      <p:ext uri="{BB962C8B-B14F-4D97-AF65-F5344CB8AC3E}">
        <p14:creationId xmlns:p14="http://schemas.microsoft.com/office/powerpoint/2010/main" val="5494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072B-2378-4896-98D0-0E5C294B3F14}"/>
              </a:ext>
            </a:extLst>
          </p:cNvPr>
          <p:cNvSpPr>
            <a:spLocks noGrp="1"/>
          </p:cNvSpPr>
          <p:nvPr>
            <p:ph type="title"/>
          </p:nvPr>
        </p:nvSpPr>
        <p:spPr>
          <a:xfrm>
            <a:off x="1886093" y="311728"/>
            <a:ext cx="10018713" cy="1752599"/>
          </a:xfrm>
        </p:spPr>
        <p:txBody>
          <a:bodyPr>
            <a:normAutofit/>
          </a:bodyPr>
          <a:lstStyle/>
          <a:p>
            <a:r>
              <a:rPr lang="en-US" b="1" dirty="0">
                <a:effectLst>
                  <a:outerShdw blurRad="38100" dist="38100" dir="2700000" algn="tl">
                    <a:srgbClr val="000000">
                      <a:alpha val="43137"/>
                    </a:srgbClr>
                  </a:outerShdw>
                </a:effectLst>
              </a:rPr>
              <a:t>Technologies used(My Final Year Project)</a:t>
            </a:r>
          </a:p>
        </p:txBody>
      </p:sp>
      <p:sp>
        <p:nvSpPr>
          <p:cNvPr id="3" name="Content Placeholder 2">
            <a:extLst>
              <a:ext uri="{FF2B5EF4-FFF2-40B4-BE49-F238E27FC236}">
                <a16:creationId xmlns:a16="http://schemas.microsoft.com/office/drawing/2014/main" id="{C990C898-CCF4-445F-BAF2-6F20BFD80A69}"/>
              </a:ext>
            </a:extLst>
          </p:cNvPr>
          <p:cNvSpPr>
            <a:spLocks noGrp="1"/>
          </p:cNvSpPr>
          <p:nvPr>
            <p:ph idx="1"/>
          </p:nvPr>
        </p:nvSpPr>
        <p:spPr/>
        <p:txBody>
          <a:bodyPr>
            <a:normAutofit fontScale="92500" lnSpcReduction="20000"/>
          </a:bodyPr>
          <a:lstStyle/>
          <a:p>
            <a:pPr>
              <a:buFont typeface="Wingdings" panose="05000000000000000000" pitchFamily="2" charset="2"/>
              <a:buChar char="ü"/>
            </a:pPr>
            <a:r>
              <a:rPr lang="en-US" sz="2600" dirty="0"/>
              <a:t>XAMPP Control Panel</a:t>
            </a:r>
          </a:p>
          <a:p>
            <a:pPr>
              <a:buFont typeface="Wingdings" panose="05000000000000000000" pitchFamily="2" charset="2"/>
              <a:buChar char="ü"/>
            </a:pPr>
            <a:r>
              <a:rPr lang="en-US" sz="2600" dirty="0"/>
              <a:t>Boot Strap</a:t>
            </a:r>
          </a:p>
          <a:p>
            <a:pPr>
              <a:buFont typeface="Wingdings" panose="05000000000000000000" pitchFamily="2" charset="2"/>
              <a:buChar char="ü"/>
            </a:pPr>
            <a:r>
              <a:rPr lang="en-US" sz="2600" dirty="0"/>
              <a:t>Visual Studio Code</a:t>
            </a:r>
          </a:p>
          <a:p>
            <a:pPr>
              <a:buFont typeface="Wingdings" panose="05000000000000000000" pitchFamily="2" charset="2"/>
              <a:buChar char="ü"/>
            </a:pPr>
            <a:r>
              <a:rPr lang="en-US" sz="2600" dirty="0"/>
              <a:t>HTML</a:t>
            </a:r>
          </a:p>
          <a:p>
            <a:pPr>
              <a:buFont typeface="Wingdings" panose="05000000000000000000" pitchFamily="2" charset="2"/>
              <a:buChar char="ü"/>
            </a:pPr>
            <a:r>
              <a:rPr lang="en-US" sz="2600" dirty="0"/>
              <a:t>PHP</a:t>
            </a:r>
          </a:p>
          <a:p>
            <a:pPr>
              <a:buFont typeface="Wingdings" panose="05000000000000000000" pitchFamily="2" charset="2"/>
              <a:buChar char="ü"/>
            </a:pPr>
            <a:r>
              <a:rPr lang="en-US" sz="2600" dirty="0"/>
              <a:t>Flutter(Dart Language) within the emulator</a:t>
            </a:r>
          </a:p>
          <a:p>
            <a:pPr>
              <a:buFont typeface="Wingdings" panose="05000000000000000000" pitchFamily="2" charset="2"/>
              <a:buChar char="ü"/>
            </a:pPr>
            <a:r>
              <a:rPr lang="en-US" sz="2600" dirty="0"/>
              <a:t>Git Bash</a:t>
            </a:r>
          </a:p>
          <a:p>
            <a:pPr marL="0" indent="0">
              <a:buNone/>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742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C52F-3E6B-4883-95AE-A84A7B693DFA}"/>
              </a:ext>
            </a:extLst>
          </p:cNvPr>
          <p:cNvSpPr>
            <a:spLocks noGrp="1"/>
          </p:cNvSpPr>
          <p:nvPr>
            <p:ph type="title"/>
          </p:nvPr>
        </p:nvSpPr>
        <p:spPr>
          <a:xfrm>
            <a:off x="613064" y="-141870"/>
            <a:ext cx="9982200" cy="1499616"/>
          </a:xfrm>
        </p:spPr>
        <p:txBody>
          <a:bodyPr/>
          <a:lstStyle/>
          <a:p>
            <a:r>
              <a:rPr lang="en-US" b="1" dirty="0">
                <a:effectLst>
                  <a:outerShdw blurRad="38100" dist="38100" dir="2700000" algn="tl">
                    <a:srgbClr val="000000">
                      <a:alpha val="43137"/>
                    </a:srgbClr>
                  </a:outerShdw>
                </a:effectLst>
              </a:rPr>
              <a:t>        Objectives of My Final Year Project</a:t>
            </a:r>
          </a:p>
        </p:txBody>
      </p:sp>
      <p:sp>
        <p:nvSpPr>
          <p:cNvPr id="3" name="Content Placeholder 2">
            <a:extLst>
              <a:ext uri="{FF2B5EF4-FFF2-40B4-BE49-F238E27FC236}">
                <a16:creationId xmlns:a16="http://schemas.microsoft.com/office/drawing/2014/main" id="{7AB00B52-5272-4AAD-ABA8-0FF26502A5A8}"/>
              </a:ext>
            </a:extLst>
          </p:cNvPr>
          <p:cNvSpPr>
            <a:spLocks noGrp="1"/>
          </p:cNvSpPr>
          <p:nvPr>
            <p:ph idx="1"/>
          </p:nvPr>
        </p:nvSpPr>
        <p:spPr>
          <a:xfrm>
            <a:off x="1541318" y="1536193"/>
            <a:ext cx="11187545" cy="4752109"/>
          </a:xfrm>
        </p:spPr>
        <p:txBody>
          <a:bodyPr>
            <a:normAutofit fontScale="25000" lnSpcReduction="20000"/>
          </a:bodyPr>
          <a:lstStyle/>
          <a:p>
            <a:pPr marL="0" indent="0">
              <a:buNone/>
            </a:pPr>
            <a:r>
              <a:rPr lang="en-US" sz="11200" dirty="0"/>
              <a:t>• </a:t>
            </a:r>
            <a:r>
              <a:rPr lang="en-US" sz="9600" dirty="0"/>
              <a:t>To analyze the existing channeling systems and understand their </a:t>
            </a:r>
          </a:p>
          <a:p>
            <a:pPr marL="0" indent="0">
              <a:buNone/>
            </a:pPr>
            <a:r>
              <a:rPr lang="en-US" sz="9600" dirty="0"/>
              <a:t>Procedures.</a:t>
            </a:r>
          </a:p>
          <a:p>
            <a:pPr marL="0" indent="0">
              <a:buNone/>
            </a:pPr>
            <a:r>
              <a:rPr lang="en-US" sz="9600" dirty="0"/>
              <a:t>• To analyze similar systems that have been offered from the private sector.</a:t>
            </a:r>
          </a:p>
          <a:p>
            <a:pPr marL="0" indent="0">
              <a:buNone/>
            </a:pPr>
            <a:r>
              <a:rPr lang="en-US" sz="9600" dirty="0"/>
              <a:t>• To analyze any potential development technologies and tools as well as </a:t>
            </a:r>
          </a:p>
          <a:p>
            <a:pPr marL="0" indent="0">
              <a:buNone/>
            </a:pPr>
            <a:r>
              <a:rPr lang="en-US" sz="9600" dirty="0"/>
              <a:t>deployment methods.</a:t>
            </a:r>
          </a:p>
          <a:p>
            <a:pPr marL="0" indent="0">
              <a:buNone/>
            </a:pPr>
            <a:r>
              <a:rPr lang="en-US" sz="9600" dirty="0"/>
              <a:t>• To develop the entire system and meeting the identified requirements and </a:t>
            </a:r>
          </a:p>
          <a:p>
            <a:pPr marL="0" indent="0">
              <a:buNone/>
            </a:pPr>
            <a:r>
              <a:rPr lang="en-US" sz="9600" dirty="0"/>
              <a:t>maintaining the required quality throughout the entirety of the project.</a:t>
            </a:r>
          </a:p>
          <a:p>
            <a:pPr marL="0" indent="0">
              <a:buNone/>
            </a:pPr>
            <a:r>
              <a:rPr lang="en-US" sz="9600" dirty="0"/>
              <a:t>• To provide a proper and complete user guide that could easily be </a:t>
            </a:r>
          </a:p>
          <a:p>
            <a:pPr marL="0" indent="0">
              <a:buNone/>
            </a:pPr>
            <a:r>
              <a:rPr lang="en-US" sz="9600" dirty="0"/>
              <a:t>understood by anyone.</a:t>
            </a:r>
          </a:p>
          <a:p>
            <a:pPr>
              <a:buFont typeface="Arial" panose="020B0604020202020204" pitchFamily="34" charset="0"/>
              <a:buChar char="•"/>
            </a:pPr>
            <a:r>
              <a:rPr lang="en-US" sz="9600" dirty="0"/>
              <a:t>   To scheduling the appointments.</a:t>
            </a:r>
          </a:p>
          <a:p>
            <a:pPr>
              <a:buFont typeface="Arial" panose="020B0604020202020204" pitchFamily="34" charset="0"/>
              <a:buChar char="•"/>
            </a:pPr>
            <a:r>
              <a:rPr lang="en-US" sz="9600" dirty="0"/>
              <a:t>   Workflow varies from one service provider to the next.</a:t>
            </a:r>
          </a:p>
          <a:p>
            <a:pPr>
              <a:buFont typeface="Arial" panose="020B0604020202020204" pitchFamily="34" charset="0"/>
              <a:buChar char="•"/>
            </a:pPr>
            <a:r>
              <a:rPr lang="en-US" sz="9600" dirty="0"/>
              <a:t>   Software Medical Device Directive. For small and medium-sized hospitals with internet infrastructure, the design is usable and repeatable.</a:t>
            </a:r>
          </a:p>
          <a:p>
            <a:pPr>
              <a:buFont typeface="Arial" panose="020B0604020202020204" pitchFamily="34" charset="0"/>
              <a:buChar char="•"/>
            </a:pPr>
            <a:endParaRPr lang="en-US" sz="9600" dirty="0"/>
          </a:p>
          <a:p>
            <a:pPr marL="0" indent="0">
              <a:buNone/>
            </a:pPr>
            <a:endParaRPr lang="en-US" dirty="0"/>
          </a:p>
        </p:txBody>
      </p:sp>
    </p:spTree>
    <p:extLst>
      <p:ext uri="{BB962C8B-B14F-4D97-AF65-F5344CB8AC3E}">
        <p14:creationId xmlns:p14="http://schemas.microsoft.com/office/powerpoint/2010/main" val="218456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C9DF-7AF4-43F2-974A-1D05F355077B}"/>
              </a:ext>
            </a:extLst>
          </p:cNvPr>
          <p:cNvSpPr>
            <a:spLocks noGrp="1"/>
          </p:cNvSpPr>
          <p:nvPr>
            <p:ph type="title"/>
          </p:nvPr>
        </p:nvSpPr>
        <p:spPr>
          <a:xfrm>
            <a:off x="1844529" y="297872"/>
            <a:ext cx="10018713" cy="1752599"/>
          </a:xfrm>
        </p:spPr>
        <p:txBody>
          <a:bodyPr>
            <a:normAutofit/>
          </a:bodyPr>
          <a:lstStyle/>
          <a:p>
            <a:r>
              <a:rPr lang="en-US" sz="3200" b="1" dirty="0">
                <a:effectLst>
                  <a:outerShdw blurRad="38100" dist="38100" dir="2700000" algn="tl">
                    <a:srgbClr val="000000">
                      <a:alpha val="43137"/>
                    </a:srgbClr>
                  </a:outerShdw>
                </a:effectLst>
              </a:rPr>
              <a:t>Requirements(My Final Year Project)</a:t>
            </a:r>
          </a:p>
        </p:txBody>
      </p:sp>
      <p:sp>
        <p:nvSpPr>
          <p:cNvPr id="3" name="Content Placeholder 2">
            <a:extLst>
              <a:ext uri="{FF2B5EF4-FFF2-40B4-BE49-F238E27FC236}">
                <a16:creationId xmlns:a16="http://schemas.microsoft.com/office/drawing/2014/main" id="{BB3973F3-2C68-48D8-A89D-13556C9CFC22}"/>
              </a:ext>
            </a:extLst>
          </p:cNvPr>
          <p:cNvSpPr>
            <a:spLocks noGrp="1"/>
          </p:cNvSpPr>
          <p:nvPr>
            <p:ph idx="1"/>
          </p:nvPr>
        </p:nvSpPr>
        <p:spPr>
          <a:xfrm>
            <a:off x="1581293" y="2417617"/>
            <a:ext cx="10018712" cy="3124201"/>
          </a:xfrm>
        </p:spPr>
        <p:txBody>
          <a:bodyPr>
            <a:normAutofit fontScale="25000" lnSpcReduction="20000"/>
          </a:bodyPr>
          <a:lstStyle/>
          <a:p>
            <a:pPr marL="0" indent="0">
              <a:buNone/>
            </a:pPr>
            <a:r>
              <a:rPr lang="en-US" sz="9600" dirty="0"/>
              <a:t>Functional Requirements</a:t>
            </a:r>
          </a:p>
          <a:p>
            <a:pPr marL="0" indent="0">
              <a:buNone/>
            </a:pPr>
            <a:r>
              <a:rPr lang="en-US" sz="9600" dirty="0"/>
              <a:t>The system is consisting of a web application and a mobile application. The web application can be used by multiple users including the hospital authorities and patients whereas the mobile application will only be used by the patients. </a:t>
            </a:r>
          </a:p>
          <a:p>
            <a:pPr marL="0" indent="0">
              <a:buNone/>
            </a:pPr>
            <a:r>
              <a:rPr lang="en-US" sz="9600" dirty="0"/>
              <a:t>The patients will be able to, (from the mobile and web applications)</a:t>
            </a:r>
          </a:p>
          <a:p>
            <a:pPr>
              <a:buFont typeface="Wingdings" panose="05000000000000000000" pitchFamily="2" charset="2"/>
              <a:buChar char="v"/>
            </a:pPr>
            <a:r>
              <a:rPr lang="en-US" sz="9600" dirty="0"/>
              <a:t>Login, Logout and Signup with the system</a:t>
            </a:r>
          </a:p>
          <a:p>
            <a:pPr>
              <a:buFont typeface="Wingdings" panose="05000000000000000000" pitchFamily="2" charset="2"/>
              <a:buChar char="v"/>
            </a:pPr>
            <a:r>
              <a:rPr lang="en-US" sz="9600" dirty="0"/>
              <a:t>Make a doctor’s appointment</a:t>
            </a:r>
          </a:p>
          <a:p>
            <a:pPr>
              <a:buFont typeface="Wingdings" panose="05000000000000000000" pitchFamily="2" charset="2"/>
              <a:buChar char="v"/>
            </a:pPr>
            <a:r>
              <a:rPr lang="en-US" sz="9600" dirty="0"/>
              <a:t>Make a lab test appointment</a:t>
            </a:r>
          </a:p>
          <a:p>
            <a:pPr>
              <a:buFont typeface="Wingdings" panose="05000000000000000000" pitchFamily="2" charset="2"/>
              <a:buChar char="v"/>
            </a:pPr>
            <a:r>
              <a:rPr lang="en-US" sz="9600" dirty="0"/>
              <a:t>Make payments for doctor’s appointments and lab test appointments</a:t>
            </a:r>
          </a:p>
          <a:p>
            <a:pPr>
              <a:buFont typeface="Wingdings" panose="05000000000000000000" pitchFamily="2" charset="2"/>
              <a:buChar char="v"/>
            </a:pPr>
            <a:endParaRPr lang="en-US" dirty="0"/>
          </a:p>
          <a:p>
            <a:pPr marL="0" indent="0">
              <a:buNone/>
            </a:pPr>
            <a:endParaRPr lang="en-US" dirty="0"/>
          </a:p>
        </p:txBody>
      </p:sp>
    </p:spTree>
    <p:extLst>
      <p:ext uri="{BB962C8B-B14F-4D97-AF65-F5344CB8AC3E}">
        <p14:creationId xmlns:p14="http://schemas.microsoft.com/office/powerpoint/2010/main" val="160082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DBA-6AFC-405B-91FA-F478FEBB655F}"/>
              </a:ext>
            </a:extLst>
          </p:cNvPr>
          <p:cNvSpPr>
            <a:spLocks noGrp="1"/>
          </p:cNvSpPr>
          <p:nvPr>
            <p:ph type="title"/>
          </p:nvPr>
        </p:nvSpPr>
        <p:spPr>
          <a:xfrm>
            <a:off x="1484311" y="145472"/>
            <a:ext cx="10018713" cy="1752599"/>
          </a:xfrm>
        </p:spPr>
        <p:txBody>
          <a:bodyPr>
            <a:normAutofit/>
          </a:bodyPr>
          <a:lstStyle/>
          <a:p>
            <a:r>
              <a:rPr lang="en-US" sz="3200" b="1" dirty="0">
                <a:effectLst>
                  <a:outerShdw blurRad="38100" dist="38100" dir="2700000" algn="tl">
                    <a:srgbClr val="000000">
                      <a:alpha val="43137"/>
                    </a:srgbClr>
                  </a:outerShdw>
                </a:effectLst>
              </a:rPr>
              <a:t>Requirements(My Final Year Project)</a:t>
            </a:r>
          </a:p>
        </p:txBody>
      </p:sp>
      <p:sp>
        <p:nvSpPr>
          <p:cNvPr id="3" name="Content Placeholder 2">
            <a:extLst>
              <a:ext uri="{FF2B5EF4-FFF2-40B4-BE49-F238E27FC236}">
                <a16:creationId xmlns:a16="http://schemas.microsoft.com/office/drawing/2014/main" id="{3D2EF1CA-6B55-4ED8-A90F-C2422D772F46}"/>
              </a:ext>
            </a:extLst>
          </p:cNvPr>
          <p:cNvSpPr>
            <a:spLocks noGrp="1"/>
          </p:cNvSpPr>
          <p:nvPr>
            <p:ph idx="1"/>
          </p:nvPr>
        </p:nvSpPr>
        <p:spPr>
          <a:xfrm>
            <a:off x="1636712" y="1898071"/>
            <a:ext cx="10018713" cy="4253347"/>
          </a:xfrm>
        </p:spPr>
        <p:txBody>
          <a:bodyPr>
            <a:normAutofit/>
          </a:bodyPr>
          <a:lstStyle/>
          <a:p>
            <a:pPr marL="0" indent="0">
              <a:buNone/>
            </a:pPr>
            <a:r>
              <a:rPr lang="en-US" dirty="0"/>
              <a:t>Functional Requirements</a:t>
            </a:r>
          </a:p>
          <a:p>
            <a:pPr>
              <a:buFont typeface="Wingdings" panose="05000000000000000000" pitchFamily="2" charset="2"/>
              <a:buChar char="v"/>
            </a:pPr>
            <a:r>
              <a:rPr lang="en-US" dirty="0"/>
              <a:t>View ongoing doctor’s and lab test appointments</a:t>
            </a:r>
          </a:p>
          <a:p>
            <a:pPr>
              <a:buFont typeface="Wingdings" panose="05000000000000000000" pitchFamily="2" charset="2"/>
              <a:buChar char="v"/>
            </a:pPr>
            <a:r>
              <a:rPr lang="en-US" dirty="0"/>
              <a:t> Cancel or Update ongoing appointments</a:t>
            </a:r>
          </a:p>
          <a:p>
            <a:pPr>
              <a:buFont typeface="Wingdings" panose="05000000000000000000" pitchFamily="2" charset="2"/>
              <a:buChar char="v"/>
            </a:pPr>
            <a:r>
              <a:rPr lang="en-US" dirty="0"/>
              <a:t> View completed lab reports</a:t>
            </a:r>
          </a:p>
          <a:p>
            <a:pPr>
              <a:buFont typeface="Wingdings" panose="05000000000000000000" pitchFamily="2" charset="2"/>
              <a:buChar char="v"/>
            </a:pPr>
            <a:r>
              <a:rPr lang="en-US" dirty="0"/>
              <a:t>Mark the medicines as received once the patient has received the medicine</a:t>
            </a:r>
          </a:p>
          <a:p>
            <a:pPr marL="0" indent="0">
              <a:buNone/>
            </a:pPr>
            <a:r>
              <a:rPr lang="en-US" dirty="0"/>
              <a:t>The admin will be able to,</a:t>
            </a:r>
          </a:p>
          <a:p>
            <a:pPr>
              <a:buFont typeface="Wingdings" panose="05000000000000000000" pitchFamily="2" charset="2"/>
              <a:buChar char="v"/>
            </a:pPr>
            <a:r>
              <a:rPr lang="en-US" dirty="0"/>
              <a:t>Create new user accounts for Doctors, Nurses and Staff Members</a:t>
            </a:r>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62967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BA91-A994-4EA8-81C9-B685C1FF2D3C}"/>
              </a:ext>
            </a:extLst>
          </p:cNvPr>
          <p:cNvSpPr>
            <a:spLocks noGrp="1"/>
          </p:cNvSpPr>
          <p:nvPr>
            <p:ph type="title"/>
          </p:nvPr>
        </p:nvSpPr>
        <p:spPr>
          <a:xfrm>
            <a:off x="1484310" y="62346"/>
            <a:ext cx="10018713" cy="1752599"/>
          </a:xfrm>
        </p:spPr>
        <p:txBody>
          <a:bodyPr>
            <a:normAutofit/>
          </a:bodyPr>
          <a:lstStyle/>
          <a:p>
            <a:r>
              <a:rPr lang="en-US" sz="3200" b="1" dirty="0">
                <a:effectLst>
                  <a:outerShdw blurRad="38100" dist="38100" dir="2700000" algn="tl">
                    <a:srgbClr val="000000">
                      <a:alpha val="43137"/>
                    </a:srgbClr>
                  </a:outerShdw>
                </a:effectLst>
              </a:rPr>
              <a:t>Requirements(My Final Year Project)</a:t>
            </a:r>
          </a:p>
        </p:txBody>
      </p:sp>
      <p:sp>
        <p:nvSpPr>
          <p:cNvPr id="3" name="Content Placeholder 2">
            <a:extLst>
              <a:ext uri="{FF2B5EF4-FFF2-40B4-BE49-F238E27FC236}">
                <a16:creationId xmlns:a16="http://schemas.microsoft.com/office/drawing/2014/main" id="{C15A5CB9-BB02-4571-BFD1-41D5F2F2D619}"/>
              </a:ext>
            </a:extLst>
          </p:cNvPr>
          <p:cNvSpPr>
            <a:spLocks noGrp="1"/>
          </p:cNvSpPr>
          <p:nvPr>
            <p:ph idx="1"/>
          </p:nvPr>
        </p:nvSpPr>
        <p:spPr>
          <a:xfrm>
            <a:off x="1650564" y="2355273"/>
            <a:ext cx="10804672" cy="3325091"/>
          </a:xfrm>
        </p:spPr>
        <p:txBody>
          <a:bodyPr>
            <a:noAutofit/>
          </a:bodyPr>
          <a:lstStyle/>
          <a:p>
            <a:pPr marL="0" indent="0">
              <a:buNone/>
            </a:pPr>
            <a:r>
              <a:rPr lang="en-US" dirty="0"/>
              <a:t>Functional Requirements</a:t>
            </a:r>
          </a:p>
          <a:p>
            <a:pPr>
              <a:buFont typeface="Wingdings" panose="05000000000000000000" pitchFamily="2" charset="2"/>
              <a:buChar char="v"/>
            </a:pPr>
            <a:r>
              <a:rPr lang="en-US" dirty="0"/>
              <a:t>View created account details The doctors will be able to,</a:t>
            </a:r>
          </a:p>
          <a:p>
            <a:pPr>
              <a:buFont typeface="Wingdings" panose="05000000000000000000" pitchFamily="2" charset="2"/>
              <a:buChar char="v"/>
            </a:pPr>
            <a:r>
              <a:rPr lang="en-US" dirty="0"/>
              <a:t>View and Approve or Reject pending appointments</a:t>
            </a:r>
          </a:p>
          <a:p>
            <a:pPr>
              <a:buFont typeface="Wingdings" panose="05000000000000000000" pitchFamily="2" charset="2"/>
              <a:buChar char="v"/>
            </a:pPr>
            <a:r>
              <a:rPr lang="en-US" dirty="0"/>
              <a:t>Mark ongoing appointments as done and upload the prescriptions</a:t>
            </a:r>
          </a:p>
          <a:p>
            <a:pPr>
              <a:buFont typeface="Wingdings" panose="05000000000000000000" pitchFamily="2" charset="2"/>
              <a:buChar char="v"/>
            </a:pPr>
            <a:r>
              <a:rPr lang="en-US" dirty="0"/>
              <a:t>View the completed and rejected appointments the nurses will be able to,</a:t>
            </a:r>
          </a:p>
          <a:p>
            <a:pPr>
              <a:buFont typeface="Wingdings" panose="05000000000000000000" pitchFamily="2" charset="2"/>
              <a:buChar char="v"/>
            </a:pPr>
            <a:r>
              <a:rPr lang="en-US" dirty="0"/>
              <a:t>View the pending prescription</a:t>
            </a:r>
          </a:p>
          <a:p>
            <a:pPr>
              <a:buFont typeface="Wingdings" panose="05000000000000000000" pitchFamily="2" charset="2"/>
              <a:buChar char="v"/>
            </a:pPr>
            <a:r>
              <a:rPr lang="en-US" dirty="0"/>
              <a:t>View and delete the completed order the staff members will be able to,</a:t>
            </a:r>
          </a:p>
          <a:p>
            <a:pPr>
              <a:buFont typeface="Wingdings" panose="05000000000000000000" pitchFamily="2" charset="2"/>
              <a:buChar char="v"/>
            </a:pPr>
            <a:r>
              <a:rPr lang="en-US" dirty="0"/>
              <a:t> View and Accept the pending lab test appointments</a:t>
            </a:r>
          </a:p>
          <a:p>
            <a:pPr marL="0" indent="0">
              <a:buNone/>
            </a:pPr>
            <a:endParaRPr lang="en-US" dirty="0"/>
          </a:p>
        </p:txBody>
      </p:sp>
    </p:spTree>
    <p:extLst>
      <p:ext uri="{BB962C8B-B14F-4D97-AF65-F5344CB8AC3E}">
        <p14:creationId xmlns:p14="http://schemas.microsoft.com/office/powerpoint/2010/main" val="252140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17B9-4B7E-4948-B73E-0721DC8FEAA3}"/>
              </a:ext>
            </a:extLst>
          </p:cNvPr>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Requirements(My Final Year Project)</a:t>
            </a:r>
          </a:p>
        </p:txBody>
      </p:sp>
      <p:sp>
        <p:nvSpPr>
          <p:cNvPr id="3" name="Content Placeholder 2">
            <a:extLst>
              <a:ext uri="{FF2B5EF4-FFF2-40B4-BE49-F238E27FC236}">
                <a16:creationId xmlns:a16="http://schemas.microsoft.com/office/drawing/2014/main" id="{863FCBBE-44D7-4004-BC00-AE4126A7F070}"/>
              </a:ext>
            </a:extLst>
          </p:cNvPr>
          <p:cNvSpPr>
            <a:spLocks noGrp="1"/>
          </p:cNvSpPr>
          <p:nvPr>
            <p:ph idx="1"/>
          </p:nvPr>
        </p:nvSpPr>
        <p:spPr>
          <a:xfrm>
            <a:off x="1484311" y="2050474"/>
            <a:ext cx="10159132" cy="4419600"/>
          </a:xfrm>
        </p:spPr>
        <p:txBody>
          <a:bodyPr>
            <a:normAutofit fontScale="92500"/>
          </a:bodyPr>
          <a:lstStyle/>
          <a:p>
            <a:pPr marL="0" indent="0">
              <a:buNone/>
            </a:pPr>
            <a:r>
              <a:rPr lang="en-US" sz="2600" dirty="0"/>
              <a:t>Non-Functional requirements</a:t>
            </a:r>
          </a:p>
          <a:p>
            <a:pPr marL="0" indent="0">
              <a:buNone/>
            </a:pPr>
            <a:r>
              <a:rPr lang="en-US" sz="2600" dirty="0"/>
              <a:t>Non-functional requirements are very important features in any system. These ensure that the system is up to the proper standards and quality. Therefore, these requirements are as important as functional requirements.</a:t>
            </a:r>
          </a:p>
          <a:p>
            <a:pPr>
              <a:buFont typeface="Wingdings" panose="05000000000000000000" pitchFamily="2" charset="2"/>
              <a:buChar char="q"/>
            </a:pPr>
            <a:r>
              <a:rPr lang="en-US" sz="2600" dirty="0"/>
              <a:t>Scalability – Both applications should be able to handle a huge number of </a:t>
            </a:r>
          </a:p>
          <a:p>
            <a:pPr marL="0" indent="0">
              <a:buNone/>
            </a:pPr>
            <a:r>
              <a:rPr lang="en-US" sz="2600" dirty="0"/>
              <a:t>users as this will be used by many patients.</a:t>
            </a:r>
          </a:p>
          <a:p>
            <a:pPr>
              <a:buFont typeface="Wingdings" panose="05000000000000000000" pitchFamily="2" charset="2"/>
              <a:buChar char="q"/>
            </a:pPr>
            <a:r>
              <a:rPr lang="en-US" sz="2600" dirty="0"/>
              <a:t>Reliability – The entire system has to be reliable with very minimal  downtime. The system has to provide 24x7 service and this is very important since this is regarding the health sector.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641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2E52-1075-42BA-BB62-9544F1375BC2}"/>
              </a:ext>
            </a:extLst>
          </p:cNvPr>
          <p:cNvSpPr>
            <a:spLocks noGrp="1"/>
          </p:cNvSpPr>
          <p:nvPr>
            <p:ph type="title"/>
          </p:nvPr>
        </p:nvSpPr>
        <p:spPr/>
        <p:txBody>
          <a:bodyPr/>
          <a:lstStyle/>
          <a:p>
            <a:r>
              <a:rPr lang="en-US" b="1" dirty="0"/>
              <a:t>             </a:t>
            </a:r>
            <a:r>
              <a:rPr lang="en-US" sz="3200" b="1" dirty="0">
                <a:effectLst>
                  <a:outerShdw blurRad="38100" dist="38100" dir="2700000" algn="tl">
                    <a:srgbClr val="000000">
                      <a:alpha val="43137"/>
                    </a:srgbClr>
                  </a:outerShdw>
                </a:effectLst>
              </a:rPr>
              <a:t>Conclusion(my final year project)</a:t>
            </a:r>
          </a:p>
        </p:txBody>
      </p:sp>
      <p:sp>
        <p:nvSpPr>
          <p:cNvPr id="3" name="Content Placeholder 2">
            <a:extLst>
              <a:ext uri="{FF2B5EF4-FFF2-40B4-BE49-F238E27FC236}">
                <a16:creationId xmlns:a16="http://schemas.microsoft.com/office/drawing/2014/main" id="{F0C3930C-426F-448C-8749-EF9150AB45B0}"/>
              </a:ext>
            </a:extLst>
          </p:cNvPr>
          <p:cNvSpPr>
            <a:spLocks noGrp="1"/>
          </p:cNvSpPr>
          <p:nvPr>
            <p:ph idx="1"/>
          </p:nvPr>
        </p:nvSpPr>
        <p:spPr/>
        <p:txBody>
          <a:bodyPr>
            <a:normAutofit/>
          </a:bodyPr>
          <a:lstStyle/>
          <a:p>
            <a:pPr marL="0" indent="0">
              <a:buNone/>
            </a:pPr>
            <a:r>
              <a:rPr lang="en-US" sz="2400" dirty="0"/>
              <a:t>The project started with the purpose of creating an effective and user-friendly system for the Sri Lankan health sector that would allow patients to book doctor's appointments online during these difficult times. And this was accomplished successfully, with the system meeting all of the defined requirements. At the conclusion of the project, all of the deliverables mentioned at the start were completed and met the needed requirements. </a:t>
            </a:r>
          </a:p>
        </p:txBody>
      </p:sp>
    </p:spTree>
    <p:extLst>
      <p:ext uri="{BB962C8B-B14F-4D97-AF65-F5344CB8AC3E}">
        <p14:creationId xmlns:p14="http://schemas.microsoft.com/office/powerpoint/2010/main" val="30162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E091-24C5-480F-AEF6-92A342D9465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Future Implementation(my final year project)</a:t>
            </a:r>
          </a:p>
        </p:txBody>
      </p:sp>
      <p:sp>
        <p:nvSpPr>
          <p:cNvPr id="3" name="Content Placeholder 2">
            <a:extLst>
              <a:ext uri="{FF2B5EF4-FFF2-40B4-BE49-F238E27FC236}">
                <a16:creationId xmlns:a16="http://schemas.microsoft.com/office/drawing/2014/main" id="{618A3544-22B9-46D5-A4A8-A392675EA059}"/>
              </a:ext>
            </a:extLst>
          </p:cNvPr>
          <p:cNvSpPr>
            <a:spLocks noGrp="1"/>
          </p:cNvSpPr>
          <p:nvPr>
            <p:ph idx="1"/>
          </p:nvPr>
        </p:nvSpPr>
        <p:spPr/>
        <p:txBody>
          <a:bodyPr>
            <a:normAutofit/>
          </a:bodyPr>
          <a:lstStyle/>
          <a:p>
            <a:pPr marL="0" indent="0">
              <a:buNone/>
            </a:pPr>
            <a:r>
              <a:rPr lang="en-US" sz="2400" dirty="0"/>
              <a:t>One of the most noticeable features that consumers may find beneficial is a page that allows them to examine their account's payment history. This will assist them in keeping track of all payments made to the hospital for numerous checkups and lab testing. Another useful feature would be the ability to alter the user's information, such as name, username, and password. This functionality was ignored because it was not the system's primary concern. </a:t>
            </a:r>
          </a:p>
        </p:txBody>
      </p:sp>
    </p:spTree>
    <p:extLst>
      <p:ext uri="{BB962C8B-B14F-4D97-AF65-F5344CB8AC3E}">
        <p14:creationId xmlns:p14="http://schemas.microsoft.com/office/powerpoint/2010/main" val="1762591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177</TotalTime>
  <Words>673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Parallax</vt:lpstr>
      <vt:lpstr>Hospital Management System My Final Year Project</vt:lpstr>
      <vt:lpstr>Technologies used(My Final Year Project)</vt:lpstr>
      <vt:lpstr>        Objectives of My Final Year Project</vt:lpstr>
      <vt:lpstr>Requirements(My Final Year Project)</vt:lpstr>
      <vt:lpstr>Requirements(My Final Year Project)</vt:lpstr>
      <vt:lpstr>Requirements(My Final Year Project)</vt:lpstr>
      <vt:lpstr>Requirements(My Final Year Project)</vt:lpstr>
      <vt:lpstr>             Conclusion(my final year project)</vt:lpstr>
      <vt:lpstr>  Future Implementation(my final year project)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My Final Year Project</dc:title>
  <dc:creator>Mr. RIU DeZoysa</dc:creator>
  <cp:lastModifiedBy>Mr. RIU DeZoysa</cp:lastModifiedBy>
  <cp:revision>36</cp:revision>
  <dcterms:created xsi:type="dcterms:W3CDTF">2021-05-17T18:35:27Z</dcterms:created>
  <dcterms:modified xsi:type="dcterms:W3CDTF">2021-05-31T05:03:55Z</dcterms:modified>
</cp:coreProperties>
</file>