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5" r:id="rId15"/>
    <p:sldId id="262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1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80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841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789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9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67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240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044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53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1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627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006A-382A-416F-B012-96F88268DA3B}" type="datetimeFigureOut">
              <a:rPr lang="sk-SK" smtClean="0"/>
              <a:t>4.1.2021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81A8-E740-4490-9110-547DBDB560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95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Deep</a:t>
            </a:r>
            <a:r>
              <a:rPr lang="sk-SK" b="1" dirty="0"/>
              <a:t> </a:t>
            </a:r>
            <a:r>
              <a:rPr lang="sk-SK" b="1" dirty="0" err="1"/>
              <a:t>Learning</a:t>
            </a:r>
            <a:r>
              <a:rPr lang="sk-SK" b="1" dirty="0"/>
              <a:t/>
            </a:r>
            <a:br>
              <a:rPr lang="sk-SK" b="1" dirty="0"/>
            </a:br>
            <a:r>
              <a:rPr lang="sk-SK" b="1" dirty="0" err="1"/>
              <a:t>Batch</a:t>
            </a:r>
            <a:r>
              <a:rPr lang="sk-SK" b="1" dirty="0"/>
              <a:t> </a:t>
            </a:r>
            <a:r>
              <a:rPr lang="sk-SK" b="1" dirty="0" err="1"/>
              <a:t>Selection</a:t>
            </a:r>
            <a:r>
              <a:rPr lang="sk-SK" b="1" dirty="0"/>
              <a:t> </a:t>
            </a:r>
            <a:r>
              <a:rPr lang="sk-SK" b="1" dirty="0" err="1"/>
              <a:t>Algorithms</a:t>
            </a:r>
            <a:endParaRPr lang="sk-SK" b="1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29E5517C-47DC-4EB7-BC70-9D4D437E841E}"/>
              </a:ext>
            </a:extLst>
          </p:cNvPr>
          <p:cNvSpPr txBox="1">
            <a:spLocks/>
          </p:cNvSpPr>
          <p:nvPr/>
        </p:nvSpPr>
        <p:spPr>
          <a:xfrm>
            <a:off x="838200" y="3509962"/>
            <a:ext cx="10515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 by: </a:t>
            </a:r>
            <a:r>
              <a:rPr lang="hu-HU" dirty="0"/>
              <a:t>Dóra </a:t>
            </a:r>
            <a:r>
              <a:rPr lang="hu-HU" dirty="0" err="1" smtClean="0"/>
              <a:t>Cziborová</a:t>
            </a:r>
            <a:r>
              <a:rPr lang="hu-HU" dirty="0" smtClean="0"/>
              <a:t>, </a:t>
            </a:r>
            <a:r>
              <a:rPr lang="hu-HU" dirty="0"/>
              <a:t>Tamás </a:t>
            </a:r>
            <a:r>
              <a:rPr lang="hu-HU" dirty="0" err="1"/>
              <a:t>Imets</a:t>
            </a:r>
            <a:r>
              <a:rPr lang="hu-HU" dirty="0" smtClean="0"/>
              <a:t>, </a:t>
            </a:r>
            <a:r>
              <a:rPr lang="hu-HU" dirty="0"/>
              <a:t>Péter </a:t>
            </a:r>
            <a:r>
              <a:rPr lang="hu-HU" dirty="0" smtClean="0"/>
              <a:t>Gábor Kacsó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1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Results</a:t>
            </a:r>
            <a:r>
              <a:rPr lang="sk-SK" b="1" dirty="0" smtClean="0"/>
              <a:t> on Iris </a:t>
            </a:r>
            <a:r>
              <a:rPr lang="sk-SK" b="1" dirty="0" err="1" smtClean="0"/>
              <a:t>Classifier</a:t>
            </a:r>
            <a:endParaRPr lang="sk-SK" b="1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65"/>
          <a:stretch/>
        </p:blipFill>
        <p:spPr>
          <a:xfrm>
            <a:off x="336000" y="1600971"/>
            <a:ext cx="11520000" cy="52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Results</a:t>
            </a:r>
            <a:r>
              <a:rPr lang="sk-SK" b="1" dirty="0" smtClean="0"/>
              <a:t> on MNIST </a:t>
            </a:r>
            <a:r>
              <a:rPr lang="sk-SK" b="1" dirty="0" err="1" smtClean="0"/>
              <a:t>Classifier</a:t>
            </a:r>
            <a:endParaRPr lang="sk-SK" b="1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78"/>
          <a:stretch/>
        </p:blipFill>
        <p:spPr>
          <a:xfrm>
            <a:off x="336000" y="1595786"/>
            <a:ext cx="11520000" cy="52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Results</a:t>
            </a:r>
            <a:r>
              <a:rPr lang="sk-SK" b="1" dirty="0" smtClean="0"/>
              <a:t> on </a:t>
            </a:r>
            <a:r>
              <a:rPr lang="sk-SK" b="1" dirty="0" err="1" smtClean="0"/>
              <a:t>Fashion</a:t>
            </a:r>
            <a:r>
              <a:rPr lang="sk-SK" b="1" dirty="0" smtClean="0"/>
              <a:t>-MNIST </a:t>
            </a:r>
            <a:r>
              <a:rPr lang="sk-SK" b="1" dirty="0" err="1" smtClean="0"/>
              <a:t>Classifier</a:t>
            </a:r>
            <a:endParaRPr lang="sk-SK" b="1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71"/>
          <a:stretch/>
        </p:blipFill>
        <p:spPr>
          <a:xfrm>
            <a:off x="336000" y="1612563"/>
            <a:ext cx="11520000" cy="52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Results</a:t>
            </a:r>
            <a:r>
              <a:rPr lang="sk-SK" b="1" dirty="0"/>
              <a:t> on </a:t>
            </a:r>
            <a:r>
              <a:rPr lang="sk-SK" b="1" dirty="0" err="1"/>
              <a:t>Sentiment</a:t>
            </a:r>
            <a:r>
              <a:rPr lang="sk-SK" b="1" dirty="0"/>
              <a:t> </a:t>
            </a:r>
            <a:r>
              <a:rPr lang="sk-SK" b="1" dirty="0" err="1"/>
              <a:t>Analysis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smtClean="0"/>
              <a:t>LSTM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78"/>
          <a:stretch/>
        </p:blipFill>
        <p:spPr>
          <a:xfrm>
            <a:off x="336000" y="1595786"/>
            <a:ext cx="11520000" cy="52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501E56-C7EB-4D4F-8393-AD0B5D3E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Batch Selection Performance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8C5BAE4-F91A-4225-993B-48F7C185F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205017"/>
              </p:ext>
            </p:extLst>
          </p:nvPr>
        </p:nvGraphicFramePr>
        <p:xfrm>
          <a:off x="1900311" y="1949481"/>
          <a:ext cx="8391377" cy="371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8472">
                  <a:extLst>
                    <a:ext uri="{9D8B030D-6E8A-4147-A177-3AD203B41FA5}">
                      <a16:colId xmlns:a16="http://schemas.microsoft.com/office/drawing/2014/main" val="759000160"/>
                    </a:ext>
                  </a:extLst>
                </a:gridCol>
                <a:gridCol w="1686039">
                  <a:extLst>
                    <a:ext uri="{9D8B030D-6E8A-4147-A177-3AD203B41FA5}">
                      <a16:colId xmlns:a16="http://schemas.microsoft.com/office/drawing/2014/main" val="2463390164"/>
                    </a:ext>
                  </a:extLst>
                </a:gridCol>
                <a:gridCol w="1913433">
                  <a:extLst>
                    <a:ext uri="{9D8B030D-6E8A-4147-A177-3AD203B41FA5}">
                      <a16:colId xmlns:a16="http://schemas.microsoft.com/office/drawing/2014/main" val="2521936211"/>
                    </a:ext>
                  </a:extLst>
                </a:gridCol>
                <a:gridCol w="1913433">
                  <a:extLst>
                    <a:ext uri="{9D8B030D-6E8A-4147-A177-3AD203B41FA5}">
                      <a16:colId xmlns:a16="http://schemas.microsoft.com/office/drawing/2014/main" val="1960466517"/>
                    </a:ext>
                  </a:extLst>
                </a:gridCol>
              </a:tblGrid>
              <a:tr h="75269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Category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Algorithms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060"/>
                  </a:ext>
                </a:extLst>
              </a:tr>
              <a:tr h="752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Random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Sorting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Windowed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8533629"/>
                  </a:ext>
                </a:extLst>
              </a:tr>
              <a:tr h="10035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Train Accuracy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234486"/>
                  </a:ext>
                </a:extLst>
              </a:tr>
              <a:tr h="12043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Validation Accuracy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11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Batch Selection Efficiency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sk-SK" dirty="0"/>
          </a:p>
          <a:p>
            <a:endParaRPr lang="sk-SK" dirty="0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10750"/>
              </p:ext>
            </p:extLst>
          </p:nvPr>
        </p:nvGraphicFramePr>
        <p:xfrm>
          <a:off x="838201" y="1825624"/>
          <a:ext cx="10515598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7182">
                  <a:extLst>
                    <a:ext uri="{9D8B030D-6E8A-4147-A177-3AD203B41FA5}">
                      <a16:colId xmlns:a16="http://schemas.microsoft.com/office/drawing/2014/main" val="1461031003"/>
                    </a:ext>
                  </a:extLst>
                </a:gridCol>
                <a:gridCol w="1773790">
                  <a:extLst>
                    <a:ext uri="{9D8B030D-6E8A-4147-A177-3AD203B41FA5}">
                      <a16:colId xmlns:a16="http://schemas.microsoft.com/office/drawing/2014/main" val="1664526798"/>
                    </a:ext>
                  </a:extLst>
                </a:gridCol>
                <a:gridCol w="2157313">
                  <a:extLst>
                    <a:ext uri="{9D8B030D-6E8A-4147-A177-3AD203B41FA5}">
                      <a16:colId xmlns:a16="http://schemas.microsoft.com/office/drawing/2014/main" val="4157348573"/>
                    </a:ext>
                  </a:extLst>
                </a:gridCol>
                <a:gridCol w="2157313">
                  <a:extLst>
                    <a:ext uri="{9D8B030D-6E8A-4147-A177-3AD203B41FA5}">
                      <a16:colId xmlns:a16="http://schemas.microsoft.com/office/drawing/2014/main" val="3898747889"/>
                    </a:ext>
                  </a:extLst>
                </a:gridCol>
              </a:tblGrid>
              <a:tr h="49128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Category</a:t>
                      </a:r>
                      <a:endParaRPr lang="sk-SK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Algorithms</a:t>
                      </a:r>
                      <a:endParaRPr lang="sk-SK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77385"/>
                  </a:ext>
                </a:extLst>
              </a:tr>
              <a:tr h="421099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</a:t>
                      </a:r>
                      <a:endParaRPr lang="sk-SK" sz="16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Sorting</a:t>
                      </a:r>
                      <a:endParaRPr lang="sk-SK" sz="16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Windowed</a:t>
                      </a:r>
                      <a:endParaRPr lang="sk-SK" sz="16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0770445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 Accuracy (Epoch)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681043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Validation Accuracy (Epoch)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085105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Loss (Epoch)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9969250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 Accuracy (Time)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87815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Validation Accuracy (Time)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0104084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Loss (Time)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0617868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Score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sk-SK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sk-SK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72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6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Introduction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problem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DL: </a:t>
            </a:r>
            <a:r>
              <a:rPr lang="sk-SK" b="1" dirty="0" err="1"/>
              <a:t>learning</a:t>
            </a:r>
            <a:r>
              <a:rPr lang="sk-SK" b="1" dirty="0"/>
              <a:t> </a:t>
            </a:r>
            <a:r>
              <a:rPr lang="sk-SK" b="1" dirty="0" err="1"/>
              <a:t>takes</a:t>
            </a:r>
            <a:r>
              <a:rPr lang="sk-SK" b="1" dirty="0"/>
              <a:t> a </a:t>
            </a:r>
            <a:r>
              <a:rPr lang="sk-SK" b="1" dirty="0" err="1"/>
              <a:t>lot</a:t>
            </a:r>
            <a:r>
              <a:rPr lang="sk-SK" b="1" dirty="0"/>
              <a:t> of </a:t>
            </a:r>
            <a:r>
              <a:rPr lang="sk-SK" b="1" dirty="0" err="1"/>
              <a:t>time</a:t>
            </a:r>
            <a:endParaRPr lang="sk-SK" b="1" dirty="0"/>
          </a:p>
          <a:p>
            <a:pPr lvl="1"/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solution</a:t>
            </a:r>
            <a:r>
              <a:rPr lang="sk-SK" dirty="0"/>
              <a:t>: </a:t>
            </a:r>
            <a:r>
              <a:rPr lang="sk-SK" dirty="0" err="1"/>
              <a:t>better</a:t>
            </a:r>
            <a:r>
              <a:rPr lang="sk-SK" dirty="0"/>
              <a:t> hardware</a:t>
            </a:r>
          </a:p>
          <a:p>
            <a:endParaRPr lang="sk-SK" dirty="0"/>
          </a:p>
          <a:p>
            <a:r>
              <a:rPr lang="sk-SK" b="1" dirty="0" err="1"/>
              <a:t>Batch</a:t>
            </a:r>
            <a:r>
              <a:rPr lang="sk-SK" b="1" dirty="0"/>
              <a:t> </a:t>
            </a:r>
            <a:r>
              <a:rPr lang="sk-SK" b="1" dirty="0" err="1"/>
              <a:t>selection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still</a:t>
            </a:r>
            <a:r>
              <a:rPr lang="sk-SK" b="1" dirty="0"/>
              <a:t> done by </a:t>
            </a:r>
            <a:r>
              <a:rPr lang="sk-SK" b="1" dirty="0" err="1"/>
              <a:t>random</a:t>
            </a:r>
            <a:r>
              <a:rPr lang="sk-SK" b="1" dirty="0"/>
              <a:t> </a:t>
            </a:r>
            <a:r>
              <a:rPr lang="sk-SK" b="1" dirty="0" err="1"/>
              <a:t>shuffling</a:t>
            </a:r>
            <a:endParaRPr lang="sk-SK" b="1" dirty="0"/>
          </a:p>
          <a:p>
            <a:pPr lvl="1"/>
            <a:r>
              <a:rPr lang="sk-SK" dirty="0" err="1"/>
              <a:t>Possibility</a:t>
            </a:r>
            <a:r>
              <a:rPr lang="sk-SK" dirty="0"/>
              <a:t> of </a:t>
            </a:r>
            <a:r>
              <a:rPr lang="sk-SK" dirty="0" err="1"/>
              <a:t>improvements</a:t>
            </a:r>
            <a:r>
              <a:rPr lang="sk-SK" dirty="0"/>
              <a:t> to </a:t>
            </a:r>
            <a:r>
              <a:rPr lang="sk-SK" dirty="0" err="1"/>
              <a:t>accelerate</a:t>
            </a:r>
            <a:r>
              <a:rPr lang="sk-SK" dirty="0"/>
              <a:t> </a:t>
            </a:r>
            <a:r>
              <a:rPr lang="sk-SK" dirty="0" err="1"/>
              <a:t>learning</a:t>
            </a:r>
            <a:endParaRPr lang="sk-SK" dirty="0"/>
          </a:p>
          <a:p>
            <a:endParaRPr lang="sk-SK" dirty="0"/>
          </a:p>
          <a:p>
            <a:r>
              <a:rPr lang="en-US" b="1" dirty="0"/>
              <a:t>New approaches in b</a:t>
            </a:r>
            <a:r>
              <a:rPr lang="sk-SK" b="1" dirty="0"/>
              <a:t>atch selection algorithms</a:t>
            </a:r>
          </a:p>
          <a:p>
            <a:pPr lvl="1"/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en-GB" dirty="0"/>
              <a:t>and </a:t>
            </a:r>
            <a:r>
              <a:rPr lang="sk-SK" dirty="0"/>
              <a:t>test </a:t>
            </a:r>
            <a:r>
              <a:rPr lang="sk-SK" dirty="0" err="1"/>
              <a:t>them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52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Main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of </a:t>
            </a:r>
            <a:r>
              <a:rPr lang="sk-SK" b="1" dirty="0" err="1"/>
              <a:t>Our</a:t>
            </a:r>
            <a:r>
              <a:rPr lang="sk-SK" b="1" dirty="0"/>
              <a:t> </a:t>
            </a:r>
            <a:r>
              <a:rPr lang="sk-SK" b="1" dirty="0" err="1"/>
              <a:t>Work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Construct </a:t>
            </a:r>
            <a:r>
              <a:rPr lang="sk-SK" dirty="0"/>
              <a:t>multiple</a:t>
            </a:r>
            <a:r>
              <a:rPr lang="en-GB" dirty="0"/>
              <a:t> deep learning models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our own training loop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benchmark tests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models</a:t>
            </a:r>
            <a:r>
              <a:rPr lang="en-GB" dirty="0"/>
              <a:t> using random shuffling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new batch selection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tests with our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Compare </a:t>
            </a:r>
            <a:r>
              <a:rPr lang="sk-SK" dirty="0"/>
              <a:t>and </a:t>
            </a:r>
            <a:r>
              <a:rPr lang="en-GB" dirty="0"/>
              <a:t>analyse</a:t>
            </a:r>
            <a:r>
              <a:rPr lang="sk-SK" dirty="0"/>
              <a:t> </a:t>
            </a:r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89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Models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goal</a:t>
            </a:r>
            <a:r>
              <a:rPr lang="sk-SK" b="1" dirty="0"/>
              <a:t> </a:t>
            </a:r>
            <a:r>
              <a:rPr lang="sk-SK" b="1" dirty="0" err="1"/>
              <a:t>was</a:t>
            </a:r>
            <a:r>
              <a:rPr lang="sk-SK" b="1" dirty="0"/>
              <a:t> to </a:t>
            </a:r>
            <a:r>
              <a:rPr lang="sk-SK" b="1" dirty="0" err="1"/>
              <a:t>cover</a:t>
            </a:r>
            <a:r>
              <a:rPr lang="sk-SK" b="1" dirty="0"/>
              <a:t> </a:t>
            </a:r>
            <a:r>
              <a:rPr lang="sk-SK" b="1" dirty="0" err="1"/>
              <a:t>many</a:t>
            </a:r>
            <a:r>
              <a:rPr lang="sk-SK" b="1" dirty="0"/>
              <a:t> </a:t>
            </a:r>
            <a:r>
              <a:rPr lang="sk-SK" b="1" dirty="0" err="1"/>
              <a:t>different</a:t>
            </a:r>
            <a:r>
              <a:rPr lang="sk-SK" b="1" dirty="0"/>
              <a:t> </a:t>
            </a:r>
            <a:r>
              <a:rPr lang="sk-SK" b="1" dirty="0" err="1"/>
              <a:t>network</a:t>
            </a:r>
            <a:r>
              <a:rPr lang="sk-SK" b="1" dirty="0"/>
              <a:t> </a:t>
            </a:r>
            <a:r>
              <a:rPr lang="sk-SK" b="1" dirty="0" err="1"/>
              <a:t>architectures</a:t>
            </a:r>
            <a:endParaRPr lang="sk-SK" b="1" dirty="0"/>
          </a:p>
          <a:p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simple</a:t>
            </a:r>
            <a:r>
              <a:rPr lang="sk-SK" b="1" dirty="0"/>
              <a:t> to </a:t>
            </a:r>
            <a:r>
              <a:rPr lang="sk-SK" b="1" dirty="0" err="1"/>
              <a:t>advanced</a:t>
            </a:r>
            <a:endParaRPr lang="sk-SK" b="1" dirty="0"/>
          </a:p>
          <a:p>
            <a:pPr lvl="1"/>
            <a:endParaRPr lang="sk-SK" dirty="0"/>
          </a:p>
          <a:p>
            <a:pPr lvl="1"/>
            <a:r>
              <a:rPr lang="sk-SK" dirty="0" err="1"/>
              <a:t>Fully</a:t>
            </a:r>
            <a:r>
              <a:rPr lang="sk-SK" dirty="0"/>
              <a:t> </a:t>
            </a:r>
            <a:r>
              <a:rPr lang="sk-SK" dirty="0" err="1"/>
              <a:t>connected</a:t>
            </a:r>
            <a:r>
              <a:rPr lang="sk-SK" dirty="0"/>
              <a:t> FFW </a:t>
            </a:r>
            <a:r>
              <a:rPr lang="sk-SK" dirty="0" err="1"/>
              <a:t>models</a:t>
            </a:r>
            <a:endParaRPr lang="sk-SK" dirty="0"/>
          </a:p>
          <a:p>
            <a:pPr lvl="1"/>
            <a:r>
              <a:rPr lang="sk-SK" dirty="0" err="1"/>
              <a:t>Convolutional</a:t>
            </a:r>
            <a:r>
              <a:rPr lang="sk-SK" dirty="0"/>
              <a:t> </a:t>
            </a:r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networks</a:t>
            </a:r>
            <a:endParaRPr lang="sk-SK" dirty="0"/>
          </a:p>
          <a:p>
            <a:pPr lvl="1"/>
            <a:r>
              <a:rPr lang="sk-SK" dirty="0"/>
              <a:t>Word2Vec </a:t>
            </a:r>
            <a:r>
              <a:rPr lang="sk-SK" dirty="0" err="1"/>
              <a:t>supported</a:t>
            </a:r>
            <a:r>
              <a:rPr lang="sk-SK" dirty="0"/>
              <a:t> LSTM model</a:t>
            </a:r>
          </a:p>
          <a:p>
            <a:pPr lvl="1"/>
            <a:endParaRPr lang="sk-SK" dirty="0"/>
          </a:p>
          <a:p>
            <a:r>
              <a:rPr lang="sk-SK" b="1" dirty="0" err="1"/>
              <a:t>Custom</a:t>
            </a:r>
            <a:r>
              <a:rPr lang="sk-SK" b="1" dirty="0"/>
              <a:t> </a:t>
            </a:r>
            <a:r>
              <a:rPr lang="sk-SK" b="1" dirty="0" err="1"/>
              <a:t>training</a:t>
            </a:r>
            <a:r>
              <a:rPr lang="sk-SK" b="1" dirty="0"/>
              <a:t> </a:t>
            </a:r>
            <a:r>
              <a:rPr lang="sk-SK" b="1" dirty="0" err="1"/>
              <a:t>loop</a:t>
            </a:r>
            <a:endParaRPr lang="sk-SK" b="1" dirty="0"/>
          </a:p>
          <a:p>
            <a:pPr lvl="1"/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selection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inaccessible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default </a:t>
            </a:r>
            <a:r>
              <a:rPr lang="sk-SK" dirty="0" err="1"/>
              <a:t>training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provided</a:t>
            </a:r>
            <a:r>
              <a:rPr lang="sk-SK" dirty="0"/>
              <a:t> by </a:t>
            </a:r>
            <a:r>
              <a:rPr lang="sk-SK" dirty="0" err="1"/>
              <a:t>Keras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04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Our</a:t>
            </a:r>
            <a:r>
              <a:rPr lang="sk-SK" b="1" dirty="0"/>
              <a:t> </a:t>
            </a:r>
            <a:r>
              <a:rPr lang="sk-SK" b="1" dirty="0" err="1"/>
              <a:t>Batch</a:t>
            </a:r>
            <a:r>
              <a:rPr lang="sk-SK" b="1" dirty="0"/>
              <a:t> </a:t>
            </a:r>
            <a:r>
              <a:rPr lang="sk-SK" b="1" dirty="0" err="1"/>
              <a:t>Selection</a:t>
            </a:r>
            <a:r>
              <a:rPr lang="sk-SK" b="1" dirty="0"/>
              <a:t> </a:t>
            </a:r>
            <a:r>
              <a:rPr lang="sk-SK" b="1" dirty="0" err="1"/>
              <a:t>Algorithms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Windowed</a:t>
            </a:r>
            <a:endParaRPr lang="sk-SK" b="1" dirty="0"/>
          </a:p>
          <a:p>
            <a:pPr lvl="1"/>
            <a:r>
              <a:rPr lang="sk-SK" dirty="0"/>
              <a:t>A </a:t>
            </a:r>
            <a:r>
              <a:rPr lang="sk-SK" dirty="0" err="1"/>
              <a:t>window</a:t>
            </a:r>
            <a:r>
              <a:rPr lang="sk-SK" dirty="0"/>
              <a:t> of </a:t>
            </a:r>
            <a:r>
              <a:rPr lang="sk-SK" dirty="0" err="1"/>
              <a:t>predefined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moving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dataset</a:t>
            </a:r>
            <a:endParaRPr lang="sk-SK" dirty="0"/>
          </a:p>
          <a:p>
            <a:pPr lvl="1"/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batch</a:t>
            </a:r>
            <a:r>
              <a:rPr lang="sk-SK" dirty="0"/>
              <a:t>: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largest</a:t>
            </a:r>
            <a:r>
              <a:rPr lang="sk-SK" dirty="0"/>
              <a:t> </a:t>
            </a:r>
            <a:r>
              <a:rPr lang="sk-SK" dirty="0" err="1"/>
              <a:t>loss</a:t>
            </a:r>
            <a:r>
              <a:rPr lang="sk-SK" dirty="0"/>
              <a:t> </a:t>
            </a:r>
            <a:r>
              <a:rPr lang="sk-SK" dirty="0" err="1"/>
              <a:t>inside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window</a:t>
            </a:r>
            <a:endParaRPr lang="sk-SK" dirty="0"/>
          </a:p>
          <a:p>
            <a:endParaRPr lang="sk-SK" dirty="0"/>
          </a:p>
          <a:p>
            <a:r>
              <a:rPr lang="sk-SK" b="1" dirty="0" err="1"/>
              <a:t>Sorting</a:t>
            </a:r>
            <a:endParaRPr lang="sk-SK" b="1" dirty="0"/>
          </a:p>
          <a:p>
            <a:pPr lvl="1"/>
            <a:r>
              <a:rPr lang="sk-SK" dirty="0" err="1"/>
              <a:t>Sorts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batches</a:t>
            </a:r>
            <a:r>
              <a:rPr lang="sk-SK" dirty="0"/>
              <a:t> by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losses</a:t>
            </a:r>
            <a:r>
              <a:rPr lang="sk-SK" dirty="0"/>
              <a:t>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beginning</a:t>
            </a:r>
            <a:r>
              <a:rPr lang="sk-SK" dirty="0"/>
              <a:t> of </a:t>
            </a:r>
            <a:r>
              <a:rPr lang="sk-SK" dirty="0" err="1"/>
              <a:t>epochs</a:t>
            </a:r>
            <a:endParaRPr lang="sk-SK" dirty="0"/>
          </a:p>
          <a:p>
            <a:pPr lvl="1"/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batch</a:t>
            </a:r>
            <a:r>
              <a:rPr lang="sk-SK" dirty="0"/>
              <a:t>: </a:t>
            </a:r>
            <a:r>
              <a:rPr lang="sk-SK" dirty="0" err="1"/>
              <a:t>next</a:t>
            </a:r>
            <a:r>
              <a:rPr lang="sk-SK" dirty="0"/>
              <a:t> in </a:t>
            </a:r>
            <a:r>
              <a:rPr lang="sk-SK" dirty="0" err="1"/>
              <a:t>descending</a:t>
            </a:r>
            <a:r>
              <a:rPr lang="sk-SK" dirty="0"/>
              <a:t> </a:t>
            </a:r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losses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39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Results</a:t>
            </a:r>
            <a:r>
              <a:rPr lang="sk-SK" b="1" dirty="0" smtClean="0"/>
              <a:t> on Boston </a:t>
            </a:r>
            <a:r>
              <a:rPr lang="sk-SK" b="1" dirty="0" err="1" smtClean="0"/>
              <a:t>House</a:t>
            </a:r>
            <a:r>
              <a:rPr lang="sk-SK" b="1" dirty="0" smtClean="0"/>
              <a:t> </a:t>
            </a:r>
            <a:r>
              <a:rPr lang="sk-SK" b="1" dirty="0" err="1" smtClean="0"/>
              <a:t>Prices</a:t>
            </a:r>
            <a:r>
              <a:rPr lang="sk-SK" b="1" dirty="0" smtClean="0"/>
              <a:t> </a:t>
            </a:r>
            <a:r>
              <a:rPr lang="sk-SK" b="1" dirty="0" err="1" smtClean="0"/>
              <a:t>Prediction</a:t>
            </a:r>
            <a:endParaRPr lang="sk-SK" b="1" dirty="0"/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69"/>
          <a:stretch/>
        </p:blipFill>
        <p:spPr>
          <a:xfrm>
            <a:off x="336000" y="1618154"/>
            <a:ext cx="11520000" cy="523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Results</a:t>
            </a:r>
            <a:r>
              <a:rPr lang="sk-SK" b="1" dirty="0" smtClean="0"/>
              <a:t> on </a:t>
            </a:r>
            <a:r>
              <a:rPr lang="sk-SK" b="1" dirty="0" err="1" smtClean="0"/>
              <a:t>Archimedean</a:t>
            </a:r>
            <a:r>
              <a:rPr lang="sk-SK" b="1" dirty="0" smtClean="0"/>
              <a:t> </a:t>
            </a:r>
            <a:r>
              <a:rPr lang="sk-SK" b="1" dirty="0" err="1" smtClean="0"/>
              <a:t>Spiral</a:t>
            </a:r>
            <a:r>
              <a:rPr lang="sk-SK" b="1" dirty="0" smtClean="0"/>
              <a:t> </a:t>
            </a:r>
            <a:r>
              <a:rPr lang="sk-SK" b="1" dirty="0" err="1" smtClean="0"/>
              <a:t>Classifier</a:t>
            </a:r>
            <a:endParaRPr lang="sk-SK" b="1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78"/>
          <a:stretch/>
        </p:blipFill>
        <p:spPr>
          <a:xfrm>
            <a:off x="336000" y="1595786"/>
            <a:ext cx="11520000" cy="52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Results</a:t>
            </a:r>
            <a:r>
              <a:rPr lang="sk-SK" b="1" dirty="0" smtClean="0"/>
              <a:t> on </a:t>
            </a:r>
            <a:r>
              <a:rPr lang="sk-SK" b="1" dirty="0" err="1" smtClean="0"/>
              <a:t>Wine</a:t>
            </a:r>
            <a:r>
              <a:rPr lang="sk-SK" b="1" dirty="0" smtClean="0"/>
              <a:t> </a:t>
            </a:r>
            <a:r>
              <a:rPr lang="sk-SK" b="1" dirty="0" err="1" smtClean="0"/>
              <a:t>Recognition</a:t>
            </a:r>
            <a:r>
              <a:rPr lang="sk-SK" b="1" dirty="0" smtClean="0"/>
              <a:t> </a:t>
            </a:r>
            <a:r>
              <a:rPr lang="sk-SK" b="1" dirty="0" err="1" smtClean="0"/>
              <a:t>Classifier</a:t>
            </a:r>
            <a:endParaRPr lang="sk-SK" b="1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67"/>
          <a:stretch/>
        </p:blipFill>
        <p:spPr>
          <a:xfrm>
            <a:off x="336000" y="1623747"/>
            <a:ext cx="11520000" cy="52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Results</a:t>
            </a:r>
            <a:r>
              <a:rPr lang="sk-SK" b="1" dirty="0" smtClean="0"/>
              <a:t> on </a:t>
            </a:r>
            <a:r>
              <a:rPr lang="sk-SK" b="1" dirty="0" err="1" smtClean="0"/>
              <a:t>Music</a:t>
            </a:r>
            <a:r>
              <a:rPr lang="sk-SK" b="1" dirty="0" smtClean="0"/>
              <a:t> </a:t>
            </a:r>
            <a:r>
              <a:rPr lang="sk-SK" b="1" dirty="0" err="1" smtClean="0"/>
              <a:t>Genres</a:t>
            </a:r>
            <a:r>
              <a:rPr lang="sk-SK" b="1" dirty="0" smtClean="0"/>
              <a:t> </a:t>
            </a:r>
            <a:r>
              <a:rPr lang="sk-SK" b="1" dirty="0" err="1" smtClean="0"/>
              <a:t>Classifier</a:t>
            </a:r>
            <a:endParaRPr lang="sk-SK" b="1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71"/>
          <a:stretch/>
        </p:blipFill>
        <p:spPr>
          <a:xfrm>
            <a:off x="336000" y="1612563"/>
            <a:ext cx="11520000" cy="52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298</Words>
  <Application>Microsoft Office PowerPoint</Application>
  <PresentationFormat>Širokouhlá</PresentationFormat>
  <Paragraphs>92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Times New Roman</vt:lpstr>
      <vt:lpstr>Motív balíka Office</vt:lpstr>
      <vt:lpstr>Deep Learning Batch Selection Algorithms</vt:lpstr>
      <vt:lpstr>Introduction</vt:lpstr>
      <vt:lpstr>Main Steps of Our Work</vt:lpstr>
      <vt:lpstr>Models</vt:lpstr>
      <vt:lpstr>Our Batch Selection Algorithms</vt:lpstr>
      <vt:lpstr>Results on Boston House Prices Prediction</vt:lpstr>
      <vt:lpstr>Results on Archimedean Spiral Classifier</vt:lpstr>
      <vt:lpstr>Results on Wine Recognition Classifier</vt:lpstr>
      <vt:lpstr>Results on Music Genres Classifier</vt:lpstr>
      <vt:lpstr>Results on Iris Classifier</vt:lpstr>
      <vt:lpstr>Results on MNIST Classifier</vt:lpstr>
      <vt:lpstr>Results on Fashion-MNIST Classifier</vt:lpstr>
      <vt:lpstr>Results on Sentiment Analysis with LSTM</vt:lpstr>
      <vt:lpstr>Batch Selection Performance</vt:lpstr>
      <vt:lpstr>Batch Selection Efficiency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Selection Algorithms in Deep Learning</dc:title>
  <dc:creator>Dori</dc:creator>
  <cp:lastModifiedBy>Dori</cp:lastModifiedBy>
  <cp:revision>36</cp:revision>
  <dcterms:created xsi:type="dcterms:W3CDTF">2021-01-03T12:21:10Z</dcterms:created>
  <dcterms:modified xsi:type="dcterms:W3CDTF">2021-01-04T12:37:10Z</dcterms:modified>
</cp:coreProperties>
</file>