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7" r:id="rId2"/>
    <p:sldId id="258" r:id="rId3"/>
    <p:sldId id="259" r:id="rId4"/>
    <p:sldId id="260" r:id="rId5"/>
    <p:sldId id="261" r:id="rId6"/>
    <p:sldId id="262" r:id="rId7"/>
    <p:sldId id="263" r:id="rId8"/>
    <p:sldId id="264" r:id="rId9"/>
    <p:sldId id="265" r:id="rId10"/>
    <p:sldId id="273" r:id="rId11"/>
    <p:sldId id="266" r:id="rId12"/>
    <p:sldId id="267" r:id="rId13"/>
    <p:sldId id="268" r:id="rId14"/>
    <p:sldId id="269" r:id="rId15"/>
    <p:sldId id="270" r:id="rId16"/>
    <p:sldId id="271" r:id="rId17"/>
    <p:sldId id="27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402301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29229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3784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837479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7671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2579795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1699039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78549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33216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B677D-98C7-4848-A8F6-8986A00A811C}"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160490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B677D-98C7-4848-A8F6-8986A00A811C}"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362924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B677D-98C7-4848-A8F6-8986A00A811C}" type="datetimeFigureOut">
              <a:rPr lang="en-IN" smtClean="0"/>
              <a:t>29-03-2025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260651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B677D-98C7-4848-A8F6-8986A00A811C}" type="datetimeFigureOut">
              <a:rPr lang="en-IN" smtClean="0"/>
              <a:t>29-03-2025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199143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B677D-98C7-4848-A8F6-8986A00A811C}" type="datetimeFigureOut">
              <a:rPr lang="en-IN" smtClean="0"/>
              <a:t>29-03-2025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230390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6B677D-98C7-4848-A8F6-8986A00A811C}"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27942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B677D-98C7-4848-A8F6-8986A00A811C}"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BC671-A8A1-4F10-8404-BEDC383C6BBA}" type="slidenum">
              <a:rPr lang="en-IN" smtClean="0"/>
              <a:t>‹#›</a:t>
            </a:fld>
            <a:endParaRPr lang="en-IN"/>
          </a:p>
        </p:txBody>
      </p:sp>
    </p:spTree>
    <p:extLst>
      <p:ext uri="{BB962C8B-B14F-4D97-AF65-F5344CB8AC3E}">
        <p14:creationId xmlns:p14="http://schemas.microsoft.com/office/powerpoint/2010/main" val="285700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B677D-98C7-4848-A8F6-8986A00A811C}" type="datetimeFigureOut">
              <a:rPr lang="en-IN" smtClean="0"/>
              <a:t>29-03-2025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4BC671-A8A1-4F10-8404-BEDC383C6BBA}" type="slidenum">
              <a:rPr lang="en-IN" smtClean="0"/>
              <a:t>‹#›</a:t>
            </a:fld>
            <a:endParaRPr lang="en-IN"/>
          </a:p>
        </p:txBody>
      </p:sp>
    </p:spTree>
    <p:extLst>
      <p:ext uri="{BB962C8B-B14F-4D97-AF65-F5344CB8AC3E}">
        <p14:creationId xmlns:p14="http://schemas.microsoft.com/office/powerpoint/2010/main" val="270288115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0D20-CEB5-4C91-8A71-85598737E70D}"/>
              </a:ext>
            </a:extLst>
          </p:cNvPr>
          <p:cNvSpPr>
            <a:spLocks noGrp="1"/>
          </p:cNvSpPr>
          <p:nvPr>
            <p:ph type="title"/>
          </p:nvPr>
        </p:nvSpPr>
        <p:spPr>
          <a:xfrm>
            <a:off x="838200" y="484632"/>
            <a:ext cx="10290048" cy="1392294"/>
          </a:xfrm>
        </p:spPr>
        <p:txBody>
          <a:bodyPr>
            <a:normAutofit/>
          </a:bodyPr>
          <a:lstStyle/>
          <a:p>
            <a:r>
              <a:rPr lang="en-IN" b="1" dirty="0">
                <a:latin typeface="+mn-lt"/>
              </a:rPr>
              <a:t>SQL PROJECT</a:t>
            </a:r>
            <a:br>
              <a:rPr lang="en-IN" b="1" dirty="0">
                <a:latin typeface="+mn-lt"/>
              </a:rPr>
            </a:br>
            <a:r>
              <a:rPr lang="en-IN" sz="2800" b="1" dirty="0">
                <a:solidFill>
                  <a:schemeClr val="accent1">
                    <a:lumMod val="75000"/>
                  </a:schemeClr>
                </a:solidFill>
                <a:latin typeface="+mn-lt"/>
              </a:rPr>
              <a:t>INDIAN GENERAL ELECTION RESULT ANALYSIS 2024</a:t>
            </a:r>
          </a:p>
        </p:txBody>
      </p:sp>
      <p:sp>
        <p:nvSpPr>
          <p:cNvPr id="3" name="Content Placeholder 2">
            <a:extLst>
              <a:ext uri="{FF2B5EF4-FFF2-40B4-BE49-F238E27FC236}">
                <a16:creationId xmlns:a16="http://schemas.microsoft.com/office/drawing/2014/main" id="{A4949FC9-C1B1-4B11-AB25-3019A7047C63}"/>
              </a:ext>
            </a:extLst>
          </p:cNvPr>
          <p:cNvSpPr>
            <a:spLocks noGrp="1"/>
          </p:cNvSpPr>
          <p:nvPr>
            <p:ph idx="1"/>
          </p:nvPr>
        </p:nvSpPr>
        <p:spPr>
          <a:xfrm>
            <a:off x="838200" y="1973179"/>
            <a:ext cx="10515600" cy="4519696"/>
          </a:xfrm>
        </p:spPr>
        <p:txBody>
          <a:bodyPr>
            <a:normAutofit fontScale="92500" lnSpcReduction="10000"/>
          </a:bodyPr>
          <a:lstStyle/>
          <a:p>
            <a:pPr marL="0" indent="0">
              <a:buNone/>
            </a:pPr>
            <a:r>
              <a:rPr lang="en-IN" sz="2400" b="1" dirty="0"/>
              <a:t>PROBLEM STATEMENT</a:t>
            </a:r>
          </a:p>
          <a:p>
            <a:pPr>
              <a:lnSpc>
                <a:spcPct val="160000"/>
              </a:lnSpc>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Total seats</a:t>
            </a:r>
            <a:endParaRPr lang="en-IN" sz="18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What are the total no of seats available for elections in each state?</a:t>
            </a:r>
          </a:p>
          <a:p>
            <a:pPr>
              <a:lnSpc>
                <a:spcPct val="160000"/>
              </a:lnSpc>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Total Seats Won by NDA Alliance</a:t>
            </a:r>
            <a:endParaRPr lang="en-IN" sz="18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Total Seats Won by I.N.D.I.A Alliance parties</a:t>
            </a:r>
          </a:p>
          <a:p>
            <a:pPr>
              <a:lnSpc>
                <a:spcPct val="160000"/>
              </a:lnSpc>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Add new column field in table </a:t>
            </a:r>
            <a:r>
              <a:rPr lang="en-IN" sz="1800" b="1" dirty="0" err="1">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partywise_results</a:t>
            </a: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to get the Party Alliance as NDA, I.N.D.I.A and OTHER</a:t>
            </a:r>
          </a:p>
          <a:p>
            <a:pPr>
              <a:lnSpc>
                <a:spcPct val="160000"/>
              </a:lnSpc>
              <a:buFont typeface="Wingdings" panose="05000000000000000000" pitchFamily="2" charset="2"/>
              <a:buChar char="§"/>
            </a:pPr>
            <a:r>
              <a:rPr lang="en-IN" sz="1800" b="1" dirty="0">
                <a:solidFill>
                  <a:schemeClr val="accent1">
                    <a:lumMod val="75000"/>
                  </a:schemeClr>
                </a:solidFill>
                <a:latin typeface="Calibri" panose="020F0502020204030204" pitchFamily="34" charset="0"/>
                <a:ea typeface="Times New Roman" panose="02020603050405020304" pitchFamily="18" charset="0"/>
                <a:cs typeface="Times New Roman" panose="02020603050405020304" pitchFamily="18" charset="0"/>
              </a:rPr>
              <a:t>Which alliance (</a:t>
            </a: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NDA, I.N.D.I.A and OTHER) </a:t>
            </a:r>
            <a:r>
              <a:rPr lang="en-IN" sz="1800" b="1" dirty="0">
                <a:solidFill>
                  <a:schemeClr val="accent1">
                    <a:lumMod val="75000"/>
                  </a:schemeClr>
                </a:solidFill>
                <a:latin typeface="Calibri" panose="020F0502020204030204" pitchFamily="34" charset="0"/>
                <a:ea typeface="Times New Roman" panose="02020603050405020304" pitchFamily="18" charset="0"/>
                <a:cs typeface="Times New Roman" panose="02020603050405020304" pitchFamily="18" charset="0"/>
              </a:rPr>
              <a:t>won the most seats across all states?</a:t>
            </a:r>
          </a:p>
          <a:p>
            <a:pPr>
              <a:lnSpc>
                <a:spcPct val="160000"/>
              </a:lnSpc>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Winning Candidate’s name, their party name, total votes, and the margin of victory for a specific state and constituency?</a:t>
            </a:r>
            <a:endParaRPr lang="en-IN" sz="1800" b="1" dirty="0">
              <a:solidFill>
                <a:schemeClr val="accent1">
                  <a:lumMod val="75000"/>
                </a:schemeClr>
              </a:solidFill>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3053276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0" y="623888"/>
            <a:ext cx="10515600" cy="5610225"/>
          </a:xfrm>
        </p:spPr>
        <p:txBody>
          <a:bodyPr>
            <a:normAutofit/>
          </a:bodyPr>
          <a:lstStyle/>
          <a:p>
            <a:pPr>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Add new column field in table </a:t>
            </a:r>
            <a:r>
              <a:rPr lang="en-IN" sz="1800" b="1" dirty="0" err="1">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partywise_results</a:t>
            </a: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to get the Party Allianz as NDA, I.N.D.I.A and OTHER.</a:t>
            </a:r>
          </a:p>
          <a:p>
            <a:pPr marL="0" indent="0">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83F4500-ABAA-43F7-A29C-17AEB637E5F4}"/>
              </a:ext>
            </a:extLst>
          </p:cNvPr>
          <p:cNvPicPr/>
          <p:nvPr/>
        </p:nvPicPr>
        <p:blipFill>
          <a:blip r:embed="rId2"/>
          <a:stretch>
            <a:fillRect/>
          </a:stretch>
        </p:blipFill>
        <p:spPr>
          <a:xfrm>
            <a:off x="515024" y="1010017"/>
            <a:ext cx="5967591" cy="4486139"/>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E23FE16-A147-488E-833A-12A8050A2042}"/>
              </a:ext>
            </a:extLst>
          </p:cNvPr>
          <p:cNvPicPr>
            <a:picLocks noChangeAspect="1"/>
          </p:cNvPicPr>
          <p:nvPr/>
        </p:nvPicPr>
        <p:blipFill>
          <a:blip r:embed="rId3"/>
          <a:stretch>
            <a:fillRect/>
          </a:stretch>
        </p:blipFill>
        <p:spPr>
          <a:xfrm>
            <a:off x="515024" y="5592278"/>
            <a:ext cx="3431333" cy="824715"/>
          </a:xfrm>
          <a:prstGeom prst="rect">
            <a:avLst/>
          </a:prstGeom>
          <a:ln>
            <a:noFill/>
          </a:ln>
          <a:effectLst>
            <a:outerShdw blurRad="292100" dist="139700" dir="2700000" algn="tl" rotWithShape="0">
              <a:srgbClr val="333333">
                <a:alpha val="65000"/>
              </a:srgbClr>
            </a:outerShdw>
          </a:effectLst>
        </p:spPr>
      </p:pic>
      <p:graphicFrame>
        <p:nvGraphicFramePr>
          <p:cNvPr id="8" name="Table 7">
            <a:extLst>
              <a:ext uri="{FF2B5EF4-FFF2-40B4-BE49-F238E27FC236}">
                <a16:creationId xmlns:a16="http://schemas.microsoft.com/office/drawing/2014/main" id="{B8B03942-7E9E-4F97-B9CC-188FBA5B53B1}"/>
              </a:ext>
            </a:extLst>
          </p:cNvPr>
          <p:cNvGraphicFramePr>
            <a:graphicFrameLocks noGrp="1"/>
          </p:cNvGraphicFramePr>
          <p:nvPr>
            <p:extLst>
              <p:ext uri="{D42A27DB-BD31-4B8C-83A1-F6EECF244321}">
                <p14:modId xmlns:p14="http://schemas.microsoft.com/office/powerpoint/2010/main" val="2643701471"/>
              </p:ext>
            </p:extLst>
          </p:nvPr>
        </p:nvGraphicFramePr>
        <p:xfrm>
          <a:off x="6997639" y="1010017"/>
          <a:ext cx="3282214" cy="5734738"/>
        </p:xfrm>
        <a:graphic>
          <a:graphicData uri="http://schemas.openxmlformats.org/drawingml/2006/table">
            <a:tbl>
              <a:tblPr>
                <a:tableStyleId>{3C2FFA5D-87B4-456A-9821-1D502468CF0F}</a:tableStyleId>
              </a:tblPr>
              <a:tblGrid>
                <a:gridCol w="2040556">
                  <a:extLst>
                    <a:ext uri="{9D8B030D-6E8A-4147-A177-3AD203B41FA5}">
                      <a16:colId xmlns:a16="http://schemas.microsoft.com/office/drawing/2014/main" val="2603867838"/>
                    </a:ext>
                  </a:extLst>
                </a:gridCol>
                <a:gridCol w="191752">
                  <a:extLst>
                    <a:ext uri="{9D8B030D-6E8A-4147-A177-3AD203B41FA5}">
                      <a16:colId xmlns:a16="http://schemas.microsoft.com/office/drawing/2014/main" val="1951147989"/>
                    </a:ext>
                  </a:extLst>
                </a:gridCol>
                <a:gridCol w="385764">
                  <a:extLst>
                    <a:ext uri="{9D8B030D-6E8A-4147-A177-3AD203B41FA5}">
                      <a16:colId xmlns:a16="http://schemas.microsoft.com/office/drawing/2014/main" val="2146364712"/>
                    </a:ext>
                  </a:extLst>
                </a:gridCol>
                <a:gridCol w="664142">
                  <a:extLst>
                    <a:ext uri="{9D8B030D-6E8A-4147-A177-3AD203B41FA5}">
                      <a16:colId xmlns:a16="http://schemas.microsoft.com/office/drawing/2014/main" val="3341142506"/>
                    </a:ext>
                  </a:extLst>
                </a:gridCol>
              </a:tblGrid>
              <a:tr h="129312">
                <a:tc>
                  <a:txBody>
                    <a:bodyPr/>
                    <a:lstStyle/>
                    <a:p>
                      <a:pPr algn="l" fontAlgn="b"/>
                      <a:r>
                        <a:rPr lang="en-IN" sz="700" b="1" u="none" strike="noStrike">
                          <a:solidFill>
                            <a:srgbClr val="000000"/>
                          </a:solidFill>
                          <a:effectLst/>
                        </a:rPr>
                        <a:t>party</a:t>
                      </a:r>
                      <a:endParaRPr lang="en-IN" sz="700" b="1"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1" u="none" strike="noStrike" dirty="0">
                          <a:solidFill>
                            <a:srgbClr val="000000"/>
                          </a:solidFill>
                          <a:effectLst/>
                        </a:rPr>
                        <a:t>won</a:t>
                      </a:r>
                      <a:endParaRPr lang="en-IN" sz="700" b="1" i="0" u="none" strike="noStrike" dirty="0">
                        <a:solidFill>
                          <a:srgbClr val="000000"/>
                        </a:solidFill>
                        <a:effectLst/>
                        <a:latin typeface="Calibri" panose="020F0502020204030204" pitchFamily="34" charset="0"/>
                      </a:endParaRPr>
                    </a:p>
                  </a:txBody>
                  <a:tcPr marL="3113" marR="3113" marT="3113" marB="0" anchor="b"/>
                </a:tc>
                <a:tc>
                  <a:txBody>
                    <a:bodyPr/>
                    <a:lstStyle/>
                    <a:p>
                      <a:pPr algn="l" fontAlgn="b"/>
                      <a:r>
                        <a:rPr lang="en-IN" sz="700" b="1" u="none" strike="noStrike">
                          <a:solidFill>
                            <a:srgbClr val="000000"/>
                          </a:solidFill>
                          <a:effectLst/>
                        </a:rPr>
                        <a:t>party_id</a:t>
                      </a:r>
                      <a:endParaRPr lang="en-IN" sz="700" b="1"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1" u="none" strike="noStrike">
                          <a:solidFill>
                            <a:srgbClr val="000000"/>
                          </a:solidFill>
                          <a:effectLst/>
                        </a:rPr>
                        <a:t>party_alliance</a:t>
                      </a:r>
                      <a:endParaRPr lang="en-IN" sz="700" b="1"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374926555"/>
                  </a:ext>
                </a:extLst>
              </a:tr>
              <a:tr h="129312">
                <a:tc>
                  <a:txBody>
                    <a:bodyPr/>
                    <a:lstStyle/>
                    <a:p>
                      <a:pPr algn="l" fontAlgn="b"/>
                      <a:r>
                        <a:rPr lang="en-IN" sz="700" b="0" u="none" strike="noStrike">
                          <a:solidFill>
                            <a:srgbClr val="000000"/>
                          </a:solidFill>
                          <a:effectLst/>
                        </a:rPr>
                        <a:t>Aam Aadmi Party - AAAP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1624578309"/>
                  </a:ext>
                </a:extLst>
              </a:tr>
              <a:tr h="129312">
                <a:tc>
                  <a:txBody>
                    <a:bodyPr/>
                    <a:lstStyle/>
                    <a:p>
                      <a:pPr algn="l" fontAlgn="b"/>
                      <a:r>
                        <a:rPr lang="en-IN" sz="700" b="0" u="none" strike="noStrike">
                          <a:solidFill>
                            <a:srgbClr val="000000"/>
                          </a:solidFill>
                          <a:effectLst/>
                        </a:rPr>
                        <a:t>Asom Gana Parishad - AGP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83</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1389667544"/>
                  </a:ext>
                </a:extLst>
              </a:tr>
              <a:tr h="129312">
                <a:tc>
                  <a:txBody>
                    <a:bodyPr/>
                    <a:lstStyle/>
                    <a:p>
                      <a:pPr algn="l" fontAlgn="b"/>
                      <a:r>
                        <a:rPr lang="en-US" sz="700" b="0" u="none" strike="noStrike">
                          <a:solidFill>
                            <a:srgbClr val="000000"/>
                          </a:solidFill>
                          <a:effectLst/>
                        </a:rPr>
                        <a:t>All India Majlis-E-Ittehadul Muslimeen - AIMIM</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118</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OTHER</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546426866"/>
                  </a:ext>
                </a:extLst>
              </a:tr>
              <a:tr h="129312">
                <a:tc>
                  <a:txBody>
                    <a:bodyPr/>
                    <a:lstStyle/>
                    <a:p>
                      <a:pPr algn="l" fontAlgn="b"/>
                      <a:r>
                        <a:rPr lang="en-US" sz="700" b="0" u="none" strike="noStrike">
                          <a:solidFill>
                            <a:srgbClr val="000000"/>
                          </a:solidFill>
                          <a:effectLst/>
                        </a:rPr>
                        <a:t>All India Trinamool Congress - AITC</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dirty="0">
                          <a:solidFill>
                            <a:srgbClr val="000000"/>
                          </a:solidFill>
                          <a:effectLst/>
                        </a:rPr>
                        <a:t>29</a:t>
                      </a:r>
                      <a:endParaRPr lang="en-IN" sz="700" b="0" i="0" u="none" strike="noStrike" dirty="0">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140</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1809765069"/>
                  </a:ext>
                </a:extLst>
              </a:tr>
              <a:tr h="129312">
                <a:tc>
                  <a:txBody>
                    <a:bodyPr/>
                    <a:lstStyle/>
                    <a:p>
                      <a:pPr algn="l" fontAlgn="b"/>
                      <a:r>
                        <a:rPr lang="en-IN" sz="700" b="0" u="none" strike="noStrike">
                          <a:solidFill>
                            <a:srgbClr val="000000"/>
                          </a:solidFill>
                          <a:effectLst/>
                        </a:rPr>
                        <a:t>AJSU Party - AJSUP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160</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006644505"/>
                  </a:ext>
                </a:extLst>
              </a:tr>
              <a:tr h="129312">
                <a:tc>
                  <a:txBody>
                    <a:bodyPr/>
                    <a:lstStyle/>
                    <a:p>
                      <a:pPr algn="l" fontAlgn="b"/>
                      <a:r>
                        <a:rPr lang="en-IN" sz="700" b="0" u="none" strike="noStrike">
                          <a:solidFill>
                            <a:srgbClr val="000000"/>
                          </a:solidFill>
                          <a:effectLst/>
                        </a:rPr>
                        <a:t>Bharatiya Janata Party - BJP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240</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369</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914051451"/>
                  </a:ext>
                </a:extLst>
              </a:tr>
              <a:tr h="129312">
                <a:tc>
                  <a:txBody>
                    <a:bodyPr/>
                    <a:lstStyle/>
                    <a:p>
                      <a:pPr algn="l" fontAlgn="b"/>
                      <a:r>
                        <a:rPr lang="en-US" sz="700" b="0" u="none" strike="noStrike">
                          <a:solidFill>
                            <a:srgbClr val="000000"/>
                          </a:solidFill>
                          <a:effectLst/>
                        </a:rPr>
                        <a:t>Communist Party of India - CPI</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544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1978802661"/>
                  </a:ext>
                </a:extLst>
              </a:tr>
              <a:tr h="179118">
                <a:tc>
                  <a:txBody>
                    <a:bodyPr/>
                    <a:lstStyle/>
                    <a:p>
                      <a:pPr algn="l" fontAlgn="b"/>
                      <a:r>
                        <a:rPr lang="en-US" sz="700" b="0" u="none" strike="noStrike">
                          <a:solidFill>
                            <a:srgbClr val="000000"/>
                          </a:solidFill>
                          <a:effectLst/>
                        </a:rPr>
                        <a:t>Communist Party of India  (Marxist-Leninist)  (Liberation) - CPI(ML)(L)</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545</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492524626"/>
                  </a:ext>
                </a:extLst>
              </a:tr>
              <a:tr h="129312">
                <a:tc>
                  <a:txBody>
                    <a:bodyPr/>
                    <a:lstStyle/>
                    <a:p>
                      <a:pPr algn="l" fontAlgn="b"/>
                      <a:r>
                        <a:rPr lang="en-US" sz="700" b="0" u="none" strike="noStrike">
                          <a:solidFill>
                            <a:srgbClr val="000000"/>
                          </a:solidFill>
                          <a:effectLst/>
                        </a:rPr>
                        <a:t>Communist Party of India  (Marxist) - CPI(M)</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547</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1640017725"/>
                  </a:ext>
                </a:extLst>
              </a:tr>
              <a:tr h="129312">
                <a:tc>
                  <a:txBody>
                    <a:bodyPr/>
                    <a:lstStyle/>
                    <a:p>
                      <a:pPr algn="l" fontAlgn="b"/>
                      <a:r>
                        <a:rPr lang="en-IN" sz="700" b="0" u="none" strike="noStrike">
                          <a:solidFill>
                            <a:srgbClr val="000000"/>
                          </a:solidFill>
                          <a:effectLst/>
                        </a:rPr>
                        <a:t>Dravida Munnetra Kazhagam - DMK</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582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185570553"/>
                  </a:ext>
                </a:extLst>
              </a:tr>
              <a:tr h="129312">
                <a:tc>
                  <a:txBody>
                    <a:bodyPr/>
                    <a:lstStyle/>
                    <a:p>
                      <a:pPr algn="l" fontAlgn="b"/>
                      <a:r>
                        <a:rPr lang="en-US" sz="700" b="0" u="none" strike="noStrike">
                          <a:solidFill>
                            <a:srgbClr val="000000"/>
                          </a:solidFill>
                          <a:effectLst/>
                        </a:rPr>
                        <a:t>Hindustani Awam Morcha (Secular) - HAMS</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664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1339646523"/>
                  </a:ext>
                </a:extLst>
              </a:tr>
              <a:tr h="129312">
                <a:tc>
                  <a:txBody>
                    <a:bodyPr/>
                    <a:lstStyle/>
                    <a:p>
                      <a:pPr algn="l" fontAlgn="b"/>
                      <a:r>
                        <a:rPr lang="en-IN" sz="700" b="0" u="none" strike="noStrike">
                          <a:solidFill>
                            <a:srgbClr val="000000"/>
                          </a:solidFill>
                          <a:effectLst/>
                        </a:rPr>
                        <a:t>Indian National Congress - INC</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99</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742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871383282"/>
                  </a:ext>
                </a:extLst>
              </a:tr>
              <a:tr h="129312">
                <a:tc>
                  <a:txBody>
                    <a:bodyPr/>
                    <a:lstStyle/>
                    <a:p>
                      <a:pPr algn="l" fontAlgn="b"/>
                      <a:r>
                        <a:rPr lang="en-IN" sz="700" b="0" u="none" strike="noStrike">
                          <a:solidFill>
                            <a:srgbClr val="000000"/>
                          </a:solidFill>
                          <a:effectLst/>
                        </a:rPr>
                        <a:t>Independent - IND</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7</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743</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OTHER</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545027107"/>
                  </a:ext>
                </a:extLst>
              </a:tr>
              <a:tr h="129312">
                <a:tc>
                  <a:txBody>
                    <a:bodyPr/>
                    <a:lstStyle/>
                    <a:p>
                      <a:pPr algn="l" fontAlgn="b"/>
                      <a:r>
                        <a:rPr lang="en-US" sz="700" b="0" u="none" strike="noStrike">
                          <a:solidFill>
                            <a:srgbClr val="000000"/>
                          </a:solidFill>
                          <a:effectLst/>
                        </a:rPr>
                        <a:t>Indian Union Muslim League - IUML</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772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4133547886"/>
                  </a:ext>
                </a:extLst>
              </a:tr>
              <a:tr h="129312">
                <a:tc>
                  <a:txBody>
                    <a:bodyPr/>
                    <a:lstStyle/>
                    <a:p>
                      <a:pPr algn="l" fontAlgn="b"/>
                      <a:r>
                        <a:rPr lang="en-IN" sz="700" b="0" u="none" strike="noStrike">
                          <a:solidFill>
                            <a:srgbClr val="000000"/>
                          </a:solidFill>
                          <a:effectLst/>
                        </a:rPr>
                        <a:t>Janata Dal  (Secular) - JD(S)</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804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571842353"/>
                  </a:ext>
                </a:extLst>
              </a:tr>
              <a:tr h="129312">
                <a:tc>
                  <a:txBody>
                    <a:bodyPr/>
                    <a:lstStyle/>
                    <a:p>
                      <a:pPr algn="l" fontAlgn="b"/>
                      <a:r>
                        <a:rPr lang="it-IT" sz="700" b="0" u="none" strike="noStrike">
                          <a:solidFill>
                            <a:srgbClr val="000000"/>
                          </a:solidFill>
                          <a:effectLst/>
                        </a:rPr>
                        <a:t>Janata Dal  (United) - JD(U)</a:t>
                      </a:r>
                      <a:endParaRPr lang="it-IT"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805</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014507298"/>
                  </a:ext>
                </a:extLst>
              </a:tr>
              <a:tr h="129312">
                <a:tc>
                  <a:txBody>
                    <a:bodyPr/>
                    <a:lstStyle/>
                    <a:p>
                      <a:pPr algn="l" fontAlgn="b"/>
                      <a:r>
                        <a:rPr lang="en-IN" sz="700" b="0" u="none" strike="noStrike">
                          <a:solidFill>
                            <a:srgbClr val="000000"/>
                          </a:solidFill>
                          <a:effectLst/>
                        </a:rPr>
                        <a:t>Jammu &amp; Kashmir National Conference - JKN</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834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710068365"/>
                  </a:ext>
                </a:extLst>
              </a:tr>
              <a:tr h="129312">
                <a:tc>
                  <a:txBody>
                    <a:bodyPr/>
                    <a:lstStyle/>
                    <a:p>
                      <a:pPr algn="l" fontAlgn="b"/>
                      <a:r>
                        <a:rPr lang="en-IN" sz="700" b="0" u="none" strike="noStrike">
                          <a:solidFill>
                            <a:srgbClr val="000000"/>
                          </a:solidFill>
                          <a:effectLst/>
                        </a:rPr>
                        <a:t>Jharkhand Mukti Morcha - JMM</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852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853168319"/>
                  </a:ext>
                </a:extLst>
              </a:tr>
              <a:tr h="129312">
                <a:tc>
                  <a:txBody>
                    <a:bodyPr/>
                    <a:lstStyle/>
                    <a:p>
                      <a:pPr algn="l" fontAlgn="b"/>
                      <a:r>
                        <a:rPr lang="en-IN" sz="700" b="0" u="none" strike="noStrike">
                          <a:solidFill>
                            <a:srgbClr val="000000"/>
                          </a:solidFill>
                          <a:effectLst/>
                        </a:rPr>
                        <a:t>Janasena Party - JnP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860</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967396382"/>
                  </a:ext>
                </a:extLst>
              </a:tr>
              <a:tr h="129312">
                <a:tc>
                  <a:txBody>
                    <a:bodyPr/>
                    <a:lstStyle/>
                    <a:p>
                      <a:pPr algn="l" fontAlgn="b"/>
                      <a:r>
                        <a:rPr lang="en-IN" sz="700" b="0" u="none" strike="noStrike">
                          <a:solidFill>
                            <a:srgbClr val="000000"/>
                          </a:solidFill>
                          <a:effectLst/>
                        </a:rPr>
                        <a:t>Kerala Congress - KEC</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911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872258874"/>
                  </a:ext>
                </a:extLst>
              </a:tr>
              <a:tr h="129312">
                <a:tc>
                  <a:txBody>
                    <a:bodyPr/>
                    <a:lstStyle/>
                    <a:p>
                      <a:pPr algn="l" fontAlgn="b"/>
                      <a:r>
                        <a:rPr lang="sv-SE" sz="700" b="0" u="none" strike="noStrike">
                          <a:solidFill>
                            <a:srgbClr val="000000"/>
                          </a:solidFill>
                          <a:effectLst/>
                        </a:rPr>
                        <a:t>Marumalarchi Dravida Munnetra Kazhagam - MDMK</a:t>
                      </a:r>
                      <a:endParaRPr lang="sv-SE"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1046</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69019270"/>
                  </a:ext>
                </a:extLst>
              </a:tr>
              <a:tr h="129312">
                <a:tc>
                  <a:txBody>
                    <a:bodyPr/>
                    <a:lstStyle/>
                    <a:p>
                      <a:pPr algn="l" fontAlgn="b"/>
                      <a:r>
                        <a:rPr lang="en-IN" sz="700" b="0" u="none" strike="noStrike">
                          <a:solidFill>
                            <a:srgbClr val="000000"/>
                          </a:solidFill>
                          <a:effectLst/>
                        </a:rPr>
                        <a:t>Nationalist Congress Party - NCP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1142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506286200"/>
                  </a:ext>
                </a:extLst>
              </a:tr>
              <a:tr h="129312">
                <a:tc>
                  <a:txBody>
                    <a:bodyPr/>
                    <a:lstStyle/>
                    <a:p>
                      <a:pPr algn="l" fontAlgn="b"/>
                      <a:r>
                        <a:rPr lang="en-IN" sz="700" b="0" u="none" strike="noStrike">
                          <a:solidFill>
                            <a:srgbClr val="000000"/>
                          </a:solidFill>
                          <a:effectLst/>
                        </a:rPr>
                        <a:t>Rashtriya Janata Dal - RJD</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1420</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887116305"/>
                  </a:ext>
                </a:extLst>
              </a:tr>
              <a:tr h="129312">
                <a:tc>
                  <a:txBody>
                    <a:bodyPr/>
                    <a:lstStyle/>
                    <a:p>
                      <a:pPr algn="l" fontAlgn="b"/>
                      <a:r>
                        <a:rPr lang="en-IN" sz="700" b="0" u="none" strike="noStrike">
                          <a:solidFill>
                            <a:srgbClr val="000000"/>
                          </a:solidFill>
                          <a:effectLst/>
                        </a:rPr>
                        <a:t>Rashtriya Lok Dal - RLD</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1458</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476026073"/>
                  </a:ext>
                </a:extLst>
              </a:tr>
              <a:tr h="129312">
                <a:tc>
                  <a:txBody>
                    <a:bodyPr/>
                    <a:lstStyle/>
                    <a:p>
                      <a:pPr algn="l" fontAlgn="b"/>
                      <a:r>
                        <a:rPr lang="en-IN" sz="700" b="0" u="none" strike="noStrike">
                          <a:solidFill>
                            <a:srgbClr val="000000"/>
                          </a:solidFill>
                          <a:effectLst/>
                        </a:rPr>
                        <a:t>Revolutionary Socialist Party - RSP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1534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235338177"/>
                  </a:ext>
                </a:extLst>
              </a:tr>
              <a:tr h="129312">
                <a:tc>
                  <a:txBody>
                    <a:bodyPr/>
                    <a:lstStyle/>
                    <a:p>
                      <a:pPr algn="l" fontAlgn="b"/>
                      <a:r>
                        <a:rPr lang="en-IN" sz="700" b="0" u="none" strike="noStrike">
                          <a:solidFill>
                            <a:srgbClr val="000000"/>
                          </a:solidFill>
                          <a:effectLst/>
                        </a:rPr>
                        <a:t>Shiromani Akali Dal - SAD</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1584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OTHER</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438793488"/>
                  </a:ext>
                </a:extLst>
              </a:tr>
              <a:tr h="129312">
                <a:tc>
                  <a:txBody>
                    <a:bodyPr/>
                    <a:lstStyle/>
                    <a:p>
                      <a:pPr algn="l" fontAlgn="b"/>
                      <a:r>
                        <a:rPr lang="en-IN" sz="700" b="0" u="none" strike="noStrike">
                          <a:solidFill>
                            <a:srgbClr val="000000"/>
                          </a:solidFill>
                          <a:effectLst/>
                        </a:rPr>
                        <a:t>Sikkim Krantikari Morcha - SKM</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1658</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116239193"/>
                  </a:ext>
                </a:extLst>
              </a:tr>
              <a:tr h="129312">
                <a:tc>
                  <a:txBody>
                    <a:bodyPr/>
                    <a:lstStyle/>
                    <a:p>
                      <a:pPr algn="l" fontAlgn="b"/>
                      <a:r>
                        <a:rPr lang="en-IN" sz="700" b="0" u="none" strike="noStrike">
                          <a:solidFill>
                            <a:srgbClr val="000000"/>
                          </a:solidFill>
                          <a:effectLst/>
                        </a:rPr>
                        <a:t>Samajwadi Party - SP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37</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1680</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72898539"/>
                  </a:ext>
                </a:extLst>
              </a:tr>
              <a:tr h="129312">
                <a:tc>
                  <a:txBody>
                    <a:bodyPr/>
                    <a:lstStyle/>
                    <a:p>
                      <a:pPr algn="l" fontAlgn="b"/>
                      <a:r>
                        <a:rPr lang="en-IN" sz="700" b="0" u="none" strike="noStrike">
                          <a:solidFill>
                            <a:srgbClr val="000000"/>
                          </a:solidFill>
                          <a:effectLst/>
                        </a:rPr>
                        <a:t>Telugu Desam - TDP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16</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1745</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736155802"/>
                  </a:ext>
                </a:extLst>
              </a:tr>
              <a:tr h="129312">
                <a:tc>
                  <a:txBody>
                    <a:bodyPr/>
                    <a:lstStyle/>
                    <a:p>
                      <a:pPr algn="l" fontAlgn="b"/>
                      <a:r>
                        <a:rPr lang="en-IN" sz="700" b="0" u="none" strike="noStrike">
                          <a:solidFill>
                            <a:srgbClr val="000000"/>
                          </a:solidFill>
                          <a:effectLst/>
                        </a:rPr>
                        <a:t>Viduthalai Chiruthaigal Katchi - VCK</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1847</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29288965"/>
                  </a:ext>
                </a:extLst>
              </a:tr>
              <a:tr h="129312">
                <a:tc>
                  <a:txBody>
                    <a:bodyPr/>
                    <a:lstStyle/>
                    <a:p>
                      <a:pPr algn="l" fontAlgn="b"/>
                      <a:r>
                        <a:rPr lang="en-IN" sz="700" b="0" u="none" strike="noStrike">
                          <a:solidFill>
                            <a:srgbClr val="000000"/>
                          </a:solidFill>
                          <a:effectLst/>
                        </a:rPr>
                        <a:t>Yuvajana Sramika Rythu Congress Party - YSRCP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1888</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OTHER</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155324959"/>
                  </a:ext>
                </a:extLst>
              </a:tr>
              <a:tr h="129312">
                <a:tc>
                  <a:txBody>
                    <a:bodyPr/>
                    <a:lstStyle/>
                    <a:p>
                      <a:pPr algn="l" fontAlgn="b"/>
                      <a:r>
                        <a:rPr lang="en-US" sz="700" b="0" u="none" strike="noStrike">
                          <a:solidFill>
                            <a:srgbClr val="000000"/>
                          </a:solidFill>
                          <a:effectLst/>
                        </a:rPr>
                        <a:t>United PeopleÃ¢â‚¬â„¢s Party, Liberal - UPPL</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1998</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OTHER</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685086154"/>
                  </a:ext>
                </a:extLst>
              </a:tr>
              <a:tr h="129312">
                <a:tc>
                  <a:txBody>
                    <a:bodyPr/>
                    <a:lstStyle/>
                    <a:p>
                      <a:pPr algn="l" fontAlgn="b"/>
                      <a:r>
                        <a:rPr lang="en-IN" sz="700" b="0" u="none" strike="noStrike">
                          <a:solidFill>
                            <a:srgbClr val="000000"/>
                          </a:solidFill>
                          <a:effectLst/>
                        </a:rPr>
                        <a:t>Apna Dal (Soneylal) - ADAL</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2070</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63195786"/>
                  </a:ext>
                </a:extLst>
              </a:tr>
              <a:tr h="129312">
                <a:tc>
                  <a:txBody>
                    <a:bodyPr/>
                    <a:lstStyle/>
                    <a:p>
                      <a:pPr algn="l" fontAlgn="b"/>
                      <a:r>
                        <a:rPr lang="en-IN" sz="700" b="0" u="none" strike="noStrike">
                          <a:solidFill>
                            <a:srgbClr val="000000"/>
                          </a:solidFill>
                          <a:effectLst/>
                        </a:rPr>
                        <a:t>Rashtriya Loktantrik Party - RLTP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2484</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1758911491"/>
                  </a:ext>
                </a:extLst>
              </a:tr>
              <a:tr h="129312">
                <a:tc>
                  <a:txBody>
                    <a:bodyPr/>
                    <a:lstStyle/>
                    <a:p>
                      <a:pPr algn="l" fontAlgn="b"/>
                      <a:r>
                        <a:rPr lang="en-US" sz="700" b="0" u="none" strike="noStrike">
                          <a:solidFill>
                            <a:srgbClr val="000000"/>
                          </a:solidFill>
                          <a:effectLst/>
                        </a:rPr>
                        <a:t>Zoram PeopleÃ¢â‚¬â„¢s Movement - ZPM</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2757</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OTHER</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1490891787"/>
                  </a:ext>
                </a:extLst>
              </a:tr>
              <a:tr h="129312">
                <a:tc>
                  <a:txBody>
                    <a:bodyPr/>
                    <a:lstStyle/>
                    <a:p>
                      <a:pPr algn="l" fontAlgn="b"/>
                      <a:r>
                        <a:rPr lang="pl-PL" sz="700" b="0" u="none" strike="noStrike">
                          <a:solidFill>
                            <a:srgbClr val="000000"/>
                          </a:solidFill>
                          <a:effectLst/>
                        </a:rPr>
                        <a:t>Aazad Samaj Party (Kanshi Ram) - ASPKR</a:t>
                      </a:r>
                      <a:endParaRPr lang="pl-PL"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2989</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OTHER</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575776244"/>
                  </a:ext>
                </a:extLst>
              </a:tr>
              <a:tr h="129312">
                <a:tc>
                  <a:txBody>
                    <a:bodyPr/>
                    <a:lstStyle/>
                    <a:p>
                      <a:pPr algn="l" fontAlgn="b"/>
                      <a:r>
                        <a:rPr lang="sv-SE" sz="700" b="0" u="none" strike="noStrike">
                          <a:solidFill>
                            <a:srgbClr val="000000"/>
                          </a:solidFill>
                          <a:effectLst/>
                        </a:rPr>
                        <a:t>Lok Janshakti Party(Ram Vilas) - LJPRV</a:t>
                      </a:r>
                      <a:endParaRPr lang="sv-SE"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5</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3165</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19448517"/>
                  </a:ext>
                </a:extLst>
              </a:tr>
              <a:tr h="129312">
                <a:tc>
                  <a:txBody>
                    <a:bodyPr/>
                    <a:lstStyle/>
                    <a:p>
                      <a:pPr algn="l" fontAlgn="b"/>
                      <a:r>
                        <a:rPr lang="en-IN" sz="700" b="0" u="none" strike="noStrike">
                          <a:solidFill>
                            <a:srgbClr val="000000"/>
                          </a:solidFill>
                          <a:effectLst/>
                        </a:rPr>
                        <a:t>Shiv Sena (Uddhav Balasaheb Thackrey) - SHSUBT</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9</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3369</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3104792292"/>
                  </a:ext>
                </a:extLst>
              </a:tr>
              <a:tr h="129312">
                <a:tc>
                  <a:txBody>
                    <a:bodyPr/>
                    <a:lstStyle/>
                    <a:p>
                      <a:pPr algn="l" fontAlgn="b"/>
                      <a:r>
                        <a:rPr lang="en-US" sz="700" b="0" u="none" strike="noStrike">
                          <a:solidFill>
                            <a:srgbClr val="000000"/>
                          </a:solidFill>
                          <a:effectLst/>
                        </a:rPr>
                        <a:t>Voice of the People Party - VOTPP</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3388</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OTHER</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42961615"/>
                  </a:ext>
                </a:extLst>
              </a:tr>
              <a:tr h="129312">
                <a:tc>
                  <a:txBody>
                    <a:bodyPr/>
                    <a:lstStyle/>
                    <a:p>
                      <a:pPr algn="l" fontAlgn="b"/>
                      <a:r>
                        <a:rPr lang="en-IN" sz="700" b="0" u="none" strike="noStrike">
                          <a:solidFill>
                            <a:srgbClr val="000000"/>
                          </a:solidFill>
                          <a:effectLst/>
                        </a:rPr>
                        <a:t>Bharat Adivasi Party - BHRTADVSIP</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3482</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I.N.D.I.A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841928705"/>
                  </a:ext>
                </a:extLst>
              </a:tr>
              <a:tr h="129312">
                <a:tc>
                  <a:txBody>
                    <a:bodyPr/>
                    <a:lstStyle/>
                    <a:p>
                      <a:pPr algn="l" fontAlgn="b"/>
                      <a:r>
                        <a:rPr lang="en-IN" sz="700" b="0" u="none" strike="noStrike">
                          <a:solidFill>
                            <a:srgbClr val="000000"/>
                          </a:solidFill>
                          <a:effectLst/>
                        </a:rPr>
                        <a:t>Shiv Sena - SHS</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7</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3529</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a:solidFill>
                            <a:srgbClr val="000000"/>
                          </a:solidFill>
                          <a:effectLst/>
                        </a:rPr>
                        <a:t>NDA</a:t>
                      </a:r>
                      <a:endParaRPr lang="en-IN" sz="700" b="0" i="0" u="none" strike="noStrike">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1619733932"/>
                  </a:ext>
                </a:extLst>
              </a:tr>
              <a:tr h="129312">
                <a:tc>
                  <a:txBody>
                    <a:bodyPr/>
                    <a:lstStyle/>
                    <a:p>
                      <a:pPr algn="l" fontAlgn="b"/>
                      <a:r>
                        <a:rPr lang="en-US" sz="700" b="0" u="none" strike="noStrike">
                          <a:solidFill>
                            <a:srgbClr val="000000"/>
                          </a:solidFill>
                          <a:effectLst/>
                        </a:rPr>
                        <a:t>Nationalist Congress Party Sharadchandra Pawar - NCPSP</a:t>
                      </a:r>
                      <a:endParaRPr lang="en-US"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8</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r" fontAlgn="b"/>
                      <a:r>
                        <a:rPr lang="en-IN" sz="700" b="0" u="none" strike="noStrike">
                          <a:solidFill>
                            <a:srgbClr val="000000"/>
                          </a:solidFill>
                          <a:effectLst/>
                        </a:rPr>
                        <a:t>3620</a:t>
                      </a:r>
                      <a:endParaRPr lang="en-IN" sz="700" b="0" i="0" u="none" strike="noStrike">
                        <a:solidFill>
                          <a:srgbClr val="000000"/>
                        </a:solidFill>
                        <a:effectLst/>
                        <a:latin typeface="Calibri" panose="020F0502020204030204" pitchFamily="34" charset="0"/>
                      </a:endParaRPr>
                    </a:p>
                  </a:txBody>
                  <a:tcPr marL="3113" marR="3113" marT="3113" marB="0" anchor="b"/>
                </a:tc>
                <a:tc>
                  <a:txBody>
                    <a:bodyPr/>
                    <a:lstStyle/>
                    <a:p>
                      <a:pPr algn="l" fontAlgn="b"/>
                      <a:r>
                        <a:rPr lang="en-IN" sz="700" b="0" u="none" strike="noStrike" dirty="0">
                          <a:solidFill>
                            <a:srgbClr val="000000"/>
                          </a:solidFill>
                          <a:effectLst/>
                        </a:rPr>
                        <a:t>I.N.D.I.A</a:t>
                      </a:r>
                      <a:endParaRPr lang="en-IN" sz="700" b="0" i="0" u="none" strike="noStrike" dirty="0">
                        <a:solidFill>
                          <a:srgbClr val="000000"/>
                        </a:solidFill>
                        <a:effectLst/>
                        <a:latin typeface="Calibri" panose="020F0502020204030204" pitchFamily="34" charset="0"/>
                      </a:endParaRPr>
                    </a:p>
                  </a:txBody>
                  <a:tcPr marL="3113" marR="3113" marT="3113" marB="0" anchor="b"/>
                </a:tc>
                <a:extLst>
                  <a:ext uri="{0D108BD9-81ED-4DB2-BD59-A6C34878D82A}">
                    <a16:rowId xmlns:a16="http://schemas.microsoft.com/office/drawing/2014/main" val="2791185073"/>
                  </a:ext>
                </a:extLst>
              </a:tr>
            </a:tbl>
          </a:graphicData>
        </a:graphic>
      </p:graphicFrame>
    </p:spTree>
    <p:extLst>
      <p:ext uri="{BB962C8B-B14F-4D97-AF65-F5344CB8AC3E}">
        <p14:creationId xmlns:p14="http://schemas.microsoft.com/office/powerpoint/2010/main" val="342137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722865" y="623887"/>
            <a:ext cx="10515600" cy="5610225"/>
          </a:xfrm>
        </p:spPr>
        <p:txBody>
          <a:bodyPr>
            <a:normAutofit/>
          </a:bodyPr>
          <a:lstStyle/>
          <a:p>
            <a:pPr>
              <a:lnSpc>
                <a:spcPct val="125000"/>
              </a:lnSpc>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Winning Candidate’s name, their party name, total votes, and the margin of victory for a specific state and constituency?</a:t>
            </a:r>
            <a:endParaRPr lang="en-IN" sz="18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4D5A8B-39DC-4E63-BA56-415C82E266B9}"/>
              </a:ext>
            </a:extLst>
          </p:cNvPr>
          <p:cNvPicPr/>
          <p:nvPr/>
        </p:nvPicPr>
        <p:blipFill>
          <a:blip r:embed="rId2"/>
          <a:stretch>
            <a:fillRect/>
          </a:stretch>
        </p:blipFill>
        <p:spPr>
          <a:xfrm>
            <a:off x="1078029" y="1540043"/>
            <a:ext cx="9360233" cy="267582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D3B6765-A98F-4D6A-B120-543C0EA059F7}"/>
              </a:ext>
            </a:extLst>
          </p:cNvPr>
          <p:cNvPicPr>
            <a:picLocks noChangeAspect="1"/>
          </p:cNvPicPr>
          <p:nvPr/>
        </p:nvPicPr>
        <p:blipFill>
          <a:blip r:embed="rId3"/>
          <a:stretch>
            <a:fillRect/>
          </a:stretch>
        </p:blipFill>
        <p:spPr>
          <a:xfrm>
            <a:off x="1078029" y="4575155"/>
            <a:ext cx="9360233" cy="9145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0711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762000" y="720141"/>
            <a:ext cx="10515600" cy="5610225"/>
          </a:xfrm>
        </p:spPr>
        <p:txBody>
          <a:bodyPr>
            <a:normAutofit/>
          </a:bodyPr>
          <a:lstStyle/>
          <a:p>
            <a:pPr>
              <a:lnSpc>
                <a:spcPct val="125000"/>
              </a:lnSpc>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What is the distribution of EVM votes versus postal votes for candidates in a specific constituency?</a:t>
            </a:r>
          </a:p>
          <a:p>
            <a:pPr marL="0" indent="0">
              <a:spcAft>
                <a:spcPts val="800"/>
              </a:spcAft>
              <a:buNone/>
            </a:pPr>
            <a:endParaRPr lang="en-IN" sz="1800"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984E0FA-8581-4E84-AF89-47FB3190F83F}"/>
              </a:ext>
            </a:extLst>
          </p:cNvPr>
          <p:cNvGraphicFramePr>
            <a:graphicFrameLocks noGrp="1"/>
          </p:cNvGraphicFramePr>
          <p:nvPr>
            <p:extLst>
              <p:ext uri="{D42A27DB-BD31-4B8C-83A1-F6EECF244321}">
                <p14:modId xmlns:p14="http://schemas.microsoft.com/office/powerpoint/2010/main" val="4262275895"/>
              </p:ext>
            </p:extLst>
          </p:nvPr>
        </p:nvGraphicFramePr>
        <p:xfrm>
          <a:off x="1228056" y="3854407"/>
          <a:ext cx="7661709" cy="2815923"/>
        </p:xfrm>
        <a:graphic>
          <a:graphicData uri="http://schemas.openxmlformats.org/drawingml/2006/table">
            <a:tbl>
              <a:tblPr>
                <a:tableStyleId>{3C2FFA5D-87B4-456A-9821-1D502468CF0F}</a:tableStyleId>
              </a:tblPr>
              <a:tblGrid>
                <a:gridCol w="1956802">
                  <a:extLst>
                    <a:ext uri="{9D8B030D-6E8A-4147-A177-3AD203B41FA5}">
                      <a16:colId xmlns:a16="http://schemas.microsoft.com/office/drawing/2014/main" val="3798253935"/>
                    </a:ext>
                  </a:extLst>
                </a:gridCol>
                <a:gridCol w="2231362">
                  <a:extLst>
                    <a:ext uri="{9D8B030D-6E8A-4147-A177-3AD203B41FA5}">
                      <a16:colId xmlns:a16="http://schemas.microsoft.com/office/drawing/2014/main" val="3380778266"/>
                    </a:ext>
                  </a:extLst>
                </a:gridCol>
                <a:gridCol w="737915">
                  <a:extLst>
                    <a:ext uri="{9D8B030D-6E8A-4147-A177-3AD203B41FA5}">
                      <a16:colId xmlns:a16="http://schemas.microsoft.com/office/drawing/2014/main" val="1508137008"/>
                    </a:ext>
                  </a:extLst>
                </a:gridCol>
                <a:gridCol w="817769">
                  <a:extLst>
                    <a:ext uri="{9D8B030D-6E8A-4147-A177-3AD203B41FA5}">
                      <a16:colId xmlns:a16="http://schemas.microsoft.com/office/drawing/2014/main" val="257641561"/>
                    </a:ext>
                  </a:extLst>
                </a:gridCol>
                <a:gridCol w="685829">
                  <a:extLst>
                    <a:ext uri="{9D8B030D-6E8A-4147-A177-3AD203B41FA5}">
                      <a16:colId xmlns:a16="http://schemas.microsoft.com/office/drawing/2014/main" val="2576543234"/>
                    </a:ext>
                  </a:extLst>
                </a:gridCol>
                <a:gridCol w="1232032">
                  <a:extLst>
                    <a:ext uri="{9D8B030D-6E8A-4147-A177-3AD203B41FA5}">
                      <a16:colId xmlns:a16="http://schemas.microsoft.com/office/drawing/2014/main" val="1657124938"/>
                    </a:ext>
                  </a:extLst>
                </a:gridCol>
              </a:tblGrid>
              <a:tr h="283263">
                <a:tc>
                  <a:txBody>
                    <a:bodyPr/>
                    <a:lstStyle/>
                    <a:p>
                      <a:pPr algn="l" fontAlgn="b"/>
                      <a:r>
                        <a:rPr lang="en-IN" sz="1000" b="1" u="none" strike="noStrike">
                          <a:solidFill>
                            <a:srgbClr val="000000"/>
                          </a:solidFill>
                          <a:effectLst/>
                        </a:rPr>
                        <a:t>candidate</a:t>
                      </a:r>
                      <a:endParaRPr lang="en-IN" sz="1000" b="1"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1" u="none" strike="noStrike">
                          <a:solidFill>
                            <a:srgbClr val="000000"/>
                          </a:solidFill>
                          <a:effectLst/>
                        </a:rPr>
                        <a:t>party</a:t>
                      </a:r>
                      <a:endParaRPr lang="en-IN" sz="1000" b="1"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1" u="none" strike="noStrike">
                          <a:solidFill>
                            <a:srgbClr val="000000"/>
                          </a:solidFill>
                          <a:effectLst/>
                        </a:rPr>
                        <a:t>EVM_votes</a:t>
                      </a:r>
                      <a:endParaRPr lang="en-IN" sz="1000" b="1"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1" u="none" strike="noStrike">
                          <a:solidFill>
                            <a:srgbClr val="000000"/>
                          </a:solidFill>
                          <a:effectLst/>
                        </a:rPr>
                        <a:t>postal_votes</a:t>
                      </a:r>
                      <a:endParaRPr lang="en-IN" sz="1000" b="1"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1" u="none" strike="noStrike">
                          <a:solidFill>
                            <a:srgbClr val="000000"/>
                          </a:solidFill>
                          <a:effectLst/>
                        </a:rPr>
                        <a:t>total_votes</a:t>
                      </a:r>
                      <a:endParaRPr lang="en-IN" sz="1000" b="1"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1" u="none" strike="noStrike" dirty="0" err="1">
                          <a:solidFill>
                            <a:srgbClr val="000000"/>
                          </a:solidFill>
                          <a:effectLst/>
                        </a:rPr>
                        <a:t>constituency_name</a:t>
                      </a:r>
                      <a:endParaRPr lang="en-IN" sz="1000" b="1" i="0" u="none" strike="noStrike" dirty="0">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2650043667"/>
                  </a:ext>
                </a:extLst>
              </a:tr>
              <a:tr h="153255">
                <a:tc>
                  <a:txBody>
                    <a:bodyPr/>
                    <a:lstStyle/>
                    <a:p>
                      <a:pPr algn="l" fontAlgn="b"/>
                      <a:r>
                        <a:rPr lang="en-IN" sz="1000" b="0" u="none" strike="noStrike">
                          <a:solidFill>
                            <a:srgbClr val="000000"/>
                          </a:solidFill>
                          <a:effectLst/>
                        </a:rPr>
                        <a:t>ATUL GARG</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Bharatiya Janata Party</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853036</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1134</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854170</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1981052571"/>
                  </a:ext>
                </a:extLst>
              </a:tr>
              <a:tr h="153255">
                <a:tc>
                  <a:txBody>
                    <a:bodyPr/>
                    <a:lstStyle/>
                    <a:p>
                      <a:pPr algn="l" fontAlgn="b"/>
                      <a:r>
                        <a:rPr lang="en-IN" sz="1000" b="0" u="none" strike="noStrike">
                          <a:solidFill>
                            <a:srgbClr val="000000"/>
                          </a:solidFill>
                          <a:effectLst/>
                        </a:rPr>
                        <a:t>DOLLY SHARMA</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Indian National Congress</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516699</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506</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517205</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103903411"/>
                  </a:ext>
                </a:extLst>
              </a:tr>
              <a:tr h="153255">
                <a:tc>
                  <a:txBody>
                    <a:bodyPr/>
                    <a:lstStyle/>
                    <a:p>
                      <a:pPr algn="l" fontAlgn="b"/>
                      <a:r>
                        <a:rPr lang="en-IN" sz="1000" b="0" u="none" strike="noStrike">
                          <a:solidFill>
                            <a:srgbClr val="000000"/>
                          </a:solidFill>
                          <a:effectLst/>
                        </a:rPr>
                        <a:t>NAND KISHOR PUNDIR</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Bahujan Samaj Party</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79387</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138</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79525</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1952416435"/>
                  </a:ext>
                </a:extLst>
              </a:tr>
              <a:tr h="153255">
                <a:tc>
                  <a:txBody>
                    <a:bodyPr/>
                    <a:lstStyle/>
                    <a:p>
                      <a:pPr algn="l" fontAlgn="b"/>
                      <a:r>
                        <a:rPr lang="en-IN" sz="1000" b="0" u="none" strike="noStrike">
                          <a:solidFill>
                            <a:srgbClr val="000000"/>
                          </a:solidFill>
                          <a:effectLst/>
                        </a:rPr>
                        <a:t>NOTA</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None of the Above</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8195</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16</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8211</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1145465622"/>
                  </a:ext>
                </a:extLst>
              </a:tr>
              <a:tr h="153255">
                <a:tc>
                  <a:txBody>
                    <a:bodyPr/>
                    <a:lstStyle/>
                    <a:p>
                      <a:pPr algn="l" fontAlgn="b"/>
                      <a:r>
                        <a:rPr lang="en-IN" sz="1000" b="0" u="none" strike="noStrike">
                          <a:solidFill>
                            <a:srgbClr val="000000"/>
                          </a:solidFill>
                          <a:effectLst/>
                        </a:rPr>
                        <a:t>RAVI KUMAR PANCHAL</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Independent</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1965</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1966</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1414412391"/>
                  </a:ext>
                </a:extLst>
              </a:tr>
              <a:tr h="153255">
                <a:tc>
                  <a:txBody>
                    <a:bodyPr/>
                    <a:lstStyle/>
                    <a:p>
                      <a:pPr algn="l" fontAlgn="b"/>
                      <a:r>
                        <a:rPr lang="en-IN" sz="1000" b="0" u="none" strike="noStrike">
                          <a:solidFill>
                            <a:srgbClr val="000000"/>
                          </a:solidFill>
                          <a:effectLst/>
                        </a:rPr>
                        <a:t>ANAND KUMAR</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Rashtra Nirman Party</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1174</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4</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1178</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2868952957"/>
                  </a:ext>
                </a:extLst>
              </a:tr>
              <a:tr h="153255">
                <a:tc>
                  <a:txBody>
                    <a:bodyPr/>
                    <a:lstStyle/>
                    <a:p>
                      <a:pPr algn="l" fontAlgn="b"/>
                      <a:r>
                        <a:rPr lang="en-IN" sz="1000" b="0" u="none" strike="noStrike">
                          <a:solidFill>
                            <a:srgbClr val="000000"/>
                          </a:solidFill>
                          <a:effectLst/>
                        </a:rPr>
                        <a:t>NATTHUSINGH CHAUDHARY</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Independent</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1159</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3</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1162</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3136030775"/>
                  </a:ext>
                </a:extLst>
              </a:tr>
              <a:tr h="153255">
                <a:tc>
                  <a:txBody>
                    <a:bodyPr/>
                    <a:lstStyle/>
                    <a:p>
                      <a:pPr algn="l" fontAlgn="b"/>
                      <a:r>
                        <a:rPr lang="en-IN" sz="1000" b="0" u="none" strike="noStrike">
                          <a:solidFill>
                            <a:srgbClr val="000000"/>
                          </a:solidFill>
                          <a:effectLst/>
                        </a:rPr>
                        <a:t>AURANGJEB</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Independent</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1120</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0</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1120</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2176254363"/>
                  </a:ext>
                </a:extLst>
              </a:tr>
              <a:tr h="153255">
                <a:tc>
                  <a:txBody>
                    <a:bodyPr/>
                    <a:lstStyle/>
                    <a:p>
                      <a:pPr algn="l" fontAlgn="b"/>
                      <a:r>
                        <a:rPr lang="en-IN" sz="1000" b="0" u="none" strike="noStrike">
                          <a:solidFill>
                            <a:srgbClr val="000000"/>
                          </a:solidFill>
                          <a:effectLst/>
                        </a:rPr>
                        <a:t>NAMAHA</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Samaj Vikas Kranti Party</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1079</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1080</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2231193224"/>
                  </a:ext>
                </a:extLst>
              </a:tr>
              <a:tr h="153255">
                <a:tc>
                  <a:txBody>
                    <a:bodyPr/>
                    <a:lstStyle/>
                    <a:p>
                      <a:pPr algn="l" fontAlgn="b"/>
                      <a:r>
                        <a:rPr lang="en-IN" sz="1000" b="0" u="none" strike="noStrike">
                          <a:solidFill>
                            <a:srgbClr val="000000"/>
                          </a:solidFill>
                          <a:effectLst/>
                        </a:rPr>
                        <a:t>AVDESH KUMAR</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Independent</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1037</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6</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1043</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1528044214"/>
                  </a:ext>
                </a:extLst>
              </a:tr>
              <a:tr h="153255">
                <a:tc>
                  <a:txBody>
                    <a:bodyPr/>
                    <a:lstStyle/>
                    <a:p>
                      <a:pPr algn="l" fontAlgn="b"/>
                      <a:r>
                        <a:rPr lang="en-IN" sz="1000" b="0" u="none" strike="noStrike">
                          <a:solidFill>
                            <a:srgbClr val="000000"/>
                          </a:solidFill>
                          <a:effectLst/>
                        </a:rPr>
                        <a:t>POOJA SAXENA</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Right to Recall Party</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874</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4</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878</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301357689"/>
                  </a:ext>
                </a:extLst>
              </a:tr>
              <a:tr h="153255">
                <a:tc>
                  <a:txBody>
                    <a:bodyPr/>
                    <a:lstStyle/>
                    <a:p>
                      <a:pPr algn="l" fontAlgn="b"/>
                      <a:r>
                        <a:rPr lang="en-IN" sz="1000" b="0" u="none" strike="noStrike">
                          <a:solidFill>
                            <a:srgbClr val="000000"/>
                          </a:solidFill>
                          <a:effectLst/>
                        </a:rPr>
                        <a:t>KAVITA</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Independent</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772</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3</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775</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4003128844"/>
                  </a:ext>
                </a:extLst>
              </a:tr>
              <a:tr h="153255">
                <a:tc>
                  <a:txBody>
                    <a:bodyPr/>
                    <a:lstStyle/>
                    <a:p>
                      <a:pPr algn="l" fontAlgn="b"/>
                      <a:r>
                        <a:rPr lang="en-IN" sz="1000" b="0" u="none" strike="noStrike">
                          <a:solidFill>
                            <a:srgbClr val="000000"/>
                          </a:solidFill>
                          <a:effectLst/>
                        </a:rPr>
                        <a:t>ANSUL GUPTA</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Rashtriya Jan Karmath Party</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763</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764</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1686553411"/>
                  </a:ext>
                </a:extLst>
              </a:tr>
              <a:tr h="300441">
                <a:tc>
                  <a:txBody>
                    <a:bodyPr/>
                    <a:lstStyle/>
                    <a:p>
                      <a:pPr algn="l" fontAlgn="b"/>
                      <a:r>
                        <a:rPr lang="en-IN" sz="1000" b="0" u="none" strike="noStrike">
                          <a:solidFill>
                            <a:srgbClr val="000000"/>
                          </a:solidFill>
                          <a:effectLst/>
                        </a:rPr>
                        <a:t>DHIRENDRA SINGH BHADAURIYA</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Subhashwadi Bhartiya Samajwadi Party (Subhas Party)</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696</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4</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700</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GHAZIABAD</a:t>
                      </a:r>
                      <a:endParaRPr lang="en-IN" sz="1000" b="0" i="0" u="none" strike="noStrike">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2761890533"/>
                  </a:ext>
                </a:extLst>
              </a:tr>
              <a:tr h="153255">
                <a:tc>
                  <a:txBody>
                    <a:bodyPr/>
                    <a:lstStyle/>
                    <a:p>
                      <a:pPr algn="l" fontAlgn="b"/>
                      <a:r>
                        <a:rPr lang="en-IN" sz="1000" b="0" u="none" strike="noStrike">
                          <a:solidFill>
                            <a:srgbClr val="000000"/>
                          </a:solidFill>
                          <a:effectLst/>
                        </a:rPr>
                        <a:t>ABHISHEK PUNDIR</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a:solidFill>
                            <a:srgbClr val="000000"/>
                          </a:solidFill>
                          <a:effectLst/>
                        </a:rPr>
                        <a:t>Independent</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652</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1</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r" fontAlgn="b"/>
                      <a:r>
                        <a:rPr lang="en-IN" sz="1000" b="0" u="none" strike="noStrike">
                          <a:solidFill>
                            <a:srgbClr val="000000"/>
                          </a:solidFill>
                          <a:effectLst/>
                        </a:rPr>
                        <a:t>653</a:t>
                      </a:r>
                      <a:endParaRPr lang="en-IN" sz="1000" b="0" i="0" u="none" strike="noStrike">
                        <a:solidFill>
                          <a:srgbClr val="000000"/>
                        </a:solidFill>
                        <a:effectLst/>
                        <a:latin typeface="Calibri" panose="020F0502020204030204" pitchFamily="34" charset="0"/>
                      </a:endParaRPr>
                    </a:p>
                  </a:txBody>
                  <a:tcPr marL="6284" marR="6284" marT="6284" marB="0" anchor="b"/>
                </a:tc>
                <a:tc>
                  <a:txBody>
                    <a:bodyPr/>
                    <a:lstStyle/>
                    <a:p>
                      <a:pPr algn="l" fontAlgn="b"/>
                      <a:r>
                        <a:rPr lang="en-IN" sz="1000" b="0" u="none" strike="noStrike" dirty="0">
                          <a:solidFill>
                            <a:srgbClr val="000000"/>
                          </a:solidFill>
                          <a:effectLst/>
                        </a:rPr>
                        <a:t>GHAZIABAD</a:t>
                      </a:r>
                      <a:endParaRPr lang="en-IN" sz="1000" b="0" i="0" u="none" strike="noStrike" dirty="0">
                        <a:solidFill>
                          <a:srgbClr val="000000"/>
                        </a:solidFill>
                        <a:effectLst/>
                        <a:latin typeface="Calibri" panose="020F0502020204030204" pitchFamily="34" charset="0"/>
                      </a:endParaRPr>
                    </a:p>
                  </a:txBody>
                  <a:tcPr marL="6284" marR="6284" marT="6284" marB="0" anchor="b"/>
                </a:tc>
                <a:extLst>
                  <a:ext uri="{0D108BD9-81ED-4DB2-BD59-A6C34878D82A}">
                    <a16:rowId xmlns:a16="http://schemas.microsoft.com/office/drawing/2014/main" val="275737910"/>
                  </a:ext>
                </a:extLst>
              </a:tr>
            </a:tbl>
          </a:graphicData>
        </a:graphic>
      </p:graphicFrame>
      <p:pic>
        <p:nvPicPr>
          <p:cNvPr id="5" name="Picture 4">
            <a:extLst>
              <a:ext uri="{FF2B5EF4-FFF2-40B4-BE49-F238E27FC236}">
                <a16:creationId xmlns:a16="http://schemas.microsoft.com/office/drawing/2014/main" id="{C03294C4-47F3-4C95-8B76-83135EB2A6B5}"/>
              </a:ext>
            </a:extLst>
          </p:cNvPr>
          <p:cNvPicPr>
            <a:picLocks noChangeAspect="1"/>
          </p:cNvPicPr>
          <p:nvPr/>
        </p:nvPicPr>
        <p:blipFill>
          <a:blip r:embed="rId2"/>
          <a:stretch>
            <a:fillRect/>
          </a:stretch>
        </p:blipFill>
        <p:spPr>
          <a:xfrm>
            <a:off x="1228056" y="1156306"/>
            <a:ext cx="5981266" cy="23581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131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673768" y="827773"/>
            <a:ext cx="10748211" cy="5396029"/>
          </a:xfrm>
        </p:spPr>
        <p:txBody>
          <a:bodyPr>
            <a:normAutofit/>
          </a:bodyPr>
          <a:lstStyle/>
          <a:p>
            <a:pPr>
              <a:lnSpc>
                <a:spcPct val="125000"/>
              </a:lnSpc>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Which parties won the most seats in a state and how many seats did each party won?</a:t>
            </a:r>
            <a:endParaRPr lang="en-IN" sz="18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8F9126-B407-4234-98B3-519ACFD2C530}"/>
              </a:ext>
            </a:extLst>
          </p:cNvPr>
          <p:cNvPicPr/>
          <p:nvPr/>
        </p:nvPicPr>
        <p:blipFill>
          <a:blip r:embed="rId2"/>
          <a:stretch>
            <a:fillRect/>
          </a:stretch>
        </p:blipFill>
        <p:spPr>
          <a:xfrm>
            <a:off x="1077493" y="1540042"/>
            <a:ext cx="6815223" cy="298383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A092EF39-EC14-4399-9560-C0DA5B2BD846}"/>
              </a:ext>
            </a:extLst>
          </p:cNvPr>
          <p:cNvPicPr/>
          <p:nvPr/>
        </p:nvPicPr>
        <p:blipFill>
          <a:blip r:embed="rId3"/>
          <a:stretch>
            <a:fillRect/>
          </a:stretch>
        </p:blipFill>
        <p:spPr>
          <a:xfrm>
            <a:off x="1077493" y="4703356"/>
            <a:ext cx="3070225" cy="1520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030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529389" y="567891"/>
            <a:ext cx="10515600" cy="5766234"/>
          </a:xfrm>
        </p:spPr>
        <p:txBody>
          <a:bodyPr>
            <a:normAutofit/>
          </a:bodyPr>
          <a:lstStyle/>
          <a:p>
            <a:pPr>
              <a:lnSpc>
                <a:spcPct val="125000"/>
              </a:lnSpc>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What is the total no of seats won by each alliance (NDA, I.N.D.I.A and OTHER) in each state for the Indian elections 2024?</a:t>
            </a:r>
          </a:p>
          <a:p>
            <a:pPr marL="0" indent="0">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4EDFDC-5B08-4F90-8CDC-83F1BDB3FEB1}"/>
              </a:ext>
            </a:extLst>
          </p:cNvPr>
          <p:cNvPicPr/>
          <p:nvPr/>
        </p:nvPicPr>
        <p:blipFill>
          <a:blip r:embed="rId2"/>
          <a:stretch>
            <a:fillRect/>
          </a:stretch>
        </p:blipFill>
        <p:spPr>
          <a:xfrm>
            <a:off x="904776" y="1969490"/>
            <a:ext cx="6266046" cy="3680540"/>
          </a:xfrm>
          <a:prstGeom prst="rect">
            <a:avLst/>
          </a:prstGeom>
          <a:ln>
            <a:noFill/>
          </a:ln>
          <a:effectLst>
            <a:outerShdw blurRad="292100" dist="139700" dir="2700000" algn="tl" rotWithShape="0">
              <a:srgbClr val="333333">
                <a:alpha val="65000"/>
              </a:srgbClr>
            </a:outerShdw>
          </a:effectLst>
        </p:spPr>
      </p:pic>
      <p:graphicFrame>
        <p:nvGraphicFramePr>
          <p:cNvPr id="4" name="Table 3">
            <a:extLst>
              <a:ext uri="{FF2B5EF4-FFF2-40B4-BE49-F238E27FC236}">
                <a16:creationId xmlns:a16="http://schemas.microsoft.com/office/drawing/2014/main" id="{D1DD730B-5EEA-430A-92A0-8D2EEC69BB39}"/>
              </a:ext>
            </a:extLst>
          </p:cNvPr>
          <p:cNvGraphicFramePr>
            <a:graphicFrameLocks noGrp="1"/>
          </p:cNvGraphicFramePr>
          <p:nvPr>
            <p:extLst>
              <p:ext uri="{D42A27DB-BD31-4B8C-83A1-F6EECF244321}">
                <p14:modId xmlns:p14="http://schemas.microsoft.com/office/powerpoint/2010/main" val="1175628701"/>
              </p:ext>
            </p:extLst>
          </p:nvPr>
        </p:nvGraphicFramePr>
        <p:xfrm>
          <a:off x="7257448" y="1207970"/>
          <a:ext cx="3390323" cy="5483069"/>
        </p:xfrm>
        <a:graphic>
          <a:graphicData uri="http://schemas.openxmlformats.org/drawingml/2006/table">
            <a:tbl>
              <a:tblPr>
                <a:tableStyleId>{3C2FFA5D-87B4-456A-9821-1D502468CF0F}</a:tableStyleId>
              </a:tblPr>
              <a:tblGrid>
                <a:gridCol w="1436706">
                  <a:extLst>
                    <a:ext uri="{9D8B030D-6E8A-4147-A177-3AD203B41FA5}">
                      <a16:colId xmlns:a16="http://schemas.microsoft.com/office/drawing/2014/main" val="3422758420"/>
                    </a:ext>
                  </a:extLst>
                </a:gridCol>
                <a:gridCol w="608130">
                  <a:extLst>
                    <a:ext uri="{9D8B030D-6E8A-4147-A177-3AD203B41FA5}">
                      <a16:colId xmlns:a16="http://schemas.microsoft.com/office/drawing/2014/main" val="3051620313"/>
                    </a:ext>
                  </a:extLst>
                </a:gridCol>
                <a:gridCol w="653739">
                  <a:extLst>
                    <a:ext uri="{9D8B030D-6E8A-4147-A177-3AD203B41FA5}">
                      <a16:colId xmlns:a16="http://schemas.microsoft.com/office/drawing/2014/main" val="4181427356"/>
                    </a:ext>
                  </a:extLst>
                </a:gridCol>
                <a:gridCol w="691748">
                  <a:extLst>
                    <a:ext uri="{9D8B030D-6E8A-4147-A177-3AD203B41FA5}">
                      <a16:colId xmlns:a16="http://schemas.microsoft.com/office/drawing/2014/main" val="2352520107"/>
                    </a:ext>
                  </a:extLst>
                </a:gridCol>
              </a:tblGrid>
              <a:tr h="117963">
                <a:tc>
                  <a:txBody>
                    <a:bodyPr/>
                    <a:lstStyle/>
                    <a:p>
                      <a:pPr algn="l" fontAlgn="b"/>
                      <a:r>
                        <a:rPr lang="en-IN" sz="900" b="1"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state</a:t>
                      </a:r>
                      <a:endParaRPr lang="en-IN" sz="9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l" fontAlgn="b"/>
                      <a:r>
                        <a:rPr lang="en-IN" sz="900" b="1"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NDA_seats_won</a:t>
                      </a:r>
                      <a:endParaRPr lang="en-IN" sz="9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l" fontAlgn="b"/>
                      <a:r>
                        <a:rPr lang="en-IN" sz="900" b="1"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INDIA_seats_won</a:t>
                      </a:r>
                      <a:endParaRPr lang="en-IN" sz="9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l" fontAlgn="b"/>
                      <a:r>
                        <a:rPr lang="en-IN" sz="900" b="1"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OTHER_seats_won</a:t>
                      </a:r>
                      <a:endParaRPr lang="en-IN" sz="9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010572219"/>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Andhra Pradesh</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636620500"/>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Arunachal Pradesh</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32211922"/>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Assam</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501638198"/>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Bihar</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713192346"/>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Goa</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714597932"/>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Gujarat</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659362580"/>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Haryana</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704929512"/>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Himachal Pradesh</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852971867"/>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Karnataka</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38582938"/>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Kerala</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497733964"/>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Madhya Pradesh</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09289901"/>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Maharashtra</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16</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28</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610530207"/>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Manipur</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944391308"/>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Meghalaya</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948538806"/>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Mizoram</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1007950804"/>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Nagaland</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848389013"/>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Odisha</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109256301"/>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Punjab</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969052655"/>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Rajasthan</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13</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1186615097"/>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Sikkim</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1590990792"/>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Tamil Nadu</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65787896"/>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Tripura</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864634862"/>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Uttar Pradesh</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36</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43</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562336041"/>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West Bengal</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12</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440692349"/>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Chhattisgarh</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894909261"/>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Jharkhand</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330947599"/>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Uttarakhand</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725157640"/>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Telangana</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8</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8</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747274708"/>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Andaman &amp; Nicobar Islands</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400610611"/>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Chandigarh</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176434942"/>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Dadra &amp; Nagar Haveli and Daman &amp; Diu</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1753923553"/>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Delhi</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548574930"/>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Lakshadweep</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329444261"/>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Puducherry</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3374360514"/>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Jammu and Kashmir</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219864768"/>
                  </a:ext>
                </a:extLst>
              </a:tr>
              <a:tr h="117963">
                <a:tc>
                  <a:txBody>
                    <a:bodyPr/>
                    <a:lstStyle/>
                    <a:p>
                      <a:pPr algn="l"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Ladakh</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tc>
                  <a:txBody>
                    <a:bodyPr/>
                    <a:lstStyle/>
                    <a:p>
                      <a:pPr algn="r" fontAlgn="b"/>
                      <a:r>
                        <a:rPr lang="en-IN" sz="9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3617" marR="3617" marT="3617" marB="0" anchor="b"/>
                </a:tc>
                <a:extLst>
                  <a:ext uri="{0D108BD9-81ED-4DB2-BD59-A6C34878D82A}">
                    <a16:rowId xmlns:a16="http://schemas.microsoft.com/office/drawing/2014/main" val="4159357679"/>
                  </a:ext>
                </a:extLst>
              </a:tr>
            </a:tbl>
          </a:graphicData>
        </a:graphic>
      </p:graphicFrame>
    </p:spTree>
    <p:extLst>
      <p:ext uri="{BB962C8B-B14F-4D97-AF65-F5344CB8AC3E}">
        <p14:creationId xmlns:p14="http://schemas.microsoft.com/office/powerpoint/2010/main" val="409914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838200" y="817562"/>
            <a:ext cx="10515600" cy="5222875"/>
          </a:xfrm>
        </p:spPr>
        <p:txBody>
          <a:bodyPr>
            <a:normAutofit/>
          </a:bodyPr>
          <a:lstStyle/>
          <a:p>
            <a:pPr>
              <a:lnSpc>
                <a:spcPct val="125000"/>
              </a:lnSpc>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Which candidate received the highest no of EVM votes in each constituency (Top 10)?</a:t>
            </a:r>
            <a:endParaRPr lang="en-IN" sz="18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698CB5-BE3D-4FC7-9A47-D295D675404D}"/>
              </a:ext>
            </a:extLst>
          </p:cNvPr>
          <p:cNvPicPr>
            <a:picLocks noChangeAspect="1"/>
          </p:cNvPicPr>
          <p:nvPr/>
        </p:nvPicPr>
        <p:blipFill>
          <a:blip r:embed="rId2"/>
          <a:stretch>
            <a:fillRect/>
          </a:stretch>
        </p:blipFill>
        <p:spPr>
          <a:xfrm>
            <a:off x="1167439" y="1497558"/>
            <a:ext cx="8259328" cy="2476846"/>
          </a:xfrm>
          <a:prstGeom prst="rect">
            <a:avLst/>
          </a:prstGeom>
          <a:ln>
            <a:noFill/>
          </a:ln>
          <a:effectLst>
            <a:outerShdw blurRad="292100" dist="139700" dir="2700000" algn="tl" rotWithShape="0">
              <a:srgbClr val="333333">
                <a:alpha val="65000"/>
              </a:srgbClr>
            </a:outerShdw>
          </a:effectLst>
        </p:spPr>
      </p:pic>
      <p:graphicFrame>
        <p:nvGraphicFramePr>
          <p:cNvPr id="5" name="Table 4">
            <a:extLst>
              <a:ext uri="{FF2B5EF4-FFF2-40B4-BE49-F238E27FC236}">
                <a16:creationId xmlns:a16="http://schemas.microsoft.com/office/drawing/2014/main" id="{B8E41AC0-4781-4F14-9C56-2D467C245F23}"/>
              </a:ext>
            </a:extLst>
          </p:cNvPr>
          <p:cNvGraphicFramePr>
            <a:graphicFrameLocks noGrp="1"/>
          </p:cNvGraphicFramePr>
          <p:nvPr>
            <p:extLst>
              <p:ext uri="{D42A27DB-BD31-4B8C-83A1-F6EECF244321}">
                <p14:modId xmlns:p14="http://schemas.microsoft.com/office/powerpoint/2010/main" val="1893543121"/>
              </p:ext>
            </p:extLst>
          </p:nvPr>
        </p:nvGraphicFramePr>
        <p:xfrm>
          <a:off x="1270536" y="4227915"/>
          <a:ext cx="6420050" cy="2265054"/>
        </p:xfrm>
        <a:graphic>
          <a:graphicData uri="http://schemas.openxmlformats.org/drawingml/2006/table">
            <a:tbl>
              <a:tblPr>
                <a:tableStyleId>{3C2FFA5D-87B4-456A-9821-1D502468CF0F}</a:tableStyleId>
              </a:tblPr>
              <a:tblGrid>
                <a:gridCol w="1924476">
                  <a:extLst>
                    <a:ext uri="{9D8B030D-6E8A-4147-A177-3AD203B41FA5}">
                      <a16:colId xmlns:a16="http://schemas.microsoft.com/office/drawing/2014/main" val="3485808309"/>
                    </a:ext>
                  </a:extLst>
                </a:gridCol>
                <a:gridCol w="1970731">
                  <a:extLst>
                    <a:ext uri="{9D8B030D-6E8A-4147-A177-3AD203B41FA5}">
                      <a16:colId xmlns:a16="http://schemas.microsoft.com/office/drawing/2014/main" val="3664614979"/>
                    </a:ext>
                  </a:extLst>
                </a:gridCol>
                <a:gridCol w="863515">
                  <a:extLst>
                    <a:ext uri="{9D8B030D-6E8A-4147-A177-3AD203B41FA5}">
                      <a16:colId xmlns:a16="http://schemas.microsoft.com/office/drawing/2014/main" val="553132212"/>
                    </a:ext>
                  </a:extLst>
                </a:gridCol>
                <a:gridCol w="1661328">
                  <a:extLst>
                    <a:ext uri="{9D8B030D-6E8A-4147-A177-3AD203B41FA5}">
                      <a16:colId xmlns:a16="http://schemas.microsoft.com/office/drawing/2014/main" val="1390276896"/>
                    </a:ext>
                  </a:extLst>
                </a:gridCol>
              </a:tblGrid>
              <a:tr h="205914">
                <a:tc>
                  <a:txBody>
                    <a:bodyPr/>
                    <a:lstStyle/>
                    <a:p>
                      <a:pPr algn="l" fontAlgn="b"/>
                      <a:r>
                        <a:rPr lang="en-IN" sz="1100" b="1" u="none" strike="noStrike" dirty="0">
                          <a:solidFill>
                            <a:srgbClr val="000000"/>
                          </a:solidFill>
                          <a:effectLst/>
                        </a:rPr>
                        <a:t>candidate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a:solidFill>
                            <a:srgbClr val="000000"/>
                          </a:solidFill>
                          <a:effectLst/>
                        </a:rPr>
                        <a:t>party</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a:solidFill>
                            <a:srgbClr val="000000"/>
                          </a:solidFill>
                          <a:effectLst/>
                        </a:rPr>
                        <a:t>EVM_votes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a:solidFill>
                            <a:srgbClr val="000000"/>
                          </a:solidFill>
                          <a:effectLst/>
                        </a:rPr>
                        <a:t>constituency_name</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79189672"/>
                  </a:ext>
                </a:extLst>
              </a:tr>
              <a:tr h="205914">
                <a:tc>
                  <a:txBody>
                    <a:bodyPr/>
                    <a:lstStyle/>
                    <a:p>
                      <a:pPr algn="l" fontAlgn="b"/>
                      <a:r>
                        <a:rPr lang="en-IN" sz="1100" b="0" u="none" strike="noStrike">
                          <a:solidFill>
                            <a:srgbClr val="000000"/>
                          </a:solidFill>
                          <a:effectLst/>
                        </a:rPr>
                        <a:t>RAKIBUL HUSSAIN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Indian National Congress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1468549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DHUBRI</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2152139"/>
                  </a:ext>
                </a:extLst>
              </a:tr>
              <a:tr h="205914">
                <a:tc>
                  <a:txBody>
                    <a:bodyPr/>
                    <a:lstStyle/>
                    <a:p>
                      <a:pPr algn="l" fontAlgn="b"/>
                      <a:r>
                        <a:rPr lang="en-IN" sz="1100" b="0" u="none" strike="noStrike">
                          <a:solidFill>
                            <a:srgbClr val="000000"/>
                          </a:solidFill>
                          <a:effectLst/>
                        </a:rPr>
                        <a:t>SHANKAR LALWANI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Bharatiya Janata Party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1223746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INDORE</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18852913"/>
                  </a:ext>
                </a:extLst>
              </a:tr>
              <a:tr h="205914">
                <a:tc>
                  <a:txBody>
                    <a:bodyPr/>
                    <a:lstStyle/>
                    <a:p>
                      <a:pPr algn="l" fontAlgn="b"/>
                      <a:r>
                        <a:rPr lang="en-IN" sz="1100" b="0" u="none" strike="noStrike">
                          <a:solidFill>
                            <a:srgbClr val="000000"/>
                          </a:solidFill>
                          <a:effectLst/>
                        </a:rPr>
                        <a:t>SHIVRAJ SINGH CHOUHAN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Bharatiya Janata Party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1111556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VIDISHA</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14967025"/>
                  </a:ext>
                </a:extLst>
              </a:tr>
              <a:tr h="205914">
                <a:tc>
                  <a:txBody>
                    <a:bodyPr/>
                    <a:lstStyle/>
                    <a:p>
                      <a:pPr algn="l" fontAlgn="b"/>
                      <a:r>
                        <a:rPr lang="en-IN" sz="1100" b="0" u="none" strike="noStrike">
                          <a:solidFill>
                            <a:srgbClr val="000000"/>
                          </a:solidFill>
                          <a:effectLst/>
                        </a:rPr>
                        <a:t>DR C N MANJUNATH</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Bharatiya Janata Party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1075553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BANGALORERURAL</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73047194"/>
                  </a:ext>
                </a:extLst>
              </a:tr>
              <a:tr h="205914">
                <a:tc>
                  <a:txBody>
                    <a:bodyPr/>
                    <a:lstStyle/>
                    <a:p>
                      <a:pPr algn="l" fontAlgn="b"/>
                      <a:r>
                        <a:rPr lang="en-IN" sz="1100" b="0" u="none" strike="noStrike">
                          <a:solidFill>
                            <a:srgbClr val="000000"/>
                          </a:solidFill>
                          <a:effectLst/>
                        </a:rPr>
                        <a:t>BRIJMOHAN AGRAWAL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Bharatiya Janata Party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1047447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RAIPUR</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11828783"/>
                  </a:ext>
                </a:extLst>
              </a:tr>
              <a:tr h="205914">
                <a:tc>
                  <a:txBody>
                    <a:bodyPr/>
                    <a:lstStyle/>
                    <a:p>
                      <a:pPr algn="l" fontAlgn="b"/>
                      <a:r>
                        <a:rPr lang="en-IN" sz="1100" b="0" u="none" strike="noStrike">
                          <a:solidFill>
                            <a:srgbClr val="000000"/>
                          </a:solidFill>
                          <a:effectLst/>
                        </a:rPr>
                        <a:t>ABHISHEK BANERJEE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All India Trinamool Congress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1043493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DIAMONDHARBOUR</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5907384"/>
                  </a:ext>
                </a:extLst>
              </a:tr>
              <a:tr h="205914">
                <a:tc>
                  <a:txBody>
                    <a:bodyPr/>
                    <a:lstStyle/>
                    <a:p>
                      <a:pPr algn="l" fontAlgn="b"/>
                      <a:r>
                        <a:rPr lang="en-IN" sz="1100" b="0" u="none" strike="noStrike">
                          <a:solidFill>
                            <a:srgbClr val="000000"/>
                          </a:solidFill>
                          <a:effectLst/>
                        </a:rPr>
                        <a:t>C R PATIL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Bharatiya Janata Party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1023366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NAVSARI</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3526882"/>
                  </a:ext>
                </a:extLst>
              </a:tr>
              <a:tr h="205914">
                <a:tc>
                  <a:txBody>
                    <a:bodyPr/>
                    <a:lstStyle/>
                    <a:p>
                      <a:pPr algn="l" fontAlgn="b"/>
                      <a:r>
                        <a:rPr lang="en-IN" sz="1100" b="0" u="none" strike="noStrike">
                          <a:solidFill>
                            <a:srgbClr val="000000"/>
                          </a:solidFill>
                          <a:effectLst/>
                        </a:rPr>
                        <a:t>AMIT SHAH</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Bharatiya Janata Party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999984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GANDHINAGAR</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0278795"/>
                  </a:ext>
                </a:extLst>
              </a:tr>
              <a:tr h="205914">
                <a:tc>
                  <a:txBody>
                    <a:bodyPr/>
                    <a:lstStyle/>
                    <a:p>
                      <a:pPr algn="l" fontAlgn="b"/>
                      <a:r>
                        <a:rPr lang="en-IN" sz="1100" b="0" u="none" strike="noStrike">
                          <a:solidFill>
                            <a:srgbClr val="000000"/>
                          </a:solidFill>
                          <a:effectLst/>
                        </a:rPr>
                        <a:t>SHOBHA KARANDLAJE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Bharatiya Janata Party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982805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BANGALORENORTH</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20285751"/>
                  </a:ext>
                </a:extLst>
              </a:tr>
              <a:tr h="205914">
                <a:tc>
                  <a:txBody>
                    <a:bodyPr/>
                    <a:lstStyle/>
                    <a:p>
                      <a:pPr algn="l" fontAlgn="b"/>
                      <a:r>
                        <a:rPr lang="en-IN" sz="1100" b="0" u="none" strike="noStrike">
                          <a:solidFill>
                            <a:srgbClr val="000000"/>
                          </a:solidFill>
                          <a:effectLst/>
                        </a:rPr>
                        <a:t>EATALA RAJENDER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a:solidFill>
                            <a:srgbClr val="000000"/>
                          </a:solidFill>
                          <a:effectLst/>
                        </a:rPr>
                        <a:t>Bharatiya Janata Party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980712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u="none" strike="noStrike" dirty="0">
                          <a:solidFill>
                            <a:srgbClr val="000000"/>
                          </a:solidFill>
                          <a:effectLst/>
                        </a:rPr>
                        <a:t>MALKAJGIRI</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318333"/>
                  </a:ext>
                </a:extLst>
              </a:tr>
            </a:tbl>
          </a:graphicData>
        </a:graphic>
      </p:graphicFrame>
    </p:spTree>
    <p:extLst>
      <p:ext uri="{BB962C8B-B14F-4D97-AF65-F5344CB8AC3E}">
        <p14:creationId xmlns:p14="http://schemas.microsoft.com/office/powerpoint/2010/main" val="74137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308008" y="788988"/>
            <a:ext cx="10207592" cy="5280025"/>
          </a:xfrm>
        </p:spPr>
        <p:txBody>
          <a:bodyPr>
            <a:normAutofit/>
          </a:bodyPr>
          <a:lstStyle/>
          <a:p>
            <a:pPr>
              <a:lnSpc>
                <a:spcPct val="125000"/>
              </a:lnSpc>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Which candidate won and which candidate was the runner-up in each constituency of state for the 2024 election?</a:t>
            </a:r>
          </a:p>
          <a:p>
            <a:pPr marL="0" indent="0">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2E735B-6138-4EB3-ABFB-ED58A80B1DDF}"/>
              </a:ext>
            </a:extLst>
          </p:cNvPr>
          <p:cNvPicPr/>
          <p:nvPr/>
        </p:nvPicPr>
        <p:blipFill>
          <a:blip r:embed="rId2"/>
          <a:stretch>
            <a:fillRect/>
          </a:stretch>
        </p:blipFill>
        <p:spPr>
          <a:xfrm>
            <a:off x="442762" y="1771856"/>
            <a:ext cx="6432212" cy="438831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680769EF-25F5-45BC-B9A6-0AE2A0290AF7}"/>
              </a:ext>
            </a:extLst>
          </p:cNvPr>
          <p:cNvPicPr/>
          <p:nvPr/>
        </p:nvPicPr>
        <p:blipFill>
          <a:blip r:embed="rId3"/>
          <a:stretch>
            <a:fillRect/>
          </a:stretch>
        </p:blipFill>
        <p:spPr>
          <a:xfrm>
            <a:off x="6874974" y="1771856"/>
            <a:ext cx="4944680" cy="3433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7493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904774" y="336885"/>
            <a:ext cx="9610825" cy="6333428"/>
          </a:xfrm>
        </p:spPr>
        <p:txBody>
          <a:bodyPr>
            <a:normAutofit/>
          </a:bodyPr>
          <a:lstStyle/>
          <a:p>
            <a:pPr>
              <a:lnSpc>
                <a:spcPct val="125000"/>
              </a:lnSpc>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Which candidate won and which candidate was the runner-up in each constituency of state for the 2024 election?</a:t>
            </a:r>
          </a:p>
          <a:p>
            <a:pPr marL="0" indent="0">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894C001-68B3-4A35-9B86-1F8FABA6AE29}"/>
              </a:ext>
            </a:extLst>
          </p:cNvPr>
          <p:cNvGraphicFramePr>
            <a:graphicFrameLocks noGrp="1"/>
          </p:cNvGraphicFramePr>
          <p:nvPr>
            <p:extLst>
              <p:ext uri="{D42A27DB-BD31-4B8C-83A1-F6EECF244321}">
                <p14:modId xmlns:p14="http://schemas.microsoft.com/office/powerpoint/2010/main" val="752291155"/>
              </p:ext>
            </p:extLst>
          </p:nvPr>
        </p:nvGraphicFramePr>
        <p:xfrm>
          <a:off x="3234089" y="915895"/>
          <a:ext cx="6487427" cy="5754417"/>
        </p:xfrm>
        <a:graphic>
          <a:graphicData uri="http://schemas.openxmlformats.org/drawingml/2006/table">
            <a:tbl>
              <a:tblPr>
                <a:tableStyleId>{3C2FFA5D-87B4-456A-9821-1D502468CF0F}</a:tableStyleId>
              </a:tblPr>
              <a:tblGrid>
                <a:gridCol w="1250788">
                  <a:extLst>
                    <a:ext uri="{9D8B030D-6E8A-4147-A177-3AD203B41FA5}">
                      <a16:colId xmlns:a16="http://schemas.microsoft.com/office/drawing/2014/main" val="1621893648"/>
                    </a:ext>
                  </a:extLst>
                </a:gridCol>
                <a:gridCol w="2896068">
                  <a:extLst>
                    <a:ext uri="{9D8B030D-6E8A-4147-A177-3AD203B41FA5}">
                      <a16:colId xmlns:a16="http://schemas.microsoft.com/office/drawing/2014/main" val="371592362"/>
                    </a:ext>
                  </a:extLst>
                </a:gridCol>
                <a:gridCol w="2340571">
                  <a:extLst>
                    <a:ext uri="{9D8B030D-6E8A-4147-A177-3AD203B41FA5}">
                      <a16:colId xmlns:a16="http://schemas.microsoft.com/office/drawing/2014/main" val="2117083700"/>
                    </a:ext>
                  </a:extLst>
                </a:gridCol>
              </a:tblGrid>
              <a:tr h="112440">
                <a:tc>
                  <a:txBody>
                    <a:bodyPr/>
                    <a:lstStyle/>
                    <a:p>
                      <a:pPr algn="l" fontAlgn="b"/>
                      <a:r>
                        <a:rPr lang="en-IN" sz="800" b="1" u="none" strike="noStrike">
                          <a:solidFill>
                            <a:srgbClr val="000000"/>
                          </a:solidFill>
                          <a:effectLst/>
                        </a:rPr>
                        <a:t>Constituency_Name</a:t>
                      </a:r>
                      <a:endParaRPr lang="en-IN" sz="800" b="1"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1" u="none" strike="noStrike">
                          <a:solidFill>
                            <a:srgbClr val="000000"/>
                          </a:solidFill>
                          <a:effectLst/>
                        </a:rPr>
                        <a:t>Winning_Candidate</a:t>
                      </a:r>
                      <a:endParaRPr lang="en-IN" sz="800" b="1"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1" u="none" strike="noStrike">
                          <a:solidFill>
                            <a:srgbClr val="000000"/>
                          </a:solidFill>
                          <a:effectLst/>
                        </a:rPr>
                        <a:t>Runnerup_Candidate</a:t>
                      </a:r>
                      <a:endParaRPr lang="en-IN" sz="800" b="1"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439402936"/>
                  </a:ext>
                </a:extLst>
              </a:tr>
              <a:tr h="112440">
                <a:tc>
                  <a:txBody>
                    <a:bodyPr/>
                    <a:lstStyle/>
                    <a:p>
                      <a:pPr algn="l" fontAlgn="b"/>
                      <a:r>
                        <a:rPr lang="en-IN" sz="800" b="0" u="none" strike="noStrike">
                          <a:solidFill>
                            <a:srgbClr val="000000"/>
                          </a:solidFill>
                          <a:effectLst/>
                        </a:rPr>
                        <a:t>AHMEDNAGAR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NILESH DNYANDEV LANKE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DR. SUJAY RADHAKRISHNA VIKHEPATIL</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061138112"/>
                  </a:ext>
                </a:extLst>
              </a:tr>
              <a:tr h="112440">
                <a:tc>
                  <a:txBody>
                    <a:bodyPr/>
                    <a:lstStyle/>
                    <a:p>
                      <a:pPr algn="l" fontAlgn="b"/>
                      <a:r>
                        <a:rPr lang="en-IN" sz="800" b="0" u="none" strike="noStrike">
                          <a:solidFill>
                            <a:srgbClr val="000000"/>
                          </a:solidFill>
                          <a:effectLst/>
                        </a:rPr>
                        <a:t>AKOLA</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ANUP SANJAY DHOTRE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ABHAY KASHINATH PATIL</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841179842"/>
                  </a:ext>
                </a:extLst>
              </a:tr>
              <a:tr h="112440">
                <a:tc>
                  <a:txBody>
                    <a:bodyPr/>
                    <a:lstStyle/>
                    <a:p>
                      <a:pPr algn="l" fontAlgn="b"/>
                      <a:r>
                        <a:rPr lang="en-IN" sz="800" b="0" u="none" strike="noStrike">
                          <a:solidFill>
                            <a:srgbClr val="000000"/>
                          </a:solidFill>
                          <a:effectLst/>
                        </a:rPr>
                        <a:t>AMRAVATI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BALWANT BASWANT WANKHADE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NAVNEET RAVI RANA</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178839012"/>
                  </a:ext>
                </a:extLst>
              </a:tr>
              <a:tr h="112440">
                <a:tc>
                  <a:txBody>
                    <a:bodyPr/>
                    <a:lstStyle/>
                    <a:p>
                      <a:pPr algn="l" fontAlgn="b"/>
                      <a:r>
                        <a:rPr lang="en-IN" sz="800" b="0" u="none" strike="noStrike">
                          <a:solidFill>
                            <a:srgbClr val="000000"/>
                          </a:solidFill>
                          <a:effectLst/>
                        </a:rPr>
                        <a:t>AURANGABAD</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BHUMARE SANDIPANRAO ASARAM</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IMTIAZ JALEEL SYED</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94929862"/>
                  </a:ext>
                </a:extLst>
              </a:tr>
              <a:tr h="112440">
                <a:tc>
                  <a:txBody>
                    <a:bodyPr/>
                    <a:lstStyle/>
                    <a:p>
                      <a:pPr algn="l" fontAlgn="b"/>
                      <a:r>
                        <a:rPr lang="en-IN" sz="800" b="0" u="none" strike="noStrike">
                          <a:solidFill>
                            <a:srgbClr val="000000"/>
                          </a:solidFill>
                          <a:effectLst/>
                        </a:rPr>
                        <a:t>BARAMATI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SUPRIYA SULE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SUNETRA AJITDADA PAWAR</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230581510"/>
                  </a:ext>
                </a:extLst>
              </a:tr>
              <a:tr h="112440">
                <a:tc>
                  <a:txBody>
                    <a:bodyPr/>
                    <a:lstStyle/>
                    <a:p>
                      <a:pPr algn="l" fontAlgn="b"/>
                      <a:r>
                        <a:rPr lang="en-IN" sz="800" b="0" u="none" strike="noStrike">
                          <a:solidFill>
                            <a:srgbClr val="000000"/>
                          </a:solidFill>
                          <a:effectLst/>
                        </a:rPr>
                        <a:t>BEED</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BAJRANG MANOHAR SONWANE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PANKAJA GOPINATHRAO MUNDE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633273390"/>
                  </a:ext>
                </a:extLst>
              </a:tr>
              <a:tr h="112440">
                <a:tc>
                  <a:txBody>
                    <a:bodyPr/>
                    <a:lstStyle/>
                    <a:p>
                      <a:pPr algn="l" fontAlgn="b"/>
                      <a:r>
                        <a:rPr lang="en-IN" sz="800" b="0" u="none" strike="noStrike">
                          <a:solidFill>
                            <a:srgbClr val="000000"/>
                          </a:solidFill>
                          <a:effectLst/>
                        </a:rPr>
                        <a:t>BHANDARAGONDIYA</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DR. PRASHANT YADAORAO PADOLE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SUNIL BABURAO MENDHE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794353311"/>
                  </a:ext>
                </a:extLst>
              </a:tr>
              <a:tr h="112440">
                <a:tc>
                  <a:txBody>
                    <a:bodyPr/>
                    <a:lstStyle/>
                    <a:p>
                      <a:pPr algn="l" fontAlgn="b"/>
                      <a:r>
                        <a:rPr lang="en-IN" sz="800" b="0" u="none" strike="noStrike">
                          <a:solidFill>
                            <a:srgbClr val="000000"/>
                          </a:solidFill>
                          <a:effectLst/>
                        </a:rPr>
                        <a:t>BHIWANDI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BALYA MAMA - SURESH GOPINATH MHATRE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KAPIL MORESHWAR PATIL</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1648653110"/>
                  </a:ext>
                </a:extLst>
              </a:tr>
              <a:tr h="112440">
                <a:tc>
                  <a:txBody>
                    <a:bodyPr/>
                    <a:lstStyle/>
                    <a:p>
                      <a:pPr algn="l" fontAlgn="b"/>
                      <a:r>
                        <a:rPr lang="en-IN" sz="800" b="0" u="none" strike="noStrike">
                          <a:solidFill>
                            <a:srgbClr val="000000"/>
                          </a:solidFill>
                          <a:effectLst/>
                        </a:rPr>
                        <a:t>BULDHANA</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JADHAV PRATAPRAO GANPATRAO</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NARENDRA DAGDU KHEDEKAR</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1240913990"/>
                  </a:ext>
                </a:extLst>
              </a:tr>
              <a:tr h="112440">
                <a:tc>
                  <a:txBody>
                    <a:bodyPr/>
                    <a:lstStyle/>
                    <a:p>
                      <a:pPr algn="l" fontAlgn="b"/>
                      <a:r>
                        <a:rPr lang="en-IN" sz="800" b="0" u="none" strike="noStrike">
                          <a:solidFill>
                            <a:srgbClr val="000000"/>
                          </a:solidFill>
                          <a:effectLst/>
                        </a:rPr>
                        <a:t>CHANDRAPUR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DHANORKAR PRATIBHA SURESH ALIAS BALUBHAU</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MUNGANTIWAR SUDHIR SACCHIDANAND</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173498410"/>
                  </a:ext>
                </a:extLst>
              </a:tr>
              <a:tr h="112440">
                <a:tc>
                  <a:txBody>
                    <a:bodyPr/>
                    <a:lstStyle/>
                    <a:p>
                      <a:pPr algn="l" fontAlgn="b"/>
                      <a:r>
                        <a:rPr lang="en-IN" sz="800" b="0" u="none" strike="noStrike">
                          <a:solidFill>
                            <a:srgbClr val="000000"/>
                          </a:solidFill>
                          <a:effectLst/>
                        </a:rPr>
                        <a:t>DHULE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BACHHAV SHOBHA DINESH</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BHAMRE SUBHASH RAMRAO</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200074095"/>
                  </a:ext>
                </a:extLst>
              </a:tr>
              <a:tr h="112440">
                <a:tc>
                  <a:txBody>
                    <a:bodyPr/>
                    <a:lstStyle/>
                    <a:p>
                      <a:pPr algn="l" fontAlgn="b"/>
                      <a:r>
                        <a:rPr lang="en-IN" sz="800" b="0" u="none" strike="noStrike">
                          <a:solidFill>
                            <a:srgbClr val="000000"/>
                          </a:solidFill>
                          <a:effectLst/>
                        </a:rPr>
                        <a:t>DINDORI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BHASKAR MURLIDHAR BHAGARE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DR. BHARATI PRAVIN PAWAR</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680523520"/>
                  </a:ext>
                </a:extLst>
              </a:tr>
              <a:tr h="119384">
                <a:tc>
                  <a:txBody>
                    <a:bodyPr/>
                    <a:lstStyle/>
                    <a:p>
                      <a:pPr algn="l" fontAlgn="b"/>
                      <a:r>
                        <a:rPr lang="en-IN" sz="800" b="0" u="none" strike="noStrike">
                          <a:solidFill>
                            <a:srgbClr val="000000"/>
                          </a:solidFill>
                          <a:effectLst/>
                        </a:rPr>
                        <a:t>HATKANANGALE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DHAIRYASHEEL SAMBHAJIRAO MANE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SATYAJEET BABASAHEB PATIL (AABA) SARUDKAR</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795421683"/>
                  </a:ext>
                </a:extLst>
              </a:tr>
              <a:tr h="112440">
                <a:tc>
                  <a:txBody>
                    <a:bodyPr/>
                    <a:lstStyle/>
                    <a:p>
                      <a:pPr algn="l" fontAlgn="b"/>
                      <a:r>
                        <a:rPr lang="en-IN" sz="800" b="0" u="none" strike="noStrike">
                          <a:solidFill>
                            <a:srgbClr val="000000"/>
                          </a:solidFill>
                          <a:effectLst/>
                        </a:rPr>
                        <a:t>HINGOLI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AASHTIKAR PATIL NAGESH BAPURAO</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BABURAO KADAM KOHALIKAR</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941761460"/>
                  </a:ext>
                </a:extLst>
              </a:tr>
              <a:tr h="112440">
                <a:tc>
                  <a:txBody>
                    <a:bodyPr/>
                    <a:lstStyle/>
                    <a:p>
                      <a:pPr algn="l" fontAlgn="b"/>
                      <a:r>
                        <a:rPr lang="en-IN" sz="800" b="0" u="none" strike="noStrike">
                          <a:solidFill>
                            <a:srgbClr val="000000"/>
                          </a:solidFill>
                          <a:effectLst/>
                        </a:rPr>
                        <a:t>JALGAON</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SMITA UDAY WAGH</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KARAN BALASAHEB PATIL - PAWAR</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4085732402"/>
                  </a:ext>
                </a:extLst>
              </a:tr>
              <a:tr h="112440">
                <a:tc>
                  <a:txBody>
                    <a:bodyPr/>
                    <a:lstStyle/>
                    <a:p>
                      <a:pPr algn="l" fontAlgn="b"/>
                      <a:r>
                        <a:rPr lang="en-IN" sz="800" b="0" u="none" strike="noStrike">
                          <a:solidFill>
                            <a:srgbClr val="000000"/>
                          </a:solidFill>
                          <a:effectLst/>
                        </a:rPr>
                        <a:t>JALNA</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KALYAN VAIJINATHRAO KALE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DANVE RAOSAHEB DADARAO</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259570512"/>
                  </a:ext>
                </a:extLst>
              </a:tr>
              <a:tr h="112440">
                <a:tc>
                  <a:txBody>
                    <a:bodyPr/>
                    <a:lstStyle/>
                    <a:p>
                      <a:pPr algn="l" fontAlgn="b"/>
                      <a:r>
                        <a:rPr lang="en-IN" sz="800" b="0" u="none" strike="noStrike">
                          <a:solidFill>
                            <a:srgbClr val="000000"/>
                          </a:solidFill>
                          <a:effectLst/>
                        </a:rPr>
                        <a:t>KALYAN</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DR SHRIKANT EKNATH SHINDE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VAISHALI DAREKAR - RANE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671825899"/>
                  </a:ext>
                </a:extLst>
              </a:tr>
              <a:tr h="112440">
                <a:tc>
                  <a:txBody>
                    <a:bodyPr/>
                    <a:lstStyle/>
                    <a:p>
                      <a:pPr algn="l" fontAlgn="b"/>
                      <a:r>
                        <a:rPr lang="en-IN" sz="800" b="0" u="none" strike="noStrike">
                          <a:solidFill>
                            <a:srgbClr val="000000"/>
                          </a:solidFill>
                          <a:effectLst/>
                        </a:rPr>
                        <a:t>KOLHAPUR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CHHATRAPATI SHAHU SHAHAJI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SANJAY SADASHIVRAO MANDLIK</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443101696"/>
                  </a:ext>
                </a:extLst>
              </a:tr>
              <a:tr h="112440">
                <a:tc>
                  <a:txBody>
                    <a:bodyPr/>
                    <a:lstStyle/>
                    <a:p>
                      <a:pPr algn="l" fontAlgn="b"/>
                      <a:r>
                        <a:rPr lang="en-IN" sz="800" b="0" u="none" strike="noStrike">
                          <a:solidFill>
                            <a:srgbClr val="000000"/>
                          </a:solidFill>
                          <a:effectLst/>
                        </a:rPr>
                        <a:t>LATUR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DR. KALGE SHIVAJI BANDAPPA</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SUDHAKAR TUKARAM SHRANGARE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284702014"/>
                  </a:ext>
                </a:extLst>
              </a:tr>
              <a:tr h="112440">
                <a:tc>
                  <a:txBody>
                    <a:bodyPr/>
                    <a:lstStyle/>
                    <a:p>
                      <a:pPr algn="l" fontAlgn="b"/>
                      <a:r>
                        <a:rPr lang="en-IN" sz="800" b="0" u="none" strike="noStrike">
                          <a:solidFill>
                            <a:srgbClr val="000000"/>
                          </a:solidFill>
                          <a:effectLst/>
                        </a:rPr>
                        <a:t>MADHA</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MOHITE-PATIL DHAIRYASHEEL RAJSINH</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RANJEETSINGH HINDURAO NAIK NIMBALKAR</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33720424"/>
                  </a:ext>
                </a:extLst>
              </a:tr>
              <a:tr h="112440">
                <a:tc>
                  <a:txBody>
                    <a:bodyPr/>
                    <a:lstStyle/>
                    <a:p>
                      <a:pPr algn="l" fontAlgn="b"/>
                      <a:r>
                        <a:rPr lang="en-IN" sz="800" b="0" u="none" strike="noStrike">
                          <a:solidFill>
                            <a:srgbClr val="000000"/>
                          </a:solidFill>
                          <a:effectLst/>
                        </a:rPr>
                        <a:t>MAVAL</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SHRIRANG APPA CHANDU BARNE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SANJOG BHIKU WAGHERE PATIL</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1206291048"/>
                  </a:ext>
                </a:extLst>
              </a:tr>
              <a:tr h="112440">
                <a:tc>
                  <a:txBody>
                    <a:bodyPr/>
                    <a:lstStyle/>
                    <a:p>
                      <a:pPr algn="l" fontAlgn="b"/>
                      <a:r>
                        <a:rPr lang="en-IN" sz="800" b="0" u="none" strike="noStrike">
                          <a:solidFill>
                            <a:srgbClr val="000000"/>
                          </a:solidFill>
                          <a:effectLst/>
                        </a:rPr>
                        <a:t>MUMBAINORTH</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PIYUSH GOYAL</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BHUSHAN PATIL</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312326614"/>
                  </a:ext>
                </a:extLst>
              </a:tr>
              <a:tr h="112440">
                <a:tc>
                  <a:txBody>
                    <a:bodyPr/>
                    <a:lstStyle/>
                    <a:p>
                      <a:pPr algn="l" fontAlgn="b"/>
                      <a:r>
                        <a:rPr lang="en-IN" sz="800" b="0" u="none" strike="noStrike">
                          <a:solidFill>
                            <a:srgbClr val="000000"/>
                          </a:solidFill>
                          <a:effectLst/>
                        </a:rPr>
                        <a:t>MUMBAINORTHCENTRAL</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GAIKWAD VARSHA EKNATH</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ADV UJWAL NIKAM</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4267240390"/>
                  </a:ext>
                </a:extLst>
              </a:tr>
              <a:tr h="112440">
                <a:tc>
                  <a:txBody>
                    <a:bodyPr/>
                    <a:lstStyle/>
                    <a:p>
                      <a:pPr algn="l" fontAlgn="b"/>
                      <a:r>
                        <a:rPr lang="en-IN" sz="800" b="0" u="none" strike="noStrike">
                          <a:solidFill>
                            <a:srgbClr val="000000"/>
                          </a:solidFill>
                          <a:effectLst/>
                        </a:rPr>
                        <a:t>MUMBAINORTHEAST</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SANJAY DINA PATIL</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MIHIR CHANDRAKANT KOTECHA</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1321989584"/>
                  </a:ext>
                </a:extLst>
              </a:tr>
              <a:tr h="112440">
                <a:tc>
                  <a:txBody>
                    <a:bodyPr/>
                    <a:lstStyle/>
                    <a:p>
                      <a:pPr algn="l" fontAlgn="b"/>
                      <a:r>
                        <a:rPr lang="en-IN" sz="800" b="0" u="none" strike="noStrike">
                          <a:solidFill>
                            <a:srgbClr val="000000"/>
                          </a:solidFill>
                          <a:effectLst/>
                        </a:rPr>
                        <a:t>MUMBAINORTHWEST</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RAVINDRA DATTARAM WAIKAR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AMOL GAJANAN KIRTIKAR</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504160866"/>
                  </a:ext>
                </a:extLst>
              </a:tr>
              <a:tr h="112440">
                <a:tc>
                  <a:txBody>
                    <a:bodyPr/>
                    <a:lstStyle/>
                    <a:p>
                      <a:pPr algn="l" fontAlgn="b"/>
                      <a:r>
                        <a:rPr lang="en-IN" sz="800" b="0" u="none" strike="noStrike">
                          <a:solidFill>
                            <a:srgbClr val="000000"/>
                          </a:solidFill>
                          <a:effectLst/>
                        </a:rPr>
                        <a:t>MUMBAISOUTH</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ARVIND GANPAT SAWANT</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YAMINI YASHWANT JADHAV</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1124923599"/>
                  </a:ext>
                </a:extLst>
              </a:tr>
              <a:tr h="112440">
                <a:tc>
                  <a:txBody>
                    <a:bodyPr/>
                    <a:lstStyle/>
                    <a:p>
                      <a:pPr algn="l" fontAlgn="b"/>
                      <a:r>
                        <a:rPr lang="en-IN" sz="800" b="0" u="none" strike="noStrike">
                          <a:solidFill>
                            <a:srgbClr val="000000"/>
                          </a:solidFill>
                          <a:effectLst/>
                        </a:rPr>
                        <a:t>MUMBAISOUTHCENTRAL</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ANIL YESHWANT DESAI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RAHUL RAMESH SHEWALE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106588663"/>
                  </a:ext>
                </a:extLst>
              </a:tr>
              <a:tr h="112440">
                <a:tc>
                  <a:txBody>
                    <a:bodyPr/>
                    <a:lstStyle/>
                    <a:p>
                      <a:pPr algn="l" fontAlgn="b"/>
                      <a:r>
                        <a:rPr lang="en-IN" sz="800" b="0" u="none" strike="noStrike">
                          <a:solidFill>
                            <a:srgbClr val="000000"/>
                          </a:solidFill>
                          <a:effectLst/>
                        </a:rPr>
                        <a:t>NAGPUR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NITIN JAIRAM GADKARI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VIKAS THAKRE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327190329"/>
                  </a:ext>
                </a:extLst>
              </a:tr>
              <a:tr h="112440">
                <a:tc>
                  <a:txBody>
                    <a:bodyPr/>
                    <a:lstStyle/>
                    <a:p>
                      <a:pPr algn="l" fontAlgn="b"/>
                      <a:r>
                        <a:rPr lang="en-IN" sz="800" b="0" u="none" strike="noStrike">
                          <a:solidFill>
                            <a:srgbClr val="000000"/>
                          </a:solidFill>
                          <a:effectLst/>
                        </a:rPr>
                        <a:t>NANDED</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CHAVAN VASANTRAO BALWANTRAO</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CHIKHALIKAR PRATAPRAO GOVINDRAO</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464233393"/>
                  </a:ext>
                </a:extLst>
              </a:tr>
              <a:tr h="112440">
                <a:tc>
                  <a:txBody>
                    <a:bodyPr/>
                    <a:lstStyle/>
                    <a:p>
                      <a:pPr algn="l" fontAlgn="b"/>
                      <a:r>
                        <a:rPr lang="en-IN" sz="800" b="0" u="none" strike="noStrike">
                          <a:solidFill>
                            <a:srgbClr val="000000"/>
                          </a:solidFill>
                          <a:effectLst/>
                        </a:rPr>
                        <a:t>NANDURBAR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ADV GOWAAL KAGADA PADAVI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DR HEENA VIJAYKUMAR GAVIT</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641226794"/>
                  </a:ext>
                </a:extLst>
              </a:tr>
              <a:tr h="112440">
                <a:tc>
                  <a:txBody>
                    <a:bodyPr/>
                    <a:lstStyle/>
                    <a:p>
                      <a:pPr algn="l" fontAlgn="b"/>
                      <a:r>
                        <a:rPr lang="en-IN" sz="800" b="0" u="none" strike="noStrike">
                          <a:solidFill>
                            <a:srgbClr val="000000"/>
                          </a:solidFill>
                          <a:effectLst/>
                        </a:rPr>
                        <a:t>NASHIK</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RAJABHAU (PARAG) PRAKASH WAJE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GODSE HEMANT TUKARAM</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738483254"/>
                  </a:ext>
                </a:extLst>
              </a:tr>
              <a:tr h="112440">
                <a:tc>
                  <a:txBody>
                    <a:bodyPr/>
                    <a:lstStyle/>
                    <a:p>
                      <a:pPr algn="l" fontAlgn="b"/>
                      <a:r>
                        <a:rPr lang="en-IN" sz="800" b="0" u="none" strike="noStrike">
                          <a:solidFill>
                            <a:srgbClr val="000000"/>
                          </a:solidFill>
                          <a:effectLst/>
                        </a:rPr>
                        <a:t>OSMANABAD</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OMPRAKASH BHUPALSINH ALIAS PAVAN RAJENIMBALKAR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ARCHANA RANAJAGJITSINH PATIL</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827307816"/>
                  </a:ext>
                </a:extLst>
              </a:tr>
              <a:tr h="112440">
                <a:tc>
                  <a:txBody>
                    <a:bodyPr/>
                    <a:lstStyle/>
                    <a:p>
                      <a:pPr algn="l" fontAlgn="b"/>
                      <a:r>
                        <a:rPr lang="en-IN" sz="800" b="0" u="none" strike="noStrike">
                          <a:solidFill>
                            <a:srgbClr val="000000"/>
                          </a:solidFill>
                          <a:effectLst/>
                        </a:rPr>
                        <a:t>PALGHAR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DR. HEMANT VISHNU SAVARA</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BHARTI BHARAT KAMDI</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692113641"/>
                  </a:ext>
                </a:extLst>
              </a:tr>
              <a:tr h="112440">
                <a:tc>
                  <a:txBody>
                    <a:bodyPr/>
                    <a:lstStyle/>
                    <a:p>
                      <a:pPr algn="l" fontAlgn="b"/>
                      <a:r>
                        <a:rPr lang="en-IN" sz="800" b="0" u="none" strike="noStrike">
                          <a:solidFill>
                            <a:srgbClr val="000000"/>
                          </a:solidFill>
                          <a:effectLst/>
                        </a:rPr>
                        <a:t>PARBHANI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JADHAV SANJAY ( BANDU ) HARIBHAU</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JANKAR MAHADEV JAGANNATH</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772795151"/>
                  </a:ext>
                </a:extLst>
              </a:tr>
              <a:tr h="112440">
                <a:tc>
                  <a:txBody>
                    <a:bodyPr/>
                    <a:lstStyle/>
                    <a:p>
                      <a:pPr algn="l" fontAlgn="b"/>
                      <a:r>
                        <a:rPr lang="en-IN" sz="800" b="0" u="none" strike="noStrike">
                          <a:solidFill>
                            <a:srgbClr val="000000"/>
                          </a:solidFill>
                          <a:effectLst/>
                        </a:rPr>
                        <a:t>PUNE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MURLIDHAR MOHOL</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DHANGEKAR RAVINDRA HEMRAJ</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102838198"/>
                  </a:ext>
                </a:extLst>
              </a:tr>
              <a:tr h="112440">
                <a:tc>
                  <a:txBody>
                    <a:bodyPr/>
                    <a:lstStyle/>
                    <a:p>
                      <a:pPr algn="l" fontAlgn="b"/>
                      <a:r>
                        <a:rPr lang="en-IN" sz="800" b="0" u="none" strike="noStrike">
                          <a:solidFill>
                            <a:srgbClr val="000000"/>
                          </a:solidFill>
                          <a:effectLst/>
                        </a:rPr>
                        <a:t>RAIGAD</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TATKARE SUNIL DATTATREY</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ANANT GEETE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4294559663"/>
                  </a:ext>
                </a:extLst>
              </a:tr>
              <a:tr h="112440">
                <a:tc>
                  <a:txBody>
                    <a:bodyPr/>
                    <a:lstStyle/>
                    <a:p>
                      <a:pPr algn="l" fontAlgn="b"/>
                      <a:r>
                        <a:rPr lang="en-IN" sz="800" b="0" u="none" strike="noStrike">
                          <a:solidFill>
                            <a:srgbClr val="000000"/>
                          </a:solidFill>
                          <a:effectLst/>
                        </a:rPr>
                        <a:t>RAMTEK</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Shyamkumar (Babalu) Daulat Barve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RAJU DEONATH PARVE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712112504"/>
                  </a:ext>
                </a:extLst>
              </a:tr>
              <a:tr h="112440">
                <a:tc>
                  <a:txBody>
                    <a:bodyPr/>
                    <a:lstStyle/>
                    <a:p>
                      <a:pPr algn="l" fontAlgn="b"/>
                      <a:r>
                        <a:rPr lang="en-IN" sz="800" b="0" u="none" strike="noStrike">
                          <a:solidFill>
                            <a:srgbClr val="000000"/>
                          </a:solidFill>
                          <a:effectLst/>
                        </a:rPr>
                        <a:t>RAVER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KHADSE RAKSHA NIKHIL</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SHRIRAM DAYARAM PATIL</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731728430"/>
                  </a:ext>
                </a:extLst>
              </a:tr>
              <a:tr h="112440">
                <a:tc>
                  <a:txBody>
                    <a:bodyPr/>
                    <a:lstStyle/>
                    <a:p>
                      <a:pPr algn="l" fontAlgn="b"/>
                      <a:r>
                        <a:rPr lang="en-IN" sz="800" b="0" u="none" strike="noStrike">
                          <a:solidFill>
                            <a:srgbClr val="000000"/>
                          </a:solidFill>
                          <a:effectLst/>
                        </a:rPr>
                        <a:t>SANGLI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VISHAL (DADA) PRAKASHBAPU PATIL</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SANJAY (KAKA) PATIL</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573679206"/>
                  </a:ext>
                </a:extLst>
              </a:tr>
              <a:tr h="137067">
                <a:tc>
                  <a:txBody>
                    <a:bodyPr/>
                    <a:lstStyle/>
                    <a:p>
                      <a:pPr algn="l" fontAlgn="b"/>
                      <a:r>
                        <a:rPr lang="en-IN" sz="800" b="0" u="none" strike="noStrike">
                          <a:solidFill>
                            <a:srgbClr val="000000"/>
                          </a:solidFill>
                          <a:effectLst/>
                        </a:rPr>
                        <a:t>SATARA</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SHRIMANT CHH UDAYANRAJE PRATAPSINHAMAHARAJ BHONSLE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SHASHIKANT JAYVANTRAO SHINDE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31258633"/>
                  </a:ext>
                </a:extLst>
              </a:tr>
              <a:tr h="112440">
                <a:tc>
                  <a:txBody>
                    <a:bodyPr/>
                    <a:lstStyle/>
                    <a:p>
                      <a:pPr algn="l" fontAlgn="b"/>
                      <a:r>
                        <a:rPr lang="en-IN" sz="800" b="0" u="none" strike="noStrike">
                          <a:solidFill>
                            <a:srgbClr val="000000"/>
                          </a:solidFill>
                          <a:effectLst/>
                        </a:rPr>
                        <a:t>SHIRDI</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BHAUSAHEB RAJARAM WAKCHAURE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LOKHANDE SADASHIV KISAN</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653261165"/>
                  </a:ext>
                </a:extLst>
              </a:tr>
              <a:tr h="112440">
                <a:tc>
                  <a:txBody>
                    <a:bodyPr/>
                    <a:lstStyle/>
                    <a:p>
                      <a:pPr algn="l" fontAlgn="b"/>
                      <a:r>
                        <a:rPr lang="en-IN" sz="800" b="0" u="none" strike="noStrike">
                          <a:solidFill>
                            <a:srgbClr val="000000"/>
                          </a:solidFill>
                          <a:effectLst/>
                        </a:rPr>
                        <a:t>SHIRUR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DR. AMOL RAMSING KOLHE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ADHALRAO SHIVAJI DATTATREY</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1042628397"/>
                  </a:ext>
                </a:extLst>
              </a:tr>
              <a:tr h="112440">
                <a:tc>
                  <a:txBody>
                    <a:bodyPr/>
                    <a:lstStyle/>
                    <a:p>
                      <a:pPr algn="l" fontAlgn="b"/>
                      <a:r>
                        <a:rPr lang="en-IN" sz="800" b="0" u="none" strike="noStrike">
                          <a:solidFill>
                            <a:srgbClr val="000000"/>
                          </a:solidFill>
                          <a:effectLst/>
                        </a:rPr>
                        <a:t>SOLAPUR</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PRANITI SUSHILKUMAR SHINDE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RAM VITTHAL SATPUTE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3752856278"/>
                  </a:ext>
                </a:extLst>
              </a:tr>
              <a:tr h="112440">
                <a:tc>
                  <a:txBody>
                    <a:bodyPr/>
                    <a:lstStyle/>
                    <a:p>
                      <a:pPr algn="l" fontAlgn="b"/>
                      <a:r>
                        <a:rPr lang="en-IN" sz="800" b="0" u="none" strike="noStrike">
                          <a:solidFill>
                            <a:srgbClr val="000000"/>
                          </a:solidFill>
                          <a:effectLst/>
                        </a:rPr>
                        <a:t>THANE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NARESH GANPAT MHASKE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RAJAN BABURAO VICHARE</a:t>
                      </a:r>
                      <a:endParaRPr lang="en-IN" sz="800" b="0" i="0" u="none" strike="noStrike">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1867306201"/>
                  </a:ext>
                </a:extLst>
              </a:tr>
              <a:tr h="112440">
                <a:tc>
                  <a:txBody>
                    <a:bodyPr/>
                    <a:lstStyle/>
                    <a:p>
                      <a:pPr algn="l" fontAlgn="b"/>
                      <a:r>
                        <a:rPr lang="en-IN" sz="800" b="0" u="none" strike="noStrike">
                          <a:solidFill>
                            <a:srgbClr val="000000"/>
                          </a:solidFill>
                          <a:effectLst/>
                        </a:rPr>
                        <a:t>WARDHA</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a:solidFill>
                            <a:srgbClr val="000000"/>
                          </a:solidFill>
                          <a:effectLst/>
                        </a:rPr>
                        <a:t>AMAR SHARADRAO KALE</a:t>
                      </a:r>
                      <a:endParaRPr lang="en-IN" sz="800" b="0" i="0" u="none" strike="noStrike">
                        <a:solidFill>
                          <a:srgbClr val="000000"/>
                        </a:solidFill>
                        <a:effectLst/>
                        <a:latin typeface="Calibri" panose="020F0502020204030204" pitchFamily="34" charset="0"/>
                      </a:endParaRPr>
                    </a:p>
                  </a:txBody>
                  <a:tcPr marL="2910" marR="2910" marT="2910" marB="0" anchor="b"/>
                </a:tc>
                <a:tc>
                  <a:txBody>
                    <a:bodyPr/>
                    <a:lstStyle/>
                    <a:p>
                      <a:pPr algn="l" fontAlgn="b"/>
                      <a:r>
                        <a:rPr lang="en-IN" sz="800" b="0" u="none" strike="noStrike" dirty="0">
                          <a:solidFill>
                            <a:srgbClr val="000000"/>
                          </a:solidFill>
                          <a:effectLst/>
                        </a:rPr>
                        <a:t>RAMDAS CHANDRABHAN TADAS</a:t>
                      </a:r>
                      <a:endParaRPr lang="en-IN" sz="800" b="0" i="0" u="none" strike="noStrike" dirty="0">
                        <a:solidFill>
                          <a:srgbClr val="000000"/>
                        </a:solidFill>
                        <a:effectLst/>
                        <a:latin typeface="Calibri" panose="020F0502020204030204" pitchFamily="34" charset="0"/>
                      </a:endParaRPr>
                    </a:p>
                  </a:txBody>
                  <a:tcPr marL="2910" marR="2910" marT="2910" marB="0" anchor="b"/>
                </a:tc>
                <a:extLst>
                  <a:ext uri="{0D108BD9-81ED-4DB2-BD59-A6C34878D82A}">
                    <a16:rowId xmlns:a16="http://schemas.microsoft.com/office/drawing/2014/main" val="2265144667"/>
                  </a:ext>
                </a:extLst>
              </a:tr>
            </a:tbl>
          </a:graphicData>
        </a:graphic>
      </p:graphicFrame>
    </p:spTree>
    <p:extLst>
      <p:ext uri="{BB962C8B-B14F-4D97-AF65-F5344CB8AC3E}">
        <p14:creationId xmlns:p14="http://schemas.microsoft.com/office/powerpoint/2010/main" val="165011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625642" y="817562"/>
            <a:ext cx="10515600" cy="5583106"/>
          </a:xfrm>
        </p:spPr>
        <p:txBody>
          <a:bodyPr>
            <a:normAutofit/>
          </a:bodyPr>
          <a:lstStyle/>
          <a:p>
            <a:pPr>
              <a:lnSpc>
                <a:spcPct val="125000"/>
              </a:lnSpc>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For the state of Maharashtra, what are the total no of seats, total no of candidates, total no of parties, total votes (including EVM and postal), and the breakdown of EVM and postal votes?</a:t>
            </a: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854B59-A398-4409-8C01-1DA2093F5F87}"/>
              </a:ext>
            </a:extLst>
          </p:cNvPr>
          <p:cNvPicPr>
            <a:picLocks noChangeAspect="1"/>
          </p:cNvPicPr>
          <p:nvPr/>
        </p:nvPicPr>
        <p:blipFill>
          <a:blip r:embed="rId2"/>
          <a:stretch>
            <a:fillRect/>
          </a:stretch>
        </p:blipFill>
        <p:spPr>
          <a:xfrm>
            <a:off x="933549" y="1538022"/>
            <a:ext cx="8630854" cy="3781953"/>
          </a:xfrm>
          <a:prstGeom prst="rect">
            <a:avLst/>
          </a:prstGeom>
          <a:ln>
            <a:noFill/>
          </a:ln>
          <a:effectLst>
            <a:outerShdw blurRad="292100" dist="139700" dir="2700000" algn="tl" rotWithShape="0">
              <a:srgbClr val="333333">
                <a:alpha val="65000"/>
              </a:srgbClr>
            </a:outerShdw>
          </a:effectLst>
        </p:spPr>
      </p:pic>
      <p:graphicFrame>
        <p:nvGraphicFramePr>
          <p:cNvPr id="5" name="Table 4">
            <a:extLst>
              <a:ext uri="{FF2B5EF4-FFF2-40B4-BE49-F238E27FC236}">
                <a16:creationId xmlns:a16="http://schemas.microsoft.com/office/drawing/2014/main" id="{35478ED8-BC48-4F66-9D97-90B63A50D4CE}"/>
              </a:ext>
            </a:extLst>
          </p:cNvPr>
          <p:cNvGraphicFramePr>
            <a:graphicFrameLocks noGrp="1"/>
          </p:cNvGraphicFramePr>
          <p:nvPr>
            <p:extLst>
              <p:ext uri="{D42A27DB-BD31-4B8C-83A1-F6EECF244321}">
                <p14:modId xmlns:p14="http://schemas.microsoft.com/office/powerpoint/2010/main" val="3831274260"/>
              </p:ext>
            </p:extLst>
          </p:nvPr>
        </p:nvGraphicFramePr>
        <p:xfrm>
          <a:off x="1050759" y="5672002"/>
          <a:ext cx="6505074" cy="728666"/>
        </p:xfrm>
        <a:graphic>
          <a:graphicData uri="http://schemas.openxmlformats.org/drawingml/2006/table">
            <a:tbl>
              <a:tblPr>
                <a:tableStyleId>{3C2FFA5D-87B4-456A-9821-1D502468CF0F}</a:tableStyleId>
              </a:tblPr>
              <a:tblGrid>
                <a:gridCol w="835793">
                  <a:extLst>
                    <a:ext uri="{9D8B030D-6E8A-4147-A177-3AD203B41FA5}">
                      <a16:colId xmlns:a16="http://schemas.microsoft.com/office/drawing/2014/main" val="793190619"/>
                    </a:ext>
                  </a:extLst>
                </a:gridCol>
                <a:gridCol w="1232033">
                  <a:extLst>
                    <a:ext uri="{9D8B030D-6E8A-4147-A177-3AD203B41FA5}">
                      <a16:colId xmlns:a16="http://schemas.microsoft.com/office/drawing/2014/main" val="3732891062"/>
                    </a:ext>
                  </a:extLst>
                </a:gridCol>
                <a:gridCol w="952901">
                  <a:extLst>
                    <a:ext uri="{9D8B030D-6E8A-4147-A177-3AD203B41FA5}">
                      <a16:colId xmlns:a16="http://schemas.microsoft.com/office/drawing/2014/main" val="1107857897"/>
                    </a:ext>
                  </a:extLst>
                </a:gridCol>
                <a:gridCol w="1222409">
                  <a:extLst>
                    <a:ext uri="{9D8B030D-6E8A-4147-A177-3AD203B41FA5}">
                      <a16:colId xmlns:a16="http://schemas.microsoft.com/office/drawing/2014/main" val="1296279967"/>
                    </a:ext>
                  </a:extLst>
                </a:gridCol>
                <a:gridCol w="1270534">
                  <a:extLst>
                    <a:ext uri="{9D8B030D-6E8A-4147-A177-3AD203B41FA5}">
                      <a16:colId xmlns:a16="http://schemas.microsoft.com/office/drawing/2014/main" val="3368348094"/>
                    </a:ext>
                  </a:extLst>
                </a:gridCol>
                <a:gridCol w="991404">
                  <a:extLst>
                    <a:ext uri="{9D8B030D-6E8A-4147-A177-3AD203B41FA5}">
                      <a16:colId xmlns:a16="http://schemas.microsoft.com/office/drawing/2014/main" val="4123557398"/>
                    </a:ext>
                  </a:extLst>
                </a:gridCol>
              </a:tblGrid>
              <a:tr h="364333">
                <a:tc>
                  <a:txBody>
                    <a:bodyPr/>
                    <a:lstStyle/>
                    <a:p>
                      <a:pPr algn="l" fontAlgn="b"/>
                      <a:r>
                        <a:rPr lang="en-IN" sz="1100" b="1" u="none" strike="noStrike">
                          <a:solidFill>
                            <a:srgbClr val="000000"/>
                          </a:solidFill>
                          <a:effectLst/>
                        </a:rPr>
                        <a:t>Total_Seats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dirty="0" err="1">
                          <a:solidFill>
                            <a:srgbClr val="000000"/>
                          </a:solidFill>
                          <a:effectLst/>
                        </a:rPr>
                        <a:t>Total_Candidates</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a:solidFill>
                            <a:srgbClr val="000000"/>
                          </a:solidFill>
                          <a:effectLst/>
                        </a:rPr>
                        <a:t>Total_Parties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a:solidFill>
                            <a:srgbClr val="000000"/>
                          </a:solidFill>
                          <a:effectLst/>
                        </a:rPr>
                        <a:t>Total_EVM_votes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a:solidFill>
                            <a:srgbClr val="000000"/>
                          </a:solidFill>
                          <a:effectLst/>
                        </a:rPr>
                        <a:t>Total_postal_votes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b="1" u="none" strike="noStrike">
                          <a:solidFill>
                            <a:srgbClr val="000000"/>
                          </a:solidFill>
                          <a:effectLst/>
                        </a:rPr>
                        <a:t>Total_Votes</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31191649"/>
                  </a:ext>
                </a:extLst>
              </a:tr>
              <a:tr h="364333">
                <a:tc>
                  <a:txBody>
                    <a:bodyPr/>
                    <a:lstStyle/>
                    <a:p>
                      <a:pPr algn="r" fontAlgn="b"/>
                      <a:r>
                        <a:rPr lang="en-IN" sz="1100" b="0" u="none" strike="noStrike">
                          <a:solidFill>
                            <a:srgbClr val="000000"/>
                          </a:solidFill>
                          <a:effectLst/>
                        </a:rPr>
                        <a:t>45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dirty="0">
                          <a:solidFill>
                            <a:srgbClr val="000000"/>
                          </a:solidFill>
                          <a:effectLst/>
                        </a:rPr>
                        <a:t>1078</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123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53682213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a:solidFill>
                            <a:srgbClr val="000000"/>
                          </a:solidFill>
                          <a:effectLst/>
                        </a:rPr>
                        <a:t>190992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b="0" u="none" strike="noStrike" dirty="0">
                          <a:solidFill>
                            <a:srgbClr val="000000"/>
                          </a:solidFill>
                          <a:effectLst/>
                        </a:rPr>
                        <a:t>53873205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59583608"/>
                  </a:ext>
                </a:extLst>
              </a:tr>
            </a:tbl>
          </a:graphicData>
        </a:graphic>
      </p:graphicFrame>
    </p:spTree>
    <p:extLst>
      <p:ext uri="{BB962C8B-B14F-4D97-AF65-F5344CB8AC3E}">
        <p14:creationId xmlns:p14="http://schemas.microsoft.com/office/powerpoint/2010/main" val="96502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0D20-CEB5-4C91-8A71-85598737E70D}"/>
              </a:ext>
            </a:extLst>
          </p:cNvPr>
          <p:cNvSpPr>
            <a:spLocks noGrp="1"/>
          </p:cNvSpPr>
          <p:nvPr>
            <p:ph type="title"/>
          </p:nvPr>
        </p:nvSpPr>
        <p:spPr/>
        <p:txBody>
          <a:bodyPr>
            <a:normAutofit/>
          </a:bodyPr>
          <a:lstStyle/>
          <a:p>
            <a:r>
              <a:rPr lang="en-IN" b="1" dirty="0">
                <a:latin typeface="+mn-lt"/>
              </a:rPr>
              <a:t>SQL PROJECT</a:t>
            </a:r>
            <a:br>
              <a:rPr lang="en-IN" b="1" dirty="0">
                <a:latin typeface="+mn-lt"/>
              </a:rPr>
            </a:br>
            <a:r>
              <a:rPr lang="en-IN" sz="2800" b="1" dirty="0">
                <a:solidFill>
                  <a:schemeClr val="accent1">
                    <a:lumMod val="75000"/>
                  </a:schemeClr>
                </a:solidFill>
                <a:latin typeface="+mn-lt"/>
              </a:rPr>
              <a:t>INDIAN GENERAL ELECTION RESULT ANALYSIS 2024</a:t>
            </a:r>
          </a:p>
        </p:txBody>
      </p:sp>
      <p:sp>
        <p:nvSpPr>
          <p:cNvPr id="3" name="Content Placeholder 2">
            <a:extLst>
              <a:ext uri="{FF2B5EF4-FFF2-40B4-BE49-F238E27FC236}">
                <a16:creationId xmlns:a16="http://schemas.microsoft.com/office/drawing/2014/main" id="{A4949FC9-C1B1-4B11-AB25-3019A7047C63}"/>
              </a:ext>
            </a:extLst>
          </p:cNvPr>
          <p:cNvSpPr>
            <a:spLocks noGrp="1"/>
          </p:cNvSpPr>
          <p:nvPr>
            <p:ph idx="1"/>
          </p:nvPr>
        </p:nvSpPr>
        <p:spPr/>
        <p:txBody>
          <a:bodyPr>
            <a:normAutofit fontScale="85000" lnSpcReduction="10000"/>
          </a:bodyPr>
          <a:lstStyle/>
          <a:p>
            <a:pPr marL="0" indent="0">
              <a:buNone/>
            </a:pPr>
            <a:r>
              <a:rPr lang="en-IN" sz="2400" b="1" dirty="0"/>
              <a:t>PROBLEM STATEMENT</a:t>
            </a:r>
          </a:p>
          <a:p>
            <a:pPr>
              <a:lnSpc>
                <a:spcPct val="160000"/>
              </a:lnSpc>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What is the distribution of EVM votes versus postal votes for candidates in a specific constituency?</a:t>
            </a:r>
          </a:p>
          <a:p>
            <a:pPr>
              <a:lnSpc>
                <a:spcPct val="160000"/>
              </a:lnSpc>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Which parties won the most seats in a state and how many seats did each party won?</a:t>
            </a:r>
            <a:endParaRPr lang="en-IN" sz="18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What is the total no of seats won by each alliance (NDA, I.N.D.I.A and OTHER) in each state for the Indian elections 2024?</a:t>
            </a:r>
          </a:p>
          <a:p>
            <a:pPr>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Which candidate received the highest no of EVM votes in each constituency (Top 10)?</a:t>
            </a:r>
            <a:endParaRPr lang="en-IN" sz="18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Which candidate won and which candidate was the runner-up in each constituency of state for the 2024 election?</a:t>
            </a:r>
          </a:p>
          <a:p>
            <a:pPr>
              <a:buFont typeface="Wingdings" panose="05000000000000000000" pitchFamily="2" charset="2"/>
              <a:buChar char="§"/>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For the state of Maharashtra, what are the total no of seats, total no of candidates, total no of parties, total votes (including EVM and postal), and the breakdown of EVM and postal votes?</a:t>
            </a:r>
          </a:p>
          <a:p>
            <a:pPr>
              <a:buFont typeface="Wingdings" panose="05000000000000000000" pitchFamily="2" charset="2"/>
              <a:buChar char="§"/>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170399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0D20-CEB5-4C91-8A71-85598737E70D}"/>
              </a:ext>
            </a:extLst>
          </p:cNvPr>
          <p:cNvSpPr>
            <a:spLocks noGrp="1"/>
          </p:cNvSpPr>
          <p:nvPr>
            <p:ph type="title"/>
          </p:nvPr>
        </p:nvSpPr>
        <p:spPr>
          <a:xfrm>
            <a:off x="1069848" y="484632"/>
            <a:ext cx="10058400" cy="1440421"/>
          </a:xfrm>
        </p:spPr>
        <p:txBody>
          <a:bodyPr>
            <a:normAutofit/>
          </a:bodyPr>
          <a:lstStyle/>
          <a:p>
            <a:r>
              <a:rPr lang="en-IN" b="1" dirty="0">
                <a:latin typeface="+mn-lt"/>
              </a:rPr>
              <a:t>SQL PROJECT</a:t>
            </a:r>
            <a:br>
              <a:rPr lang="en-IN" b="1" dirty="0">
                <a:latin typeface="+mn-lt"/>
              </a:rPr>
            </a:br>
            <a:r>
              <a:rPr lang="en-IN" sz="2800" b="1" dirty="0">
                <a:solidFill>
                  <a:schemeClr val="accent1">
                    <a:lumMod val="75000"/>
                  </a:schemeClr>
                </a:solidFill>
                <a:latin typeface="+mn-lt"/>
              </a:rPr>
              <a:t>INDIAN GENERAL ELECTION RESULT ANALYSIS 2024</a:t>
            </a:r>
          </a:p>
        </p:txBody>
      </p:sp>
      <p:sp>
        <p:nvSpPr>
          <p:cNvPr id="3" name="Content Placeholder 2">
            <a:extLst>
              <a:ext uri="{FF2B5EF4-FFF2-40B4-BE49-F238E27FC236}">
                <a16:creationId xmlns:a16="http://schemas.microsoft.com/office/drawing/2014/main" id="{A4949FC9-C1B1-4B11-AB25-3019A7047C63}"/>
              </a:ext>
            </a:extLst>
          </p:cNvPr>
          <p:cNvSpPr>
            <a:spLocks noGrp="1"/>
          </p:cNvSpPr>
          <p:nvPr>
            <p:ph idx="1"/>
          </p:nvPr>
        </p:nvSpPr>
        <p:spPr>
          <a:xfrm>
            <a:off x="677333" y="1912124"/>
            <a:ext cx="10058399" cy="4825559"/>
          </a:xfrm>
        </p:spPr>
        <p:txBody>
          <a:bodyPr>
            <a:normAutofit/>
          </a:bodyPr>
          <a:lstStyle/>
          <a:p>
            <a:pPr marL="0" indent="0">
              <a:buNone/>
            </a:pPr>
            <a:r>
              <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ENTITY RELATIONSHIP DIAGRAM (ERD)  </a:t>
            </a: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C90A32-4B3C-4F3C-AF38-21BA39D45603}"/>
              </a:ext>
            </a:extLst>
          </p:cNvPr>
          <p:cNvPicPr>
            <a:picLocks noChangeAspect="1"/>
          </p:cNvPicPr>
          <p:nvPr/>
        </p:nvPicPr>
        <p:blipFill>
          <a:blip r:embed="rId2"/>
          <a:stretch>
            <a:fillRect/>
          </a:stretch>
        </p:blipFill>
        <p:spPr>
          <a:xfrm>
            <a:off x="1299412" y="2483318"/>
            <a:ext cx="9115124" cy="41292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424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0D20-CEB5-4C91-8A71-85598737E70D}"/>
              </a:ext>
            </a:extLst>
          </p:cNvPr>
          <p:cNvSpPr>
            <a:spLocks noGrp="1"/>
          </p:cNvSpPr>
          <p:nvPr>
            <p:ph type="title" idx="4294967295"/>
          </p:nvPr>
        </p:nvSpPr>
        <p:spPr>
          <a:xfrm>
            <a:off x="0" y="247650"/>
            <a:ext cx="10515600" cy="1325563"/>
          </a:xfrm>
        </p:spPr>
        <p:txBody>
          <a:bodyPr>
            <a:normAutofit fontScale="90000"/>
          </a:bodyPr>
          <a:lstStyle/>
          <a:p>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br>
              <a:rPr lang="en-IN" sz="2800" b="1" dirty="0">
                <a:solidFill>
                  <a:schemeClr val="accent1">
                    <a:lumMod val="75000"/>
                  </a:schemeClr>
                </a:solidFill>
                <a:latin typeface="+mn-lt"/>
              </a:rPr>
            </a:br>
            <a:endParaRPr lang="en-IN" sz="2800"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360362" y="623035"/>
            <a:ext cx="10155238" cy="5695950"/>
          </a:xfrm>
        </p:spPr>
        <p:txBody>
          <a:bodyPr>
            <a:normAutofit/>
          </a:bodyPr>
          <a:lstStyle/>
          <a:p>
            <a:pPr>
              <a:lnSpc>
                <a:spcPct val="125000"/>
              </a:lnSpc>
              <a:spcAft>
                <a:spcPts val="800"/>
              </a:spcAft>
            </a:pPr>
            <a:r>
              <a:rPr lang="en-IN" sz="20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Total seats</a:t>
            </a:r>
          </a:p>
          <a:p>
            <a:pPr>
              <a:lnSpc>
                <a:spcPct val="125000"/>
              </a:lnSpc>
              <a:spcAft>
                <a:spcPts val="800"/>
              </a:spcAft>
            </a:pPr>
            <a:endParaRPr lang="en-IN" sz="2000" b="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5000"/>
              </a:lnSpc>
              <a:spcAft>
                <a:spcPts val="800"/>
              </a:spcAft>
              <a:buNone/>
            </a:pPr>
            <a:endParaRPr lang="en-IN" sz="2000" b="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What are the total no of seats available for elections in each state?</a:t>
            </a:r>
            <a:endParaRPr lang="en-IN" sz="18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endParaRPr lang="en-IN" sz="1800" b="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endParaRPr lang="en-IN" sz="1800" b="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A0D93E0-E83D-404F-9ED4-E4722E157521}"/>
              </a:ext>
            </a:extLst>
          </p:cNvPr>
          <p:cNvPicPr/>
          <p:nvPr/>
        </p:nvPicPr>
        <p:blipFill>
          <a:blip r:embed="rId2"/>
          <a:stretch>
            <a:fillRect/>
          </a:stretch>
        </p:blipFill>
        <p:spPr>
          <a:xfrm>
            <a:off x="867076" y="1071062"/>
            <a:ext cx="6120865" cy="1193767"/>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B4ADC761-DD07-4E1D-B056-29CAA1A35DD0}"/>
              </a:ext>
            </a:extLst>
          </p:cNvPr>
          <p:cNvPicPr/>
          <p:nvPr/>
        </p:nvPicPr>
        <p:blipFill>
          <a:blip r:embed="rId3"/>
          <a:stretch>
            <a:fillRect/>
          </a:stretch>
        </p:blipFill>
        <p:spPr>
          <a:xfrm>
            <a:off x="1054901" y="2359603"/>
            <a:ext cx="1823051" cy="626175"/>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0E303162-85B7-4EEC-9B46-E52FBFDA63C4}"/>
              </a:ext>
            </a:extLst>
          </p:cNvPr>
          <p:cNvPicPr/>
          <p:nvPr/>
        </p:nvPicPr>
        <p:blipFill>
          <a:blip r:embed="rId4"/>
          <a:stretch>
            <a:fillRect/>
          </a:stretch>
        </p:blipFill>
        <p:spPr>
          <a:xfrm>
            <a:off x="1054901" y="3613115"/>
            <a:ext cx="4729882" cy="287976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AB53B1E5-EC97-4A8C-9EE1-6778B4EF41F7}"/>
              </a:ext>
            </a:extLst>
          </p:cNvPr>
          <p:cNvPicPr/>
          <p:nvPr/>
        </p:nvPicPr>
        <p:blipFill>
          <a:blip r:embed="rId5"/>
          <a:stretch>
            <a:fillRect/>
          </a:stretch>
        </p:blipFill>
        <p:spPr>
          <a:xfrm>
            <a:off x="6795301" y="3767188"/>
            <a:ext cx="2781835" cy="25097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179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631648" y="692150"/>
            <a:ext cx="10515600" cy="5473700"/>
          </a:xfrm>
        </p:spPr>
        <p:txBody>
          <a:bodyPr>
            <a:normAutofit/>
          </a:bodyPr>
          <a:lstStyle/>
          <a:p>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Total Seats Won by NDA Alliance                              </a:t>
            </a:r>
            <a:endParaRPr lang="en-IN" sz="18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75F75B-1898-4C2C-B7A4-05EED349B924}"/>
              </a:ext>
            </a:extLst>
          </p:cNvPr>
          <p:cNvPicPr/>
          <p:nvPr/>
        </p:nvPicPr>
        <p:blipFill>
          <a:blip r:embed="rId2"/>
          <a:stretch>
            <a:fillRect/>
          </a:stretch>
        </p:blipFill>
        <p:spPr>
          <a:xfrm>
            <a:off x="871720" y="1232035"/>
            <a:ext cx="7136499" cy="3682046"/>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959AB3BF-82C8-4420-AAE1-3F4FBC069774}"/>
              </a:ext>
            </a:extLst>
          </p:cNvPr>
          <p:cNvPicPr/>
          <p:nvPr/>
        </p:nvPicPr>
        <p:blipFill>
          <a:blip r:embed="rId3"/>
          <a:stretch>
            <a:fillRect/>
          </a:stretch>
        </p:blipFill>
        <p:spPr>
          <a:xfrm>
            <a:off x="871720" y="4914081"/>
            <a:ext cx="6193223" cy="158297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F23B8796-DBFD-4B53-8662-46959B144745}"/>
              </a:ext>
            </a:extLst>
          </p:cNvPr>
          <p:cNvPicPr>
            <a:picLocks noChangeAspect="1"/>
          </p:cNvPicPr>
          <p:nvPr/>
        </p:nvPicPr>
        <p:blipFill>
          <a:blip r:embed="rId4"/>
          <a:stretch>
            <a:fillRect/>
          </a:stretch>
        </p:blipFill>
        <p:spPr>
          <a:xfrm>
            <a:off x="6514308" y="5790092"/>
            <a:ext cx="2705478" cy="7049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731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901901" y="692150"/>
            <a:ext cx="10515600" cy="5473700"/>
          </a:xfrm>
        </p:spPr>
        <p:txBody>
          <a:bodyPr>
            <a:normAutofit/>
          </a:bodyPr>
          <a:lstStyle/>
          <a:p>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Seats Won by </a:t>
            </a:r>
            <a:r>
              <a:rPr lang="en-IN" b="1" dirty="0">
                <a:solidFill>
                  <a:schemeClr val="accent1">
                    <a:lumMod val="75000"/>
                  </a:schemeClr>
                </a:solidFill>
                <a:latin typeface="Calibri" panose="020F0502020204030204" pitchFamily="34" charset="0"/>
                <a:ea typeface="Times New Roman" panose="02020603050405020304" pitchFamily="18" charset="0"/>
                <a:cs typeface="Times New Roman" panose="02020603050405020304" pitchFamily="18" charset="0"/>
              </a:rPr>
              <a:t>NDA</a:t>
            </a: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Alliance Parties</a:t>
            </a: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FEBC87-AC78-4EBC-8B4D-482A3C9A2750}"/>
              </a:ext>
            </a:extLst>
          </p:cNvPr>
          <p:cNvPicPr/>
          <p:nvPr/>
        </p:nvPicPr>
        <p:blipFill>
          <a:blip r:embed="rId2"/>
          <a:stretch>
            <a:fillRect/>
          </a:stretch>
        </p:blipFill>
        <p:spPr>
          <a:xfrm>
            <a:off x="844149" y="1278722"/>
            <a:ext cx="5806908" cy="3296998"/>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D12E5EE7-424C-48C4-9815-3B02E9651979}"/>
              </a:ext>
            </a:extLst>
          </p:cNvPr>
          <p:cNvPicPr/>
          <p:nvPr/>
        </p:nvPicPr>
        <p:blipFill>
          <a:blip r:embed="rId3"/>
          <a:stretch>
            <a:fillRect/>
          </a:stretch>
        </p:blipFill>
        <p:spPr>
          <a:xfrm>
            <a:off x="844149" y="4669020"/>
            <a:ext cx="5421897" cy="1648526"/>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ACA4F301-5C3E-46A5-A3B3-3D2B362AADD8}"/>
              </a:ext>
            </a:extLst>
          </p:cNvPr>
          <p:cNvPicPr>
            <a:picLocks noChangeAspect="1"/>
          </p:cNvPicPr>
          <p:nvPr/>
        </p:nvPicPr>
        <p:blipFill>
          <a:blip r:embed="rId4"/>
          <a:stretch>
            <a:fillRect/>
          </a:stretch>
        </p:blipFill>
        <p:spPr>
          <a:xfrm>
            <a:off x="6814688" y="3429000"/>
            <a:ext cx="2695072" cy="30280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665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750887" y="762503"/>
            <a:ext cx="10690225" cy="5473700"/>
          </a:xfrm>
        </p:spPr>
        <p:txBody>
          <a:bodyPr>
            <a:normAutofit/>
          </a:bodyPr>
          <a:lstStyle/>
          <a:p>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Total Seats Won by I.N.D.I.A Alliance</a:t>
            </a: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493A68E-226E-46A0-B9F9-77177506965F}"/>
              </a:ext>
            </a:extLst>
          </p:cNvPr>
          <p:cNvPicPr/>
          <p:nvPr/>
        </p:nvPicPr>
        <p:blipFill>
          <a:blip r:embed="rId2"/>
          <a:stretch>
            <a:fillRect/>
          </a:stretch>
        </p:blipFill>
        <p:spPr>
          <a:xfrm>
            <a:off x="816644" y="1149349"/>
            <a:ext cx="6469680" cy="268150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967211B-DA1C-4E27-8325-1C5676EE61D4}"/>
              </a:ext>
            </a:extLst>
          </p:cNvPr>
          <p:cNvPicPr/>
          <p:nvPr/>
        </p:nvPicPr>
        <p:blipFill>
          <a:blip r:embed="rId3"/>
          <a:stretch>
            <a:fillRect/>
          </a:stretch>
        </p:blipFill>
        <p:spPr>
          <a:xfrm>
            <a:off x="816644" y="3830854"/>
            <a:ext cx="4958514" cy="257175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47C1CDB-113F-4F44-8CB8-78A8BA3177EB}"/>
              </a:ext>
            </a:extLst>
          </p:cNvPr>
          <p:cNvPicPr/>
          <p:nvPr/>
        </p:nvPicPr>
        <p:blipFill>
          <a:blip r:embed="rId4"/>
          <a:stretch>
            <a:fillRect/>
          </a:stretch>
        </p:blipFill>
        <p:spPr>
          <a:xfrm>
            <a:off x="5354721" y="5634836"/>
            <a:ext cx="2352040" cy="921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583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413886" y="721611"/>
            <a:ext cx="10515600" cy="5583237"/>
          </a:xfrm>
        </p:spPr>
        <p:txBody>
          <a:bodyPr>
            <a:normAutofit/>
          </a:bodyPr>
          <a:lstStyle/>
          <a:p>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Seats Won by I.N.D.I.A Alliance Parties</a:t>
            </a: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274A031-216D-4D8C-94D3-3071985EB11F}"/>
              </a:ext>
            </a:extLst>
          </p:cNvPr>
          <p:cNvPicPr/>
          <p:nvPr/>
        </p:nvPicPr>
        <p:blipFill>
          <a:blip r:embed="rId2"/>
          <a:stretch>
            <a:fillRect/>
          </a:stretch>
        </p:blipFill>
        <p:spPr>
          <a:xfrm>
            <a:off x="519765" y="1174283"/>
            <a:ext cx="6294922" cy="305120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AD45938-02D3-4CC8-848A-BFCA2ABF5227}"/>
              </a:ext>
            </a:extLst>
          </p:cNvPr>
          <p:cNvPicPr/>
          <p:nvPr/>
        </p:nvPicPr>
        <p:blipFill>
          <a:blip r:embed="rId3"/>
          <a:stretch>
            <a:fillRect/>
          </a:stretch>
        </p:blipFill>
        <p:spPr>
          <a:xfrm>
            <a:off x="519764" y="4225489"/>
            <a:ext cx="4976262" cy="2261937"/>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DB417DB5-AC37-4B91-9D08-FD6D0B3239D6}"/>
              </a:ext>
            </a:extLst>
          </p:cNvPr>
          <p:cNvPicPr/>
          <p:nvPr/>
        </p:nvPicPr>
        <p:blipFill>
          <a:blip r:embed="rId4"/>
          <a:stretch>
            <a:fillRect/>
          </a:stretch>
        </p:blipFill>
        <p:spPr>
          <a:xfrm>
            <a:off x="7084195" y="3176334"/>
            <a:ext cx="2507381" cy="209830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01799DE1-BE40-4CC4-8E83-B7AA0987C3E5}"/>
              </a:ext>
            </a:extLst>
          </p:cNvPr>
          <p:cNvPicPr/>
          <p:nvPr/>
        </p:nvPicPr>
        <p:blipFill>
          <a:blip r:embed="rId5"/>
          <a:stretch>
            <a:fillRect/>
          </a:stretch>
        </p:blipFill>
        <p:spPr>
          <a:xfrm>
            <a:off x="7084196" y="5274644"/>
            <a:ext cx="2507380" cy="10975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782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49FC9-C1B1-4B11-AB25-3019A7047C63}"/>
              </a:ext>
            </a:extLst>
          </p:cNvPr>
          <p:cNvSpPr>
            <a:spLocks noGrp="1"/>
          </p:cNvSpPr>
          <p:nvPr>
            <p:ph idx="4294967295"/>
          </p:nvPr>
        </p:nvSpPr>
        <p:spPr>
          <a:xfrm>
            <a:off x="346508" y="623888"/>
            <a:ext cx="10169091" cy="5844289"/>
          </a:xfrm>
        </p:spPr>
        <p:txBody>
          <a:bodyPr>
            <a:normAutofit/>
          </a:bodyPr>
          <a:lstStyle/>
          <a:p>
            <a:pPr>
              <a:spcAft>
                <a:spcPts val="8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Add new column field in table </a:t>
            </a:r>
            <a:r>
              <a:rPr lang="en-IN" sz="1800" b="1" dirty="0" err="1">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partywise_results</a:t>
            </a: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to get the Party Allianz as NDA, I.N.D.I.A and OTHER.</a:t>
            </a:r>
          </a:p>
          <a:p>
            <a:pPr marL="0" indent="0">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21E9DCD-0914-4725-ADBB-3A7D980DEFDA}"/>
              </a:ext>
            </a:extLst>
          </p:cNvPr>
          <p:cNvPicPr/>
          <p:nvPr/>
        </p:nvPicPr>
        <p:blipFill>
          <a:blip r:embed="rId2"/>
          <a:stretch>
            <a:fillRect/>
          </a:stretch>
        </p:blipFill>
        <p:spPr>
          <a:xfrm>
            <a:off x="779646" y="2079057"/>
            <a:ext cx="5702970" cy="415505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164BE77B-55EC-4AB4-9C30-8B7BD4A70E7D}"/>
              </a:ext>
            </a:extLst>
          </p:cNvPr>
          <p:cNvPicPr>
            <a:picLocks noChangeAspect="1"/>
          </p:cNvPicPr>
          <p:nvPr/>
        </p:nvPicPr>
        <p:blipFill>
          <a:blip r:embed="rId3"/>
          <a:stretch>
            <a:fillRect/>
          </a:stretch>
        </p:blipFill>
        <p:spPr>
          <a:xfrm>
            <a:off x="779646" y="1160663"/>
            <a:ext cx="3962953" cy="657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59675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3215</TotalTime>
  <Words>1994</Words>
  <Application>Microsoft Office PowerPoint</Application>
  <PresentationFormat>Widescreen</PresentationFormat>
  <Paragraphs>704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Wingdings</vt:lpstr>
      <vt:lpstr>Wingdings 3</vt:lpstr>
      <vt:lpstr>Facet</vt:lpstr>
      <vt:lpstr>SQL PROJECT INDIAN GENERAL ELECTION RESULT ANALYSIS 2024</vt:lpstr>
      <vt:lpstr>SQL PROJECT INDIAN GENERAL ELECTION RESULT ANALYSIS 2024</vt:lpstr>
      <vt:lpstr>SQL PROJECT INDIAN GENERAL ELECTION RESULT ANALYSIS 2024</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Sharma</dc:creator>
  <cp:lastModifiedBy>Mayank Sharma</cp:lastModifiedBy>
  <cp:revision>19</cp:revision>
  <dcterms:created xsi:type="dcterms:W3CDTF">2025-03-26T10:38:16Z</dcterms:created>
  <dcterms:modified xsi:type="dcterms:W3CDTF">2025-03-29T11:27:28Z</dcterms:modified>
</cp:coreProperties>
</file>