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5" r:id="rId3"/>
    <p:sldId id="257" r:id="rId4"/>
    <p:sldId id="304" r:id="rId5"/>
    <p:sldId id="263" r:id="rId6"/>
    <p:sldId id="267" r:id="rId7"/>
    <p:sldId id="265" r:id="rId8"/>
    <p:sldId id="268" r:id="rId9"/>
    <p:sldId id="269" r:id="rId10"/>
    <p:sldId id="271" r:id="rId11"/>
    <p:sldId id="272" r:id="rId12"/>
    <p:sldId id="306" r:id="rId13"/>
    <p:sldId id="273" r:id="rId14"/>
    <p:sldId id="274" r:id="rId15"/>
    <p:sldId id="276" r:id="rId16"/>
    <p:sldId id="277" r:id="rId17"/>
    <p:sldId id="307" r:id="rId18"/>
    <p:sldId id="278" r:id="rId19"/>
    <p:sldId id="279" r:id="rId20"/>
    <p:sldId id="280" r:id="rId21"/>
    <p:sldId id="281" r:id="rId22"/>
    <p:sldId id="308" r:id="rId23"/>
    <p:sldId id="309" r:id="rId24"/>
    <p:sldId id="282" r:id="rId25"/>
    <p:sldId id="283" r:id="rId26"/>
    <p:sldId id="284" r:id="rId27"/>
    <p:sldId id="292" r:id="rId28"/>
    <p:sldId id="285" r:id="rId29"/>
    <p:sldId id="310" r:id="rId30"/>
    <p:sldId id="311" r:id="rId31"/>
    <p:sldId id="286" r:id="rId32"/>
    <p:sldId id="287" r:id="rId33"/>
    <p:sldId id="288" r:id="rId34"/>
    <p:sldId id="289" r:id="rId35"/>
    <p:sldId id="290" r:id="rId36"/>
    <p:sldId id="291" r:id="rId37"/>
    <p:sldId id="312" r:id="rId38"/>
    <p:sldId id="293" r:id="rId39"/>
    <p:sldId id="295" r:id="rId40"/>
    <p:sldId id="296" r:id="rId41"/>
    <p:sldId id="297" r:id="rId42"/>
    <p:sldId id="298" r:id="rId43"/>
    <p:sldId id="314" r:id="rId44"/>
    <p:sldId id="313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801"/>
    <a:srgbClr val="40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32" y="32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C9B2-CC99-43B7-ACBF-2E68FBEAFAF6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4C18-634C-48C2-AE18-9ACC1C16E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4044468" y="1428108"/>
            <a:ext cx="4103064" cy="4103064"/>
            <a:chOff x="4120894" y="1211173"/>
            <a:chExt cx="4320000" cy="4320000"/>
          </a:xfrm>
        </p:grpSpPr>
        <p:sp>
          <p:nvSpPr>
            <p:cNvPr id="8" name="矩形 7"/>
            <p:cNvSpPr/>
            <p:nvPr/>
          </p:nvSpPr>
          <p:spPr>
            <a:xfrm rot="2700000">
              <a:off x="4120894" y="1211173"/>
              <a:ext cx="4320000" cy="4320000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4456995" y="1547274"/>
              <a:ext cx="3647798" cy="3647798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 userDrawn="1"/>
        </p:nvSpPr>
        <p:spPr>
          <a:xfrm>
            <a:off x="3004095" y="2477033"/>
            <a:ext cx="618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4085C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SCU  LawTech</a:t>
            </a:r>
            <a:endParaRPr lang="zh-TW" altLang="en-US" sz="7200" b="1" dirty="0">
              <a:solidFill>
                <a:srgbClr val="4085C5"/>
              </a:solidFill>
              <a:latin typeface="Gadugi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90" y="5270643"/>
            <a:ext cx="1951582" cy="19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0" y="1371600"/>
            <a:ext cx="6819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 userDrawn="1"/>
        </p:nvGrpSpPr>
        <p:grpSpPr>
          <a:xfrm rot="20661150">
            <a:off x="6551614" y="1182285"/>
            <a:ext cx="595865" cy="434972"/>
            <a:chOff x="6602415" y="1652187"/>
            <a:chExt cx="595865" cy="434972"/>
          </a:xfrm>
        </p:grpSpPr>
        <p:sp>
          <p:nvSpPr>
            <p:cNvPr id="6" name="矩形 5"/>
            <p:cNvSpPr/>
            <p:nvPr/>
          </p:nvSpPr>
          <p:spPr>
            <a:xfrm rot="2700000">
              <a:off x="6602415" y="1652187"/>
              <a:ext cx="434972" cy="434972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6830990" y="1697303"/>
              <a:ext cx="367290" cy="367290"/>
            </a:xfrm>
            <a:prstGeom prst="rect">
              <a:avLst/>
            </a:prstGeom>
            <a:noFill/>
            <a:ln w="28575">
              <a:solidFill>
                <a:schemeClr val="accent5">
                  <a:alpha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28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3074994">
            <a:off x="10427170" y="5492456"/>
            <a:ext cx="1319332" cy="1319332"/>
          </a:xfrm>
          <a:prstGeom prst="rect">
            <a:avLst/>
          </a:prstGeom>
          <a:solidFill>
            <a:srgbClr val="4085C5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3074994">
            <a:off x="11187056" y="5517913"/>
            <a:ext cx="1114043" cy="1114043"/>
          </a:xfrm>
          <a:prstGeom prst="rect">
            <a:avLst/>
          </a:prstGeom>
          <a:solidFill>
            <a:srgbClr val="F1B801">
              <a:alpha val="40000"/>
            </a:srgb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8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rot="3074994">
            <a:off x="3228376" y="561376"/>
            <a:ext cx="5735249" cy="5735249"/>
          </a:xfrm>
          <a:prstGeom prst="rect">
            <a:avLst/>
          </a:prstGeom>
          <a:solidFill>
            <a:srgbClr val="F1B801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3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0" y="1371600"/>
            <a:ext cx="6819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rot="3074994">
            <a:off x="9631455" y="3252401"/>
            <a:ext cx="3350466" cy="3350466"/>
          </a:xfrm>
          <a:prstGeom prst="rect">
            <a:avLst/>
          </a:prstGeom>
          <a:solidFill>
            <a:srgbClr val="4085C5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3074994">
            <a:off x="7017171" y="789400"/>
            <a:ext cx="5428458" cy="5428458"/>
          </a:xfrm>
          <a:prstGeom prst="rect">
            <a:avLst/>
          </a:prstGeom>
          <a:solidFill>
            <a:srgbClr val="F1B801">
              <a:alpha val="20000"/>
            </a:srgb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1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0" y="1371600"/>
            <a:ext cx="6819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rot="3074994">
            <a:off x="10427170" y="5492456"/>
            <a:ext cx="1319332" cy="1319332"/>
          </a:xfrm>
          <a:prstGeom prst="rect">
            <a:avLst/>
          </a:prstGeom>
          <a:solidFill>
            <a:srgbClr val="4085C5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3074994">
            <a:off x="11187056" y="5517913"/>
            <a:ext cx="1114043" cy="1114043"/>
          </a:xfrm>
          <a:prstGeom prst="rect">
            <a:avLst/>
          </a:prstGeom>
          <a:solidFill>
            <a:srgbClr val="F1B801">
              <a:alpha val="40000"/>
            </a:srgb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0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4044468" y="1428108"/>
            <a:ext cx="4103064" cy="4103064"/>
            <a:chOff x="4120894" y="1211173"/>
            <a:chExt cx="4320000" cy="4320000"/>
          </a:xfrm>
        </p:grpSpPr>
        <p:sp>
          <p:nvSpPr>
            <p:cNvPr id="8" name="矩形 7"/>
            <p:cNvSpPr/>
            <p:nvPr/>
          </p:nvSpPr>
          <p:spPr>
            <a:xfrm rot="2700000">
              <a:off x="4120894" y="1211173"/>
              <a:ext cx="4320000" cy="4320000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4456995" y="1547274"/>
              <a:ext cx="3647798" cy="3647798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 userDrawn="1"/>
        </p:nvSpPr>
        <p:spPr>
          <a:xfrm>
            <a:off x="4130948" y="2828836"/>
            <a:ext cx="393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4085C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THANKS</a:t>
            </a:r>
            <a:endParaRPr lang="zh-TW" altLang="en-US" sz="7200" b="1" dirty="0">
              <a:solidFill>
                <a:srgbClr val="4085C5"/>
              </a:solidFill>
              <a:latin typeface="Gadugi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90" y="5270643"/>
            <a:ext cx="1951582" cy="19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7" r:id="rId5"/>
    <p:sldLayoutId id="2147483656" r:id="rId6"/>
    <p:sldLayoutId id="2147483652" r:id="rId7"/>
    <p:sldLayoutId id="214748365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4044468" y="1428108"/>
            <a:ext cx="4103064" cy="4103064"/>
            <a:chOff x="4120894" y="1211173"/>
            <a:chExt cx="4320000" cy="4320000"/>
          </a:xfrm>
        </p:grpSpPr>
        <p:sp>
          <p:nvSpPr>
            <p:cNvPr id="5" name="矩形 4"/>
            <p:cNvSpPr/>
            <p:nvPr/>
          </p:nvSpPr>
          <p:spPr>
            <a:xfrm rot="2700000">
              <a:off x="4120894" y="1211173"/>
              <a:ext cx="4320000" cy="4320000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4456995" y="1547274"/>
              <a:ext cx="3647798" cy="3647798"/>
            </a:xfrm>
            <a:prstGeom prst="rect">
              <a:avLst/>
            </a:prstGeom>
            <a:noFill/>
            <a:ln w="28575">
              <a:solidFill>
                <a:srgbClr val="4085C5">
                  <a:alpha val="4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90" y="5270643"/>
            <a:ext cx="1951582" cy="19479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04095" y="2477033"/>
            <a:ext cx="618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4085C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SCU  LawTech</a:t>
            </a:r>
            <a:endParaRPr lang="zh-TW" altLang="en-US" sz="7200" b="1" dirty="0">
              <a:solidFill>
                <a:srgbClr val="4085C5"/>
              </a:solidFill>
              <a:latin typeface="Gadugi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4494246" y="4172504"/>
            <a:ext cx="371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rgbClr val="F1B80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Class </a:t>
            </a:r>
            <a:r>
              <a:rPr lang="en-US" altLang="zh-TW" sz="6000" b="1" dirty="0" smtClean="0">
                <a:solidFill>
                  <a:srgbClr val="F1B80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#02</a:t>
            </a:r>
            <a:endParaRPr lang="zh-TW" altLang="en-US" sz="6000" b="1" dirty="0">
              <a:solidFill>
                <a:srgbClr val="F1B80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5" y="330200"/>
            <a:ext cx="6350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9" y="1790700"/>
            <a:ext cx="4855463" cy="4495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790700"/>
            <a:ext cx="5181647" cy="379310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527800" y="6019800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取商數時，在負值要小心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1311467" y="406400"/>
            <a:ext cx="135466" cy="1354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4" y="330200"/>
            <a:ext cx="712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比大小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604516" y="1693333"/>
            <a:ext cx="810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大小比較：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80" y="2463748"/>
            <a:ext cx="3508420" cy="40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4" y="330200"/>
            <a:ext cx="712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浮點數的精確度問題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604517" y="1693333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電腦是二進位制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2348653"/>
            <a:ext cx="814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實數的無限精度跟有限記憶體之間的矛盾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1" y="2982800"/>
            <a:ext cx="6311899" cy="37771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21400" y="368300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一般來說，不建議直接進行比較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7" y="2479651"/>
            <a:ext cx="10434167" cy="32226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flipH="1">
            <a:off x="604516" y="1693333"/>
            <a:ext cx="1046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可以是「單引號」、「雙引號」或是「三個雙引號」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35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755"/>
          <a:stretch/>
        </p:blipFill>
        <p:spPr>
          <a:xfrm>
            <a:off x="3429000" y="1410958"/>
            <a:ext cx="5334000" cy="54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7" y="1693333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找位置（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）相關的，皆使用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</a:t>
            </a:r>
          </a:p>
        </p:txBody>
      </p:sp>
      <p:sp>
        <p:nvSpPr>
          <p:cNvPr id="6" name="文字方塊 5"/>
          <p:cNvSpPr txBox="1"/>
          <p:nvPr/>
        </p:nvSpPr>
        <p:spPr>
          <a:xfrm flipH="1">
            <a:off x="604517" y="2353733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從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開始，取頭不取尾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65200" y="3632200"/>
            <a:ext cx="4241800" cy="1772860"/>
            <a:chOff x="3949700" y="3543300"/>
            <a:chExt cx="4241800" cy="1772860"/>
          </a:xfrm>
        </p:grpSpPr>
        <p:sp>
          <p:nvSpPr>
            <p:cNvPr id="7" name="文字方塊 6"/>
            <p:cNvSpPr txBox="1"/>
            <p:nvPr/>
          </p:nvSpPr>
          <p:spPr>
            <a:xfrm>
              <a:off x="3949700" y="3746500"/>
              <a:ext cx="424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9600" dirty="0" smtClean="0">
                  <a:solidFill>
                    <a:schemeClr val="accent1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apple</a:t>
              </a:r>
              <a:endParaRPr lang="zh-TW" altLang="en-US" sz="9600" dirty="0">
                <a:solidFill>
                  <a:schemeClr val="accent1">
                    <a:lumMod val="50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14800" y="354330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accent5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</a:t>
              </a:r>
              <a:endParaRPr lang="zh-TW" altLang="en-US" sz="2800" dirty="0">
                <a:solidFill>
                  <a:schemeClr val="accent5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92700" y="354330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5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1</a:t>
              </a:r>
              <a:endParaRPr lang="zh-TW" altLang="en-US" sz="2800" dirty="0">
                <a:solidFill>
                  <a:schemeClr val="accent5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57900" y="354330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5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2</a:t>
              </a:r>
              <a:endParaRPr lang="zh-TW" altLang="en-US" sz="2800" dirty="0">
                <a:solidFill>
                  <a:schemeClr val="accent5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58000" y="354330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5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3</a:t>
              </a:r>
              <a:endParaRPr lang="zh-TW" altLang="en-US" sz="2800" dirty="0">
                <a:solidFill>
                  <a:schemeClr val="accent5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70800" y="354330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5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4</a:t>
              </a:r>
              <a:endParaRPr lang="zh-TW" altLang="en-US" sz="2800" dirty="0">
                <a:solidFill>
                  <a:schemeClr val="accent5"/>
                </a:solidFill>
                <a:latin typeface="Gadugi" panose="020B0502040204020203" pitchFamily="34" charset="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837015"/>
            <a:ext cx="4265901" cy="48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91" y="1803368"/>
            <a:ext cx="8273538" cy="30607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2769844"/>
            <a:ext cx="5316287" cy="39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57016" y="2828836"/>
            <a:ext cx="387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今日課程</a:t>
            </a:r>
            <a:endParaRPr lang="zh-TW" altLang="en-US" sz="72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81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8" y="1841480"/>
            <a:ext cx="10189513" cy="2311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579"/>
          <a:stretch/>
        </p:blipFill>
        <p:spPr>
          <a:xfrm>
            <a:off x="254000" y="4162396"/>
            <a:ext cx="5743062" cy="20320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86" y="4162396"/>
            <a:ext cx="5429314" cy="23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8" y="3082900"/>
            <a:ext cx="10881285" cy="2809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4" y="1628764"/>
            <a:ext cx="11371573" cy="13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96" y="0"/>
            <a:ext cx="6892949" cy="68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字串格式化：把字串中的變數替換成變數值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35375" y="2892336"/>
            <a:ext cx="6091950" cy="3207896"/>
            <a:chOff x="135375" y="3019336"/>
            <a:chExt cx="6091950" cy="320789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75" y="3629649"/>
              <a:ext cx="6091950" cy="2597583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600200" y="3019336"/>
              <a:ext cx="316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str.format( )</a:t>
              </a:r>
              <a:endPara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176432" y="2892336"/>
            <a:ext cx="5875867" cy="3486783"/>
            <a:chOff x="6176432" y="3019336"/>
            <a:chExt cx="5875867" cy="348678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432" y="3629649"/>
              <a:ext cx="5875867" cy="287647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8048623" y="3019336"/>
              <a:ext cx="21314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f</a:t>
              </a:r>
              <a:r>
                <a:rPr lang="en-US" altLang="zh-TW" sz="4000" b="1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-string</a:t>
              </a:r>
              <a:endPara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4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32297" y="1955777"/>
            <a:ext cx="5080045" cy="4648222"/>
            <a:chOff x="532297" y="1955777"/>
            <a:chExt cx="5080045" cy="464822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395" y="1955777"/>
              <a:ext cx="4459849" cy="331040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7" y="4978384"/>
              <a:ext cx="5080045" cy="1625615"/>
            </a:xfrm>
            <a:prstGeom prst="rect">
              <a:avLst/>
            </a:prstGeom>
          </p:spPr>
        </p:pic>
      </p:grpSp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邏輯運算符：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792341" y="2121935"/>
            <a:ext cx="4834791" cy="4482064"/>
            <a:chOff x="7198740" y="2020336"/>
            <a:chExt cx="4834791" cy="448206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1825" y="2020336"/>
              <a:ext cx="2768620" cy="2976267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8740" y="4830217"/>
              <a:ext cx="4834791" cy="167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0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運算子的優先順序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5077"/>
              </p:ext>
            </p:extLst>
          </p:nvPr>
        </p:nvGraphicFramePr>
        <p:xfrm>
          <a:off x="1221049" y="2384965"/>
          <a:ext cx="9749902" cy="4306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951"/>
                <a:gridCol w="4874951"/>
              </a:tblGrid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</a:t>
                      </a:r>
                      <a:endParaRPr lang="zh-TW" altLang="en-US" sz="2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sz="2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次方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**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乘法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加減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關係（大小）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、＞、＞＝、＜＝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邏輯</a:t>
                      </a:r>
                      <a:endParaRPr lang="en-US" altLang="zh-TW" sz="2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邏輯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and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8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邏輯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</a:t>
                      </a:r>
                      <a:endParaRPr lang="zh-TW" altLang="en-US" sz="2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8682" marR="98682" marT="49341" marB="4934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小括號：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uple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元組）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 flipH="1">
            <a:off x="604516" y="23918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括號：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（列表、串列）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04516" y="3064933"/>
            <a:ext cx="8526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大括號：</a:t>
            </a:r>
            <a:r>
              <a:rPr lang="en-US" altLang="zh-TW" sz="3200" dirty="0" err="1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（字典）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（集合）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37" y="4073502"/>
            <a:ext cx="7163974" cy="25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tuple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可放不同型態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 flipH="1">
            <a:off x="604516" y="3098800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30" y="3862901"/>
            <a:ext cx="5448941" cy="24743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flipH="1">
            <a:off x="604516" y="2396067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不可變動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0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2" y="4066099"/>
            <a:ext cx="3395155" cy="264622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tuple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2" y="1843587"/>
            <a:ext cx="4445045" cy="28257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665" y="2067953"/>
            <a:ext cx="6454188" cy="14583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371" y="4015300"/>
            <a:ext cx="5653469" cy="14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可放不同型態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62" y="3844906"/>
            <a:ext cx="5195077" cy="227649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 flipH="1">
            <a:off x="604516" y="2345266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變動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604516" y="2997200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0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60" y="1632956"/>
            <a:ext cx="5259974" cy="47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後面增加元素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784"/>
          <a:stretch/>
        </p:blipFill>
        <p:spPr>
          <a:xfrm>
            <a:off x="270933" y="4158169"/>
            <a:ext cx="6239934" cy="19716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309" y="4293637"/>
            <a:ext cx="5690205" cy="1870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65" y="2530468"/>
            <a:ext cx="6626271" cy="10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</a:t>
            </a:r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604515" y="1731433"/>
            <a:ext cx="1025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種不同的方法，生成一個 </a:t>
            </a:r>
            <a:r>
              <a:rPr lang="en-US" altLang="zh-TW" sz="3200" dirty="0"/>
              <a:t>[1,2,"Bob", [1,2]]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8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8" y="330200"/>
            <a:ext cx="3370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rgbClr val="4085C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Content</a:t>
            </a:r>
            <a:endParaRPr lang="zh-TW" altLang="en-US" sz="6000" b="1" dirty="0">
              <a:solidFill>
                <a:srgbClr val="4085C5"/>
              </a:solidFill>
              <a:latin typeface="Gadugi" panose="020B0502040204020203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603167" y="1778000"/>
            <a:ext cx="6351270" cy="584775"/>
            <a:chOff x="1230630" y="1778000"/>
            <a:chExt cx="6351270" cy="584775"/>
          </a:xfrm>
        </p:grpSpPr>
        <p:sp>
          <p:nvSpPr>
            <p:cNvPr id="4" name="文字方塊 3"/>
            <p:cNvSpPr txBox="1"/>
            <p:nvPr/>
          </p:nvSpPr>
          <p:spPr>
            <a:xfrm flipH="1">
              <a:off x="1569719" y="1778000"/>
              <a:ext cx="6012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簡單回顧</a:t>
              </a:r>
              <a:endPara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630" y="1931791"/>
              <a:ext cx="318770" cy="277192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1603167" y="2545706"/>
            <a:ext cx="6351270" cy="584775"/>
            <a:chOff x="1230630" y="1778000"/>
            <a:chExt cx="6351270" cy="584775"/>
          </a:xfrm>
        </p:grpSpPr>
        <p:sp>
          <p:nvSpPr>
            <p:cNvPr id="17" name="文字方塊 16"/>
            <p:cNvSpPr txBox="1"/>
            <p:nvPr/>
          </p:nvSpPr>
          <p:spPr>
            <a:xfrm flipH="1">
              <a:off x="1569719" y="1778000"/>
              <a:ext cx="6012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今日課程</a:t>
              </a:r>
              <a:endPara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630" y="1931791"/>
              <a:ext cx="318770" cy="277192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603167" y="3313411"/>
            <a:ext cx="6351270" cy="584775"/>
            <a:chOff x="1230630" y="1778000"/>
            <a:chExt cx="6351270" cy="584775"/>
          </a:xfrm>
        </p:grpSpPr>
        <p:sp>
          <p:nvSpPr>
            <p:cNvPr id="10" name="文字方塊 9"/>
            <p:cNvSpPr txBox="1"/>
            <p:nvPr/>
          </p:nvSpPr>
          <p:spPr>
            <a:xfrm flipH="1">
              <a:off x="1569719" y="1778000"/>
              <a:ext cx="6012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</a:t>
              </a:r>
              <a:endPara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630" y="1931791"/>
              <a:ext cx="318770" cy="277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</a:t>
            </a:r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604515" y="1731433"/>
            <a:ext cx="1025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種不同的方法，生成一個 </a:t>
            </a:r>
            <a:r>
              <a:rPr lang="en-US" altLang="zh-TW" sz="3200" dirty="0"/>
              <a:t>[1,2,"Bob", [1,2]]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8526" y="3173330"/>
            <a:ext cx="12154948" cy="3254778"/>
            <a:chOff x="18526" y="3173330"/>
            <a:chExt cx="12154948" cy="32547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5017"/>
            <a:stretch/>
          </p:blipFill>
          <p:spPr>
            <a:xfrm>
              <a:off x="18526" y="3173330"/>
              <a:ext cx="4068643" cy="2294261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694" y="3173330"/>
              <a:ext cx="4006325" cy="3129471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0544" y="3173330"/>
              <a:ext cx="4042930" cy="3254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58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指定位置插入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08" y="3934867"/>
            <a:ext cx="7001649" cy="25506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24093"/>
            <a:ext cx="9668933" cy="1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提取：取出，並在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中將他刪除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4" y="3091378"/>
            <a:ext cx="5767953" cy="13770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35" y="2059483"/>
            <a:ext cx="4220665" cy="45349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604516" y="2336801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預設，從最尾端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刪除，遇到的第一筆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7" y="2308217"/>
            <a:ext cx="6170130" cy="10425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45" y="2841600"/>
            <a:ext cx="5336155" cy="35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的第一個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（位置）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2" y="2374278"/>
            <a:ext cx="6189727" cy="978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83" y="3632184"/>
            <a:ext cx="5006129" cy="23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的第一個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（位置）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2355888"/>
            <a:ext cx="7358151" cy="12339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7" y="3832818"/>
            <a:ext cx="5140790" cy="25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2334668"/>
            <a:ext cx="6427051" cy="2254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8" y="4893733"/>
            <a:ext cx="5907203" cy="13938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025" y="1565255"/>
            <a:ext cx="4594276" cy="22786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025" y="4128538"/>
            <a:ext cx="4461285" cy="22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內建排序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604516" y="2946400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不會動到原始資料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6" y="1588551"/>
            <a:ext cx="3428635" cy="122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80" y="3123119"/>
            <a:ext cx="7324304" cy="31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9" y="4488374"/>
            <a:ext cx="3146686" cy="225109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list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604516" y="1693333"/>
            <a:ext cx="852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多維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1" y="2404509"/>
            <a:ext cx="10051777" cy="228602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1311467" y="406400"/>
            <a:ext cx="135466" cy="1354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dict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4113"/>
          <a:stretch/>
        </p:blipFill>
        <p:spPr>
          <a:xfrm>
            <a:off x="462395" y="4002572"/>
            <a:ext cx="8966270" cy="23812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7" y="1858412"/>
            <a:ext cx="8995158" cy="20193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17" y="3268134"/>
            <a:ext cx="3750183" cy="23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57016" y="2828836"/>
            <a:ext cx="387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簡單回</a:t>
            </a:r>
            <a:r>
              <a:rPr lang="zh-TW" altLang="en-US" sz="72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顧</a:t>
            </a:r>
          </a:p>
        </p:txBody>
      </p:sp>
    </p:spTree>
    <p:extLst>
      <p:ext uri="{BB962C8B-B14F-4D97-AF65-F5344CB8AC3E}">
        <p14:creationId xmlns:p14="http://schemas.microsoft.com/office/powerpoint/2010/main" val="164276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dict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75" y="623339"/>
            <a:ext cx="5290363" cy="1798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0" y="2439439"/>
            <a:ext cx="8240218" cy="21325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30" y="4571981"/>
            <a:ext cx="8824466" cy="2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dict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0951"/>
          <a:stretch/>
        </p:blipFill>
        <p:spPr>
          <a:xfrm>
            <a:off x="6360250" y="403205"/>
            <a:ext cx="5645484" cy="21367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2" y="2505055"/>
            <a:ext cx="7999743" cy="20308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82" y="4650052"/>
            <a:ext cx="11921067" cy="20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dict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04515" y="1693333"/>
            <a:ext cx="1058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刪除：指定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刪除，其相對應的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也會隨之刪除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09" y="2760098"/>
            <a:ext cx="6897582" cy="35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dict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04515" y="1693333"/>
            <a:ext cx="1058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是否存在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4" y="3520000"/>
            <a:ext cx="3945496" cy="21072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103"/>
          <a:stretch/>
        </p:blipFill>
        <p:spPr>
          <a:xfrm>
            <a:off x="4605867" y="2546307"/>
            <a:ext cx="7123792" cy="39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 v.s. dict 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28134" y="1605407"/>
            <a:ext cx="8670715" cy="2112037"/>
            <a:chOff x="728134" y="1791670"/>
            <a:chExt cx="8670715" cy="2112037"/>
          </a:xfrm>
        </p:grpSpPr>
        <p:grpSp>
          <p:nvGrpSpPr>
            <p:cNvPr id="10" name="群組 9"/>
            <p:cNvGrpSpPr/>
            <p:nvPr/>
          </p:nvGrpSpPr>
          <p:grpSpPr>
            <a:xfrm>
              <a:off x="872066" y="2658532"/>
              <a:ext cx="8526783" cy="1245175"/>
              <a:chOff x="1112516" y="3335866"/>
              <a:chExt cx="8526783" cy="1245175"/>
            </a:xfrm>
          </p:grpSpPr>
          <p:sp>
            <p:nvSpPr>
              <p:cNvPr id="3" name="文字方塊 2"/>
              <p:cNvSpPr txBox="1"/>
              <p:nvPr/>
            </p:nvSpPr>
            <p:spPr>
              <a:xfrm flipH="1">
                <a:off x="1112516" y="3335866"/>
                <a:ext cx="8526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查詢跟插入的時間會隨著元素的增加而增加</a:t>
                </a:r>
                <a:endParaRPr lang="en-US" altLang="zh-TW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 flipH="1">
                <a:off x="1112516" y="3996266"/>
                <a:ext cx="8526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佔</a:t>
                </a:r>
                <a:r>
                  <a:rPr lang="zh-TW" altLang="en-US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用空間小，浪費的記憶體少</a:t>
                </a:r>
                <a:endParaRPr lang="en-US" altLang="zh-TW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728134" y="1791670"/>
              <a:ext cx="10244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list</a:t>
              </a:r>
              <a:endPara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35000" y="4060739"/>
            <a:ext cx="9606283" cy="2145903"/>
            <a:chOff x="635000" y="4128471"/>
            <a:chExt cx="9606283" cy="2145903"/>
          </a:xfrm>
        </p:grpSpPr>
        <p:grpSp>
          <p:nvGrpSpPr>
            <p:cNvPr id="12" name="群組 11"/>
            <p:cNvGrpSpPr/>
            <p:nvPr/>
          </p:nvGrpSpPr>
          <p:grpSpPr>
            <a:xfrm>
              <a:off x="872066" y="5029199"/>
              <a:ext cx="9369217" cy="1245175"/>
              <a:chOff x="1112515" y="5029199"/>
              <a:chExt cx="9369217" cy="1245175"/>
            </a:xfrm>
          </p:grpSpPr>
          <p:sp>
            <p:nvSpPr>
              <p:cNvPr id="5" name="文字方塊 4"/>
              <p:cNvSpPr txBox="1"/>
              <p:nvPr/>
            </p:nvSpPr>
            <p:spPr>
              <a:xfrm flipH="1">
                <a:off x="1112515" y="5029199"/>
                <a:ext cx="93692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查詢跟插入的速度快，不會隨著 </a:t>
                </a:r>
                <a:r>
                  <a:rPr lang="en-US" altLang="zh-TW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key </a:t>
                </a:r>
                <a:r>
                  <a:rPr lang="zh-TW" altLang="en-US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增加而變慢</a:t>
                </a:r>
                <a:endParaRPr lang="en-US" altLang="zh-TW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 flipH="1">
                <a:off x="1112516" y="5689599"/>
                <a:ext cx="8526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需要佔用大量的記憶體</a:t>
                </a:r>
                <a:endParaRPr lang="en-US" altLang="zh-TW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635000" y="4128471"/>
              <a:ext cx="1210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dict</a:t>
              </a:r>
              <a:endPara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4919133" y="6206065"/>
            <a:ext cx="727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若直接對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做操作，操作對象是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476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set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04515" y="1693333"/>
            <a:ext cx="1058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集合，無序、不重複的元素集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604515" y="2319866"/>
            <a:ext cx="1058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像是只有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7" y="3511530"/>
            <a:ext cx="4663664" cy="21484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02" y="3511530"/>
            <a:ext cx="4495976" cy="25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set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70" y="2040435"/>
            <a:ext cx="3898938" cy="22964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9" y="2040435"/>
            <a:ext cx="4982062" cy="28194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623" y="2040435"/>
            <a:ext cx="3239909" cy="24299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816" y="4510595"/>
            <a:ext cx="5480420" cy="21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set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1" y="1955873"/>
            <a:ext cx="4050094" cy="28647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522" y="1972908"/>
            <a:ext cx="3314530" cy="23430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8" y="1936751"/>
            <a:ext cx="3646144" cy="345027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41438" y="5333285"/>
            <a:ext cx="1646958" cy="1061032"/>
            <a:chOff x="1260629" y="5610687"/>
            <a:chExt cx="1646958" cy="1061032"/>
          </a:xfrm>
        </p:grpSpPr>
        <p:sp>
          <p:nvSpPr>
            <p:cNvPr id="5" name="橢圓 4"/>
            <p:cNvSpPr/>
            <p:nvPr/>
          </p:nvSpPr>
          <p:spPr>
            <a:xfrm>
              <a:off x="1260629" y="5610687"/>
              <a:ext cx="1061032" cy="1061032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846555" y="5610687"/>
              <a:ext cx="1061032" cy="1061032"/>
            </a:xfrm>
            <a:prstGeom prst="ellipse">
              <a:avLst/>
            </a:prstGeom>
            <a:solidFill>
              <a:srgbClr val="F1B801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1112517" y="1612900"/>
            <a:ext cx="996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變數名稱只能包括：大小寫字母、中文、數字、底線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1112518" y="2288098"/>
            <a:ext cx="956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命名時請避開「系統保留字」或「函數名稱」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112518" y="3238505"/>
            <a:ext cx="9246872" cy="2191070"/>
            <a:chOff x="1112518" y="3238505"/>
            <a:chExt cx="9246872" cy="2191070"/>
          </a:xfrm>
        </p:grpSpPr>
        <p:sp>
          <p:nvSpPr>
            <p:cNvPr id="7" name="文字方塊 6"/>
            <p:cNvSpPr txBox="1"/>
            <p:nvPr/>
          </p:nvSpPr>
          <p:spPr>
            <a:xfrm flipH="1">
              <a:off x="1112518" y="3238505"/>
              <a:ext cx="7472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3200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物件包含三個要素</a:t>
              </a:r>
              <a:endPara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870710" y="3943100"/>
              <a:ext cx="8488680" cy="1486475"/>
              <a:chOff x="1849118" y="3765550"/>
              <a:chExt cx="8488680" cy="1486475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1849118" y="3790950"/>
                <a:ext cx="1998981" cy="1435675"/>
                <a:chOff x="287018" y="3898900"/>
                <a:chExt cx="1998981" cy="1435675"/>
              </a:xfrm>
            </p:grpSpPr>
            <p:sp>
              <p:nvSpPr>
                <p:cNvPr id="16" name="文字方塊 15"/>
                <p:cNvSpPr txBox="1"/>
                <p:nvPr/>
              </p:nvSpPr>
              <p:spPr>
                <a:xfrm flipH="1">
                  <a:off x="782316" y="3898900"/>
                  <a:ext cx="98298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50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Gadugi" panose="020B0502040204020203" pitchFamily="34" charset="0"/>
                    </a:rPr>
                    <a:t>ID</a:t>
                  </a:r>
                  <a:endParaRPr lang="zh-TW" altLang="en-US" sz="5000" b="1" dirty="0">
                    <a:solidFill>
                      <a:schemeClr val="accent1">
                        <a:lumMod val="50000"/>
                      </a:schemeClr>
                    </a:solidFill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 flipH="1">
                  <a:off x="287018" y="4749800"/>
                  <a:ext cx="199898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3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唯一識別</a:t>
                  </a:r>
                  <a:endParaRPr lang="en-US" altLang="zh-TW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4998718" y="3765550"/>
                <a:ext cx="1837690" cy="1486475"/>
                <a:chOff x="4541518" y="3848100"/>
                <a:chExt cx="1837690" cy="1486475"/>
              </a:xfrm>
            </p:grpSpPr>
            <p:sp>
              <p:nvSpPr>
                <p:cNvPr id="14" name="文字方塊 13"/>
                <p:cNvSpPr txBox="1"/>
                <p:nvPr/>
              </p:nvSpPr>
              <p:spPr>
                <a:xfrm flipH="1">
                  <a:off x="4624066" y="3848100"/>
                  <a:ext cx="160528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50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Gadugi" panose="020B0502040204020203" pitchFamily="34" charset="0"/>
                    </a:rPr>
                    <a:t>Type</a:t>
                  </a:r>
                  <a:endParaRPr lang="zh-TW" altLang="en-US" sz="5000" b="1" dirty="0">
                    <a:solidFill>
                      <a:schemeClr val="accent1">
                        <a:lumMod val="50000"/>
                      </a:schemeClr>
                    </a:solidFill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 flipH="1">
                  <a:off x="4541518" y="4749800"/>
                  <a:ext cx="18376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3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物件型態</a:t>
                  </a:r>
                  <a:endParaRPr lang="en-US" altLang="zh-TW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8326115" y="3790950"/>
                <a:ext cx="2011683" cy="1435675"/>
                <a:chOff x="8211815" y="3898900"/>
                <a:chExt cx="2011683" cy="1435675"/>
              </a:xfrm>
            </p:grpSpPr>
            <p:sp>
              <p:nvSpPr>
                <p:cNvPr id="12" name="文字方塊 11"/>
                <p:cNvSpPr txBox="1"/>
                <p:nvPr/>
              </p:nvSpPr>
              <p:spPr>
                <a:xfrm flipH="1">
                  <a:off x="8211815" y="3898900"/>
                  <a:ext cx="1824993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5000" b="1" dirty="0">
                      <a:solidFill>
                        <a:schemeClr val="accent1">
                          <a:lumMod val="50000"/>
                        </a:schemeClr>
                      </a:solidFill>
                      <a:latin typeface="Gadugi" panose="020B0502040204020203" pitchFamily="34" charset="0"/>
                    </a:rPr>
                    <a:t>V</a:t>
                  </a:r>
                  <a:r>
                    <a:rPr lang="en-US" altLang="zh-TW" sz="50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Gadugi" panose="020B0502040204020203" pitchFamily="34" charset="0"/>
                    </a:rPr>
                    <a:t>alue</a:t>
                  </a:r>
                  <a:endParaRPr lang="zh-TW" altLang="en-US" sz="5000" b="1" dirty="0">
                    <a:solidFill>
                      <a:schemeClr val="accent1">
                        <a:lumMod val="50000"/>
                      </a:schemeClr>
                    </a:solidFill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 flipH="1">
                  <a:off x="8224517" y="4749800"/>
                  <a:ext cx="199898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3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物件的</a:t>
                  </a:r>
                  <a:r>
                    <a:rPr lang="zh-TW" altLang="en-US" sz="3200" dirty="0">
                      <a:solidFill>
                        <a:schemeClr val="accent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值</a:t>
                  </a:r>
                  <a:endParaRPr lang="en-US" altLang="zh-TW" sz="3200" dirty="0" smtClean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54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rint( )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499676"/>
            <a:ext cx="9582556" cy="121812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6188"/>
          <a:stretch/>
        </p:blipFill>
        <p:spPr>
          <a:xfrm>
            <a:off x="393699" y="2743165"/>
            <a:ext cx="4814133" cy="3260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2743165"/>
            <a:ext cx="6536745" cy="25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</a:t>
            </a:r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  <p:sp>
        <p:nvSpPr>
          <p:cNvPr id="4" name="文字方塊 3"/>
          <p:cNvSpPr txBox="1"/>
          <p:nvPr/>
        </p:nvSpPr>
        <p:spPr>
          <a:xfrm flipH="1">
            <a:off x="1569719" y="1612900"/>
            <a:ext cx="601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型態：</a:t>
            </a:r>
            <a:r>
              <a:rPr lang="en-US" altLang="zh-TW" sz="3200" dirty="0" err="1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1569717" y="2290233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 flipH="1">
            <a:off x="1569717" y="2967566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 flipH="1">
            <a:off x="1569717" y="3644900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型態：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5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型態轉</a:t>
            </a:r>
            <a:r>
              <a:rPr lang="zh-TW" altLang="en-US" sz="6000" b="1" dirty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</a:p>
        </p:txBody>
      </p:sp>
      <p:sp>
        <p:nvSpPr>
          <p:cNvPr id="4" name="文字方塊 3"/>
          <p:cNvSpPr txBox="1"/>
          <p:nvPr/>
        </p:nvSpPr>
        <p:spPr>
          <a:xfrm flipH="1">
            <a:off x="1569719" y="1612900"/>
            <a:ext cx="601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：轉為整數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1569717" y="2290233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loat(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：轉為浮點數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 flipH="1">
            <a:off x="1569717" y="2967566"/>
            <a:ext cx="747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3200" dirty="0" err="1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：轉為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4255" b="2810"/>
          <a:stretch/>
        </p:blipFill>
        <p:spPr>
          <a:xfrm>
            <a:off x="7158143" y="254000"/>
            <a:ext cx="486875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flipH="1">
            <a:off x="172716" y="330200"/>
            <a:ext cx="608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err="1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eval</a:t>
            </a:r>
            <a:r>
              <a:rPr lang="en-US" altLang="zh-TW" sz="6000" b="1" dirty="0" smtClean="0">
                <a:solidFill>
                  <a:srgbClr val="40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sz="6000" b="1" dirty="0">
              <a:solidFill>
                <a:srgbClr val="40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1528341"/>
            <a:ext cx="4013199" cy="1219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flipH="1">
            <a:off x="693418" y="2692400"/>
            <a:ext cx="780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計算字串中有效的表達式，並返回結果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693418" y="3352800"/>
            <a:ext cx="780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將字串轉成相對應的型態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693418" y="4013200"/>
            <a:ext cx="780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將被轉換為字串的變數，反轉回變數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1311467" y="406400"/>
            <a:ext cx="135466" cy="1354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622</Words>
  <Application>Microsoft Office PowerPoint</Application>
  <PresentationFormat>寬螢幕</PresentationFormat>
  <Paragraphs>136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Arial Unicode MS</vt:lpstr>
      <vt:lpstr>微軟正黑體</vt:lpstr>
      <vt:lpstr>新細明體</vt:lpstr>
      <vt:lpstr>Arial</vt:lpstr>
      <vt:lpstr>Calibri</vt:lpstr>
      <vt:lpstr>Gadugi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鳳庭 陳</dc:creator>
  <cp:lastModifiedBy>鳳庭 陳</cp:lastModifiedBy>
  <cp:revision>101</cp:revision>
  <dcterms:created xsi:type="dcterms:W3CDTF">2020-09-25T07:22:45Z</dcterms:created>
  <dcterms:modified xsi:type="dcterms:W3CDTF">2020-10-17T05:52:42Z</dcterms:modified>
</cp:coreProperties>
</file>