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5"/>
  <c:chart>
    <c:title>
      <c:layout>
        <c:manualLayout>
          <c:xMode val="edge"/>
          <c:yMode val="edge"/>
          <c:x val="0.33326388888888897"/>
          <c:y val="0"/>
        </c:manualLayout>
      </c:layout>
    </c:title>
    <c:plotArea>
      <c:layout>
        <c:manualLayout>
          <c:layoutTarget val="inner"/>
          <c:xMode val="edge"/>
          <c:yMode val="edge"/>
          <c:x val="0.10793030574355462"/>
          <c:y val="3.815914315058444E-2"/>
          <c:w val="0.89206969425644533"/>
          <c:h val="0.60490231299212593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by Brand Pack size</c:v>
                </c:pt>
              </c:strCache>
            </c:strRef>
          </c:tx>
          <c:cat>
            <c:strRef>
              <c:f>Sheet1!$A$2:$A$22</c:f>
              <c:strCache>
                <c:ptCount val="21"/>
                <c:pt idx="0">
                  <c:v>KETTLE</c:v>
                </c:pt>
                <c:pt idx="1">
                  <c:v>SMITHS</c:v>
                </c:pt>
                <c:pt idx="2">
                  <c:v>DORITOS</c:v>
                </c:pt>
                <c:pt idx="3">
                  <c:v>PRINGLES</c:v>
                </c:pt>
                <c:pt idx="4">
                  <c:v>RRD</c:v>
                </c:pt>
                <c:pt idx="5">
                  <c:v>WOOLWORTHS</c:v>
                </c:pt>
                <c:pt idx="6">
                  <c:v>INFUZIONS</c:v>
                </c:pt>
                <c:pt idx="7">
                  <c:v>THINS</c:v>
                </c:pt>
                <c:pt idx="8">
                  <c:v>COBS</c:v>
                </c:pt>
                <c:pt idx="9">
                  <c:v>TOSTITOS</c:v>
                </c:pt>
                <c:pt idx="10">
                  <c:v>TWISTIES</c:v>
                </c:pt>
                <c:pt idx="11">
                  <c:v>OLD</c:v>
                </c:pt>
                <c:pt idx="12">
                  <c:v>GRNWVES</c:v>
                </c:pt>
                <c:pt idx="13">
                  <c:v>NATURAL</c:v>
                </c:pt>
                <c:pt idx="14">
                  <c:v>TYRRELLS</c:v>
                </c:pt>
                <c:pt idx="15">
                  <c:v>CHEEZELS</c:v>
                </c:pt>
                <c:pt idx="16">
                  <c:v>CCS</c:v>
                </c:pt>
                <c:pt idx="17">
                  <c:v>SUNBITES</c:v>
                </c:pt>
                <c:pt idx="18">
                  <c:v>CHEETOS</c:v>
                </c:pt>
                <c:pt idx="19">
                  <c:v>BURGER</c:v>
                </c:pt>
                <c:pt idx="20">
                  <c:v>FRENCH</c:v>
                </c:pt>
              </c:strCache>
            </c:strRef>
          </c:cat>
          <c:val>
            <c:numRef>
              <c:f>Sheet1!$B$2:$B$22</c:f>
              <c:numCache>
                <c:formatCode>0</c:formatCode>
                <c:ptCount val="21"/>
                <c:pt idx="0">
                  <c:v>769353.00000002701</c:v>
                </c:pt>
                <c:pt idx="1">
                  <c:v>441019.69999994326</c:v>
                </c:pt>
                <c:pt idx="2">
                  <c:v>473965.79999987292</c:v>
                </c:pt>
                <c:pt idx="3">
                  <c:v>350641.59999987046</c:v>
                </c:pt>
                <c:pt idx="4">
                  <c:v>186584.99999998469</c:v>
                </c:pt>
                <c:pt idx="5">
                  <c:v>96604.200000007942</c:v>
                </c:pt>
                <c:pt idx="6">
                  <c:v>194757.20000002909</c:v>
                </c:pt>
                <c:pt idx="7">
                  <c:v>175230.00000001575</c:v>
                </c:pt>
                <c:pt idx="8">
                  <c:v>139038.19999998951</c:v>
                </c:pt>
                <c:pt idx="9">
                  <c:v>157335.20000002231</c:v>
                </c:pt>
                <c:pt idx="10">
                  <c:v>161031.69999998581</c:v>
                </c:pt>
                <c:pt idx="11">
                  <c:v>178693.79999997574</c:v>
                </c:pt>
                <c:pt idx="12">
                  <c:v>101298.99999999169</c:v>
                </c:pt>
                <c:pt idx="13">
                  <c:v>83022</c:v>
                </c:pt>
                <c:pt idx="14">
                  <c:v>101484.60000000917</c:v>
                </c:pt>
                <c:pt idx="15">
                  <c:v>78829.500000003551</c:v>
                </c:pt>
                <c:pt idx="16">
                  <c:v>35458.500000002285</c:v>
                </c:pt>
                <c:pt idx="17">
                  <c:v>19063.799999999192</c:v>
                </c:pt>
                <c:pt idx="18">
                  <c:v>33199.700000000994</c:v>
                </c:pt>
                <c:pt idx="19">
                  <c:v>13533.200000000232</c:v>
                </c:pt>
                <c:pt idx="20">
                  <c:v>15315</c:v>
                </c:pt>
              </c:numCache>
            </c:numRef>
          </c:val>
        </c:ser>
        <c:axId val="105145472"/>
        <c:axId val="130455808"/>
      </c:barChart>
      <c:catAx>
        <c:axId val="105145472"/>
        <c:scaling>
          <c:orientation val="minMax"/>
        </c:scaling>
        <c:axPos val="b"/>
        <c:tickLblPos val="nextTo"/>
        <c:crossAx val="130455808"/>
        <c:crosses val="autoZero"/>
        <c:auto val="1"/>
        <c:lblAlgn val="ctr"/>
        <c:lblOffset val="100"/>
      </c:catAx>
      <c:valAx>
        <c:axId val="130455808"/>
        <c:scaling>
          <c:orientation val="minMax"/>
        </c:scaling>
        <c:axPos val="l"/>
        <c:numFmt formatCode="0" sourceLinked="1"/>
        <c:tickLblPos val="nextTo"/>
        <c:crossAx val="105145472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5"/>
  <c:chart>
    <c:autoTitleDeleted val="1"/>
    <c:plotArea>
      <c:layout>
        <c:manualLayout>
          <c:layoutTarget val="inner"/>
          <c:xMode val="edge"/>
          <c:yMode val="edge"/>
          <c:x val="0.13288363954505686"/>
          <c:y val="0.14489074803149624"/>
          <c:w val="0.8261060804899385"/>
          <c:h val="0.715497293307087"/>
        </c:manualLayout>
      </c:layout>
      <c:barChart>
        <c:barDir val="bar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Sum of REVENU</c:v>
                </c:pt>
              </c:strCache>
            </c:strRef>
          </c:tx>
          <c:cat>
            <c:numRef>
              <c:f>Sheet1!$A$2:$A$11</c:f>
              <c:numCache>
                <c:formatCode>General</c:formatCode>
                <c:ptCount val="10"/>
                <c:pt idx="0">
                  <c:v>209013</c:v>
                </c:pt>
                <c:pt idx="1">
                  <c:v>230154</c:v>
                </c:pt>
                <c:pt idx="2">
                  <c:v>63197</c:v>
                </c:pt>
                <c:pt idx="3">
                  <c:v>230078</c:v>
                </c:pt>
                <c:pt idx="4">
                  <c:v>222005</c:v>
                </c:pt>
                <c:pt idx="5">
                  <c:v>190113</c:v>
                </c:pt>
                <c:pt idx="6">
                  <c:v>269081</c:v>
                </c:pt>
                <c:pt idx="7">
                  <c:v>152172</c:v>
                </c:pt>
                <c:pt idx="8">
                  <c:v>190217</c:v>
                </c:pt>
                <c:pt idx="9">
                  <c:v>152094</c:v>
                </c:pt>
              </c:numCache>
            </c:numRef>
          </c:cat>
          <c:val>
            <c:numRef>
              <c:f>Sheet1!$B$2:$B$11</c:f>
              <c:numCache>
                <c:formatCode>0</c:formatCode>
                <c:ptCount val="10"/>
                <c:pt idx="0">
                  <c:v>326.29999999999978</c:v>
                </c:pt>
                <c:pt idx="1">
                  <c:v>324.39999999999981</c:v>
                </c:pt>
                <c:pt idx="2">
                  <c:v>307.79999999999978</c:v>
                </c:pt>
                <c:pt idx="3">
                  <c:v>306.79999999999978</c:v>
                </c:pt>
                <c:pt idx="4">
                  <c:v>301.7</c:v>
                </c:pt>
                <c:pt idx="5">
                  <c:v>301.10000000000002</c:v>
                </c:pt>
                <c:pt idx="6">
                  <c:v>287.2</c:v>
                </c:pt>
                <c:pt idx="7">
                  <c:v>284.60000000000008</c:v>
                </c:pt>
                <c:pt idx="8">
                  <c:v>282.30000000000007</c:v>
                </c:pt>
                <c:pt idx="9">
                  <c:v>279.29999999999978</c:v>
                </c:pt>
              </c:numCache>
            </c:numRef>
          </c:val>
        </c:ser>
        <c:axId val="127788928"/>
        <c:axId val="127791104"/>
      </c:barChart>
      <c:catAx>
        <c:axId val="127788928"/>
        <c:scaling>
          <c:orientation val="minMax"/>
        </c:scaling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Store number</a:t>
                </a:r>
              </a:p>
            </c:rich>
          </c:tx>
          <c:layout/>
        </c:title>
        <c:numFmt formatCode="General" sourceLinked="1"/>
        <c:tickLblPos val="nextTo"/>
        <c:crossAx val="127791104"/>
        <c:crosses val="autoZero"/>
        <c:auto val="1"/>
        <c:lblAlgn val="ctr"/>
        <c:lblOffset val="100"/>
      </c:catAx>
      <c:valAx>
        <c:axId val="127791104"/>
        <c:scaling>
          <c:orientation val="minMax"/>
        </c:scaling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Revenue</a:t>
                </a:r>
              </a:p>
            </c:rich>
          </c:tx>
          <c:layout/>
        </c:title>
        <c:numFmt formatCode="0" sourceLinked="1"/>
        <c:tickLblPos val="nextTo"/>
        <c:crossAx val="12778892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5"/>
  <c:chart>
    <c:autoTitleDeleted val="1"/>
    <c:plotArea>
      <c:layout>
        <c:manualLayout>
          <c:layoutTarget val="inner"/>
          <c:xMode val="edge"/>
          <c:yMode val="edge"/>
          <c:x val="0.19859176256814062"/>
          <c:y val="7.9610443431413228E-2"/>
          <c:w val="0.80140823743185963"/>
          <c:h val="0.74642215775659659"/>
        </c:manualLayout>
      </c:layout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Sum of REVENU</c:v>
                </c:pt>
              </c:strCache>
            </c:strRef>
          </c:tx>
          <c:cat>
            <c:strRef>
              <c:f>Sheet1!$A$2:$A$13</c:f>
              <c:strCache>
                <c:ptCount val="12"/>
                <c:pt idx="0">
                  <c:v>Dec</c:v>
                </c:pt>
                <c:pt idx="1">
                  <c:v>Mar</c:v>
                </c:pt>
                <c:pt idx="2">
                  <c:v>Jul</c:v>
                </c:pt>
                <c:pt idx="3">
                  <c:v>Oct</c:v>
                </c:pt>
                <c:pt idx="4">
                  <c:v>Aug</c:v>
                </c:pt>
                <c:pt idx="5">
                  <c:v>Jan</c:v>
                </c:pt>
                <c:pt idx="6">
                  <c:v>Sep</c:v>
                </c:pt>
                <c:pt idx="7">
                  <c:v>May</c:v>
                </c:pt>
                <c:pt idx="8">
                  <c:v>Jun</c:v>
                </c:pt>
                <c:pt idx="9">
                  <c:v>Nov</c:v>
                </c:pt>
                <c:pt idx="10">
                  <c:v>Apr</c:v>
                </c:pt>
                <c:pt idx="11">
                  <c:v>Feb</c:v>
                </c:pt>
              </c:strCache>
            </c:strRef>
          </c:cat>
          <c:val>
            <c:numRef>
              <c:f>Sheet1!$B$2:$B$13</c:f>
              <c:numCache>
                <c:formatCode>0</c:formatCode>
                <c:ptCount val="12"/>
                <c:pt idx="0">
                  <c:v>329150.79999999265</c:v>
                </c:pt>
                <c:pt idx="1">
                  <c:v>325715.99999999092</c:v>
                </c:pt>
                <c:pt idx="2">
                  <c:v>323612.09999999206</c:v>
                </c:pt>
                <c:pt idx="3">
                  <c:v>322330.49999999371</c:v>
                </c:pt>
                <c:pt idx="4">
                  <c:v>319475.64999999409</c:v>
                </c:pt>
                <c:pt idx="5">
                  <c:v>318608.69999998889</c:v>
                </c:pt>
                <c:pt idx="6">
                  <c:v>314797.59999999247</c:v>
                </c:pt>
                <c:pt idx="7">
                  <c:v>314728.74999999203</c:v>
                </c:pt>
                <c:pt idx="8">
                  <c:v>314343.19999999588</c:v>
                </c:pt>
                <c:pt idx="9">
                  <c:v>313813.69999999064</c:v>
                </c:pt>
                <c:pt idx="10">
                  <c:v>313360.2999999926</c:v>
                </c:pt>
                <c:pt idx="11">
                  <c:v>295523.39999999362</c:v>
                </c:pt>
              </c:numCache>
            </c:numRef>
          </c:val>
        </c:ser>
        <c:axId val="141860864"/>
        <c:axId val="141862400"/>
      </c:barChart>
      <c:catAx>
        <c:axId val="141860864"/>
        <c:scaling>
          <c:orientation val="minMax"/>
        </c:scaling>
        <c:axPos val="b"/>
        <c:tickLblPos val="nextTo"/>
        <c:crossAx val="141862400"/>
        <c:crosses val="autoZero"/>
        <c:auto val="1"/>
        <c:lblAlgn val="ctr"/>
        <c:lblOffset val="100"/>
      </c:catAx>
      <c:valAx>
        <c:axId val="141862400"/>
        <c:scaling>
          <c:orientation val="minMax"/>
        </c:scaling>
        <c:axPos val="l"/>
        <c:numFmt formatCode="0" sourceLinked="1"/>
        <c:tickLblPos val="nextTo"/>
        <c:crossAx val="141860864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5"/>
  <c:chart>
    <c:autoTitleDeleted val="1"/>
    <c:plotArea>
      <c:layout>
        <c:manualLayout>
          <c:layoutTarget val="inner"/>
          <c:xMode val="edge"/>
          <c:yMode val="edge"/>
          <c:x val="0.24538924821897271"/>
          <c:y val="0.10535452657969997"/>
          <c:w val="0.75461075178102732"/>
          <c:h val="0.77107376503310254"/>
        </c:manualLayout>
      </c:layout>
      <c:lineChart>
        <c:grouping val="standard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0</c:formatCode>
                <c:ptCount val="7"/>
                <c:pt idx="0">
                  <c:v>556388.29999997607</c:v>
                </c:pt>
                <c:pt idx="1">
                  <c:v>540286.24999997497</c:v>
                </c:pt>
                <c:pt idx="2">
                  <c:v>531872.59999997646</c:v>
                </c:pt>
                <c:pt idx="3">
                  <c:v>547650.59999997588</c:v>
                </c:pt>
                <c:pt idx="4">
                  <c:v>536554.54999997397</c:v>
                </c:pt>
                <c:pt idx="5">
                  <c:v>550619.59999997111</c:v>
                </c:pt>
                <c:pt idx="6">
                  <c:v>542088.79999997874</c:v>
                </c:pt>
              </c:numCache>
            </c:numRef>
          </c:val>
        </c:ser>
        <c:marker val="1"/>
        <c:axId val="141881728"/>
        <c:axId val="141883264"/>
      </c:lineChart>
      <c:catAx>
        <c:axId val="141881728"/>
        <c:scaling>
          <c:orientation val="minMax"/>
        </c:scaling>
        <c:axPos val="b"/>
        <c:tickLblPos val="nextTo"/>
        <c:crossAx val="141883264"/>
        <c:crosses val="autoZero"/>
        <c:auto val="1"/>
        <c:lblAlgn val="ctr"/>
        <c:lblOffset val="100"/>
      </c:catAx>
      <c:valAx>
        <c:axId val="141883264"/>
        <c:scaling>
          <c:orientation val="minMax"/>
        </c:scaling>
        <c:axPos val="l"/>
        <c:numFmt formatCode="0" sourceLinked="1"/>
        <c:tickLblPos val="nextTo"/>
        <c:crossAx val="141881728"/>
        <c:crosses val="autoZero"/>
        <c:crossBetween val="between"/>
      </c:valAx>
    </c:plotArea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1E7ED-34A4-4828-B642-2D75909462EE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9411C-7F6B-4704-9C59-60A13BB0931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49411C-7F6B-4704-9C59-60A13BB0931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C955-0D82-4435-B461-711093F432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2AC5-020C-4242-83C2-6BC1F3307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C955-0D82-4435-B461-711093F432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2AC5-020C-4242-83C2-6BC1F3307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C955-0D82-4435-B461-711093F432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2AC5-020C-4242-83C2-6BC1F3307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C955-0D82-4435-B461-711093F432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2AC5-020C-4242-83C2-6BC1F3307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C955-0D82-4435-B461-711093F432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2AC5-020C-4242-83C2-6BC1F3307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C955-0D82-4435-B461-711093F432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2AC5-020C-4242-83C2-6BC1F3307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C955-0D82-4435-B461-711093F432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2AC5-020C-4242-83C2-6BC1F3307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C955-0D82-4435-B461-711093F432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2AC5-020C-4242-83C2-6BC1F3307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C955-0D82-4435-B461-711093F432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2AC5-020C-4242-83C2-6BC1F3307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C955-0D82-4435-B461-711093F432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2AC5-020C-4242-83C2-6BC1F3307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3C955-0D82-4435-B461-711093F432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B2AC5-020C-4242-83C2-6BC1F3307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3C955-0D82-4435-B461-711093F432C4}" type="datetimeFigureOut">
              <a:rPr lang="en-US" smtClean="0"/>
              <a:pPr/>
              <a:t>8/8/2025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B2AC5-020C-4242-83C2-6BC1F33071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2629020"/>
            <a:ext cx="78486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    A Focus On Customers’ </a:t>
            </a:r>
            <a:r>
              <a:rPr lang="en-US" sz="2000" b="1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Behavior </a:t>
            </a:r>
            <a:r>
              <a:rPr lang="en-US" sz="2000" b="1" dirty="0" smtClean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sz="2000" b="1" dirty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Product </a:t>
            </a:r>
            <a:r>
              <a:rPr lang="en-US" sz="2000" b="1" dirty="0" smtClean="0">
                <a:solidFill>
                  <a:schemeClr val="tx2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Performance</a:t>
            </a:r>
            <a:endParaRPr lang="en-US" sz="2000" dirty="0">
              <a:solidFill>
                <a:schemeClr val="tx2"/>
              </a:solidFill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3048000"/>
            <a:ext cx="49396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/>
              <a:t>Opportunity to </a:t>
            </a:r>
            <a:r>
              <a:rPr lang="en-US" b="1" dirty="0"/>
              <a:t>bundle products</a:t>
            </a:r>
            <a:r>
              <a:rPr lang="en-US" dirty="0"/>
              <a:t> for high spenders.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609600" y="1143000"/>
            <a:ext cx="1600200" cy="152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38.77%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" name="Oval 4"/>
          <p:cNvSpPr/>
          <p:nvPr/>
        </p:nvSpPr>
        <p:spPr>
          <a:xfrm>
            <a:off x="3276600" y="1143000"/>
            <a:ext cx="1600200" cy="1524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35.05%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248400" y="1143000"/>
            <a:ext cx="1600200" cy="15240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26.18%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 smtClean="0"/>
              <a:t>Revenue by Customer Segmentation and </a:t>
            </a:r>
            <a:r>
              <a:rPr lang="en-US" sz="2400" dirty="0" err="1" smtClean="0"/>
              <a:t>Lifestage</a:t>
            </a:r>
            <a:r>
              <a:rPr lang="en-US" sz="2400" dirty="0" smtClean="0"/>
              <a:t> Performance</a:t>
            </a:r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6019800" y="685800"/>
            <a:ext cx="2001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Premium Customer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00" y="685800"/>
            <a:ext cx="1813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Budget Customer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04800" y="685800"/>
            <a:ext cx="2280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Mainstream Customer</a:t>
            </a:r>
            <a:endParaRPr lang="en-US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81000" y="2819402"/>
          <a:ext cx="7924800" cy="3657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292"/>
                <a:gridCol w="5205508"/>
              </a:tblGrid>
              <a:tr h="525514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Older Singles/Couples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20.86%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46538">
                <a:tc>
                  <a:txBody>
                    <a:bodyPr/>
                    <a:lstStyle/>
                    <a:p>
                      <a:r>
                        <a:rPr lang="en-US" sz="20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Retirees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18.87%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49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Older Families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18.48%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51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Young Families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16.53%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51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Young Singles/Couples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13.18%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25517">
                <a:tc>
                  <a:txBody>
                    <a:bodyPr/>
                    <a:lstStyle/>
                    <a:p>
                      <a:r>
                        <a:rPr lang="en-US" sz="1800" b="1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Midage</a:t>
                      </a:r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Singles/Couples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9.53%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504497">
                <a:tc>
                  <a:txBody>
                    <a:bodyPr/>
                    <a:lstStyle/>
                    <a:p>
                      <a:r>
                        <a:rPr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New Families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2.57%</a:t>
                      </a:r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0" y="2438400"/>
          <a:ext cx="9144000" cy="4241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152401"/>
            <a:ext cx="9144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/>
              <a:t>Marketing: </a:t>
            </a:r>
          </a:p>
          <a:p>
            <a:pPr algn="ctr"/>
            <a:r>
              <a:rPr lang="en-US" dirty="0" smtClean="0"/>
              <a:t>Top </a:t>
            </a:r>
            <a:r>
              <a:rPr lang="en-US" dirty="0"/>
              <a:t>brands contribute over </a:t>
            </a:r>
            <a:r>
              <a:rPr lang="en-US" b="1" dirty="0"/>
              <a:t>60% of total </a:t>
            </a:r>
            <a:r>
              <a:rPr lang="en-US" b="1" dirty="0" smtClean="0"/>
              <a:t>revenue . </a:t>
            </a:r>
            <a:r>
              <a:rPr lang="en-US" dirty="0" smtClean="0"/>
              <a:t>Customers spending more tend to buy </a:t>
            </a:r>
            <a:r>
              <a:rPr lang="en-US" b="1" dirty="0" smtClean="0"/>
              <a:t>larger pack sizes</a:t>
            </a:r>
            <a:r>
              <a:rPr lang="en-US" dirty="0" smtClean="0"/>
              <a:t> or </a:t>
            </a:r>
            <a:r>
              <a:rPr lang="en-US" b="1" dirty="0" smtClean="0"/>
              <a:t>bulk items</a:t>
            </a:r>
            <a:r>
              <a:rPr lang="en-US" dirty="0" smtClean="0"/>
              <a:t>.</a:t>
            </a:r>
            <a:r>
              <a:rPr lang="en-US" b="1" dirty="0" smtClean="0"/>
              <a:t>  </a:t>
            </a:r>
            <a:r>
              <a:rPr lang="en-US" dirty="0" smtClean="0"/>
              <a:t>175g </a:t>
            </a:r>
            <a:r>
              <a:rPr lang="en-US" dirty="0"/>
              <a:t>pack size is common among top </a:t>
            </a:r>
            <a:r>
              <a:rPr lang="en-US" dirty="0" smtClean="0"/>
              <a:t>performers, focus </a:t>
            </a:r>
            <a:r>
              <a:rPr lang="en-US" dirty="0"/>
              <a:t>on </a:t>
            </a:r>
            <a:r>
              <a:rPr lang="en-US" b="1" dirty="0" smtClean="0"/>
              <a:t>stocking</a:t>
            </a:r>
            <a:r>
              <a:rPr lang="en-US" b="1" dirty="0"/>
              <a:t> </a:t>
            </a:r>
            <a:r>
              <a:rPr lang="en-US" dirty="0" smtClean="0"/>
              <a:t>and </a:t>
            </a:r>
            <a:r>
              <a:rPr lang="en-US" b="1" dirty="0"/>
              <a:t>promoting these brands</a:t>
            </a:r>
            <a:r>
              <a:rPr lang="en-US" dirty="0"/>
              <a:t> to drive revenue </a:t>
            </a:r>
            <a:r>
              <a:rPr lang="en-US" dirty="0" smtClean="0"/>
              <a:t>further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0" y="1676400"/>
          <a:ext cx="91440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1"/>
            <a:ext cx="9144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For every additional unit purchased, </a:t>
            </a:r>
            <a:r>
              <a:rPr lang="en-US" b="1" dirty="0" smtClean="0"/>
              <a:t>Total Sales increase by 3.88 .</a:t>
            </a:r>
          </a:p>
          <a:p>
            <a:pPr lvl="0"/>
            <a:r>
              <a:rPr lang="en-US" dirty="0" smtClean="0"/>
              <a:t>A </a:t>
            </a:r>
            <a:r>
              <a:rPr lang="en-US" dirty="0"/>
              <a:t>unit increase in </a:t>
            </a:r>
            <a:r>
              <a:rPr lang="en-US" b="1" dirty="0"/>
              <a:t>Total Sales</a:t>
            </a:r>
            <a:r>
              <a:rPr lang="en-US" dirty="0"/>
              <a:t> is associated with a </a:t>
            </a:r>
            <a:r>
              <a:rPr lang="en-US" b="1" dirty="0"/>
              <a:t>12.15 increase in Pack Size</a:t>
            </a:r>
            <a:r>
              <a:rPr lang="en-US" dirty="0" smtClean="0"/>
              <a:t>.</a:t>
            </a:r>
          </a:p>
          <a:p>
            <a:r>
              <a:rPr lang="en-US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Stock top-performing </a:t>
            </a:r>
            <a:r>
              <a:rPr lang="en-US" b="1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brands and pack sizes</a:t>
            </a:r>
            <a:r>
              <a:rPr lang="en-US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in high-performing stores</a:t>
            </a:r>
            <a:r>
              <a:rPr lang="en-US" sz="1600" dirty="0" smtClean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1400" dirty="0" smtClean="0"/>
          </a:p>
          <a:p>
            <a:pPr lvl="0"/>
            <a:endParaRPr lang="en-US" sz="160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0" y="1752600"/>
          <a:ext cx="4876800" cy="5410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/>
          <p:cNvGraphicFramePr/>
          <p:nvPr/>
        </p:nvGraphicFramePr>
        <p:xfrm>
          <a:off x="4876800" y="1752600"/>
          <a:ext cx="42672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0" y="0"/>
            <a:ext cx="9144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Sales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peak in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December, March, and July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→ reflect </a:t>
            </a: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holiday and break seasons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; Leverage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seasonal campaigns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during these periods</a:t>
            </a:r>
            <a:r>
              <a:rPr kumimoji="0" 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  <a:p>
            <a:pPr lvl="0"/>
            <a:r>
              <a:rPr lang="en-US" dirty="0" smtClean="0"/>
              <a:t>Weekends and </a:t>
            </a:r>
            <a:r>
              <a:rPr lang="en-US" dirty="0"/>
              <a:t>mid-week days are </a:t>
            </a:r>
            <a:r>
              <a:rPr lang="en-US" b="1" dirty="0"/>
              <a:t>high-revenue </a:t>
            </a:r>
            <a:r>
              <a:rPr lang="en-US" b="1" dirty="0" smtClean="0"/>
              <a:t>periods </a:t>
            </a:r>
            <a:r>
              <a:rPr lang="en-US" dirty="0" smtClean="0"/>
              <a:t>; Schedule </a:t>
            </a:r>
            <a:r>
              <a:rPr lang="en-US" b="1" dirty="0"/>
              <a:t>promotions and product launches</a:t>
            </a:r>
            <a:r>
              <a:rPr lang="en-US" dirty="0"/>
              <a:t> on these days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0"/>
            <a:ext cx="7391400" cy="41857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Recommendations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Target Older Segments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Launch targeted marketing for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Older Singles/Couples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,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Retirees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Design loyalty programs tailored to them.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Promote Top Brands and Pack Sizes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Prioritize 175g and similar pack sizes in promotions.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Focus on top 5 brands to drive sales.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Optimize Promotions by Time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Schedule key campaigns around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weekends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and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December/July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Use discounts on mid-week to balance demand.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Encourage Premium Spend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: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Create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bundle offers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for Premium segment.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Calibri" pitchFamily="34" charset="0"/>
              <a:cs typeface="Times New Roman" pitchFamily="18" charset="0"/>
            </a:endParaRPr>
          </a:p>
          <a:p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Highlight 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value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itchFamily="34" charset="0"/>
                <a:ea typeface="Times New Roman" pitchFamily="18" charset="0"/>
                <a:cs typeface="Times New Roman" pitchFamily="18" charset="0"/>
              </a:rPr>
              <a:t> rather than price</a:t>
            </a:r>
            <a:r>
              <a:rPr lang="en-US" sz="1600" baseline="0" dirty="0">
                <a:latin typeface="Calibri" pitchFamily="34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US" sz="1600" dirty="0"/>
          </a:p>
          <a:p>
            <a:pPr lvl="0"/>
            <a:endParaRPr lang="en-US" sz="1600" dirty="0"/>
          </a:p>
          <a:p>
            <a:pPr lvl="0"/>
            <a:endParaRPr lang="en-US" sz="1600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</TotalTime>
  <Words>281</Words>
  <Application>Microsoft Office PowerPoint</Application>
  <PresentationFormat>On-screen Show (4:3)</PresentationFormat>
  <Paragraphs>50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Dell pc</dc:creator>
  <cp:lastModifiedBy>Dell pc</cp:lastModifiedBy>
  <cp:revision>39</cp:revision>
  <dcterms:created xsi:type="dcterms:W3CDTF">2025-07-30T00:13:34Z</dcterms:created>
  <dcterms:modified xsi:type="dcterms:W3CDTF">2025-08-08T22:52:40Z</dcterms:modified>
</cp:coreProperties>
</file>