
<file path=[Content_Types].xml><?xml version="1.0" encoding="utf-8"?>
<Types xmlns="http://schemas.openxmlformats.org/package/2006/content-types">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1" r:id="rId5"/>
    <p:sldId id="266" r:id="rId6"/>
    <p:sldId id="262" r:id="rId7"/>
    <p:sldId id="263" r:id="rId8"/>
    <p:sldId id="264" r:id="rId9"/>
    <p:sldId id="267"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33" d="100"/>
          <a:sy n="33" d="100"/>
        </p:scale>
        <p:origin x="379" y="9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42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637176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968902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11289"/>
            <a:ext cx="14630400" cy="8229600"/>
          </a:xfrm>
          <a:prstGeom prst="rect">
            <a:avLst/>
          </a:prstGeom>
          <a:solidFill>
            <a:srgbClr val="00002E">
              <a:alpha val="75000"/>
            </a:srgbClr>
          </a:solidFill>
          <a:ln w="58936">
            <a:solidFill>
              <a:srgbClr val="262654"/>
            </a:solidFill>
            <a:prstDash val="solid"/>
          </a:ln>
        </p:spPr>
        <p:txBody>
          <a:bodyPr/>
          <a:lstStyle/>
          <a:p>
            <a:endParaRPr lang="en-IN"/>
          </a:p>
        </p:txBody>
      </p:sp>
      <p:sp>
        <p:nvSpPr>
          <p:cNvPr id="4" name="Text 1"/>
          <p:cNvSpPr/>
          <p:nvPr/>
        </p:nvSpPr>
        <p:spPr>
          <a:xfrm>
            <a:off x="6371630" y="1940277"/>
            <a:ext cx="7373541" cy="1827881"/>
          </a:xfrm>
          <a:prstGeom prst="rect">
            <a:avLst/>
          </a:prstGeom>
          <a:noFill/>
          <a:ln/>
        </p:spPr>
        <p:txBody>
          <a:bodyPr wrap="square" rtlCol="0" anchor="t"/>
          <a:lstStyle/>
          <a:p>
            <a:pPr marL="0" indent="0">
              <a:lnSpc>
                <a:spcPts val="7250"/>
              </a:lnSpc>
              <a:buNone/>
            </a:pPr>
            <a:r>
              <a:rPr lang="en-US" sz="5577" b="1" dirty="0">
                <a:solidFill>
                  <a:srgbClr val="FFFFFF"/>
                </a:solidFill>
                <a:latin typeface="Nunito" pitchFamily="34" charset="0"/>
                <a:ea typeface="Nunito" pitchFamily="34" charset="-122"/>
                <a:cs typeface="Nunito" pitchFamily="34" charset="-120"/>
              </a:rPr>
              <a:t>Recognition of Face Emotion in Real Time</a:t>
            </a:r>
            <a:endParaRPr lang="en-US" sz="5577" dirty="0"/>
          </a:p>
        </p:txBody>
      </p:sp>
      <p:sp>
        <p:nvSpPr>
          <p:cNvPr id="5" name="Text 2"/>
          <p:cNvSpPr/>
          <p:nvPr/>
        </p:nvSpPr>
        <p:spPr>
          <a:xfrm>
            <a:off x="6371630" y="4119646"/>
            <a:ext cx="7373541" cy="2109048"/>
          </a:xfrm>
          <a:prstGeom prst="rect">
            <a:avLst/>
          </a:prstGeom>
          <a:noFill/>
          <a:ln/>
        </p:spPr>
        <p:txBody>
          <a:bodyPr wrap="square" rtlCol="0" anchor="t"/>
          <a:lstStyle/>
          <a:p>
            <a:pPr marL="0" indent="0">
              <a:lnSpc>
                <a:spcPts val="3346"/>
              </a:lnSpc>
              <a:buNone/>
            </a:pPr>
            <a:r>
              <a:rPr lang="en-IN" sz="2000" dirty="0">
                <a:solidFill>
                  <a:schemeClr val="bg1"/>
                </a:solidFill>
              </a:rPr>
              <a:t>DIGITAL IMAGE PROCESSING MINI PROJECT</a:t>
            </a:r>
            <a:endParaRPr lang="en-US" sz="1859" dirty="0">
              <a:solidFill>
                <a:schemeClr val="bg1"/>
              </a:solidFill>
            </a:endParaRPr>
          </a:p>
        </p:txBody>
      </p:sp>
      <p:sp>
        <p:nvSpPr>
          <p:cNvPr id="7" name="TextBox 6">
            <a:extLst>
              <a:ext uri="{FF2B5EF4-FFF2-40B4-BE49-F238E27FC236}">
                <a16:creationId xmlns:a16="http://schemas.microsoft.com/office/drawing/2014/main" id="{05FF54B1-58F7-2643-6022-A454AC41AAB6}"/>
              </a:ext>
            </a:extLst>
          </p:cNvPr>
          <p:cNvSpPr txBox="1"/>
          <p:nvPr/>
        </p:nvSpPr>
        <p:spPr>
          <a:xfrm flipH="1">
            <a:off x="8961118" y="5426020"/>
            <a:ext cx="4640581" cy="2308324"/>
          </a:xfrm>
          <a:prstGeom prst="rect">
            <a:avLst/>
          </a:prstGeom>
          <a:noFill/>
        </p:spPr>
        <p:txBody>
          <a:bodyPr wrap="square" rtlCol="0">
            <a:spAutoFit/>
          </a:bodyPr>
          <a:lstStyle/>
          <a:p>
            <a:r>
              <a:rPr lang="en-IN" sz="3600" dirty="0">
                <a:solidFill>
                  <a:schemeClr val="accent1">
                    <a:lumMod val="40000"/>
                    <a:lumOff val="60000"/>
                  </a:schemeClr>
                </a:solidFill>
              </a:rPr>
              <a:t>Presented by:</a:t>
            </a:r>
          </a:p>
          <a:p>
            <a:r>
              <a:rPr lang="en-IN" sz="3600" dirty="0" err="1">
                <a:solidFill>
                  <a:schemeClr val="accent1">
                    <a:lumMod val="40000"/>
                    <a:lumOff val="60000"/>
                  </a:schemeClr>
                </a:solidFill>
              </a:rPr>
              <a:t>Anushree</a:t>
            </a:r>
            <a:r>
              <a:rPr lang="en-IN" sz="3600" dirty="0">
                <a:solidFill>
                  <a:schemeClr val="accent1">
                    <a:lumMod val="40000"/>
                    <a:lumOff val="60000"/>
                  </a:schemeClr>
                </a:solidFill>
              </a:rPr>
              <a:t> YN </a:t>
            </a:r>
          </a:p>
          <a:p>
            <a:r>
              <a:rPr lang="en-IN" sz="3600" dirty="0">
                <a:solidFill>
                  <a:schemeClr val="accent1">
                    <a:lumMod val="40000"/>
                    <a:lumOff val="60000"/>
                  </a:schemeClr>
                </a:solidFill>
              </a:rPr>
              <a:t>G Venkata Sai Akhil </a:t>
            </a:r>
          </a:p>
          <a:p>
            <a:r>
              <a:rPr lang="en-IN" sz="3600" dirty="0">
                <a:solidFill>
                  <a:schemeClr val="accent1">
                    <a:lumMod val="40000"/>
                    <a:lumOff val="60000"/>
                  </a:schemeClr>
                </a:solidFill>
              </a:rPr>
              <a:t>Md </a:t>
            </a:r>
            <a:r>
              <a:rPr lang="en-IN" sz="3600" dirty="0" err="1">
                <a:solidFill>
                  <a:schemeClr val="accent1">
                    <a:lumMod val="40000"/>
                    <a:lumOff val="60000"/>
                  </a:schemeClr>
                </a:solidFill>
              </a:rPr>
              <a:t>Imtiyaz</a:t>
            </a:r>
            <a:r>
              <a:rPr lang="en-IN" sz="3600" dirty="0">
                <a:solidFill>
                  <a:schemeClr val="accent1">
                    <a:lumMod val="40000"/>
                    <a:lumOff val="60000"/>
                  </a:schemeClr>
                </a:solidFill>
              </a:rPr>
              <a:t> </a:t>
            </a:r>
            <a:r>
              <a:rPr lang="en-IN" sz="3600" dirty="0" err="1">
                <a:solidFill>
                  <a:schemeClr val="accent1">
                    <a:lumMod val="40000"/>
                    <a:lumOff val="60000"/>
                  </a:schemeClr>
                </a:solidFill>
              </a:rPr>
              <a:t>Alam</a:t>
            </a:r>
            <a:endParaRPr lang="en-IN" sz="3600" dirty="0">
              <a:solidFill>
                <a:schemeClr val="accent1">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txBody>
          <a:bodyPr/>
          <a:lstStyle/>
          <a:p>
            <a:endParaRPr lang="en-IN"/>
          </a:p>
        </p:txBody>
      </p:sp>
      <p:sp>
        <p:nvSpPr>
          <p:cNvPr id="4" name="Text 1"/>
          <p:cNvSpPr/>
          <p:nvPr/>
        </p:nvSpPr>
        <p:spPr>
          <a:xfrm>
            <a:off x="885230" y="2145449"/>
            <a:ext cx="5257800" cy="761597"/>
          </a:xfrm>
          <a:prstGeom prst="rect">
            <a:avLst/>
          </a:prstGeom>
          <a:noFill/>
          <a:ln/>
        </p:spPr>
        <p:txBody>
          <a:bodyPr wrap="none" rtlCol="0" anchor="t"/>
          <a:lstStyle/>
          <a:p>
            <a:pPr marL="0" indent="0">
              <a:lnSpc>
                <a:spcPts val="6042"/>
              </a:lnSpc>
              <a:buNone/>
            </a:pPr>
            <a:r>
              <a:rPr lang="en-US" sz="4647" b="1" dirty="0">
                <a:solidFill>
                  <a:srgbClr val="FFFFFF"/>
                </a:solidFill>
                <a:latin typeface="Nunito" pitchFamily="34" charset="0"/>
                <a:ea typeface="Nunito" pitchFamily="34" charset="-122"/>
                <a:cs typeface="Nunito" pitchFamily="34" charset="-120"/>
              </a:rPr>
              <a:t>Problem Statement</a:t>
            </a:r>
            <a:endParaRPr lang="en-US" sz="4647" dirty="0"/>
          </a:p>
        </p:txBody>
      </p:sp>
      <p:sp>
        <p:nvSpPr>
          <p:cNvPr id="5" name="Text 2"/>
          <p:cNvSpPr/>
          <p:nvPr/>
        </p:nvSpPr>
        <p:spPr>
          <a:xfrm>
            <a:off x="885230" y="3258535"/>
            <a:ext cx="12859941" cy="1265429"/>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The objective of this project is to develop a real-time facial emotion recognition system using a Convolutional Neural Network (CNN) model. The system will be able to accurately detect and classify the emotions expressed by individuals in live video streams or captured frames.</a:t>
            </a:r>
            <a:endParaRPr lang="en-US" sz="1859" dirty="0"/>
          </a:p>
        </p:txBody>
      </p:sp>
      <p:sp>
        <p:nvSpPr>
          <p:cNvPr id="6" name="Text 3"/>
          <p:cNvSpPr/>
          <p:nvPr/>
        </p:nvSpPr>
        <p:spPr>
          <a:xfrm>
            <a:off x="885230" y="4758210"/>
            <a:ext cx="12859941" cy="1265429"/>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The CNN model will be trained on a labeled dataset of facial expressions, consisting of images or video frames representing different emotions such as happiness, sadness, anger, fear, surprise, and neutral. The model will learn to extract relevant features from facial images and classify them into appropriate emotion categories.</a:t>
            </a:r>
            <a:endParaRPr lang="en-US" sz="185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5364">
            <a:solidFill>
              <a:srgbClr val="262654"/>
            </a:solidFill>
            <a:prstDash val="solid"/>
          </a:ln>
        </p:spPr>
        <p:txBody>
          <a:bodyPr/>
          <a:lstStyle/>
          <a:p>
            <a:endParaRPr lang="en-IN"/>
          </a:p>
        </p:txBody>
      </p:sp>
      <p:sp>
        <p:nvSpPr>
          <p:cNvPr id="4" name="Text 1"/>
          <p:cNvSpPr/>
          <p:nvPr/>
        </p:nvSpPr>
        <p:spPr>
          <a:xfrm>
            <a:off x="832128" y="605709"/>
            <a:ext cx="7581900" cy="715977"/>
          </a:xfrm>
          <a:prstGeom prst="rect">
            <a:avLst/>
          </a:prstGeom>
          <a:noFill/>
          <a:ln/>
        </p:spPr>
        <p:txBody>
          <a:bodyPr wrap="none" rtlCol="0" anchor="t"/>
          <a:lstStyle/>
          <a:p>
            <a:pPr marL="0" indent="0">
              <a:lnSpc>
                <a:spcPts val="5679"/>
              </a:lnSpc>
              <a:buNone/>
            </a:pPr>
            <a:r>
              <a:rPr lang="en-US" sz="4368" b="1" dirty="0">
                <a:solidFill>
                  <a:srgbClr val="FFFFFF"/>
                </a:solidFill>
                <a:latin typeface="Nunito" pitchFamily="34" charset="0"/>
                <a:ea typeface="Nunito" pitchFamily="34" charset="-122"/>
                <a:cs typeface="Nunito" pitchFamily="34" charset="-120"/>
              </a:rPr>
              <a:t>The Human Face and Emotion</a:t>
            </a:r>
            <a:endParaRPr lang="en-US" sz="4368" dirty="0"/>
          </a:p>
        </p:txBody>
      </p:sp>
      <p:sp>
        <p:nvSpPr>
          <p:cNvPr id="5" name="Shape 2"/>
          <p:cNvSpPr/>
          <p:nvPr/>
        </p:nvSpPr>
        <p:spPr>
          <a:xfrm>
            <a:off x="832128" y="4410977"/>
            <a:ext cx="12966144" cy="27419"/>
          </a:xfrm>
          <a:prstGeom prst="rect">
            <a:avLst/>
          </a:prstGeom>
          <a:solidFill>
            <a:srgbClr val="262654"/>
          </a:solidFill>
          <a:ln/>
        </p:spPr>
        <p:txBody>
          <a:bodyPr/>
          <a:lstStyle/>
          <a:p>
            <a:endParaRPr lang="en-IN"/>
          </a:p>
        </p:txBody>
      </p:sp>
      <p:sp>
        <p:nvSpPr>
          <p:cNvPr id="6" name="Shape 3"/>
          <p:cNvSpPr/>
          <p:nvPr/>
        </p:nvSpPr>
        <p:spPr>
          <a:xfrm>
            <a:off x="4004310" y="4410977"/>
            <a:ext cx="27623" cy="770934"/>
          </a:xfrm>
          <a:prstGeom prst="rect">
            <a:avLst/>
          </a:prstGeom>
          <a:solidFill>
            <a:srgbClr val="F2B42D"/>
          </a:solidFill>
          <a:ln/>
        </p:spPr>
        <p:txBody>
          <a:bodyPr/>
          <a:lstStyle/>
          <a:p>
            <a:endParaRPr lang="en-IN"/>
          </a:p>
        </p:txBody>
      </p:sp>
      <p:sp>
        <p:nvSpPr>
          <p:cNvPr id="7" name="Shape 4"/>
          <p:cNvSpPr/>
          <p:nvPr/>
        </p:nvSpPr>
        <p:spPr>
          <a:xfrm>
            <a:off x="3768566" y="4163257"/>
            <a:ext cx="499229" cy="495558"/>
          </a:xfrm>
          <a:prstGeom prst="roundRect">
            <a:avLst>
              <a:gd name="adj" fmla="val 80603"/>
            </a:avLst>
          </a:prstGeom>
          <a:solidFill>
            <a:srgbClr val="00002E"/>
          </a:solidFill>
          <a:ln w="27622">
            <a:solidFill>
              <a:srgbClr val="F2B42D"/>
            </a:solidFill>
            <a:prstDash val="solid"/>
          </a:ln>
        </p:spPr>
        <p:txBody>
          <a:bodyPr/>
          <a:lstStyle/>
          <a:p>
            <a:endParaRPr lang="en-IN"/>
          </a:p>
        </p:txBody>
      </p:sp>
      <p:sp>
        <p:nvSpPr>
          <p:cNvPr id="8" name="Text 5"/>
          <p:cNvSpPr/>
          <p:nvPr/>
        </p:nvSpPr>
        <p:spPr>
          <a:xfrm>
            <a:off x="3919061" y="4196231"/>
            <a:ext cx="198120" cy="429492"/>
          </a:xfrm>
          <a:prstGeom prst="rect">
            <a:avLst/>
          </a:prstGeom>
          <a:noFill/>
          <a:ln/>
        </p:spPr>
        <p:txBody>
          <a:bodyPr wrap="none" rtlCol="0" anchor="t"/>
          <a:lstStyle/>
          <a:p>
            <a:pPr marL="0" indent="0" algn="ctr">
              <a:lnSpc>
                <a:spcPts val="3407"/>
              </a:lnSpc>
              <a:buNone/>
            </a:pPr>
            <a:r>
              <a:rPr lang="en-US" sz="2621" b="1" dirty="0">
                <a:solidFill>
                  <a:srgbClr val="F2B42D"/>
                </a:solidFill>
                <a:latin typeface="Nunito" pitchFamily="34" charset="0"/>
                <a:ea typeface="Nunito" pitchFamily="34" charset="-122"/>
                <a:cs typeface="Nunito" pitchFamily="34" charset="-120"/>
              </a:rPr>
              <a:t>1</a:t>
            </a:r>
            <a:endParaRPr lang="en-US" sz="2621" dirty="0"/>
          </a:p>
        </p:txBody>
      </p:sp>
      <p:sp>
        <p:nvSpPr>
          <p:cNvPr id="9" name="Text 6"/>
          <p:cNvSpPr/>
          <p:nvPr/>
        </p:nvSpPr>
        <p:spPr>
          <a:xfrm>
            <a:off x="2040731" y="5402211"/>
            <a:ext cx="3954780" cy="357989"/>
          </a:xfrm>
          <a:prstGeom prst="rect">
            <a:avLst/>
          </a:prstGeom>
          <a:noFill/>
          <a:ln/>
        </p:spPr>
        <p:txBody>
          <a:bodyPr wrap="none" rtlCol="0" anchor="t"/>
          <a:lstStyle/>
          <a:p>
            <a:pPr marL="0" indent="0" algn="ctr">
              <a:lnSpc>
                <a:spcPts val="2839"/>
              </a:lnSpc>
              <a:buNone/>
            </a:pPr>
            <a:r>
              <a:rPr lang="en-US" sz="2184" b="1" dirty="0">
                <a:solidFill>
                  <a:srgbClr val="F2B42D"/>
                </a:solidFill>
                <a:latin typeface="Nunito" pitchFamily="34" charset="0"/>
                <a:ea typeface="Nunito" pitchFamily="34" charset="-122"/>
                <a:cs typeface="Nunito" pitchFamily="34" charset="-120"/>
              </a:rPr>
              <a:t>The Face: A Mirror of Emotions</a:t>
            </a:r>
            <a:endParaRPr lang="en-US" sz="2184" dirty="0"/>
          </a:p>
        </p:txBody>
      </p:sp>
      <p:sp>
        <p:nvSpPr>
          <p:cNvPr id="10" name="Text 7"/>
          <p:cNvSpPr/>
          <p:nvPr/>
        </p:nvSpPr>
        <p:spPr>
          <a:xfrm>
            <a:off x="1053941" y="5980382"/>
            <a:ext cx="5928479" cy="1189553"/>
          </a:xfrm>
          <a:prstGeom prst="rect">
            <a:avLst/>
          </a:prstGeom>
          <a:noFill/>
          <a:ln/>
        </p:spPr>
        <p:txBody>
          <a:bodyPr wrap="square" rtlCol="0" anchor="t"/>
          <a:lstStyle/>
          <a:p>
            <a:pPr marL="0" indent="0" algn="ctr">
              <a:lnSpc>
                <a:spcPts val="3145"/>
              </a:lnSpc>
              <a:buNone/>
            </a:pPr>
            <a:r>
              <a:rPr lang="en-US" sz="1747" dirty="0">
                <a:solidFill>
                  <a:srgbClr val="FFFFFF"/>
                </a:solidFill>
                <a:latin typeface="PT Sans" pitchFamily="34" charset="0"/>
                <a:ea typeface="PT Sans" pitchFamily="34" charset="-122"/>
                <a:cs typeface="PT Sans" pitchFamily="34" charset="-120"/>
              </a:rPr>
              <a:t>Human emotions can be recognized and observed from the facial expressions, which are determined by the movements of facial muscles and the positioning of key features.</a:t>
            </a:r>
            <a:endParaRPr lang="en-US" sz="1747" dirty="0"/>
          </a:p>
        </p:txBody>
      </p:sp>
      <p:sp>
        <p:nvSpPr>
          <p:cNvPr id="11" name="Shape 8"/>
          <p:cNvSpPr/>
          <p:nvPr/>
        </p:nvSpPr>
        <p:spPr>
          <a:xfrm>
            <a:off x="7301270" y="3640043"/>
            <a:ext cx="27623" cy="770934"/>
          </a:xfrm>
          <a:prstGeom prst="rect">
            <a:avLst/>
          </a:prstGeom>
          <a:solidFill>
            <a:srgbClr val="D7425E"/>
          </a:solidFill>
          <a:ln/>
        </p:spPr>
        <p:txBody>
          <a:bodyPr/>
          <a:lstStyle/>
          <a:p>
            <a:endParaRPr lang="en-IN"/>
          </a:p>
        </p:txBody>
      </p:sp>
      <p:sp>
        <p:nvSpPr>
          <p:cNvPr id="12" name="Shape 9"/>
          <p:cNvSpPr/>
          <p:nvPr/>
        </p:nvSpPr>
        <p:spPr>
          <a:xfrm>
            <a:off x="7065526" y="4163257"/>
            <a:ext cx="499229" cy="495558"/>
          </a:xfrm>
          <a:prstGeom prst="roundRect">
            <a:avLst>
              <a:gd name="adj" fmla="val 80603"/>
            </a:avLst>
          </a:prstGeom>
          <a:solidFill>
            <a:srgbClr val="00002E"/>
          </a:solidFill>
          <a:ln w="27622">
            <a:solidFill>
              <a:srgbClr val="D7425E"/>
            </a:solidFill>
            <a:prstDash val="solid"/>
          </a:ln>
        </p:spPr>
        <p:txBody>
          <a:bodyPr/>
          <a:lstStyle/>
          <a:p>
            <a:endParaRPr lang="en-IN"/>
          </a:p>
        </p:txBody>
      </p:sp>
      <p:sp>
        <p:nvSpPr>
          <p:cNvPr id="13" name="Text 10"/>
          <p:cNvSpPr/>
          <p:nvPr/>
        </p:nvSpPr>
        <p:spPr>
          <a:xfrm>
            <a:off x="7216021" y="4196231"/>
            <a:ext cx="198120" cy="429492"/>
          </a:xfrm>
          <a:prstGeom prst="rect">
            <a:avLst/>
          </a:prstGeom>
          <a:noFill/>
          <a:ln/>
        </p:spPr>
        <p:txBody>
          <a:bodyPr wrap="none" rtlCol="0" anchor="t"/>
          <a:lstStyle/>
          <a:p>
            <a:pPr marL="0" indent="0" algn="ctr">
              <a:lnSpc>
                <a:spcPts val="3407"/>
              </a:lnSpc>
              <a:buNone/>
            </a:pPr>
            <a:r>
              <a:rPr lang="en-US" sz="2621" b="1" dirty="0">
                <a:solidFill>
                  <a:srgbClr val="D7425E"/>
                </a:solidFill>
                <a:latin typeface="Nunito" pitchFamily="34" charset="0"/>
                <a:ea typeface="Nunito" pitchFamily="34" charset="-122"/>
                <a:cs typeface="Nunito" pitchFamily="34" charset="-120"/>
              </a:rPr>
              <a:t>2</a:t>
            </a:r>
            <a:endParaRPr lang="en-US" sz="2621" dirty="0"/>
          </a:p>
        </p:txBody>
      </p:sp>
      <p:sp>
        <p:nvSpPr>
          <p:cNvPr id="14" name="Text 11"/>
          <p:cNvSpPr/>
          <p:nvPr/>
        </p:nvSpPr>
        <p:spPr>
          <a:xfrm>
            <a:off x="5074801" y="1652018"/>
            <a:ext cx="4480560" cy="357989"/>
          </a:xfrm>
          <a:prstGeom prst="rect">
            <a:avLst/>
          </a:prstGeom>
          <a:noFill/>
          <a:ln/>
        </p:spPr>
        <p:txBody>
          <a:bodyPr wrap="none" rtlCol="0" anchor="t"/>
          <a:lstStyle/>
          <a:p>
            <a:pPr marL="0" indent="0" algn="ctr">
              <a:lnSpc>
                <a:spcPts val="2839"/>
              </a:lnSpc>
              <a:buNone/>
            </a:pPr>
            <a:r>
              <a:rPr lang="en-US" sz="2184" b="1" dirty="0">
                <a:solidFill>
                  <a:srgbClr val="D7425E"/>
                </a:solidFill>
                <a:latin typeface="Nunito" pitchFamily="34" charset="0"/>
                <a:ea typeface="Nunito" pitchFamily="34" charset="-122"/>
                <a:cs typeface="Nunito" pitchFamily="34" charset="-120"/>
              </a:rPr>
              <a:t>The Anatomy of Facial Expressions</a:t>
            </a:r>
            <a:endParaRPr lang="en-US" sz="2184" dirty="0"/>
          </a:p>
        </p:txBody>
      </p:sp>
      <p:sp>
        <p:nvSpPr>
          <p:cNvPr id="15" name="Text 12"/>
          <p:cNvSpPr/>
          <p:nvPr/>
        </p:nvSpPr>
        <p:spPr>
          <a:xfrm>
            <a:off x="4350901" y="2230189"/>
            <a:ext cx="5928479" cy="1189553"/>
          </a:xfrm>
          <a:prstGeom prst="rect">
            <a:avLst/>
          </a:prstGeom>
          <a:noFill/>
          <a:ln/>
        </p:spPr>
        <p:txBody>
          <a:bodyPr wrap="square" rtlCol="0" anchor="t"/>
          <a:lstStyle/>
          <a:p>
            <a:pPr marL="0" indent="0" algn="ctr">
              <a:lnSpc>
                <a:spcPts val="3145"/>
              </a:lnSpc>
              <a:buNone/>
            </a:pPr>
            <a:r>
              <a:rPr lang="en-US" sz="1747" dirty="0">
                <a:solidFill>
                  <a:srgbClr val="FFFFFF"/>
                </a:solidFill>
                <a:latin typeface="PT Sans" pitchFamily="34" charset="0"/>
                <a:ea typeface="PT Sans" pitchFamily="34" charset="-122"/>
                <a:cs typeface="PT Sans" pitchFamily="34" charset="-120"/>
              </a:rPr>
              <a:t>Facial expressions are based on a set of universal, innate signals that signal basic emotions such as happiness, sadness, fear, anger, surprise, and disgust.</a:t>
            </a:r>
            <a:endParaRPr lang="en-US" sz="1747" dirty="0"/>
          </a:p>
        </p:txBody>
      </p:sp>
      <p:sp>
        <p:nvSpPr>
          <p:cNvPr id="16" name="Shape 13"/>
          <p:cNvSpPr/>
          <p:nvPr/>
        </p:nvSpPr>
        <p:spPr>
          <a:xfrm>
            <a:off x="10598348" y="4410977"/>
            <a:ext cx="27623" cy="770934"/>
          </a:xfrm>
          <a:prstGeom prst="rect">
            <a:avLst/>
          </a:prstGeom>
          <a:solidFill>
            <a:srgbClr val="DD785E"/>
          </a:solidFill>
          <a:ln/>
        </p:spPr>
        <p:txBody>
          <a:bodyPr/>
          <a:lstStyle/>
          <a:p>
            <a:endParaRPr lang="en-IN"/>
          </a:p>
        </p:txBody>
      </p:sp>
      <p:sp>
        <p:nvSpPr>
          <p:cNvPr id="17" name="Shape 14"/>
          <p:cNvSpPr/>
          <p:nvPr/>
        </p:nvSpPr>
        <p:spPr>
          <a:xfrm>
            <a:off x="10362605" y="4163257"/>
            <a:ext cx="499229" cy="495558"/>
          </a:xfrm>
          <a:prstGeom prst="roundRect">
            <a:avLst>
              <a:gd name="adj" fmla="val 80603"/>
            </a:avLst>
          </a:prstGeom>
          <a:solidFill>
            <a:srgbClr val="00002E"/>
          </a:solidFill>
          <a:ln w="27622">
            <a:solidFill>
              <a:srgbClr val="DD785E"/>
            </a:solidFill>
            <a:prstDash val="solid"/>
          </a:ln>
        </p:spPr>
        <p:txBody>
          <a:bodyPr/>
          <a:lstStyle/>
          <a:p>
            <a:endParaRPr lang="en-IN"/>
          </a:p>
        </p:txBody>
      </p:sp>
      <p:sp>
        <p:nvSpPr>
          <p:cNvPr id="18" name="Text 15"/>
          <p:cNvSpPr/>
          <p:nvPr/>
        </p:nvSpPr>
        <p:spPr>
          <a:xfrm>
            <a:off x="10513100" y="4196231"/>
            <a:ext cx="198120" cy="429492"/>
          </a:xfrm>
          <a:prstGeom prst="rect">
            <a:avLst/>
          </a:prstGeom>
          <a:noFill/>
          <a:ln/>
        </p:spPr>
        <p:txBody>
          <a:bodyPr wrap="none" rtlCol="0" anchor="t"/>
          <a:lstStyle/>
          <a:p>
            <a:pPr marL="0" indent="0" algn="ctr">
              <a:lnSpc>
                <a:spcPts val="3407"/>
              </a:lnSpc>
              <a:buNone/>
            </a:pPr>
            <a:r>
              <a:rPr lang="en-US" sz="2621" b="1" dirty="0">
                <a:solidFill>
                  <a:srgbClr val="DD785E"/>
                </a:solidFill>
                <a:latin typeface="Nunito" pitchFamily="34" charset="0"/>
                <a:ea typeface="Nunito" pitchFamily="34" charset="-122"/>
                <a:cs typeface="Nunito" pitchFamily="34" charset="-120"/>
              </a:rPr>
              <a:t>3</a:t>
            </a:r>
            <a:endParaRPr lang="en-US" sz="2621" dirty="0"/>
          </a:p>
        </p:txBody>
      </p:sp>
      <p:sp>
        <p:nvSpPr>
          <p:cNvPr id="19" name="Text 16"/>
          <p:cNvSpPr/>
          <p:nvPr/>
        </p:nvSpPr>
        <p:spPr>
          <a:xfrm>
            <a:off x="8059460" y="5402211"/>
            <a:ext cx="5105400" cy="357989"/>
          </a:xfrm>
          <a:prstGeom prst="rect">
            <a:avLst/>
          </a:prstGeom>
          <a:noFill/>
          <a:ln/>
        </p:spPr>
        <p:txBody>
          <a:bodyPr wrap="none" rtlCol="0" anchor="t"/>
          <a:lstStyle/>
          <a:p>
            <a:pPr marL="0" indent="0" algn="ctr">
              <a:lnSpc>
                <a:spcPts val="2839"/>
              </a:lnSpc>
              <a:buNone/>
            </a:pPr>
            <a:r>
              <a:rPr lang="en-US" sz="2184" b="1" dirty="0">
                <a:solidFill>
                  <a:srgbClr val="DD785E"/>
                </a:solidFill>
                <a:latin typeface="Nunito" pitchFamily="34" charset="0"/>
                <a:ea typeface="Nunito" pitchFamily="34" charset="-122"/>
                <a:cs typeface="Nunito" pitchFamily="34" charset="-120"/>
              </a:rPr>
              <a:t>The Science of Facial Emotion Detection</a:t>
            </a:r>
            <a:endParaRPr lang="en-US" sz="2184" dirty="0"/>
          </a:p>
        </p:txBody>
      </p:sp>
      <p:sp>
        <p:nvSpPr>
          <p:cNvPr id="20" name="Text 17"/>
          <p:cNvSpPr/>
          <p:nvPr/>
        </p:nvSpPr>
        <p:spPr>
          <a:xfrm>
            <a:off x="7647861" y="5980382"/>
            <a:ext cx="5928598" cy="1586070"/>
          </a:xfrm>
          <a:prstGeom prst="rect">
            <a:avLst/>
          </a:prstGeom>
          <a:noFill/>
          <a:ln/>
        </p:spPr>
        <p:txBody>
          <a:bodyPr wrap="square" rtlCol="0" anchor="t"/>
          <a:lstStyle/>
          <a:p>
            <a:pPr marL="0" indent="0" algn="ctr">
              <a:lnSpc>
                <a:spcPts val="3145"/>
              </a:lnSpc>
              <a:buNone/>
            </a:pPr>
            <a:r>
              <a:rPr lang="en-US" sz="1747" dirty="0">
                <a:solidFill>
                  <a:srgbClr val="FFFFFF"/>
                </a:solidFill>
                <a:latin typeface="PT Sans" pitchFamily="34" charset="0"/>
                <a:ea typeface="PT Sans" pitchFamily="34" charset="-122"/>
                <a:cs typeface="PT Sans" pitchFamily="34" charset="-120"/>
              </a:rPr>
              <a:t>Facial emotion detection is a computational technique that involves analyzing and interpreting facial cues using advanced machine learning algorithms and computer vision methods.</a:t>
            </a:r>
            <a:endParaRPr lang="en-US" sz="174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19050"/>
            <a:ext cx="14630400" cy="8229600"/>
          </a:xfrm>
          <a:prstGeom prst="rect">
            <a:avLst/>
          </a:prstGeom>
          <a:solidFill>
            <a:srgbClr val="00002E">
              <a:alpha val="75000"/>
            </a:srgbClr>
          </a:solidFill>
          <a:ln w="41315">
            <a:solidFill>
              <a:srgbClr val="262654"/>
            </a:solidFill>
            <a:prstDash val="solid"/>
          </a:ln>
        </p:spPr>
        <p:txBody>
          <a:bodyPr/>
          <a:lstStyle/>
          <a:p>
            <a:endParaRPr lang="en-IN"/>
          </a:p>
        </p:txBody>
      </p:sp>
      <p:sp>
        <p:nvSpPr>
          <p:cNvPr id="4" name="Text 1"/>
          <p:cNvSpPr/>
          <p:nvPr/>
        </p:nvSpPr>
        <p:spPr>
          <a:xfrm>
            <a:off x="619720" y="750606"/>
            <a:ext cx="9547860" cy="533142"/>
          </a:xfrm>
          <a:prstGeom prst="rect">
            <a:avLst/>
          </a:prstGeom>
          <a:noFill/>
          <a:ln/>
        </p:spPr>
        <p:txBody>
          <a:bodyPr wrap="none" rtlCol="0" anchor="t"/>
          <a:lstStyle/>
          <a:p>
            <a:pPr marL="0" indent="0">
              <a:lnSpc>
                <a:spcPts val="4229"/>
              </a:lnSpc>
              <a:buNone/>
            </a:pPr>
            <a:r>
              <a:rPr lang="en-US" sz="3253" b="1" dirty="0">
                <a:solidFill>
                  <a:srgbClr val="FFFFFF"/>
                </a:solidFill>
                <a:latin typeface="Nunito" pitchFamily="34" charset="0"/>
                <a:ea typeface="Nunito" pitchFamily="34" charset="-122"/>
                <a:cs typeface="Nunito" pitchFamily="34" charset="-120"/>
              </a:rPr>
              <a:t>Training a CNN Model for Facial Emotion Detection</a:t>
            </a:r>
            <a:endParaRPr lang="en-US" sz="3253" dirty="0"/>
          </a:p>
        </p:txBody>
      </p:sp>
      <p:sp>
        <p:nvSpPr>
          <p:cNvPr id="5" name="Shape 2"/>
          <p:cNvSpPr/>
          <p:nvPr/>
        </p:nvSpPr>
        <p:spPr>
          <a:xfrm>
            <a:off x="857369" y="1529813"/>
            <a:ext cx="20598" cy="5888551"/>
          </a:xfrm>
          <a:prstGeom prst="rect">
            <a:avLst/>
          </a:prstGeom>
          <a:solidFill>
            <a:srgbClr val="262654"/>
          </a:solidFill>
          <a:ln/>
        </p:spPr>
        <p:txBody>
          <a:bodyPr/>
          <a:lstStyle/>
          <a:p>
            <a:endParaRPr lang="en-IN"/>
          </a:p>
        </p:txBody>
      </p:sp>
      <p:sp>
        <p:nvSpPr>
          <p:cNvPr id="6" name="Shape 3"/>
          <p:cNvSpPr/>
          <p:nvPr/>
        </p:nvSpPr>
        <p:spPr>
          <a:xfrm>
            <a:off x="1053525" y="1816830"/>
            <a:ext cx="578406" cy="20446"/>
          </a:xfrm>
          <a:prstGeom prst="rect">
            <a:avLst/>
          </a:prstGeom>
          <a:solidFill>
            <a:srgbClr val="F2B42D"/>
          </a:solidFill>
          <a:ln/>
        </p:spPr>
        <p:txBody>
          <a:bodyPr/>
          <a:lstStyle/>
          <a:p>
            <a:endParaRPr lang="en-IN"/>
          </a:p>
        </p:txBody>
      </p:sp>
      <p:sp>
        <p:nvSpPr>
          <p:cNvPr id="7" name="Shape 4"/>
          <p:cNvSpPr/>
          <p:nvPr/>
        </p:nvSpPr>
        <p:spPr>
          <a:xfrm>
            <a:off x="681692" y="1642563"/>
            <a:ext cx="371832" cy="369098"/>
          </a:xfrm>
          <a:prstGeom prst="roundRect">
            <a:avLst>
              <a:gd name="adj" fmla="val 80593"/>
            </a:avLst>
          </a:prstGeom>
          <a:solidFill>
            <a:srgbClr val="00002E"/>
          </a:solidFill>
          <a:ln w="20598">
            <a:solidFill>
              <a:srgbClr val="F2B42D"/>
            </a:solidFill>
            <a:prstDash val="solid"/>
          </a:ln>
        </p:spPr>
        <p:txBody>
          <a:bodyPr/>
          <a:lstStyle/>
          <a:p>
            <a:endParaRPr lang="en-IN"/>
          </a:p>
        </p:txBody>
      </p:sp>
      <p:sp>
        <p:nvSpPr>
          <p:cNvPr id="8" name="Text 5"/>
          <p:cNvSpPr/>
          <p:nvPr/>
        </p:nvSpPr>
        <p:spPr>
          <a:xfrm>
            <a:off x="791349" y="1667146"/>
            <a:ext cx="152400" cy="319814"/>
          </a:xfrm>
          <a:prstGeom prst="rect">
            <a:avLst/>
          </a:prstGeom>
          <a:noFill/>
          <a:ln/>
        </p:spPr>
        <p:txBody>
          <a:bodyPr wrap="none" rtlCol="0" anchor="t"/>
          <a:lstStyle/>
          <a:p>
            <a:pPr marL="0" indent="0" algn="ctr">
              <a:lnSpc>
                <a:spcPts val="2537"/>
              </a:lnSpc>
              <a:buNone/>
            </a:pPr>
            <a:r>
              <a:rPr lang="en-US" sz="1952" b="1" dirty="0">
                <a:solidFill>
                  <a:srgbClr val="F2B42D"/>
                </a:solidFill>
                <a:latin typeface="Nunito" pitchFamily="34" charset="0"/>
                <a:ea typeface="Nunito" pitchFamily="34" charset="-122"/>
                <a:cs typeface="Nunito" pitchFamily="34" charset="-120"/>
              </a:rPr>
              <a:t>1</a:t>
            </a:r>
            <a:endParaRPr lang="en-US" sz="1952" dirty="0"/>
          </a:p>
        </p:txBody>
      </p:sp>
      <p:sp>
        <p:nvSpPr>
          <p:cNvPr id="9" name="Text 6"/>
          <p:cNvSpPr/>
          <p:nvPr/>
        </p:nvSpPr>
        <p:spPr>
          <a:xfrm>
            <a:off x="1776532" y="1693857"/>
            <a:ext cx="2987040" cy="266512"/>
          </a:xfrm>
          <a:prstGeom prst="rect">
            <a:avLst/>
          </a:prstGeom>
          <a:noFill/>
          <a:ln/>
        </p:spPr>
        <p:txBody>
          <a:bodyPr wrap="none" rtlCol="0" anchor="t"/>
          <a:lstStyle/>
          <a:p>
            <a:pPr marL="0" indent="0" algn="l">
              <a:lnSpc>
                <a:spcPts val="2115"/>
              </a:lnSpc>
              <a:buNone/>
            </a:pPr>
            <a:r>
              <a:rPr lang="en-US" sz="1627" b="1" dirty="0">
                <a:solidFill>
                  <a:srgbClr val="F2B42D"/>
                </a:solidFill>
                <a:latin typeface="Nunito" pitchFamily="34" charset="0"/>
                <a:ea typeface="Nunito" pitchFamily="34" charset="-122"/>
                <a:cs typeface="Nunito" pitchFamily="34" charset="-120"/>
              </a:rPr>
              <a:t>Data Collection and Annotation</a:t>
            </a:r>
            <a:endParaRPr lang="en-US" sz="1627" dirty="0"/>
          </a:p>
        </p:txBody>
      </p:sp>
      <p:sp>
        <p:nvSpPr>
          <p:cNvPr id="10" name="Text 7"/>
          <p:cNvSpPr/>
          <p:nvPr/>
        </p:nvSpPr>
        <p:spPr>
          <a:xfrm>
            <a:off x="1776532" y="2124412"/>
            <a:ext cx="12234148" cy="590462"/>
          </a:xfrm>
          <a:prstGeom prst="rect">
            <a:avLst/>
          </a:prstGeom>
          <a:noFill/>
          <a:ln/>
        </p:spPr>
        <p:txBody>
          <a:bodyPr wrap="square" rtlCol="0" anchor="t"/>
          <a:lstStyle/>
          <a:p>
            <a:pPr marL="0" indent="0" algn="l">
              <a:lnSpc>
                <a:spcPts val="2342"/>
              </a:lnSpc>
              <a:buNone/>
            </a:pPr>
            <a:r>
              <a:rPr lang="en-US" sz="1301" dirty="0">
                <a:solidFill>
                  <a:srgbClr val="FFFFFF"/>
                </a:solidFill>
                <a:latin typeface="PT Sans" pitchFamily="34" charset="0"/>
                <a:ea typeface="PT Sans" pitchFamily="34" charset="-122"/>
                <a:cs typeface="PT Sans" pitchFamily="34" charset="-120"/>
              </a:rPr>
              <a:t>The success of the CNN model depends on the quality, quantity, and diversity of the training data used. The data needs to be annotated with the correct emotions and expressions.</a:t>
            </a:r>
            <a:endParaRPr lang="en-US" sz="1301" dirty="0"/>
          </a:p>
        </p:txBody>
      </p:sp>
      <p:sp>
        <p:nvSpPr>
          <p:cNvPr id="11" name="Shape 8"/>
          <p:cNvSpPr/>
          <p:nvPr/>
        </p:nvSpPr>
        <p:spPr>
          <a:xfrm>
            <a:off x="1053525" y="3329979"/>
            <a:ext cx="578406" cy="20446"/>
          </a:xfrm>
          <a:prstGeom prst="rect">
            <a:avLst/>
          </a:prstGeom>
          <a:solidFill>
            <a:srgbClr val="D7425E"/>
          </a:solidFill>
          <a:ln/>
        </p:spPr>
        <p:txBody>
          <a:bodyPr/>
          <a:lstStyle/>
          <a:p>
            <a:endParaRPr lang="en-IN"/>
          </a:p>
        </p:txBody>
      </p:sp>
      <p:sp>
        <p:nvSpPr>
          <p:cNvPr id="12" name="Shape 9"/>
          <p:cNvSpPr/>
          <p:nvPr/>
        </p:nvSpPr>
        <p:spPr>
          <a:xfrm>
            <a:off x="681692" y="3155712"/>
            <a:ext cx="371832" cy="369098"/>
          </a:xfrm>
          <a:prstGeom prst="roundRect">
            <a:avLst>
              <a:gd name="adj" fmla="val 80593"/>
            </a:avLst>
          </a:prstGeom>
          <a:solidFill>
            <a:srgbClr val="00002E"/>
          </a:solidFill>
          <a:ln w="20598">
            <a:solidFill>
              <a:srgbClr val="D7425E"/>
            </a:solidFill>
            <a:prstDash val="solid"/>
          </a:ln>
        </p:spPr>
        <p:txBody>
          <a:bodyPr/>
          <a:lstStyle/>
          <a:p>
            <a:endParaRPr lang="en-IN"/>
          </a:p>
        </p:txBody>
      </p:sp>
      <p:sp>
        <p:nvSpPr>
          <p:cNvPr id="13" name="Text 10"/>
          <p:cNvSpPr/>
          <p:nvPr/>
        </p:nvSpPr>
        <p:spPr>
          <a:xfrm>
            <a:off x="791349" y="3180295"/>
            <a:ext cx="152400" cy="319814"/>
          </a:xfrm>
          <a:prstGeom prst="rect">
            <a:avLst/>
          </a:prstGeom>
          <a:noFill/>
          <a:ln/>
        </p:spPr>
        <p:txBody>
          <a:bodyPr wrap="none" rtlCol="0" anchor="t"/>
          <a:lstStyle/>
          <a:p>
            <a:pPr marL="0" indent="0" algn="ctr">
              <a:lnSpc>
                <a:spcPts val="2537"/>
              </a:lnSpc>
              <a:buNone/>
            </a:pPr>
            <a:r>
              <a:rPr lang="en-US" sz="1952" b="1" dirty="0">
                <a:solidFill>
                  <a:srgbClr val="D7425E"/>
                </a:solidFill>
                <a:latin typeface="Nunito" pitchFamily="34" charset="0"/>
                <a:ea typeface="Nunito" pitchFamily="34" charset="-122"/>
                <a:cs typeface="Nunito" pitchFamily="34" charset="-120"/>
              </a:rPr>
              <a:t>2</a:t>
            </a:r>
            <a:endParaRPr lang="en-US" sz="1952" dirty="0"/>
          </a:p>
        </p:txBody>
      </p:sp>
      <p:sp>
        <p:nvSpPr>
          <p:cNvPr id="14" name="Text 11"/>
          <p:cNvSpPr/>
          <p:nvPr/>
        </p:nvSpPr>
        <p:spPr>
          <a:xfrm>
            <a:off x="1776532" y="3207005"/>
            <a:ext cx="3672840" cy="266512"/>
          </a:xfrm>
          <a:prstGeom prst="rect">
            <a:avLst/>
          </a:prstGeom>
          <a:noFill/>
          <a:ln/>
        </p:spPr>
        <p:txBody>
          <a:bodyPr wrap="none" rtlCol="0" anchor="t"/>
          <a:lstStyle/>
          <a:p>
            <a:pPr marL="0" indent="0" algn="l">
              <a:lnSpc>
                <a:spcPts val="2115"/>
              </a:lnSpc>
              <a:buNone/>
            </a:pPr>
            <a:r>
              <a:rPr lang="en-US" sz="1627" b="1" dirty="0">
                <a:solidFill>
                  <a:srgbClr val="D7425E"/>
                </a:solidFill>
                <a:latin typeface="Nunito" pitchFamily="34" charset="0"/>
                <a:ea typeface="Nunito" pitchFamily="34" charset="-122"/>
                <a:cs typeface="Nunito" pitchFamily="34" charset="-120"/>
              </a:rPr>
              <a:t>Data Preprocessing and Augmentation</a:t>
            </a:r>
            <a:endParaRPr lang="en-US" sz="1627" dirty="0"/>
          </a:p>
        </p:txBody>
      </p:sp>
      <p:sp>
        <p:nvSpPr>
          <p:cNvPr id="15" name="Text 12"/>
          <p:cNvSpPr/>
          <p:nvPr/>
        </p:nvSpPr>
        <p:spPr>
          <a:xfrm>
            <a:off x="1776532" y="3637561"/>
            <a:ext cx="12234148" cy="590462"/>
          </a:xfrm>
          <a:prstGeom prst="rect">
            <a:avLst/>
          </a:prstGeom>
          <a:noFill/>
          <a:ln/>
        </p:spPr>
        <p:txBody>
          <a:bodyPr wrap="square" rtlCol="0" anchor="t"/>
          <a:lstStyle/>
          <a:p>
            <a:pPr marL="0" indent="0" algn="l">
              <a:lnSpc>
                <a:spcPts val="2342"/>
              </a:lnSpc>
              <a:buNone/>
            </a:pPr>
            <a:r>
              <a:rPr lang="en-US" sz="1301" dirty="0">
                <a:solidFill>
                  <a:srgbClr val="FFFFFF"/>
                </a:solidFill>
                <a:latin typeface="PT Sans" pitchFamily="34" charset="0"/>
                <a:ea typeface="PT Sans" pitchFamily="34" charset="-122"/>
                <a:cs typeface="PT Sans" pitchFamily="34" charset="-120"/>
              </a:rPr>
              <a:t>The input images need to be normalized, resized, and enhanced to improve the quality and consistency of the training data. Data augmentation techniques like cropping, mirroring, flipping or rotating can increase the size of the training set and prevent overfitting.</a:t>
            </a:r>
            <a:endParaRPr lang="en-US" sz="1301" dirty="0"/>
          </a:p>
        </p:txBody>
      </p:sp>
      <p:sp>
        <p:nvSpPr>
          <p:cNvPr id="16" name="Shape 13"/>
          <p:cNvSpPr/>
          <p:nvPr/>
        </p:nvSpPr>
        <p:spPr>
          <a:xfrm>
            <a:off x="1053525" y="4843128"/>
            <a:ext cx="578406" cy="20446"/>
          </a:xfrm>
          <a:prstGeom prst="rect">
            <a:avLst/>
          </a:prstGeom>
          <a:solidFill>
            <a:srgbClr val="DD785E"/>
          </a:solidFill>
          <a:ln/>
        </p:spPr>
        <p:txBody>
          <a:bodyPr/>
          <a:lstStyle/>
          <a:p>
            <a:endParaRPr lang="en-IN"/>
          </a:p>
        </p:txBody>
      </p:sp>
      <p:sp>
        <p:nvSpPr>
          <p:cNvPr id="17" name="Shape 14"/>
          <p:cNvSpPr/>
          <p:nvPr/>
        </p:nvSpPr>
        <p:spPr>
          <a:xfrm>
            <a:off x="681692" y="4668861"/>
            <a:ext cx="371832" cy="369098"/>
          </a:xfrm>
          <a:prstGeom prst="roundRect">
            <a:avLst>
              <a:gd name="adj" fmla="val 80593"/>
            </a:avLst>
          </a:prstGeom>
          <a:solidFill>
            <a:srgbClr val="00002E"/>
          </a:solidFill>
          <a:ln w="20598">
            <a:solidFill>
              <a:srgbClr val="DD785E"/>
            </a:solidFill>
            <a:prstDash val="solid"/>
          </a:ln>
        </p:spPr>
        <p:txBody>
          <a:bodyPr/>
          <a:lstStyle/>
          <a:p>
            <a:endParaRPr lang="en-IN"/>
          </a:p>
        </p:txBody>
      </p:sp>
      <p:sp>
        <p:nvSpPr>
          <p:cNvPr id="18" name="Text 15"/>
          <p:cNvSpPr/>
          <p:nvPr/>
        </p:nvSpPr>
        <p:spPr>
          <a:xfrm>
            <a:off x="791349" y="4693444"/>
            <a:ext cx="152400" cy="319814"/>
          </a:xfrm>
          <a:prstGeom prst="rect">
            <a:avLst/>
          </a:prstGeom>
          <a:noFill/>
          <a:ln/>
        </p:spPr>
        <p:txBody>
          <a:bodyPr wrap="none" rtlCol="0" anchor="t"/>
          <a:lstStyle/>
          <a:p>
            <a:pPr marL="0" indent="0" algn="ctr">
              <a:lnSpc>
                <a:spcPts val="2537"/>
              </a:lnSpc>
              <a:buNone/>
            </a:pPr>
            <a:r>
              <a:rPr lang="en-US" sz="1952" b="1" dirty="0">
                <a:solidFill>
                  <a:srgbClr val="DD785E"/>
                </a:solidFill>
                <a:latin typeface="Nunito" pitchFamily="34" charset="0"/>
                <a:ea typeface="Nunito" pitchFamily="34" charset="-122"/>
                <a:cs typeface="Nunito" pitchFamily="34" charset="-120"/>
              </a:rPr>
              <a:t>3</a:t>
            </a:r>
            <a:endParaRPr lang="en-US" sz="1952" dirty="0"/>
          </a:p>
        </p:txBody>
      </p:sp>
      <p:sp>
        <p:nvSpPr>
          <p:cNvPr id="19" name="Text 16"/>
          <p:cNvSpPr/>
          <p:nvPr/>
        </p:nvSpPr>
        <p:spPr>
          <a:xfrm>
            <a:off x="1776532" y="4720154"/>
            <a:ext cx="2987040" cy="266512"/>
          </a:xfrm>
          <a:prstGeom prst="rect">
            <a:avLst/>
          </a:prstGeom>
          <a:noFill/>
          <a:ln/>
        </p:spPr>
        <p:txBody>
          <a:bodyPr wrap="none" rtlCol="0" anchor="t"/>
          <a:lstStyle/>
          <a:p>
            <a:pPr marL="0" indent="0" algn="l">
              <a:lnSpc>
                <a:spcPts val="2115"/>
              </a:lnSpc>
              <a:buNone/>
            </a:pPr>
            <a:r>
              <a:rPr lang="en-US" sz="1627" b="1" dirty="0">
                <a:solidFill>
                  <a:srgbClr val="DD785E"/>
                </a:solidFill>
                <a:latin typeface="Nunito" pitchFamily="34" charset="0"/>
                <a:ea typeface="Nunito" pitchFamily="34" charset="-122"/>
                <a:cs typeface="Nunito" pitchFamily="34" charset="-120"/>
              </a:rPr>
              <a:t>Model Design and Optimization</a:t>
            </a:r>
            <a:endParaRPr lang="en-US" sz="1627" dirty="0"/>
          </a:p>
        </p:txBody>
      </p:sp>
      <p:sp>
        <p:nvSpPr>
          <p:cNvPr id="20" name="Text 17"/>
          <p:cNvSpPr/>
          <p:nvPr/>
        </p:nvSpPr>
        <p:spPr>
          <a:xfrm>
            <a:off x="1776532" y="5150709"/>
            <a:ext cx="12234148" cy="590462"/>
          </a:xfrm>
          <a:prstGeom prst="rect">
            <a:avLst/>
          </a:prstGeom>
          <a:noFill/>
          <a:ln/>
        </p:spPr>
        <p:txBody>
          <a:bodyPr wrap="square" rtlCol="0" anchor="t"/>
          <a:lstStyle/>
          <a:p>
            <a:pPr marL="0" indent="0" algn="l">
              <a:lnSpc>
                <a:spcPts val="2342"/>
              </a:lnSpc>
              <a:buNone/>
            </a:pPr>
            <a:r>
              <a:rPr lang="en-US" sz="1301" dirty="0">
                <a:solidFill>
                  <a:srgbClr val="FFFFFF"/>
                </a:solidFill>
                <a:latin typeface="PT Sans" pitchFamily="34" charset="0"/>
                <a:ea typeface="PT Sans" pitchFamily="34" charset="-122"/>
                <a:cs typeface="PT Sans" pitchFamily="34" charset="-120"/>
              </a:rPr>
              <a:t>The choice of the CNN architecture, hyperparameters, optimization algorithm, and loss function can impact the performance and generalization of the model. Fine-tuning pre-trained CNN models can lead to faster and better convergence.</a:t>
            </a:r>
            <a:endParaRPr lang="en-US" sz="1301" dirty="0"/>
          </a:p>
        </p:txBody>
      </p:sp>
      <p:sp>
        <p:nvSpPr>
          <p:cNvPr id="21" name="Shape 18"/>
          <p:cNvSpPr/>
          <p:nvPr/>
        </p:nvSpPr>
        <p:spPr>
          <a:xfrm>
            <a:off x="1053525" y="6356276"/>
            <a:ext cx="578406" cy="20446"/>
          </a:xfrm>
          <a:prstGeom prst="rect">
            <a:avLst/>
          </a:prstGeom>
          <a:solidFill>
            <a:srgbClr val="48A8E2"/>
          </a:solidFill>
          <a:ln/>
        </p:spPr>
        <p:txBody>
          <a:bodyPr/>
          <a:lstStyle/>
          <a:p>
            <a:endParaRPr lang="en-IN"/>
          </a:p>
        </p:txBody>
      </p:sp>
      <p:sp>
        <p:nvSpPr>
          <p:cNvPr id="22" name="Shape 19"/>
          <p:cNvSpPr/>
          <p:nvPr/>
        </p:nvSpPr>
        <p:spPr>
          <a:xfrm>
            <a:off x="681692" y="6182010"/>
            <a:ext cx="371832" cy="369098"/>
          </a:xfrm>
          <a:prstGeom prst="roundRect">
            <a:avLst>
              <a:gd name="adj" fmla="val 80593"/>
            </a:avLst>
          </a:prstGeom>
          <a:solidFill>
            <a:srgbClr val="00002E"/>
          </a:solidFill>
          <a:ln w="20598">
            <a:solidFill>
              <a:srgbClr val="48A8E2"/>
            </a:solidFill>
            <a:prstDash val="solid"/>
          </a:ln>
        </p:spPr>
        <p:txBody>
          <a:bodyPr/>
          <a:lstStyle/>
          <a:p>
            <a:endParaRPr lang="en-IN"/>
          </a:p>
        </p:txBody>
      </p:sp>
      <p:sp>
        <p:nvSpPr>
          <p:cNvPr id="23" name="Text 20"/>
          <p:cNvSpPr/>
          <p:nvPr/>
        </p:nvSpPr>
        <p:spPr>
          <a:xfrm>
            <a:off x="791349" y="6206592"/>
            <a:ext cx="152400" cy="319814"/>
          </a:xfrm>
          <a:prstGeom prst="rect">
            <a:avLst/>
          </a:prstGeom>
          <a:noFill/>
          <a:ln/>
        </p:spPr>
        <p:txBody>
          <a:bodyPr wrap="none" rtlCol="0" anchor="t"/>
          <a:lstStyle/>
          <a:p>
            <a:pPr marL="0" indent="0" algn="ctr">
              <a:lnSpc>
                <a:spcPts val="2537"/>
              </a:lnSpc>
              <a:buNone/>
            </a:pPr>
            <a:r>
              <a:rPr lang="en-US" sz="1952" b="1" dirty="0">
                <a:solidFill>
                  <a:srgbClr val="48A8E2"/>
                </a:solidFill>
                <a:latin typeface="Nunito" pitchFamily="34" charset="0"/>
                <a:ea typeface="Nunito" pitchFamily="34" charset="-122"/>
                <a:cs typeface="Nunito" pitchFamily="34" charset="-120"/>
              </a:rPr>
              <a:t>4</a:t>
            </a:r>
            <a:endParaRPr lang="en-US" sz="1952" dirty="0"/>
          </a:p>
        </p:txBody>
      </p:sp>
      <p:sp>
        <p:nvSpPr>
          <p:cNvPr id="24" name="Text 21"/>
          <p:cNvSpPr/>
          <p:nvPr/>
        </p:nvSpPr>
        <p:spPr>
          <a:xfrm>
            <a:off x="1776532" y="6233303"/>
            <a:ext cx="3421380" cy="266512"/>
          </a:xfrm>
          <a:prstGeom prst="rect">
            <a:avLst/>
          </a:prstGeom>
          <a:noFill/>
          <a:ln/>
        </p:spPr>
        <p:txBody>
          <a:bodyPr wrap="none" rtlCol="0" anchor="t"/>
          <a:lstStyle/>
          <a:p>
            <a:pPr marL="0" indent="0" algn="l">
              <a:lnSpc>
                <a:spcPts val="2115"/>
              </a:lnSpc>
              <a:buNone/>
            </a:pPr>
            <a:r>
              <a:rPr lang="en-US" sz="1627" b="1" dirty="0">
                <a:solidFill>
                  <a:srgbClr val="48A8E2"/>
                </a:solidFill>
                <a:latin typeface="Nunito" pitchFamily="34" charset="0"/>
                <a:ea typeface="Nunito" pitchFamily="34" charset="-122"/>
                <a:cs typeface="Nunito" pitchFamily="34" charset="-120"/>
              </a:rPr>
              <a:t>Performance Evaluation and Testing</a:t>
            </a:r>
            <a:endParaRPr lang="en-US" sz="1627" dirty="0"/>
          </a:p>
        </p:txBody>
      </p:sp>
      <p:sp>
        <p:nvSpPr>
          <p:cNvPr id="25" name="Text 22"/>
          <p:cNvSpPr/>
          <p:nvPr/>
        </p:nvSpPr>
        <p:spPr>
          <a:xfrm>
            <a:off x="1776532" y="6663858"/>
            <a:ext cx="12234148" cy="590462"/>
          </a:xfrm>
          <a:prstGeom prst="rect">
            <a:avLst/>
          </a:prstGeom>
          <a:noFill/>
          <a:ln/>
        </p:spPr>
        <p:txBody>
          <a:bodyPr wrap="square" rtlCol="0" anchor="t"/>
          <a:lstStyle/>
          <a:p>
            <a:pPr marL="0" indent="0" algn="l">
              <a:lnSpc>
                <a:spcPts val="2342"/>
              </a:lnSpc>
              <a:buNone/>
            </a:pPr>
            <a:r>
              <a:rPr lang="en-US" sz="1301" dirty="0">
                <a:solidFill>
                  <a:srgbClr val="FFFFFF"/>
                </a:solidFill>
                <a:latin typeface="PT Sans" pitchFamily="34" charset="0"/>
                <a:ea typeface="PT Sans" pitchFamily="34" charset="-122"/>
                <a:cs typeface="PT Sans" pitchFamily="34" charset="-120"/>
              </a:rPr>
              <a:t>The CNN model needs to be evaluated on a separate validation and test set, and performance metrics such as accuracy, precision, recall, F1-score, and confusion matrix need to be computed and analyzed.</a:t>
            </a:r>
            <a:endParaRPr lang="en-US" sz="130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430389"/>
            <a:ext cx="14630400" cy="8229600"/>
          </a:xfrm>
          <a:prstGeom prst="rect">
            <a:avLst/>
          </a:prstGeom>
          <a:solidFill>
            <a:srgbClr val="00002E">
              <a:alpha val="75000"/>
            </a:srgbClr>
          </a:solidFill>
          <a:ln w="58936">
            <a:solidFill>
              <a:srgbClr val="262654"/>
            </a:solidFill>
            <a:prstDash val="solid"/>
          </a:ln>
        </p:spPr>
        <p:txBody>
          <a:bodyPr/>
          <a:lstStyle/>
          <a:p>
            <a:endParaRPr lang="en-IN"/>
          </a:p>
        </p:txBody>
      </p:sp>
      <p:sp>
        <p:nvSpPr>
          <p:cNvPr id="4" name="Text 1"/>
          <p:cNvSpPr/>
          <p:nvPr/>
        </p:nvSpPr>
        <p:spPr>
          <a:xfrm>
            <a:off x="9462789" y="3771981"/>
            <a:ext cx="9687521" cy="3431823"/>
          </a:xfrm>
          <a:prstGeom prst="rect">
            <a:avLst/>
          </a:prstGeom>
          <a:noFill/>
          <a:ln/>
        </p:spPr>
        <p:txBody>
          <a:bodyPr wrap="square" rtlCol="0" anchor="t"/>
          <a:lstStyle/>
          <a:p>
            <a:pPr marL="0" indent="0">
              <a:lnSpc>
                <a:spcPts val="7250"/>
              </a:lnSpc>
              <a:buNone/>
            </a:pPr>
            <a:r>
              <a:rPr lang="en-US" sz="8000" b="1" dirty="0">
                <a:solidFill>
                  <a:srgbClr val="FFFFFF"/>
                </a:solidFill>
                <a:latin typeface="Nunito" pitchFamily="34" charset="0"/>
              </a:rPr>
              <a:t>Output</a:t>
            </a:r>
            <a:endParaRPr lang="en-US" sz="8000" dirty="0"/>
          </a:p>
        </p:txBody>
      </p:sp>
      <p:pic>
        <p:nvPicPr>
          <p:cNvPr id="10" name="Picture 9">
            <a:extLst>
              <a:ext uri="{FF2B5EF4-FFF2-40B4-BE49-F238E27FC236}">
                <a16:creationId xmlns:a16="http://schemas.microsoft.com/office/drawing/2014/main" id="{8AEC853B-2313-1D89-A44F-A879997E412A}"/>
              </a:ext>
            </a:extLst>
          </p:cNvPr>
          <p:cNvPicPr>
            <a:picLocks noChangeAspect="1"/>
          </p:cNvPicPr>
          <p:nvPr/>
        </p:nvPicPr>
        <p:blipFill>
          <a:blip r:embed="rId4"/>
          <a:stretch>
            <a:fillRect/>
          </a:stretch>
        </p:blipFill>
        <p:spPr>
          <a:xfrm>
            <a:off x="323849" y="660689"/>
            <a:ext cx="8255265" cy="7355999"/>
          </a:xfrm>
          <a:prstGeom prst="rect">
            <a:avLst/>
          </a:prstGeom>
        </p:spPr>
      </p:pic>
    </p:spTree>
    <p:extLst>
      <p:ext uri="{BB962C8B-B14F-4D97-AF65-F5344CB8AC3E}">
        <p14:creationId xmlns:p14="http://schemas.microsoft.com/office/powerpoint/2010/main" val="142742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8936">
            <a:solidFill>
              <a:srgbClr val="262654"/>
            </a:solidFill>
            <a:prstDash val="solid"/>
          </a:ln>
        </p:spPr>
        <p:txBody>
          <a:bodyPr/>
          <a:lstStyle/>
          <a:p>
            <a:endParaRPr lang="en-IN"/>
          </a:p>
        </p:txBody>
      </p:sp>
      <p:sp>
        <p:nvSpPr>
          <p:cNvPr id="4" name="Text 1"/>
          <p:cNvSpPr/>
          <p:nvPr/>
        </p:nvSpPr>
        <p:spPr>
          <a:xfrm>
            <a:off x="885230" y="698604"/>
            <a:ext cx="12859941" cy="1523195"/>
          </a:xfrm>
          <a:prstGeom prst="rect">
            <a:avLst/>
          </a:prstGeom>
          <a:noFill/>
          <a:ln/>
        </p:spPr>
        <p:txBody>
          <a:bodyPr wrap="square" rtlCol="0" anchor="t"/>
          <a:lstStyle/>
          <a:p>
            <a:pPr marL="0" indent="0">
              <a:lnSpc>
                <a:spcPts val="6042"/>
              </a:lnSpc>
              <a:buNone/>
            </a:pPr>
            <a:r>
              <a:rPr lang="en-US" sz="4647" b="1" dirty="0">
                <a:solidFill>
                  <a:srgbClr val="FFFFFF"/>
                </a:solidFill>
                <a:latin typeface="Nunito" pitchFamily="34" charset="0"/>
                <a:ea typeface="Nunito" pitchFamily="34" charset="-122"/>
                <a:cs typeface="Nunito" pitchFamily="34" charset="-120"/>
              </a:rPr>
              <a:t>Performance Evaluation Metrics for Facial Emotion Detection</a:t>
            </a:r>
            <a:endParaRPr lang="en-US" sz="4647" dirty="0"/>
          </a:p>
        </p:txBody>
      </p:sp>
      <p:sp>
        <p:nvSpPr>
          <p:cNvPr id="5" name="Shape 2"/>
          <p:cNvSpPr/>
          <p:nvPr/>
        </p:nvSpPr>
        <p:spPr>
          <a:xfrm>
            <a:off x="885230" y="2573286"/>
            <a:ext cx="4129326" cy="4897198"/>
          </a:xfrm>
          <a:prstGeom prst="roundRect">
            <a:avLst>
              <a:gd name="adj" fmla="val 10291"/>
            </a:avLst>
          </a:prstGeom>
          <a:solidFill>
            <a:srgbClr val="00002E"/>
          </a:solidFill>
          <a:ln w="29408">
            <a:solidFill>
              <a:srgbClr val="F2B42D"/>
            </a:solidFill>
            <a:prstDash val="solid"/>
          </a:ln>
        </p:spPr>
        <p:txBody>
          <a:bodyPr/>
          <a:lstStyle/>
          <a:p>
            <a:endParaRPr lang="en-IN"/>
          </a:p>
        </p:txBody>
      </p:sp>
      <p:sp>
        <p:nvSpPr>
          <p:cNvPr id="6" name="Text 3"/>
          <p:cNvSpPr/>
          <p:nvPr/>
        </p:nvSpPr>
        <p:spPr>
          <a:xfrm>
            <a:off x="1150620" y="2836725"/>
            <a:ext cx="2360771" cy="380799"/>
          </a:xfrm>
          <a:prstGeom prst="rect">
            <a:avLst/>
          </a:prstGeom>
          <a:noFill/>
          <a:ln/>
        </p:spPr>
        <p:txBody>
          <a:bodyPr wrap="none" rtlCol="0" anchor="t"/>
          <a:lstStyle/>
          <a:p>
            <a:pPr marL="0" indent="0">
              <a:lnSpc>
                <a:spcPts val="3021"/>
              </a:lnSpc>
              <a:buNone/>
            </a:pPr>
            <a:r>
              <a:rPr lang="en-US" sz="2324" b="1" dirty="0">
                <a:solidFill>
                  <a:srgbClr val="F2B42D"/>
                </a:solidFill>
                <a:latin typeface="Nunito" pitchFamily="34" charset="0"/>
                <a:ea typeface="Nunito" pitchFamily="34" charset="-122"/>
                <a:cs typeface="Nunito" pitchFamily="34" charset="-120"/>
              </a:rPr>
              <a:t>Accuracy</a:t>
            </a:r>
            <a:endParaRPr lang="en-US" sz="2324" dirty="0"/>
          </a:p>
        </p:txBody>
      </p:sp>
      <p:sp>
        <p:nvSpPr>
          <p:cNvPr id="7" name="Text 4"/>
          <p:cNvSpPr/>
          <p:nvPr/>
        </p:nvSpPr>
        <p:spPr>
          <a:xfrm>
            <a:off x="1150620" y="3451771"/>
            <a:ext cx="3598545" cy="2530857"/>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Accuracy measures the proportion of true positive and true negative predictions out of all predictions, and can be a misleading metric if the class distribution is skewed or the classes are imbalanced.</a:t>
            </a:r>
            <a:endParaRPr lang="en-US" sz="1859" dirty="0"/>
          </a:p>
        </p:txBody>
      </p:sp>
      <p:sp>
        <p:nvSpPr>
          <p:cNvPr id="8" name="Shape 5"/>
          <p:cNvSpPr/>
          <p:nvPr/>
        </p:nvSpPr>
        <p:spPr>
          <a:xfrm>
            <a:off x="5250537" y="2573286"/>
            <a:ext cx="4129326" cy="4897198"/>
          </a:xfrm>
          <a:prstGeom prst="roundRect">
            <a:avLst>
              <a:gd name="adj" fmla="val 10291"/>
            </a:avLst>
          </a:prstGeom>
          <a:solidFill>
            <a:srgbClr val="00002E"/>
          </a:solidFill>
          <a:ln w="29408">
            <a:solidFill>
              <a:srgbClr val="D7425E"/>
            </a:solidFill>
            <a:prstDash val="solid"/>
          </a:ln>
        </p:spPr>
        <p:txBody>
          <a:bodyPr/>
          <a:lstStyle/>
          <a:p>
            <a:endParaRPr lang="en-IN"/>
          </a:p>
        </p:txBody>
      </p:sp>
      <p:sp>
        <p:nvSpPr>
          <p:cNvPr id="9" name="Text 6"/>
          <p:cNvSpPr/>
          <p:nvPr/>
        </p:nvSpPr>
        <p:spPr>
          <a:xfrm>
            <a:off x="5515928" y="2836725"/>
            <a:ext cx="2705100" cy="380799"/>
          </a:xfrm>
          <a:prstGeom prst="rect">
            <a:avLst/>
          </a:prstGeom>
          <a:noFill/>
          <a:ln/>
        </p:spPr>
        <p:txBody>
          <a:bodyPr wrap="none" rtlCol="0" anchor="t"/>
          <a:lstStyle/>
          <a:p>
            <a:pPr marL="0" indent="0">
              <a:lnSpc>
                <a:spcPts val="3021"/>
              </a:lnSpc>
              <a:buNone/>
            </a:pPr>
            <a:r>
              <a:rPr lang="en-US" sz="2324" b="1" dirty="0">
                <a:solidFill>
                  <a:srgbClr val="D7425E"/>
                </a:solidFill>
                <a:latin typeface="Nunito" pitchFamily="34" charset="0"/>
                <a:ea typeface="Nunito" pitchFamily="34" charset="-122"/>
                <a:cs typeface="Nunito" pitchFamily="34" charset="-120"/>
              </a:rPr>
              <a:t>Precision and Recall</a:t>
            </a:r>
            <a:endParaRPr lang="en-US" sz="2324" dirty="0"/>
          </a:p>
        </p:txBody>
      </p:sp>
      <p:sp>
        <p:nvSpPr>
          <p:cNvPr id="10" name="Text 7"/>
          <p:cNvSpPr/>
          <p:nvPr/>
        </p:nvSpPr>
        <p:spPr>
          <a:xfrm>
            <a:off x="5515928" y="3451771"/>
            <a:ext cx="3598545" cy="2530857"/>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Precision measures the proportion of true positive predictions out of all positive predictions, and recall measures the proportion of true positive predictions out of all actual positive examples.</a:t>
            </a:r>
            <a:endParaRPr lang="en-US" sz="1859" dirty="0"/>
          </a:p>
        </p:txBody>
      </p:sp>
      <p:sp>
        <p:nvSpPr>
          <p:cNvPr id="11" name="Shape 8"/>
          <p:cNvSpPr/>
          <p:nvPr/>
        </p:nvSpPr>
        <p:spPr>
          <a:xfrm>
            <a:off x="9615845" y="2573286"/>
            <a:ext cx="4129326" cy="4897198"/>
          </a:xfrm>
          <a:prstGeom prst="roundRect">
            <a:avLst>
              <a:gd name="adj" fmla="val 10291"/>
            </a:avLst>
          </a:prstGeom>
          <a:solidFill>
            <a:srgbClr val="00002E"/>
          </a:solidFill>
          <a:ln w="29408">
            <a:solidFill>
              <a:srgbClr val="DD785E"/>
            </a:solidFill>
            <a:prstDash val="solid"/>
          </a:ln>
        </p:spPr>
        <p:txBody>
          <a:bodyPr/>
          <a:lstStyle/>
          <a:p>
            <a:endParaRPr lang="en-IN"/>
          </a:p>
        </p:txBody>
      </p:sp>
      <p:sp>
        <p:nvSpPr>
          <p:cNvPr id="12" name="Text 9"/>
          <p:cNvSpPr/>
          <p:nvPr/>
        </p:nvSpPr>
        <p:spPr>
          <a:xfrm>
            <a:off x="9881235" y="2836725"/>
            <a:ext cx="3598545" cy="761597"/>
          </a:xfrm>
          <a:prstGeom prst="rect">
            <a:avLst/>
          </a:prstGeom>
          <a:noFill/>
          <a:ln/>
        </p:spPr>
        <p:txBody>
          <a:bodyPr wrap="square" rtlCol="0" anchor="t"/>
          <a:lstStyle/>
          <a:p>
            <a:pPr marL="0" indent="0">
              <a:lnSpc>
                <a:spcPts val="3021"/>
              </a:lnSpc>
              <a:buNone/>
            </a:pPr>
            <a:r>
              <a:rPr lang="en-US" sz="2324" b="1" dirty="0">
                <a:solidFill>
                  <a:srgbClr val="DD785E"/>
                </a:solidFill>
                <a:latin typeface="Nunito" pitchFamily="34" charset="0"/>
                <a:ea typeface="Nunito" pitchFamily="34" charset="-122"/>
                <a:cs typeface="Nunito" pitchFamily="34" charset="-120"/>
              </a:rPr>
              <a:t>F1-Score and Confusion Matrix</a:t>
            </a:r>
            <a:endParaRPr lang="en-US" sz="2324" dirty="0"/>
          </a:p>
        </p:txBody>
      </p:sp>
      <p:sp>
        <p:nvSpPr>
          <p:cNvPr id="13" name="Text 10"/>
          <p:cNvSpPr/>
          <p:nvPr/>
        </p:nvSpPr>
        <p:spPr>
          <a:xfrm>
            <a:off x="9881235" y="3832569"/>
            <a:ext cx="3598545" cy="3374476"/>
          </a:xfrm>
          <a:prstGeom prst="rect">
            <a:avLst/>
          </a:prstGeom>
          <a:noFill/>
          <a:ln/>
        </p:spPr>
        <p:txBody>
          <a:bodyPr wrap="square" rtlCol="0" anchor="t"/>
          <a:lstStyle/>
          <a:p>
            <a:pPr marL="0" indent="0">
              <a:lnSpc>
                <a:spcPts val="3346"/>
              </a:lnSpc>
              <a:buNone/>
            </a:pPr>
            <a:r>
              <a:rPr lang="en-US" sz="1859" dirty="0">
                <a:solidFill>
                  <a:srgbClr val="FFFFFF"/>
                </a:solidFill>
                <a:latin typeface="PT Sans" pitchFamily="34" charset="0"/>
                <a:ea typeface="PT Sans" pitchFamily="34" charset="-122"/>
                <a:cs typeface="PT Sans" pitchFamily="34" charset="-120"/>
              </a:rPr>
              <a:t>The F1-score measures the harmonic mean between precision and recall, and provides a balanced trade-off between them. The confusion matrix visualizes the performance of the model and allows to see which classes are confused the most.</a:t>
            </a:r>
            <a:endParaRPr lang="en-US" sz="185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0482">
            <a:solidFill>
              <a:srgbClr val="262654"/>
            </a:solidFill>
            <a:prstDash val="solid"/>
          </a:ln>
        </p:spPr>
        <p:txBody>
          <a:bodyPr/>
          <a:lstStyle/>
          <a:p>
            <a:endParaRPr lang="en-IN"/>
          </a:p>
        </p:txBody>
      </p:sp>
      <p:sp>
        <p:nvSpPr>
          <p:cNvPr id="4" name="Text 1"/>
          <p:cNvSpPr/>
          <p:nvPr/>
        </p:nvSpPr>
        <p:spPr>
          <a:xfrm>
            <a:off x="757595" y="893612"/>
            <a:ext cx="13115211" cy="1303367"/>
          </a:xfrm>
          <a:prstGeom prst="rect">
            <a:avLst/>
          </a:prstGeom>
          <a:noFill/>
          <a:ln/>
        </p:spPr>
        <p:txBody>
          <a:bodyPr wrap="square" rtlCol="0" anchor="t"/>
          <a:lstStyle/>
          <a:p>
            <a:pPr marL="0" indent="0">
              <a:lnSpc>
                <a:spcPts val="5170"/>
              </a:lnSpc>
              <a:buNone/>
            </a:pPr>
            <a:r>
              <a:rPr lang="en-US" sz="3977" b="1" dirty="0">
                <a:solidFill>
                  <a:srgbClr val="FFFFFF"/>
                </a:solidFill>
                <a:latin typeface="Nunito" pitchFamily="34" charset="0"/>
                <a:ea typeface="Nunito" pitchFamily="34" charset="-122"/>
                <a:cs typeface="Nunito" pitchFamily="34" charset="-120"/>
              </a:rPr>
              <a:t>Applications of Facial Emotion Detection in Real-Life Scenarios</a:t>
            </a:r>
            <a:endParaRPr lang="en-US" sz="3977" dirty="0"/>
          </a:p>
        </p:txBody>
      </p:sp>
      <p:sp>
        <p:nvSpPr>
          <p:cNvPr id="5" name="Shape 2"/>
          <p:cNvSpPr/>
          <p:nvPr/>
        </p:nvSpPr>
        <p:spPr>
          <a:xfrm>
            <a:off x="1562933" y="2497765"/>
            <a:ext cx="2626400" cy="2607088"/>
          </a:xfrm>
          <a:prstGeom prst="roundRect">
            <a:avLst>
              <a:gd name="adj" fmla="val 3507011"/>
            </a:avLst>
          </a:prstGeom>
          <a:noFill/>
          <a:ln w="25241">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1562933" y="2497765"/>
            <a:ext cx="2626400" cy="2607088"/>
          </a:xfrm>
          <a:prstGeom prst="rect">
            <a:avLst/>
          </a:prstGeom>
        </p:spPr>
      </p:pic>
      <p:sp>
        <p:nvSpPr>
          <p:cNvPr id="7" name="Text 3"/>
          <p:cNvSpPr/>
          <p:nvPr/>
        </p:nvSpPr>
        <p:spPr>
          <a:xfrm>
            <a:off x="1660684" y="5305298"/>
            <a:ext cx="2430780" cy="325842"/>
          </a:xfrm>
          <a:prstGeom prst="rect">
            <a:avLst/>
          </a:prstGeom>
          <a:noFill/>
          <a:ln/>
        </p:spPr>
        <p:txBody>
          <a:bodyPr wrap="none" rtlCol="0" anchor="t"/>
          <a:lstStyle/>
          <a:p>
            <a:pPr marL="0" indent="0" algn="ctr">
              <a:lnSpc>
                <a:spcPts val="2585"/>
              </a:lnSpc>
              <a:buNone/>
            </a:pPr>
            <a:r>
              <a:rPr lang="en-US" sz="1989" b="1" dirty="0">
                <a:solidFill>
                  <a:srgbClr val="F2B42D"/>
                </a:solidFill>
                <a:latin typeface="Nunito" pitchFamily="34" charset="0"/>
                <a:ea typeface="Nunito" pitchFamily="34" charset="-122"/>
                <a:cs typeface="Nunito" pitchFamily="34" charset="-120"/>
              </a:rPr>
              <a:t>Psychology Research</a:t>
            </a:r>
            <a:endParaRPr lang="en-US" sz="1989" dirty="0"/>
          </a:p>
        </p:txBody>
      </p:sp>
      <p:sp>
        <p:nvSpPr>
          <p:cNvPr id="8" name="Text 4"/>
          <p:cNvSpPr/>
          <p:nvPr/>
        </p:nvSpPr>
        <p:spPr>
          <a:xfrm>
            <a:off x="757595" y="5831585"/>
            <a:ext cx="4237077" cy="1443773"/>
          </a:xfrm>
          <a:prstGeom prst="rect">
            <a:avLst/>
          </a:prstGeom>
          <a:noFill/>
          <a:ln/>
        </p:spPr>
        <p:txBody>
          <a:bodyPr wrap="square" rtlCol="0" anchor="t"/>
          <a:lstStyle/>
          <a:p>
            <a:pPr marL="0" indent="0" algn="ctr">
              <a:lnSpc>
                <a:spcPts val="2864"/>
              </a:lnSpc>
              <a:buNone/>
            </a:pPr>
            <a:r>
              <a:rPr lang="en-US" sz="1591" dirty="0">
                <a:solidFill>
                  <a:srgbClr val="FFFFFF"/>
                </a:solidFill>
                <a:latin typeface="PT Sans" pitchFamily="34" charset="0"/>
                <a:ea typeface="PT Sans" pitchFamily="34" charset="-122"/>
                <a:cs typeface="PT Sans" pitchFamily="34" charset="-120"/>
              </a:rPr>
              <a:t>Facial emotion detection can be used to study human emotions, behavior, and mental health, and can provide insights into conditions like autism, depression, or anxiety.</a:t>
            </a:r>
            <a:endParaRPr lang="en-US" sz="1591" dirty="0"/>
          </a:p>
        </p:txBody>
      </p:sp>
      <p:sp>
        <p:nvSpPr>
          <p:cNvPr id="9" name="Shape 5"/>
          <p:cNvSpPr/>
          <p:nvPr/>
        </p:nvSpPr>
        <p:spPr>
          <a:xfrm>
            <a:off x="6001941" y="2497765"/>
            <a:ext cx="2626400" cy="2607088"/>
          </a:xfrm>
          <a:prstGeom prst="roundRect">
            <a:avLst>
              <a:gd name="adj" fmla="val 3507011"/>
            </a:avLst>
          </a:prstGeom>
          <a:noFill/>
          <a:ln w="25241">
            <a:solidFill>
              <a:srgbClr val="D7425E"/>
            </a:solidFill>
            <a:prstDash val="solid"/>
          </a:ln>
        </p:spPr>
        <p:txBody>
          <a:bodyPr/>
          <a:lstStyle/>
          <a:p>
            <a:endParaRPr lang="en-IN"/>
          </a:p>
        </p:txBody>
      </p:sp>
      <p:sp>
        <p:nvSpPr>
          <p:cNvPr id="13" name="Shape 8"/>
          <p:cNvSpPr/>
          <p:nvPr/>
        </p:nvSpPr>
        <p:spPr>
          <a:xfrm>
            <a:off x="10440948" y="2497765"/>
            <a:ext cx="2626400" cy="2607088"/>
          </a:xfrm>
          <a:prstGeom prst="roundRect">
            <a:avLst>
              <a:gd name="adj" fmla="val 3507011"/>
            </a:avLst>
          </a:prstGeom>
          <a:noFill/>
          <a:ln w="25241">
            <a:solidFill>
              <a:srgbClr val="DD785E"/>
            </a:solidFill>
            <a:prstDash val="solid"/>
          </a:ln>
        </p:spPr>
        <p:txBody>
          <a:bodyPr/>
          <a:lstStyle/>
          <a:p>
            <a:endParaRPr lang="en-IN"/>
          </a:p>
        </p:txBody>
      </p:sp>
      <p:pic>
        <p:nvPicPr>
          <p:cNvPr id="14" name="Image 3" descr="preencoded.png"/>
          <p:cNvPicPr>
            <a:picLocks noChangeAspect="1"/>
          </p:cNvPicPr>
          <p:nvPr/>
        </p:nvPicPr>
        <p:blipFill>
          <a:blip r:embed="rId5"/>
          <a:stretch>
            <a:fillRect/>
          </a:stretch>
        </p:blipFill>
        <p:spPr>
          <a:xfrm>
            <a:off x="10440948" y="2497765"/>
            <a:ext cx="2626400" cy="2607088"/>
          </a:xfrm>
          <a:prstGeom prst="rect">
            <a:avLst/>
          </a:prstGeom>
        </p:spPr>
      </p:pic>
      <p:sp>
        <p:nvSpPr>
          <p:cNvPr id="15" name="Text 9"/>
          <p:cNvSpPr/>
          <p:nvPr/>
        </p:nvSpPr>
        <p:spPr>
          <a:xfrm>
            <a:off x="9921478" y="5305298"/>
            <a:ext cx="3665220" cy="325842"/>
          </a:xfrm>
          <a:prstGeom prst="rect">
            <a:avLst/>
          </a:prstGeom>
          <a:noFill/>
          <a:ln/>
        </p:spPr>
        <p:txBody>
          <a:bodyPr wrap="none" rtlCol="0" anchor="t"/>
          <a:lstStyle/>
          <a:p>
            <a:pPr marL="0" indent="0" algn="ctr">
              <a:lnSpc>
                <a:spcPts val="2585"/>
              </a:lnSpc>
              <a:buNone/>
            </a:pPr>
            <a:r>
              <a:rPr lang="en-US" sz="1989" b="1" dirty="0">
                <a:solidFill>
                  <a:srgbClr val="DD785E"/>
                </a:solidFill>
                <a:latin typeface="Nunito" pitchFamily="34" charset="0"/>
                <a:ea typeface="Nunito" pitchFamily="34" charset="-122"/>
                <a:cs typeface="Nunito" pitchFamily="34" charset="-120"/>
              </a:rPr>
              <a:t>Forensics and Law Enforcement</a:t>
            </a:r>
            <a:endParaRPr lang="en-US" sz="1989" dirty="0"/>
          </a:p>
        </p:txBody>
      </p:sp>
      <p:sp>
        <p:nvSpPr>
          <p:cNvPr id="16" name="Text 10"/>
          <p:cNvSpPr/>
          <p:nvPr/>
        </p:nvSpPr>
        <p:spPr>
          <a:xfrm>
            <a:off x="9635609" y="5831585"/>
            <a:ext cx="4237077" cy="1443773"/>
          </a:xfrm>
          <a:prstGeom prst="rect">
            <a:avLst/>
          </a:prstGeom>
          <a:noFill/>
          <a:ln/>
        </p:spPr>
        <p:txBody>
          <a:bodyPr wrap="square" rtlCol="0" anchor="t"/>
          <a:lstStyle/>
          <a:p>
            <a:pPr marL="0" indent="0" algn="ctr">
              <a:lnSpc>
                <a:spcPts val="2864"/>
              </a:lnSpc>
              <a:buNone/>
            </a:pPr>
            <a:r>
              <a:rPr lang="en-US" sz="1591" dirty="0">
                <a:solidFill>
                  <a:srgbClr val="FFFFFF"/>
                </a:solidFill>
                <a:latin typeface="PT Sans" pitchFamily="34" charset="0"/>
                <a:ea typeface="PT Sans" pitchFamily="34" charset="-122"/>
                <a:cs typeface="PT Sans" pitchFamily="34" charset="-120"/>
              </a:rPr>
              <a:t>Facial emotion detection can be used to analyze criminal activity, identify suspects, and reconstruct events from video footage or photographs.</a:t>
            </a:r>
            <a:endParaRPr lang="en-US" sz="159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00002E">
              <a:alpha val="75000"/>
            </a:srgbClr>
          </a:solidFill>
          <a:ln w="55245">
            <a:solidFill>
              <a:srgbClr val="262654"/>
            </a:solidFill>
            <a:prstDash val="solid"/>
          </a:ln>
        </p:spPr>
        <p:txBody>
          <a:bodyPr/>
          <a:lstStyle/>
          <a:p>
            <a:endParaRPr lang="en-IN"/>
          </a:p>
        </p:txBody>
      </p:sp>
      <p:sp>
        <p:nvSpPr>
          <p:cNvPr id="4" name="Text 1"/>
          <p:cNvSpPr/>
          <p:nvPr/>
        </p:nvSpPr>
        <p:spPr>
          <a:xfrm>
            <a:off x="829985" y="2106448"/>
            <a:ext cx="4426625" cy="713968"/>
          </a:xfrm>
          <a:prstGeom prst="rect">
            <a:avLst/>
          </a:prstGeom>
          <a:noFill/>
          <a:ln/>
        </p:spPr>
        <p:txBody>
          <a:bodyPr wrap="none" rtlCol="0" anchor="t"/>
          <a:lstStyle/>
          <a:p>
            <a:pPr marL="0" indent="0">
              <a:lnSpc>
                <a:spcPts val="5664"/>
              </a:lnSpc>
              <a:buNone/>
            </a:pPr>
            <a:r>
              <a:rPr lang="en-US" sz="4357" b="1" dirty="0">
                <a:solidFill>
                  <a:srgbClr val="FFFFFF"/>
                </a:solidFill>
                <a:latin typeface="Nunito" pitchFamily="34" charset="0"/>
                <a:ea typeface="Nunito" pitchFamily="34" charset="-122"/>
                <a:cs typeface="Nunito" pitchFamily="34" charset="-120"/>
              </a:rPr>
              <a:t>Conclusion</a:t>
            </a:r>
            <a:endParaRPr lang="en-US" sz="4357" dirty="0"/>
          </a:p>
        </p:txBody>
      </p:sp>
      <p:sp>
        <p:nvSpPr>
          <p:cNvPr id="5" name="Shape 2"/>
          <p:cNvSpPr/>
          <p:nvPr/>
        </p:nvSpPr>
        <p:spPr>
          <a:xfrm>
            <a:off x="829985" y="3300846"/>
            <a:ext cx="497919" cy="494258"/>
          </a:xfrm>
          <a:prstGeom prst="roundRect">
            <a:avLst>
              <a:gd name="adj" fmla="val 80605"/>
            </a:avLst>
          </a:prstGeom>
          <a:solidFill>
            <a:srgbClr val="00002E"/>
          </a:solidFill>
          <a:ln w="27622">
            <a:solidFill>
              <a:srgbClr val="F2B42D"/>
            </a:solidFill>
            <a:prstDash val="solid"/>
          </a:ln>
        </p:spPr>
        <p:txBody>
          <a:bodyPr/>
          <a:lstStyle/>
          <a:p>
            <a:endParaRPr lang="en-IN"/>
          </a:p>
        </p:txBody>
      </p:sp>
      <p:sp>
        <p:nvSpPr>
          <p:cNvPr id="6" name="Text 3"/>
          <p:cNvSpPr/>
          <p:nvPr/>
        </p:nvSpPr>
        <p:spPr>
          <a:xfrm>
            <a:off x="979884" y="3333820"/>
            <a:ext cx="198120" cy="428310"/>
          </a:xfrm>
          <a:prstGeom prst="rect">
            <a:avLst/>
          </a:prstGeom>
          <a:noFill/>
          <a:ln/>
        </p:spPr>
        <p:txBody>
          <a:bodyPr wrap="none" rtlCol="0" anchor="t"/>
          <a:lstStyle/>
          <a:p>
            <a:pPr marL="0" indent="0" algn="ctr">
              <a:lnSpc>
                <a:spcPts val="3398"/>
              </a:lnSpc>
              <a:buNone/>
            </a:pPr>
            <a:r>
              <a:rPr lang="en-US" sz="2614" b="1" dirty="0">
                <a:solidFill>
                  <a:srgbClr val="F2B42D"/>
                </a:solidFill>
                <a:latin typeface="Nunito" pitchFamily="34" charset="0"/>
                <a:ea typeface="Nunito" pitchFamily="34" charset="-122"/>
                <a:cs typeface="Nunito" pitchFamily="34" charset="-120"/>
              </a:rPr>
              <a:t>1</a:t>
            </a:r>
            <a:endParaRPr lang="en-US" sz="2614" dirty="0"/>
          </a:p>
        </p:txBody>
      </p:sp>
      <p:sp>
        <p:nvSpPr>
          <p:cNvPr id="7" name="Text 4"/>
          <p:cNvSpPr/>
          <p:nvPr/>
        </p:nvSpPr>
        <p:spPr>
          <a:xfrm>
            <a:off x="1549122" y="3369513"/>
            <a:ext cx="3456861" cy="1071129"/>
          </a:xfrm>
          <a:prstGeom prst="rect">
            <a:avLst/>
          </a:prstGeom>
          <a:noFill/>
          <a:ln/>
        </p:spPr>
        <p:txBody>
          <a:bodyPr wrap="square" rtlCol="0" anchor="t"/>
          <a:lstStyle/>
          <a:p>
            <a:pPr marL="0" indent="0">
              <a:lnSpc>
                <a:spcPts val="2832"/>
              </a:lnSpc>
              <a:buNone/>
            </a:pPr>
            <a:r>
              <a:rPr lang="en-US" sz="2178" b="1" dirty="0">
                <a:solidFill>
                  <a:srgbClr val="F2B42D"/>
                </a:solidFill>
                <a:latin typeface="Nunito" pitchFamily="34" charset="0"/>
                <a:ea typeface="Nunito" pitchFamily="34" charset="-122"/>
                <a:cs typeface="Nunito" pitchFamily="34" charset="-120"/>
              </a:rPr>
              <a:t>Facial Emotion Detection is a Revolutionary Technology</a:t>
            </a:r>
            <a:endParaRPr lang="en-US" sz="2178" dirty="0"/>
          </a:p>
        </p:txBody>
      </p:sp>
      <p:sp>
        <p:nvSpPr>
          <p:cNvPr id="8" name="Text 5"/>
          <p:cNvSpPr/>
          <p:nvPr/>
        </p:nvSpPr>
        <p:spPr>
          <a:xfrm>
            <a:off x="1549122" y="4660233"/>
            <a:ext cx="3456861" cy="2372723"/>
          </a:xfrm>
          <a:prstGeom prst="rect">
            <a:avLst/>
          </a:prstGeom>
          <a:noFill/>
          <a:ln/>
        </p:spPr>
        <p:txBody>
          <a:bodyPr wrap="square" rtlCol="0" anchor="t"/>
          <a:lstStyle/>
          <a:p>
            <a:pPr marL="0" indent="0">
              <a:lnSpc>
                <a:spcPts val="3137"/>
              </a:lnSpc>
              <a:buNone/>
            </a:pPr>
            <a:r>
              <a:rPr lang="en-US" sz="1743" dirty="0">
                <a:solidFill>
                  <a:srgbClr val="FFFFFF"/>
                </a:solidFill>
                <a:latin typeface="PT Sans" pitchFamily="34" charset="0"/>
                <a:ea typeface="PT Sans" pitchFamily="34" charset="-122"/>
                <a:cs typeface="PT Sans" pitchFamily="34" charset="-120"/>
              </a:rPr>
              <a:t>Facial emotion detection is a cutting-edge technology that has the potential to revolutionize various fields, from psychology and healthcare to marketing and entertainment.</a:t>
            </a:r>
            <a:endParaRPr lang="en-US" sz="1743" dirty="0"/>
          </a:p>
        </p:txBody>
      </p:sp>
      <p:sp>
        <p:nvSpPr>
          <p:cNvPr id="9" name="Shape 6"/>
          <p:cNvSpPr/>
          <p:nvPr/>
        </p:nvSpPr>
        <p:spPr>
          <a:xfrm>
            <a:off x="5227201" y="3300846"/>
            <a:ext cx="497919" cy="494258"/>
          </a:xfrm>
          <a:prstGeom prst="roundRect">
            <a:avLst>
              <a:gd name="adj" fmla="val 80605"/>
            </a:avLst>
          </a:prstGeom>
          <a:solidFill>
            <a:srgbClr val="00002E"/>
          </a:solidFill>
          <a:ln w="27622">
            <a:solidFill>
              <a:srgbClr val="D7425E"/>
            </a:solidFill>
            <a:prstDash val="solid"/>
          </a:ln>
        </p:spPr>
        <p:txBody>
          <a:bodyPr/>
          <a:lstStyle/>
          <a:p>
            <a:endParaRPr lang="en-IN"/>
          </a:p>
        </p:txBody>
      </p:sp>
      <p:sp>
        <p:nvSpPr>
          <p:cNvPr id="10" name="Text 7"/>
          <p:cNvSpPr/>
          <p:nvPr/>
        </p:nvSpPr>
        <p:spPr>
          <a:xfrm>
            <a:off x="5377101" y="3333820"/>
            <a:ext cx="198120" cy="428310"/>
          </a:xfrm>
          <a:prstGeom prst="rect">
            <a:avLst/>
          </a:prstGeom>
          <a:noFill/>
          <a:ln/>
        </p:spPr>
        <p:txBody>
          <a:bodyPr wrap="none" rtlCol="0" anchor="t"/>
          <a:lstStyle/>
          <a:p>
            <a:pPr marL="0" indent="0" algn="ctr">
              <a:lnSpc>
                <a:spcPts val="3398"/>
              </a:lnSpc>
              <a:buNone/>
            </a:pPr>
            <a:r>
              <a:rPr lang="en-US" sz="2614" b="1" dirty="0">
                <a:solidFill>
                  <a:srgbClr val="D7425E"/>
                </a:solidFill>
                <a:latin typeface="Nunito" pitchFamily="34" charset="0"/>
                <a:ea typeface="Nunito" pitchFamily="34" charset="-122"/>
                <a:cs typeface="Nunito" pitchFamily="34" charset="-120"/>
              </a:rPr>
              <a:t>2</a:t>
            </a:r>
            <a:endParaRPr lang="en-US" sz="2614" dirty="0"/>
          </a:p>
        </p:txBody>
      </p:sp>
      <p:sp>
        <p:nvSpPr>
          <p:cNvPr id="11" name="Text 8"/>
          <p:cNvSpPr/>
          <p:nvPr/>
        </p:nvSpPr>
        <p:spPr>
          <a:xfrm>
            <a:off x="5946338" y="3369513"/>
            <a:ext cx="3456861" cy="1071129"/>
          </a:xfrm>
          <a:prstGeom prst="rect">
            <a:avLst/>
          </a:prstGeom>
          <a:noFill/>
          <a:ln/>
        </p:spPr>
        <p:txBody>
          <a:bodyPr wrap="square" rtlCol="0" anchor="t"/>
          <a:lstStyle/>
          <a:p>
            <a:pPr marL="0" indent="0">
              <a:lnSpc>
                <a:spcPts val="2832"/>
              </a:lnSpc>
              <a:buNone/>
            </a:pPr>
            <a:r>
              <a:rPr lang="en-US" sz="2178" b="1" dirty="0">
                <a:solidFill>
                  <a:srgbClr val="D7425E"/>
                </a:solidFill>
                <a:latin typeface="Nunito" pitchFamily="34" charset="0"/>
                <a:ea typeface="Nunito" pitchFamily="34" charset="-122"/>
                <a:cs typeface="Nunito" pitchFamily="34" charset="-120"/>
              </a:rPr>
              <a:t>CNNs are a Powerful Tool for Facial Emotion Detection</a:t>
            </a:r>
            <a:endParaRPr lang="en-US" sz="2178" dirty="0"/>
          </a:p>
        </p:txBody>
      </p:sp>
      <p:sp>
        <p:nvSpPr>
          <p:cNvPr id="12" name="Text 9"/>
          <p:cNvSpPr/>
          <p:nvPr/>
        </p:nvSpPr>
        <p:spPr>
          <a:xfrm>
            <a:off x="5946338" y="4660233"/>
            <a:ext cx="3456861" cy="1977269"/>
          </a:xfrm>
          <a:prstGeom prst="rect">
            <a:avLst/>
          </a:prstGeom>
          <a:noFill/>
          <a:ln/>
        </p:spPr>
        <p:txBody>
          <a:bodyPr wrap="square" rtlCol="0" anchor="t"/>
          <a:lstStyle/>
          <a:p>
            <a:pPr marL="0" indent="0">
              <a:lnSpc>
                <a:spcPts val="3137"/>
              </a:lnSpc>
              <a:buNone/>
            </a:pPr>
            <a:r>
              <a:rPr lang="en-US" sz="1743" dirty="0">
                <a:solidFill>
                  <a:srgbClr val="FFFFFF"/>
                </a:solidFill>
                <a:latin typeface="PT Sans" pitchFamily="34" charset="0"/>
                <a:ea typeface="PT Sans" pitchFamily="34" charset="-122"/>
                <a:cs typeface="PT Sans" pitchFamily="34" charset="-120"/>
              </a:rPr>
              <a:t>CNNs have proven to be effective and efficient tools for facial emotion detection, and can achieve state-of-the-art performance on various benchmarks and datasets.</a:t>
            </a:r>
            <a:endParaRPr lang="en-US" sz="1743" dirty="0"/>
          </a:p>
        </p:txBody>
      </p:sp>
      <p:sp>
        <p:nvSpPr>
          <p:cNvPr id="13" name="Shape 10"/>
          <p:cNvSpPr/>
          <p:nvPr/>
        </p:nvSpPr>
        <p:spPr>
          <a:xfrm>
            <a:off x="9624417" y="3300846"/>
            <a:ext cx="497919" cy="494258"/>
          </a:xfrm>
          <a:prstGeom prst="roundRect">
            <a:avLst>
              <a:gd name="adj" fmla="val 80605"/>
            </a:avLst>
          </a:prstGeom>
          <a:solidFill>
            <a:srgbClr val="00002E"/>
          </a:solidFill>
          <a:ln w="27622">
            <a:solidFill>
              <a:srgbClr val="DD785E"/>
            </a:solidFill>
            <a:prstDash val="solid"/>
          </a:ln>
        </p:spPr>
        <p:txBody>
          <a:bodyPr/>
          <a:lstStyle/>
          <a:p>
            <a:endParaRPr lang="en-IN"/>
          </a:p>
        </p:txBody>
      </p:sp>
      <p:sp>
        <p:nvSpPr>
          <p:cNvPr id="14" name="Text 11"/>
          <p:cNvSpPr/>
          <p:nvPr/>
        </p:nvSpPr>
        <p:spPr>
          <a:xfrm>
            <a:off x="9774317" y="3333820"/>
            <a:ext cx="198120" cy="428310"/>
          </a:xfrm>
          <a:prstGeom prst="rect">
            <a:avLst/>
          </a:prstGeom>
          <a:noFill/>
          <a:ln/>
        </p:spPr>
        <p:txBody>
          <a:bodyPr wrap="none" rtlCol="0" anchor="t"/>
          <a:lstStyle/>
          <a:p>
            <a:pPr marL="0" indent="0" algn="ctr">
              <a:lnSpc>
                <a:spcPts val="3398"/>
              </a:lnSpc>
              <a:buNone/>
            </a:pPr>
            <a:r>
              <a:rPr lang="en-US" sz="2614" b="1" dirty="0">
                <a:solidFill>
                  <a:srgbClr val="DD785E"/>
                </a:solidFill>
                <a:latin typeface="Nunito" pitchFamily="34" charset="0"/>
                <a:ea typeface="Nunito" pitchFamily="34" charset="-122"/>
                <a:cs typeface="Nunito" pitchFamily="34" charset="-120"/>
              </a:rPr>
              <a:t>3</a:t>
            </a:r>
            <a:endParaRPr lang="en-US" sz="2614" dirty="0"/>
          </a:p>
        </p:txBody>
      </p:sp>
      <p:sp>
        <p:nvSpPr>
          <p:cNvPr id="15" name="Text 12"/>
          <p:cNvSpPr/>
          <p:nvPr/>
        </p:nvSpPr>
        <p:spPr>
          <a:xfrm>
            <a:off x="10343555" y="3369513"/>
            <a:ext cx="3456861" cy="714086"/>
          </a:xfrm>
          <a:prstGeom prst="rect">
            <a:avLst/>
          </a:prstGeom>
          <a:noFill/>
          <a:ln/>
        </p:spPr>
        <p:txBody>
          <a:bodyPr wrap="square" rtlCol="0" anchor="t"/>
          <a:lstStyle/>
          <a:p>
            <a:pPr marL="0" indent="0">
              <a:lnSpc>
                <a:spcPts val="2832"/>
              </a:lnSpc>
              <a:buNone/>
            </a:pPr>
            <a:r>
              <a:rPr lang="en-US" sz="2178" b="1" dirty="0">
                <a:solidFill>
                  <a:srgbClr val="DD785E"/>
                </a:solidFill>
                <a:latin typeface="Nunito" pitchFamily="34" charset="0"/>
                <a:ea typeface="Nunito" pitchFamily="34" charset="-122"/>
                <a:cs typeface="Nunito" pitchFamily="34" charset="-120"/>
              </a:rPr>
              <a:t>Future Challenges and Directions</a:t>
            </a:r>
            <a:endParaRPr lang="en-US" sz="2178" dirty="0"/>
          </a:p>
        </p:txBody>
      </p:sp>
      <p:sp>
        <p:nvSpPr>
          <p:cNvPr id="16" name="Text 13"/>
          <p:cNvSpPr/>
          <p:nvPr/>
        </p:nvSpPr>
        <p:spPr>
          <a:xfrm>
            <a:off x="10343555" y="4303190"/>
            <a:ext cx="3456861" cy="3163631"/>
          </a:xfrm>
          <a:prstGeom prst="rect">
            <a:avLst/>
          </a:prstGeom>
          <a:noFill/>
          <a:ln/>
        </p:spPr>
        <p:txBody>
          <a:bodyPr wrap="square" rtlCol="0" anchor="t"/>
          <a:lstStyle/>
          <a:p>
            <a:pPr marL="0" indent="0">
              <a:lnSpc>
                <a:spcPts val="3137"/>
              </a:lnSpc>
              <a:buNone/>
            </a:pPr>
            <a:r>
              <a:rPr lang="en-US" sz="1743" dirty="0">
                <a:solidFill>
                  <a:srgbClr val="FFFFFF"/>
                </a:solidFill>
                <a:latin typeface="PT Sans" pitchFamily="34" charset="0"/>
                <a:ea typeface="PT Sans" pitchFamily="34" charset="-122"/>
                <a:cs typeface="PT Sans" pitchFamily="34" charset="-120"/>
              </a:rPr>
              <a:t>Facial emotion detection still faces many challenges and limitations, such as privacy concerns, cross-cultural differences, and emotional context. Future research can help address these challenges and explore new directions for this exciting technology.</a:t>
            </a:r>
            <a:endParaRPr lang="en-US" sz="1743" dirty="0"/>
          </a:p>
        </p:txBody>
      </p:sp>
      <p:pic>
        <p:nvPicPr>
          <p:cNvPr id="17" name="Image 1" descr="preencoded.png"/>
          <p:cNvPicPr>
            <a:picLocks noChangeAspect="1"/>
          </p:cNvPicPr>
          <p:nvPr/>
        </p:nvPicPr>
        <p:blipFill>
          <a:blip r:embed="rId4"/>
          <a:stretch>
            <a:fillRect/>
          </a:stretch>
        </p:blipFill>
        <p:spPr>
          <a:xfrm>
            <a:off x="0" y="0"/>
            <a:ext cx="14630400" cy="14042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11289"/>
            <a:ext cx="14630400" cy="8229600"/>
          </a:xfrm>
          <a:prstGeom prst="rect">
            <a:avLst/>
          </a:prstGeom>
          <a:solidFill>
            <a:srgbClr val="00002E">
              <a:alpha val="75000"/>
            </a:srgbClr>
          </a:solidFill>
          <a:ln w="58936">
            <a:solidFill>
              <a:srgbClr val="262654"/>
            </a:solidFill>
            <a:prstDash val="solid"/>
          </a:ln>
        </p:spPr>
        <p:txBody>
          <a:bodyPr/>
          <a:lstStyle/>
          <a:p>
            <a:endParaRPr lang="en-IN"/>
          </a:p>
        </p:txBody>
      </p:sp>
      <p:sp>
        <p:nvSpPr>
          <p:cNvPr id="4" name="Text 1"/>
          <p:cNvSpPr/>
          <p:nvPr/>
        </p:nvSpPr>
        <p:spPr>
          <a:xfrm>
            <a:off x="4057650" y="3656188"/>
            <a:ext cx="9687521" cy="3431823"/>
          </a:xfrm>
          <a:prstGeom prst="rect">
            <a:avLst/>
          </a:prstGeom>
          <a:noFill/>
          <a:ln/>
        </p:spPr>
        <p:txBody>
          <a:bodyPr wrap="square" rtlCol="0" anchor="t"/>
          <a:lstStyle/>
          <a:p>
            <a:pPr marL="0" indent="0">
              <a:lnSpc>
                <a:spcPts val="7250"/>
              </a:lnSpc>
              <a:buNone/>
            </a:pPr>
            <a:r>
              <a:rPr lang="en-US" sz="8000" b="1" dirty="0">
                <a:solidFill>
                  <a:srgbClr val="FFFFFF"/>
                </a:solidFill>
                <a:latin typeface="Nunito" pitchFamily="34" charset="0"/>
                <a:ea typeface="Nunito" pitchFamily="34" charset="-122"/>
                <a:cs typeface="Nunito" pitchFamily="34" charset="-120"/>
              </a:rPr>
              <a:t>THANK YOU</a:t>
            </a:r>
            <a:endParaRPr lang="en-US" sz="8000" dirty="0"/>
          </a:p>
        </p:txBody>
      </p:sp>
    </p:spTree>
    <p:extLst>
      <p:ext uri="{BB962C8B-B14F-4D97-AF65-F5344CB8AC3E}">
        <p14:creationId xmlns:p14="http://schemas.microsoft.com/office/powerpoint/2010/main" val="68152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732</Words>
  <Application>Microsoft Office PowerPoint</Application>
  <PresentationFormat>Custom</PresentationFormat>
  <Paragraphs>65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AKHIL</cp:lastModifiedBy>
  <cp:revision>2</cp:revision>
  <dcterms:created xsi:type="dcterms:W3CDTF">2023-07-01T05:16:07Z</dcterms:created>
  <dcterms:modified xsi:type="dcterms:W3CDTF">2023-07-16T14:06:55Z</dcterms:modified>
</cp:coreProperties>
</file>