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25034" y="1438564"/>
            <a:ext cx="8136082" cy="3902941"/>
          </a:xfrm>
        </p:spPr>
        <p:txBody>
          <a:bodyPr>
            <a:noAutofit/>
          </a:bodyPr>
          <a:p>
            <a:r>
              <a:rPr altLang="zh-CN" b="1" sz="6600" lang="en-US"/>
              <a:t>Performing exploratory data analysi</a:t>
            </a:r>
            <a:r>
              <a:rPr altLang="zh-CN" b="1" sz="6600" lang="en-US"/>
              <a:t>s </a:t>
            </a:r>
            <a:br>
              <a:rPr altLang="zh-CN" b="1" sz="6600" lang="en-US"/>
            </a:br>
            <a:r>
              <a:rPr altLang="zh-CN" b="1" sz="6600" lang="en-US"/>
              <a:t>,</a:t>
            </a:r>
            <a:r>
              <a:rPr altLang="zh-CN" b="1" sz="6600" lang="en-US"/>
              <a:t>Feature engineering </a:t>
            </a:r>
            <a:br>
              <a:rPr altLang="zh-CN" b="1" sz="6600" lang="en-US"/>
            </a:br>
            <a:r>
              <a:rPr altLang="zh-CN" b="1" sz="6600" lang="en-US"/>
              <a:t>a</a:t>
            </a:r>
            <a:r>
              <a:rPr altLang="zh-CN" b="1" sz="6600" lang="en-US"/>
              <a:t>n</a:t>
            </a:r>
            <a:r>
              <a:rPr altLang="zh-CN" b="1" sz="6600" lang="en-US"/>
              <a:t>d</a:t>
            </a:r>
            <a:r>
              <a:rPr altLang="zh-CN" b="1" sz="6600" lang="en-US"/>
              <a:t> </a:t>
            </a:r>
            <a:r>
              <a:rPr altLang="zh-CN" b="1" sz="6600" lang="en-US"/>
              <a:t>Predictive modeling. </a:t>
            </a:r>
            <a:br>
              <a:rPr altLang="zh-CN" b="1" sz="6600" lang="en-US"/>
            </a:br>
            <a:endParaRPr altLang="zh-CN" b="1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Slide 14: Conclusion</a:t>
            </a:r>
            <a:endParaRPr lang="en-GB"/>
          </a:p>
        </p:txBody>
      </p:sp>
      <p:sp>
        <p:nvSpPr>
          <p:cNvPr id="1048687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8135482" cy="1819812"/>
          </a:xfrm>
        </p:spPr>
        <p:txBody>
          <a:bodyPr/>
          <a:p>
            <a:r>
              <a:rPr sz="4000" lang="en-GB"/>
              <a:t>Summarize the key points from each section.</a:t>
            </a:r>
            <a:endParaRPr sz="4400" lang="en-GB"/>
          </a:p>
          <a:p>
            <a:r>
              <a:rPr sz="4000" lang="en-GB"/>
              <a:t>Highlight the importance of EDA, feature engineering, and predictive modeling in extracting insights from data.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r>
              <a:rPr lang="en-GB"/>
              <a:t>Title Slide:</a:t>
            </a:r>
            <a:endParaRPr lang="en-GB"/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>
          <a:xfrm>
            <a:off x="628648" y="829036"/>
            <a:ext cx="7886700" cy="1770928"/>
          </a:xfrm>
        </p:spPr>
        <p:txBody>
          <a:bodyPr/>
          <a:p>
            <a:r>
              <a:rPr lang="en-GB"/>
              <a:t>Title: Performing Exploratory Data Analysis, Feature Engineering, and Predictive Modeling</a:t>
            </a:r>
            <a:endParaRPr lang="en-GB"/>
          </a:p>
          <a:p>
            <a:r>
              <a:rPr lang="en-GB"/>
              <a:t>Your Name</a:t>
            </a:r>
            <a:endParaRPr lang="en-GB"/>
          </a:p>
          <a:p>
            <a:r>
              <a:rPr lang="en-GB"/>
              <a:t>Date</a:t>
            </a:r>
            <a:endParaRPr lang="en-GB"/>
          </a:p>
        </p:txBody>
      </p:sp>
      <p:sp>
        <p:nvSpPr>
          <p:cNvPr id="1048649" name=""/>
          <p:cNvSpPr txBox="1"/>
          <p:nvPr/>
        </p:nvSpPr>
        <p:spPr>
          <a:xfrm>
            <a:off x="628649" y="2338343"/>
            <a:ext cx="4572000" cy="523240"/>
          </a:xfrm>
          <a:prstGeom prst="rect"/>
        </p:spPr>
        <p:txBody>
          <a:bodyPr rtlCol="0" wrap="square">
            <a:spAutoFit/>
          </a:bodyPr>
          <a:p>
            <a:r>
              <a:rPr b="1" sz="3600" lang="en-GB">
                <a:solidFill>
                  <a:srgbClr val="000000"/>
                </a:solidFill>
              </a:rPr>
              <a:t>Slide 1: Introduction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653" name=""/>
          <p:cNvSpPr txBox="1"/>
          <p:nvPr/>
        </p:nvSpPr>
        <p:spPr>
          <a:xfrm>
            <a:off x="931717" y="2861583"/>
            <a:ext cx="4572000" cy="434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Brief overview of the presentation.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4" name=""/>
          <p:cNvSpPr txBox="1"/>
          <p:nvPr/>
        </p:nvSpPr>
        <p:spPr>
          <a:xfrm>
            <a:off x="628648" y="3429000"/>
            <a:ext cx="2961410" cy="955040"/>
          </a:xfrm>
          <a:prstGeom prst="rect"/>
        </p:spPr>
        <p:txBody>
          <a:bodyPr rtlCol="0" wrap="square">
            <a:spAutoFit/>
          </a:bodyPr>
          <a:p>
            <a:r>
              <a:rPr b="1" sz="3600" lang="en-GB">
                <a:solidFill>
                  <a:srgbClr val="000000"/>
                </a:solidFill>
              </a:rPr>
              <a:t>Slide 2: Exploratory Data Analysis (EDA)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931716" y="4366260"/>
            <a:ext cx="4572000" cy="2491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Title: Exploratory Data Analysis
Definition and importance of EDA.
Key EDA tasks:
Data visualization
Data summary statistics
Data cleaning
Example EDA visualizations.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>
          <a:xfrm>
            <a:off x="628650" y="-232125"/>
            <a:ext cx="7886700" cy="1325563"/>
          </a:xfrm>
        </p:spPr>
        <p:txBody>
          <a:bodyPr/>
          <a:p>
            <a:r>
              <a:rPr lang="en-GB"/>
              <a:t>Slide 3: Data Visualization</a:t>
            </a:r>
            <a:endParaRPr lang="en-GB"/>
          </a:p>
        </p:txBody>
      </p:sp>
      <p:sp>
        <p:nvSpPr>
          <p:cNvPr id="1048656" name=""/>
          <p:cNvSpPr txBox="1"/>
          <p:nvPr/>
        </p:nvSpPr>
        <p:spPr>
          <a:xfrm>
            <a:off x="1065067" y="644812"/>
            <a:ext cx="4572000" cy="2491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Title: Data Visualization in EDA
Types of EDA plots:
Scatter plots
Histograms
Box plots
Heatmaps
Benefits of data visualization.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420829" y="3797645"/>
            <a:ext cx="4577542" cy="523240"/>
          </a:xfrm>
          <a:prstGeom prst="rect"/>
        </p:spPr>
        <p:txBody>
          <a:bodyPr rtlCol="0" wrap="square">
            <a:spAutoFit/>
          </a:bodyPr>
          <a:p>
            <a:r>
              <a:rPr b="1" sz="3600" lang="en-GB">
                <a:solidFill>
                  <a:srgbClr val="000000"/>
                </a:solidFill>
              </a:rPr>
              <a:t>Slide 4: Data Summary Statistics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1065067" y="4502725"/>
            <a:ext cx="4572000" cy="1805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Title: Summary Statistics in EDA
Mean, median, and mode
Variance and standard deviation
Skewness and kurtosis
Correlation coefficients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title"/>
          </p:nvPr>
        </p:nvSpPr>
        <p:spPr>
          <a:xfrm>
            <a:off x="784514" y="75767"/>
            <a:ext cx="7886700" cy="1325563"/>
          </a:xfrm>
        </p:spPr>
        <p:txBody>
          <a:bodyPr/>
          <a:p>
            <a:r>
              <a:rPr lang="en-GB"/>
              <a:t>Slide 5: Data Cleaning</a:t>
            </a:r>
            <a:endParaRPr lang="en-GB"/>
          </a:p>
        </p:txBody>
      </p:sp>
      <p:sp>
        <p:nvSpPr>
          <p:cNvPr id="1048661" name=""/>
          <p:cNvSpPr>
            <a:spLocks noGrp="1"/>
          </p:cNvSpPr>
          <p:nvPr>
            <p:ph idx="1"/>
          </p:nvPr>
        </p:nvSpPr>
        <p:spPr>
          <a:xfrm>
            <a:off x="1043023" y="915061"/>
            <a:ext cx="7886700" cy="4351338"/>
          </a:xfrm>
        </p:spPr>
        <p:txBody>
          <a:bodyPr/>
          <a:p>
            <a:r>
              <a:rPr lang="en-GB"/>
              <a:t>Title: Data Cleaning in EDA</a:t>
            </a:r>
            <a:endParaRPr lang="en-GB"/>
          </a:p>
          <a:p>
            <a:r>
              <a:rPr lang="en-GB"/>
              <a:t>Handling missing data</a:t>
            </a:r>
            <a:endParaRPr lang="en-GB"/>
          </a:p>
          <a:p>
            <a:r>
              <a:rPr lang="en-GB"/>
              <a:t>Outlier detection and treatment</a:t>
            </a:r>
            <a:endParaRPr lang="en-GB"/>
          </a:p>
          <a:p>
            <a:r>
              <a:rPr lang="en-GB"/>
              <a:t>Data transformation (e.g., scaling)</a:t>
            </a:r>
            <a:endParaRPr lang="en-GB"/>
          </a:p>
        </p:txBody>
      </p:sp>
      <p:sp>
        <p:nvSpPr>
          <p:cNvPr id="1048662" name=""/>
          <p:cNvSpPr txBox="1"/>
          <p:nvPr/>
        </p:nvSpPr>
        <p:spPr>
          <a:xfrm>
            <a:off x="784514" y="3090729"/>
            <a:ext cx="4572000" cy="574040"/>
          </a:xfrm>
          <a:prstGeom prst="rect"/>
        </p:spPr>
        <p:txBody>
          <a:bodyPr rtlCol="0" wrap="square">
            <a:spAutoFit/>
          </a:bodyPr>
          <a:p>
            <a:r>
              <a:rPr sz="4000" lang="en-GB">
                <a:solidFill>
                  <a:srgbClr val="000000"/>
                </a:solidFill>
              </a:rPr>
              <a:t>Slide 6: Feature Engineering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3" name=""/>
          <p:cNvSpPr txBox="1"/>
          <p:nvPr/>
        </p:nvSpPr>
        <p:spPr>
          <a:xfrm>
            <a:off x="1043022" y="3849079"/>
            <a:ext cx="4572000" cy="2834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Title: Feature Engineering
Definition and importance of feature engineering.
Techniques for creating new features:
Feature extraction
Feature transformation
Feature selection
Example feature engineering scenarios.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>
            <a:spLocks noGrp="1"/>
          </p:cNvSpPr>
          <p:nvPr>
            <p:ph type="title"/>
          </p:nvPr>
        </p:nvSpPr>
        <p:spPr>
          <a:xfrm>
            <a:off x="628650" y="164410"/>
            <a:ext cx="7886700" cy="1325563"/>
          </a:xfrm>
        </p:spPr>
        <p:txBody>
          <a:bodyPr/>
          <a:p>
            <a:r>
              <a:rPr lang="en-GB"/>
              <a:t>Slide 7: Feature Extraction</a:t>
            </a:r>
            <a:endParaRPr lang="en-GB"/>
          </a:p>
        </p:txBody>
      </p:sp>
      <p:sp>
        <p:nvSpPr>
          <p:cNvPr id="1048665" name=""/>
          <p:cNvSpPr>
            <a:spLocks noGrp="1"/>
          </p:cNvSpPr>
          <p:nvPr>
            <p:ph idx="1"/>
          </p:nvPr>
        </p:nvSpPr>
        <p:spPr>
          <a:xfrm>
            <a:off x="775968" y="1253331"/>
            <a:ext cx="7886700" cy="4351338"/>
          </a:xfrm>
        </p:spPr>
        <p:txBody>
          <a:bodyPr/>
          <a:p>
            <a:r>
              <a:rPr lang="en-GB"/>
              <a:t>Title: Feature Extraction</a:t>
            </a:r>
            <a:endParaRPr lang="en-GB"/>
          </a:p>
          <a:p>
            <a:r>
              <a:rPr lang="en-GB"/>
              <a:t>Principal Component Analysis (PCA)</a:t>
            </a:r>
            <a:endParaRPr lang="en-GB"/>
          </a:p>
          <a:p>
            <a:r>
              <a:rPr lang="en-GB"/>
              <a:t>Text data vectorization (e.g., TF-IDF)</a:t>
            </a:r>
            <a:endParaRPr lang="en-GB"/>
          </a:p>
          <a:p>
            <a:r>
              <a:rPr lang="en-GB"/>
              <a:t>Time series feature extraction (e.g., lag features)</a:t>
            </a:r>
            <a:endParaRPr lang="en-GB"/>
          </a:p>
        </p:txBody>
      </p:sp>
      <p:sp>
        <p:nvSpPr>
          <p:cNvPr id="1048666" name=""/>
          <p:cNvSpPr txBox="1"/>
          <p:nvPr/>
        </p:nvSpPr>
        <p:spPr>
          <a:xfrm>
            <a:off x="628650" y="3260301"/>
            <a:ext cx="4572000" cy="574039"/>
          </a:xfrm>
          <a:prstGeom prst="rect"/>
        </p:spPr>
        <p:txBody>
          <a:bodyPr rtlCol="0" wrap="square">
            <a:spAutoFit/>
          </a:bodyPr>
          <a:p>
            <a:r>
              <a:rPr sz="4000" lang="en-GB">
                <a:solidFill>
                  <a:srgbClr val="000000"/>
                </a:solidFill>
              </a:rPr>
              <a:t>Slide 8: Feature Transformation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7" name=""/>
          <p:cNvSpPr txBox="1"/>
          <p:nvPr/>
        </p:nvSpPr>
        <p:spPr>
          <a:xfrm>
            <a:off x="793173" y="3987984"/>
            <a:ext cx="4242954" cy="1463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Title: Feature Transformation
Standardization and normalization
Log transformation
Binning and discretization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r>
              <a:rPr lang="en-GB"/>
              <a:t>Slide 9: Feature Selection</a:t>
            </a:r>
            <a:endParaRPr lang="en-GB"/>
          </a:p>
        </p:txBody>
      </p:sp>
      <p:sp>
        <p:nvSpPr>
          <p:cNvPr id="1048669" name=""/>
          <p:cNvSpPr>
            <a:spLocks noGrp="1"/>
          </p:cNvSpPr>
          <p:nvPr>
            <p:ph idx="1"/>
          </p:nvPr>
        </p:nvSpPr>
        <p:spPr>
          <a:xfrm>
            <a:off x="703024" y="979403"/>
            <a:ext cx="7886700" cy="4351338"/>
          </a:xfrm>
        </p:spPr>
        <p:txBody>
          <a:bodyPr/>
          <a:p>
            <a:r>
              <a:rPr lang="en-GB"/>
              <a:t>Title: Feature Selection</a:t>
            </a:r>
            <a:endParaRPr lang="en-GB"/>
          </a:p>
          <a:p>
            <a:r>
              <a:rPr lang="en-GB"/>
              <a:t>Methods for feature selection:</a:t>
            </a:r>
            <a:endParaRPr lang="en-GB"/>
          </a:p>
          <a:p>
            <a:r>
              <a:rPr lang="en-GB"/>
              <a:t>Recursive Feature Elimination (RFE)</a:t>
            </a:r>
            <a:endParaRPr lang="en-GB"/>
          </a:p>
          <a:p>
            <a:r>
              <a:rPr lang="en-GB"/>
              <a:t>Feature importance from tree-based models</a:t>
            </a:r>
            <a:endParaRPr lang="en-GB"/>
          </a:p>
          <a:p>
            <a:r>
              <a:rPr lang="en-GB"/>
              <a:t>Univariate feature selection</a:t>
            </a:r>
            <a:endParaRPr lang="en-GB"/>
          </a:p>
        </p:txBody>
      </p:sp>
      <p:sp>
        <p:nvSpPr>
          <p:cNvPr id="1048670" name=""/>
          <p:cNvSpPr txBox="1"/>
          <p:nvPr/>
        </p:nvSpPr>
        <p:spPr>
          <a:xfrm>
            <a:off x="628648" y="3155071"/>
            <a:ext cx="4572000" cy="574039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Slide 10: Predictive Modeling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902691" y="3729109"/>
            <a:ext cx="5110821" cy="2834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Title: Predictive Modeling
Introduction to predictive modeling.
Steps in building a predictive model:
Data splitting
Model selection
Model training and evaluation
Model types (e.g., regression, classification, time series).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Slide 11: Data Splitting</a:t>
            </a:r>
            <a:endParaRPr lang="en-GB"/>
          </a:p>
        </p:txBody>
      </p:sp>
      <p:sp>
        <p:nvSpPr>
          <p:cNvPr id="1048673" name=""/>
          <p:cNvSpPr>
            <a:spLocks noGrp="1"/>
          </p:cNvSpPr>
          <p:nvPr>
            <p:ph idx="1"/>
          </p:nvPr>
        </p:nvSpPr>
        <p:spPr>
          <a:xfrm>
            <a:off x="897082" y="1253330"/>
            <a:ext cx="7886700" cy="4351338"/>
          </a:xfrm>
        </p:spPr>
        <p:txBody>
          <a:bodyPr/>
          <a:p>
            <a:r>
              <a:rPr lang="en-GB"/>
              <a:t>Title: Data Splitting</a:t>
            </a:r>
            <a:endParaRPr lang="en-GB"/>
          </a:p>
          <a:p>
            <a:r>
              <a:rPr lang="en-GB"/>
              <a:t>Importance of training and testing data sets.</a:t>
            </a:r>
            <a:endParaRPr lang="en-GB"/>
          </a:p>
          <a:p>
            <a:r>
              <a:rPr lang="en-GB"/>
              <a:t>Cross-validation techniques.</a:t>
            </a:r>
            <a:endParaRPr lang="en-GB"/>
          </a:p>
        </p:txBody>
      </p:sp>
      <p:sp>
        <p:nvSpPr>
          <p:cNvPr id="1048674" name=""/>
          <p:cNvSpPr txBox="1"/>
          <p:nvPr/>
        </p:nvSpPr>
        <p:spPr>
          <a:xfrm>
            <a:off x="628649" y="2587680"/>
            <a:ext cx="4572000" cy="624840"/>
          </a:xfrm>
          <a:prstGeom prst="rect"/>
        </p:spPr>
        <p:txBody>
          <a:bodyPr rtlCol="0" wrap="square">
            <a:spAutoFit/>
          </a:bodyPr>
          <a:p>
            <a:r>
              <a:rPr sz="4400" lang="en-GB">
                <a:solidFill>
                  <a:srgbClr val="000000"/>
                </a:solidFill>
              </a:rPr>
              <a:t>Slide 12: Model Selection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1131681" y="3614008"/>
            <a:ext cx="4572000" cy="2834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Title: Model Selection
Types of models:
Linear regression
Decision trees
Random forests
Neural networks
Model selection criteria (e.g., accuracy, F1-score).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"/>
          <p:cNvSpPr>
            <a:spLocks noGrp="1"/>
          </p:cNvSpPr>
          <p:nvPr>
            <p:ph type="title"/>
          </p:nvPr>
        </p:nvSpPr>
        <p:spPr>
          <a:xfrm>
            <a:off x="472785" y="0"/>
            <a:ext cx="7886700" cy="1325563"/>
          </a:xfrm>
        </p:spPr>
        <p:txBody>
          <a:bodyPr/>
          <a:p>
            <a:r>
              <a:rPr lang="en-GB"/>
              <a:t>Slide 13: Model Training and Evaluation</a:t>
            </a:r>
            <a:endParaRPr lang="en-GB"/>
          </a:p>
        </p:txBody>
      </p:sp>
      <p:sp>
        <p:nvSpPr>
          <p:cNvPr id="1048677" name=""/>
          <p:cNvSpPr>
            <a:spLocks noGrp="1"/>
          </p:cNvSpPr>
          <p:nvPr>
            <p:ph idx="1"/>
          </p:nvPr>
        </p:nvSpPr>
        <p:spPr>
          <a:xfrm>
            <a:off x="793173" y="915626"/>
            <a:ext cx="7886700" cy="4351338"/>
          </a:xfrm>
        </p:spPr>
        <p:txBody>
          <a:bodyPr/>
          <a:p>
            <a:r>
              <a:rPr lang="en-GB"/>
              <a:t>Title: Model Training and Evaluation</a:t>
            </a:r>
            <a:endParaRPr lang="en-GB"/>
          </a:p>
          <a:p>
            <a:r>
              <a:rPr lang="en-GB"/>
              <a:t>Training the selected model.</a:t>
            </a:r>
            <a:endParaRPr lang="en-GB"/>
          </a:p>
          <a:p>
            <a:r>
              <a:rPr lang="en-GB"/>
              <a:t>Model evaluation metrics:</a:t>
            </a:r>
            <a:endParaRPr lang="en-GB"/>
          </a:p>
          <a:p>
            <a:r>
              <a:rPr lang="en-GB"/>
              <a:t>Mean Absolute Error (MAE)</a:t>
            </a:r>
            <a:endParaRPr lang="en-GB"/>
          </a:p>
          <a:p>
            <a:r>
              <a:rPr lang="en-GB"/>
              <a:t>Mean Squared Error (MSE)</a:t>
            </a:r>
            <a:endParaRPr lang="en-GB"/>
          </a:p>
          <a:p>
            <a:r>
              <a:rPr lang="en-GB"/>
              <a:t>ROC curve (for classification)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90929" y="843651"/>
            <a:ext cx="7562143" cy="559237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RMX2151</dc:creator>
  <dcterms:created xsi:type="dcterms:W3CDTF">2015-05-11T22:30:45Z</dcterms:created>
  <dcterms:modified xsi:type="dcterms:W3CDTF">2023-10-26T05:12:51Z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bb3dbea3d10f48ce80af3d6fb21a3198</vt:lpwstr>
  </property>
</Properties>
</file>