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92" r:id="rId1"/>
  </p:sldMasterIdLst>
  <p:handoutMasterIdLst>
    <p:handoutMasterId r:id="rId2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24" y="96"/>
      </p:cViewPr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84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handoutMaster" Target="handoutMasters/handout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1DE9944-B5A9-4DAB-98FF-FE7E24BF219B}" type="datetime1">
              <a:rPr lang="ko-KR" altLang="en-US"/>
              <a:pPr lvl="0">
                <a:defRPr/>
              </a:pPr>
              <a:t>2023-02-02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0DB6075-A5CD-4140-A3AB-CCCC6B4E5A0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B192-74E2-487D-961B-18D0AB2E49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E012-D0F2-4A0A-98F7-36E91D81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20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B192-74E2-487D-961B-18D0AB2E49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E012-D0F2-4A0A-98F7-36E91D81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15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B192-74E2-487D-961B-18D0AB2E49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E012-D0F2-4A0A-98F7-36E91D81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93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B192-74E2-487D-961B-18D0AB2E49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E012-D0F2-4A0A-98F7-36E91D81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039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B192-74E2-487D-961B-18D0AB2E49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E012-D0F2-4A0A-98F7-36E91D81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42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B192-74E2-487D-961B-18D0AB2E49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E012-D0F2-4A0A-98F7-36E91D81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591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B192-74E2-487D-961B-18D0AB2E49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E012-D0F2-4A0A-98F7-36E91D81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373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B192-74E2-487D-961B-18D0AB2E49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E012-D0F2-4A0A-98F7-36E91D81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73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B192-74E2-487D-961B-18D0AB2E49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E012-D0F2-4A0A-98F7-36E91D81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84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B192-74E2-487D-961B-18D0AB2E49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E012-D0F2-4A0A-98F7-36E91D81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17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B192-74E2-487D-961B-18D0AB2E49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E012-D0F2-4A0A-98F7-36E91D81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B192-74E2-487D-961B-18D0AB2E49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E012-D0F2-4A0A-98F7-36E91D81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549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B192-74E2-487D-961B-18D0AB2E49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E012-D0F2-4A0A-98F7-36E91D81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609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B192-74E2-487D-961B-18D0AB2E49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E012-D0F2-4A0A-98F7-36E91D81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9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B192-74E2-487D-961B-18D0AB2E49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E012-D0F2-4A0A-98F7-36E91D81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B192-74E2-487D-961B-18D0AB2E49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BE012-D0F2-4A0A-98F7-36E91D81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210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BC6B192-74E2-487D-961B-18D0AB2E49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9EBE012-D0F2-4A0A-98F7-36E91D81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5330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6B192-74E2-487D-961B-18D0AB2E49B9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9EBE012-D0F2-4A0A-98F7-36E91D817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8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EAAE69-77C9-F5D3-0CAE-78B257B467EC}"/>
              </a:ext>
            </a:extLst>
          </p:cNvPr>
          <p:cNvSpPr txBox="1"/>
          <p:nvPr/>
        </p:nvSpPr>
        <p:spPr>
          <a:xfrm>
            <a:off x="3822042" y="2241899"/>
            <a:ext cx="6214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/>
              <a:t>XBee</a:t>
            </a:r>
            <a:r>
              <a:rPr lang="en-US" altLang="ko-KR" sz="4800" dirty="0"/>
              <a:t> </a:t>
            </a:r>
            <a:r>
              <a:rPr lang="ko-KR" altLang="en-US" sz="4800" dirty="0"/>
              <a:t>통신 프로그램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D8615-E324-BF8A-F33D-8F72950CFCDF}"/>
              </a:ext>
            </a:extLst>
          </p:cNvPr>
          <p:cNvSpPr txBox="1"/>
          <p:nvPr/>
        </p:nvSpPr>
        <p:spPr>
          <a:xfrm>
            <a:off x="8672249" y="5320546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19100179 </a:t>
            </a:r>
            <a:r>
              <a:rPr lang="ko-KR" altLang="en-US" dirty="0" err="1"/>
              <a:t>임준형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34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EAAE69-77C9-F5D3-0CAE-78B257B467EC}"/>
              </a:ext>
            </a:extLst>
          </p:cNvPr>
          <p:cNvSpPr txBox="1"/>
          <p:nvPr/>
        </p:nvSpPr>
        <p:spPr>
          <a:xfrm>
            <a:off x="2540319" y="514699"/>
            <a:ext cx="73383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 </a:t>
            </a:r>
            <a:r>
              <a:rPr lang="en-US" altLang="ko-KR" sz="3200" dirty="0" err="1"/>
              <a:t>XBee</a:t>
            </a:r>
            <a:r>
              <a:rPr lang="en-US" altLang="ko-KR" sz="3200" dirty="0"/>
              <a:t> </a:t>
            </a:r>
            <a:r>
              <a:rPr lang="ko-KR" altLang="en-US" sz="3200" dirty="0"/>
              <a:t>통신 </a:t>
            </a:r>
            <a:endParaRPr lang="en-US" altLang="ko-KR" sz="3200" dirty="0"/>
          </a:p>
          <a:p>
            <a:r>
              <a:rPr lang="ko-KR" altLang="en-US" sz="1600" dirty="0"/>
              <a:t>☺ </a:t>
            </a:r>
            <a:r>
              <a:rPr lang="en-US" altLang="ko-KR" sz="1600" dirty="0"/>
              <a:t>Digi</a:t>
            </a:r>
            <a:r>
              <a:rPr lang="ko-KR" altLang="en-US" sz="1600" dirty="0"/>
              <a:t>사에서 생산하는 자체 통신 규격이자 제품의 이름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☺ 시리얼 통신을 무선으로 중계해 주기 때문에 </a:t>
            </a:r>
            <a:r>
              <a:rPr lang="ko-KR" altLang="en-US" sz="1600" dirty="0" err="1"/>
              <a:t>아두이노로</a:t>
            </a:r>
            <a:r>
              <a:rPr lang="ko-KR" altLang="en-US" sz="1600" dirty="0"/>
              <a:t> 할 수 있는 가장 쉬운 무선 통신 방법 중의 하나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☺ </a:t>
            </a:r>
            <a:r>
              <a:rPr lang="en-US" altLang="ko-KR" sz="1600" dirty="0"/>
              <a:t>ISM(</a:t>
            </a:r>
            <a:r>
              <a:rPr lang="ko-KR" altLang="en-US" sz="1600" dirty="0"/>
              <a:t>산업과학의료</a:t>
            </a:r>
            <a:r>
              <a:rPr lang="en-US" altLang="ko-KR" sz="1600" dirty="0"/>
              <a:t>) </a:t>
            </a:r>
            <a:r>
              <a:rPr lang="ko-KR" altLang="en-US" sz="1600" dirty="0"/>
              <a:t>대역인 </a:t>
            </a:r>
            <a:r>
              <a:rPr lang="en-US" altLang="ko-KR" sz="1600" dirty="0"/>
              <a:t>2.4GHz </a:t>
            </a:r>
            <a:r>
              <a:rPr lang="ko-KR" altLang="en-US" sz="1600" dirty="0"/>
              <a:t>영역을 사용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 ☺ 무선 개인 영역 네트워크</a:t>
            </a:r>
            <a:r>
              <a:rPr lang="en-US" altLang="ko-KR" sz="1600" dirty="0"/>
              <a:t>(PAN : Personal Area Network)</a:t>
            </a:r>
            <a:r>
              <a:rPr lang="ko-KR" altLang="en-US" sz="1600" dirty="0"/>
              <a:t>용 통신 규정을 지정한 </a:t>
            </a:r>
            <a:r>
              <a:rPr lang="en-US" altLang="ko-KR" sz="1600" dirty="0"/>
              <a:t>IEEE 802.15.4</a:t>
            </a:r>
            <a:r>
              <a:rPr lang="ko-KR" altLang="en-US" sz="1600" dirty="0"/>
              <a:t>표준을 준수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☺ 일대일 통신</a:t>
            </a:r>
            <a:r>
              <a:rPr lang="en-US" altLang="ko-KR" sz="1600" dirty="0"/>
              <a:t>(point to point)</a:t>
            </a:r>
            <a:r>
              <a:rPr lang="ko-KR" altLang="en-US" sz="1600" dirty="0"/>
              <a:t>과 일대다 통신</a:t>
            </a:r>
            <a:r>
              <a:rPr lang="en-US" altLang="ko-KR" sz="1600" dirty="0"/>
              <a:t>(point to multipoint)</a:t>
            </a:r>
            <a:r>
              <a:rPr lang="ko-KR" altLang="en-US" sz="1600" dirty="0"/>
              <a:t>을 사용 </a:t>
            </a:r>
            <a:endParaRPr lang="en-US" altLang="ko-KR" sz="1600" dirty="0"/>
          </a:p>
          <a:p>
            <a:r>
              <a:rPr lang="ko-KR" altLang="en-US" sz="1600" dirty="0"/>
              <a:t>일대일 통신은 원거리에 위치한 장치 사이의 유선 시리얼 통신을 대체할 때 매우 유용하다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일대다 통신은 분산 센서 네트워크 구축에 자주 사용된다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68A9D0-894C-5EF4-794B-95BF4127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69" y="4688498"/>
            <a:ext cx="2057400" cy="1466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3B0EFF-EFBC-34F2-75E5-E1AEDF358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670" y="4617060"/>
            <a:ext cx="22098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5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EAAE69-77C9-F5D3-0CAE-78B257B467EC}"/>
              </a:ext>
            </a:extLst>
          </p:cNvPr>
          <p:cNvSpPr txBox="1"/>
          <p:nvPr/>
        </p:nvSpPr>
        <p:spPr>
          <a:xfrm>
            <a:off x="2336960" y="889837"/>
            <a:ext cx="7830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☺ </a:t>
            </a:r>
            <a:r>
              <a:rPr lang="en-US" altLang="ko-KR" sz="2400" dirty="0" err="1"/>
              <a:t>XBee</a:t>
            </a:r>
            <a:r>
              <a:rPr lang="en-US" altLang="ko-KR" sz="2400" dirty="0"/>
              <a:t> </a:t>
            </a:r>
            <a:r>
              <a:rPr lang="ko-KR" altLang="en-US" sz="2400" dirty="0"/>
              <a:t>무선 모듈은 </a:t>
            </a:r>
            <a:r>
              <a:rPr lang="en-US" altLang="ko-KR" sz="2400" dirty="0"/>
              <a:t>API </a:t>
            </a:r>
            <a:r>
              <a:rPr lang="ko-KR" altLang="en-US" sz="2400" dirty="0"/>
              <a:t>모드</a:t>
            </a:r>
            <a:r>
              <a:rPr lang="en-US" altLang="ko-KR" sz="2400" dirty="0"/>
              <a:t>(Application Programming interface)</a:t>
            </a:r>
            <a:r>
              <a:rPr lang="ko-KR" altLang="en-US" sz="2400" dirty="0"/>
              <a:t>나 단순 시리얼 통신 모드</a:t>
            </a:r>
            <a:r>
              <a:rPr lang="en-US" altLang="ko-KR" sz="2400" dirty="0"/>
              <a:t>(Serial Pass-through Mode)</a:t>
            </a:r>
            <a:r>
              <a:rPr lang="ko-KR" altLang="en-US" sz="2400" dirty="0"/>
              <a:t>로 통신한다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 ☺ </a:t>
            </a:r>
            <a:r>
              <a:rPr lang="en-US" altLang="ko-KR" sz="2400" dirty="0" err="1"/>
              <a:t>XBee</a:t>
            </a:r>
            <a:r>
              <a:rPr lang="ko-KR" altLang="en-US" sz="2400" dirty="0"/>
              <a:t>의 </a:t>
            </a:r>
            <a:r>
              <a:rPr lang="en-US" altLang="ko-KR" sz="2400" dirty="0"/>
              <a:t>API </a:t>
            </a:r>
            <a:r>
              <a:rPr lang="ko-KR" altLang="en-US" sz="2400" dirty="0"/>
              <a:t>모드에서는 입출력 핀의 상태를 곧바로 무선 전송하기 때문에 </a:t>
            </a:r>
            <a:r>
              <a:rPr lang="en-US" altLang="ko-KR" sz="2400" dirty="0"/>
              <a:t>MCU</a:t>
            </a:r>
            <a:r>
              <a:rPr lang="ko-KR" altLang="en-US" sz="2400" dirty="0"/>
              <a:t>가 </a:t>
            </a:r>
            <a:r>
              <a:rPr lang="ko-KR" altLang="en-US" sz="2400" dirty="0" err="1"/>
              <a:t>없</a:t>
            </a:r>
            <a:r>
              <a:rPr lang="ko-KR" altLang="en-US" sz="2400" dirty="0"/>
              <a:t> 는 기상 관측 송수신기 같은 장치도 만들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B6CB60-DFD9-500F-DC37-779EF5C43A12}"/>
              </a:ext>
            </a:extLst>
          </p:cNvPr>
          <p:cNvSpPr txBox="1"/>
          <p:nvPr/>
        </p:nvSpPr>
        <p:spPr>
          <a:xfrm>
            <a:off x="2336960" y="3946769"/>
            <a:ext cx="628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777278-9DF4-0232-45BF-7C3B79151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35" y="3567493"/>
            <a:ext cx="4992307" cy="301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4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0D062A-617A-35A0-89BC-08A238CC83BF}"/>
              </a:ext>
            </a:extLst>
          </p:cNvPr>
          <p:cNvSpPr txBox="1"/>
          <p:nvPr/>
        </p:nvSpPr>
        <p:spPr>
          <a:xfrm>
            <a:off x="2465753" y="789354"/>
            <a:ext cx="72604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 err="1">
                <a:effectLst/>
                <a:latin typeface="Arial" panose="020B0604020202020204" pitchFamily="34" charset="0"/>
              </a:rPr>
              <a:t>XBee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는 </a:t>
            </a:r>
            <a:r>
              <a:rPr lang="en-US" altLang="ko-KR" b="1" i="0" dirty="0">
                <a:effectLst/>
                <a:latin typeface="Arial" panose="020B0604020202020204" pitchFamily="34" charset="0"/>
              </a:rPr>
              <a:t>AT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와 </a:t>
            </a:r>
            <a:r>
              <a:rPr lang="en-US" altLang="ko-KR" b="1" i="0" dirty="0">
                <a:effectLst/>
                <a:latin typeface="Arial" panose="020B0604020202020204" pitchFamily="34" charset="0"/>
              </a:rPr>
              <a:t>API 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모드를 지원하는데</a:t>
            </a:r>
            <a:r>
              <a:rPr lang="en-US" altLang="ko-KR" b="1" i="0" dirty="0">
                <a:effectLst/>
                <a:latin typeface="Arial" panose="020B0604020202020204" pitchFamily="34" charset="0"/>
              </a:rPr>
              <a:t>, AT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모드는 투명</a:t>
            </a:r>
            <a:r>
              <a:rPr lang="en-US" altLang="ko-KR" b="1" i="0" dirty="0">
                <a:effectLst/>
                <a:latin typeface="Arial" panose="020B0604020202020204" pitchFamily="34" charset="0"/>
              </a:rPr>
              <a:t>(Transparent)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모드라고도 하며</a:t>
            </a:r>
            <a:r>
              <a:rPr lang="en-US" altLang="ko-KR" b="1" i="0" dirty="0">
                <a:effectLst/>
                <a:latin typeface="Arial" panose="020B0604020202020204" pitchFamily="34" charset="0"/>
              </a:rPr>
              <a:t>, 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공장 </a:t>
            </a:r>
            <a:r>
              <a:rPr lang="ko-KR" altLang="en-US" b="1" i="0" dirty="0" err="1">
                <a:effectLst/>
                <a:latin typeface="Arial" panose="020B0604020202020204" pitchFamily="34" charset="0"/>
              </a:rPr>
              <a:t>출하시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 초기 세팅으로 제공된다</a:t>
            </a:r>
            <a:r>
              <a:rPr lang="en-US" altLang="ko-KR" b="1" i="0" dirty="0">
                <a:effectLst/>
                <a:latin typeface="Arial" panose="020B0604020202020204" pitchFamily="34" charset="0"/>
              </a:rPr>
              <a:t>. AT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모드는 메시지 데이터 자체를 보내고 받을 수 있으며 단순한 전송 및 수신이 가능하다</a:t>
            </a:r>
            <a:r>
              <a:rPr lang="en-US" altLang="ko-KR" b="1" i="0" dirty="0">
                <a:effectLst/>
                <a:latin typeface="Arial" panose="020B0604020202020204" pitchFamily="34" charset="0"/>
              </a:rPr>
              <a:t>. </a:t>
            </a:r>
          </a:p>
          <a:p>
            <a:pPr algn="l"/>
            <a:endParaRPr lang="en-US" altLang="ko-KR" b="1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1" i="0" dirty="0">
                <a:effectLst/>
                <a:latin typeface="Arial" panose="020B0604020202020204" pitchFamily="34" charset="0"/>
              </a:rPr>
              <a:t>API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모드에서는 프로그래머가 필요한 정보인 도착 주소</a:t>
            </a:r>
            <a:r>
              <a:rPr lang="en-US" altLang="ko-KR" b="1" i="0" dirty="0">
                <a:effectLst/>
                <a:latin typeface="Arial" panose="020B0604020202020204" pitchFamily="34" charset="0"/>
              </a:rPr>
              <a:t>, 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패킷의 형태</a:t>
            </a:r>
            <a:r>
              <a:rPr lang="en-US" altLang="ko-KR" b="1" i="0" dirty="0">
                <a:effectLst/>
                <a:latin typeface="Arial" panose="020B0604020202020204" pitchFamily="34" charset="0"/>
              </a:rPr>
              <a:t>, 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그리고 </a:t>
            </a:r>
            <a:r>
              <a:rPr lang="ko-KR" altLang="en-US" b="1" i="0" dirty="0" err="1">
                <a:effectLst/>
                <a:latin typeface="Arial" panose="020B0604020202020204" pitchFamily="34" charset="0"/>
              </a:rPr>
              <a:t>체크섬과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 데이터를 패키지화 한다</a:t>
            </a:r>
            <a:r>
              <a:rPr lang="en-US" altLang="ko-KR" b="1" i="0" dirty="0">
                <a:effectLst/>
                <a:latin typeface="Arial" panose="020B0604020202020204" pitchFamily="34" charset="0"/>
              </a:rPr>
              <a:t>. 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또한 수신 노드는 소스 주소</a:t>
            </a:r>
            <a:r>
              <a:rPr lang="en-US" altLang="ko-KR" b="1" i="0" dirty="0">
                <a:effectLst/>
                <a:latin typeface="Arial" panose="020B0604020202020204" pitchFamily="34" charset="0"/>
              </a:rPr>
              <a:t>, 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패킷의 종류</a:t>
            </a:r>
            <a:r>
              <a:rPr lang="en-US" altLang="ko-KR" b="1" i="0" dirty="0">
                <a:effectLst/>
                <a:latin typeface="Arial" panose="020B0604020202020204" pitchFamily="34" charset="0"/>
              </a:rPr>
              <a:t>, 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신호 강도</a:t>
            </a:r>
            <a:r>
              <a:rPr lang="en-US" altLang="ko-KR" b="1" i="0" dirty="0">
                <a:effectLst/>
                <a:latin typeface="Arial" panose="020B0604020202020204" pitchFamily="34" charset="0"/>
              </a:rPr>
              <a:t>, 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그리고 </a:t>
            </a:r>
            <a:r>
              <a:rPr lang="ko-KR" altLang="en-US" b="1" i="0" dirty="0" err="1">
                <a:effectLst/>
                <a:latin typeface="Arial" panose="020B0604020202020204" pitchFamily="34" charset="0"/>
              </a:rPr>
              <a:t>체크섬과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 같은 정보와 함께 데이터로 접수한다</a:t>
            </a:r>
            <a:r>
              <a:rPr lang="en-US" altLang="ko-KR" b="1" i="0" dirty="0">
                <a:effectLst/>
                <a:latin typeface="Arial" panose="020B0604020202020204" pitchFamily="34" charset="0"/>
              </a:rPr>
              <a:t>.</a:t>
            </a:r>
            <a:endParaRPr lang="ko-KR" altLang="en-US" b="1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1" i="0" dirty="0"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ko-KR" altLang="en-US" sz="1800" b="1" i="0" dirty="0">
                <a:effectLst/>
                <a:latin typeface="Arial" panose="020B0604020202020204" pitchFamily="34" charset="0"/>
              </a:rPr>
              <a:t> </a:t>
            </a:r>
            <a:r>
              <a:rPr lang="en-US" altLang="ko-KR" b="1" i="0" dirty="0">
                <a:effectLst/>
                <a:latin typeface="Arial" panose="020B0604020202020204" pitchFamily="34" charset="0"/>
              </a:rPr>
              <a:t>Radio Signal Strength Indicator (RSSI) 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등의 신호 세기 및 특정 주소를 </a:t>
            </a:r>
            <a:r>
              <a:rPr lang="ko-KR" altLang="en-US" b="1" i="0" dirty="0" err="1">
                <a:effectLst/>
                <a:latin typeface="Arial" panose="020B0604020202020204" pitchFamily="34" charset="0"/>
              </a:rPr>
              <a:t>프로그래밍화하여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b="1" i="0" dirty="0" err="1">
                <a:effectLst/>
                <a:latin typeface="Arial" panose="020B0604020202020204" pitchFamily="34" charset="0"/>
              </a:rPr>
              <a:t>노드간에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b="1" i="0" dirty="0" err="1">
                <a:effectLst/>
                <a:latin typeface="Arial" panose="020B0604020202020204" pitchFamily="34" charset="0"/>
              </a:rPr>
              <a:t>다이나믹하게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 통신을 하기 위해서는 유연성이 있는 </a:t>
            </a:r>
            <a:r>
              <a:rPr lang="en-US" altLang="ko-KR" b="1" i="0" dirty="0">
                <a:effectLst/>
                <a:latin typeface="Arial" panose="020B0604020202020204" pitchFamily="34" charset="0"/>
              </a:rPr>
              <a:t>API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모드를 사용하는 것이 적절할 것이다</a:t>
            </a:r>
            <a:r>
              <a:rPr lang="en-US" altLang="ko-KR" b="1" i="0" dirty="0">
                <a:effectLst/>
                <a:latin typeface="Arial" panose="020B0604020202020204" pitchFamily="34" charset="0"/>
              </a:rPr>
              <a:t>. </a:t>
            </a:r>
            <a:endParaRPr lang="ko-KR" altLang="en-US" b="1" i="0" dirty="0"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00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58ACB425-93BC-0453-49CD-476B70E45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511" y="892131"/>
            <a:ext cx="5413057" cy="38596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7384637-359F-B5AE-B911-0C7AA686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432" y="809482"/>
            <a:ext cx="3188288" cy="402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1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BC9C4E1-4A60-F056-06F8-6391C5661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" y="3108960"/>
            <a:ext cx="6296978" cy="1828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38704D-23E5-C965-2EE0-5ED493AC2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23" y="323850"/>
            <a:ext cx="3772377" cy="25797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5E112D5-548A-93F9-DBDD-A0BCC0599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598" y="323850"/>
            <a:ext cx="4576439" cy="25797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7FB9F2-433C-EF3F-026C-81C8F9B4E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375" y="2952303"/>
            <a:ext cx="3723323" cy="375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7798"/>
      </p:ext>
    </p:extLst>
  </p:cSld>
  <p:clrMapOvr>
    <a:masterClrMapping/>
  </p:clrMapOvr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189</ep:Words>
  <ep:PresentationFormat>와이드스크린</ep:PresentationFormat>
  <ep:Paragraphs>16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그물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2023-01-25T09:56:22.000</dcterms:created>
  <dc:creator>Owner</dc:creator>
  <cp:lastModifiedBy>lyhid</cp:lastModifiedBy>
  <dcterms:modified xsi:type="dcterms:W3CDTF">2023-02-02T14:28:04.630</dcterms:modified>
  <cp:revision>5</cp:revision>
  <dc:title>PowerPoint 프레젠테이션</dc:title>
  <cp:version>1000.0000.01</cp:version>
</cp:coreProperties>
</file>