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57" r:id="rId3"/>
    <p:sldId id="258" r:id="rId4"/>
    <p:sldId id="259" r:id="rId5"/>
    <p:sldId id="266" r:id="rId6"/>
    <p:sldId id="261" r:id="rId7"/>
    <p:sldId id="260" r:id="rId8"/>
    <p:sldId id="262" r:id="rId9"/>
    <p:sldId id="264"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zh-TW" altLang="en-US"/>
              <a:t>按一下以編輯母片標題樣式</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538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36856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1899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1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31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942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934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zh-TW" altLang="en-US"/>
              <a:t>按一下以編輯母片標題樣式</a:t>
            </a:r>
            <a:endParaRPr lang="en-US"/>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lvl2pPr marL="702900" indent="-342900">
              <a:buFont typeface="Arial" panose="020B0604020202020204" pitchFamily="34" charset="0"/>
              <a:buChar char="•"/>
              <a:defRPr i="0"/>
            </a:lvl2pPr>
            <a:lvl4pPr marL="1422900" indent="-342900">
              <a:buFont typeface="Arial" panose="020B0604020202020204" pitchFamily="34" charset="0"/>
              <a:buChar char="•"/>
              <a:defRPr i="0"/>
            </a:lvl4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400020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09940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zh-TW" altLang="en-US"/>
              <a:t>按一下以編輯母片標題樣式</a:t>
            </a:r>
            <a:endParaRPr lang="en-US"/>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12/23/2024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zh-TW" altLang="en-US"/>
              <a:t>按一下以編輯母片標題樣式</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zh-TW" altLang="en-US"/>
              <a:t>按一下以編輯母片標題樣式</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zh-TW" altLang="en-US"/>
              <a:t>按一下以編輯母片標題樣式</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mjustWritingCode/Computer-Vision-2024-Final.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masoudnickparvar/brain-tumor-mri-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B9EB9F-DD6B-4018-9041-79E9997E1596}"/>
              </a:ext>
            </a:extLst>
          </p:cNvPr>
          <p:cNvSpPr>
            <a:spLocks noGrp="1"/>
          </p:cNvSpPr>
          <p:nvPr>
            <p:ph type="ctrTitle"/>
          </p:nvPr>
        </p:nvSpPr>
        <p:spPr/>
        <p:txBody>
          <a:bodyPr/>
          <a:lstStyle/>
          <a:p>
            <a:r>
              <a:rPr lang="en-US" altLang="zh-TW" dirty="0"/>
              <a:t>CV</a:t>
            </a:r>
            <a:r>
              <a:rPr lang="zh-TW" altLang="en-US" dirty="0"/>
              <a:t>期末專題－基於</a:t>
            </a:r>
            <a:r>
              <a:rPr lang="en-US" altLang="zh-TW" dirty="0" err="1"/>
              <a:t>MobileNet</a:t>
            </a:r>
            <a:r>
              <a:rPr lang="zh-TW" altLang="en-US" dirty="0"/>
              <a:t> </a:t>
            </a:r>
            <a:r>
              <a:rPr lang="en-US" altLang="zh-TW" dirty="0"/>
              <a:t>V3</a:t>
            </a:r>
            <a:r>
              <a:rPr lang="zh-TW" altLang="en-US" dirty="0"/>
              <a:t>的腫瘤辨識</a:t>
            </a:r>
            <a:endParaRPr lang="en-US" dirty="0"/>
          </a:p>
        </p:txBody>
      </p:sp>
      <p:sp>
        <p:nvSpPr>
          <p:cNvPr id="3" name="副標題 2">
            <a:extLst>
              <a:ext uri="{FF2B5EF4-FFF2-40B4-BE49-F238E27FC236}">
                <a16:creationId xmlns:a16="http://schemas.microsoft.com/office/drawing/2014/main" id="{346E665B-A7D7-4BEC-A59C-B2BC322DC2CE}"/>
              </a:ext>
            </a:extLst>
          </p:cNvPr>
          <p:cNvSpPr>
            <a:spLocks noGrp="1"/>
          </p:cNvSpPr>
          <p:nvPr>
            <p:ph type="subTitle" idx="1"/>
          </p:nvPr>
        </p:nvSpPr>
        <p:spPr/>
        <p:txBody>
          <a:bodyPr/>
          <a:lstStyle/>
          <a:p>
            <a:r>
              <a:rPr lang="en-US" altLang="zh-TW" dirty="0"/>
              <a:t>7113056078</a:t>
            </a:r>
            <a:r>
              <a:rPr lang="zh-TW" altLang="en-US" dirty="0"/>
              <a:t> 江承翰</a:t>
            </a:r>
            <a:endParaRPr lang="en-US" dirty="0"/>
          </a:p>
        </p:txBody>
      </p:sp>
    </p:spTree>
    <p:extLst>
      <p:ext uri="{BB962C8B-B14F-4D97-AF65-F5344CB8AC3E}">
        <p14:creationId xmlns:p14="http://schemas.microsoft.com/office/powerpoint/2010/main" val="86690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07C61E-53B5-4485-A2C0-7EEE93CE8B65}"/>
              </a:ext>
            </a:extLst>
          </p:cNvPr>
          <p:cNvSpPr>
            <a:spLocks noGrp="1"/>
          </p:cNvSpPr>
          <p:nvPr>
            <p:ph type="title"/>
          </p:nvPr>
        </p:nvSpPr>
        <p:spPr/>
        <p:txBody>
          <a:bodyPr/>
          <a:lstStyle/>
          <a:p>
            <a:r>
              <a:rPr lang="en-US" dirty="0"/>
              <a:t>Results (</a:t>
            </a:r>
            <a:r>
              <a:rPr lang="en-US" dirty="0" err="1"/>
              <a:t>unfreezed</a:t>
            </a:r>
            <a:r>
              <a:rPr lang="en-US" dirty="0"/>
              <a:t>)</a:t>
            </a:r>
          </a:p>
        </p:txBody>
      </p:sp>
      <p:sp>
        <p:nvSpPr>
          <p:cNvPr id="3" name="內容版面配置區 2">
            <a:extLst>
              <a:ext uri="{FF2B5EF4-FFF2-40B4-BE49-F238E27FC236}">
                <a16:creationId xmlns:a16="http://schemas.microsoft.com/office/drawing/2014/main" id="{902A8BA4-233D-406C-8E6E-11EDDDBBD5B4}"/>
              </a:ext>
            </a:extLst>
          </p:cNvPr>
          <p:cNvSpPr>
            <a:spLocks noGrp="1"/>
          </p:cNvSpPr>
          <p:nvPr>
            <p:ph idx="1"/>
          </p:nvPr>
        </p:nvSpPr>
        <p:spPr/>
        <p:txBody>
          <a:bodyPr/>
          <a:lstStyle/>
          <a:p>
            <a:r>
              <a:rPr lang="en-US" dirty="0"/>
              <a:t>Best Confusion Matrix (run 3)</a:t>
            </a:r>
          </a:p>
        </p:txBody>
      </p:sp>
      <p:pic>
        <p:nvPicPr>
          <p:cNvPr id="5" name="圖片 4">
            <a:extLst>
              <a:ext uri="{FF2B5EF4-FFF2-40B4-BE49-F238E27FC236}">
                <a16:creationId xmlns:a16="http://schemas.microsoft.com/office/drawing/2014/main" id="{CC02D1DA-2E35-4FA8-9E02-3C9AA999BBB9}"/>
              </a:ext>
            </a:extLst>
          </p:cNvPr>
          <p:cNvPicPr>
            <a:picLocks noChangeAspect="1"/>
          </p:cNvPicPr>
          <p:nvPr/>
        </p:nvPicPr>
        <p:blipFill>
          <a:blip r:embed="rId2"/>
          <a:stretch>
            <a:fillRect/>
          </a:stretch>
        </p:blipFill>
        <p:spPr>
          <a:xfrm>
            <a:off x="1343025" y="2328862"/>
            <a:ext cx="9505950" cy="4333875"/>
          </a:xfrm>
          <a:prstGeom prst="rect">
            <a:avLst/>
          </a:prstGeom>
        </p:spPr>
      </p:pic>
    </p:spTree>
    <p:extLst>
      <p:ext uri="{BB962C8B-B14F-4D97-AF65-F5344CB8AC3E}">
        <p14:creationId xmlns:p14="http://schemas.microsoft.com/office/powerpoint/2010/main" val="285444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FFA836-364D-453B-ABBB-BDA514239A3C}"/>
              </a:ext>
            </a:extLst>
          </p:cNvPr>
          <p:cNvSpPr>
            <a:spLocks noGrp="1"/>
          </p:cNvSpPr>
          <p:nvPr>
            <p:ph type="title"/>
          </p:nvPr>
        </p:nvSpPr>
        <p:spPr/>
        <p:txBody>
          <a:bodyPr/>
          <a:lstStyle/>
          <a:p>
            <a:r>
              <a:rPr lang="en-US" altLang="zh-TW" dirty="0"/>
              <a:t>Link</a:t>
            </a:r>
            <a:endParaRPr lang="en-US" dirty="0"/>
          </a:p>
        </p:txBody>
      </p:sp>
      <p:sp>
        <p:nvSpPr>
          <p:cNvPr id="3" name="內容版面配置區 2">
            <a:extLst>
              <a:ext uri="{FF2B5EF4-FFF2-40B4-BE49-F238E27FC236}">
                <a16:creationId xmlns:a16="http://schemas.microsoft.com/office/drawing/2014/main" id="{D451851F-1CC8-4FB6-9A68-ED1DD3AAE5D8}"/>
              </a:ext>
            </a:extLst>
          </p:cNvPr>
          <p:cNvSpPr>
            <a:spLocks noGrp="1"/>
          </p:cNvSpPr>
          <p:nvPr>
            <p:ph idx="1"/>
          </p:nvPr>
        </p:nvSpPr>
        <p:spPr/>
        <p:txBody>
          <a:bodyPr/>
          <a:lstStyle/>
          <a:p>
            <a:r>
              <a:rPr lang="en-US" dirty="0">
                <a:hlinkClick r:id="rId2"/>
              </a:rPr>
              <a:t>https://github.com/ImjustWritingCode/Computer-Vision-2024-Final.git</a:t>
            </a:r>
            <a:endParaRPr lang="en-US" dirty="0"/>
          </a:p>
        </p:txBody>
      </p:sp>
    </p:spTree>
    <p:extLst>
      <p:ext uri="{BB962C8B-B14F-4D97-AF65-F5344CB8AC3E}">
        <p14:creationId xmlns:p14="http://schemas.microsoft.com/office/powerpoint/2010/main" val="255382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8B7325-DB87-4085-8ED8-0E50953320F6}"/>
              </a:ext>
            </a:extLst>
          </p:cNvPr>
          <p:cNvSpPr>
            <a:spLocks noGrp="1"/>
          </p:cNvSpPr>
          <p:nvPr>
            <p:ph type="title"/>
          </p:nvPr>
        </p:nvSpPr>
        <p:spPr/>
        <p:txBody>
          <a:bodyPr/>
          <a:lstStyle/>
          <a:p>
            <a:r>
              <a:rPr lang="en-US" altLang="zh-TW" dirty="0"/>
              <a:t>File Structure</a:t>
            </a:r>
            <a:endParaRPr lang="en-US" dirty="0"/>
          </a:p>
        </p:txBody>
      </p:sp>
      <p:pic>
        <p:nvPicPr>
          <p:cNvPr id="9" name="圖片 8">
            <a:extLst>
              <a:ext uri="{FF2B5EF4-FFF2-40B4-BE49-F238E27FC236}">
                <a16:creationId xmlns:a16="http://schemas.microsoft.com/office/drawing/2014/main" id="{1C8B8860-D56E-429D-8904-4A66D538F7E0}"/>
              </a:ext>
            </a:extLst>
          </p:cNvPr>
          <p:cNvPicPr>
            <a:picLocks noChangeAspect="1"/>
          </p:cNvPicPr>
          <p:nvPr/>
        </p:nvPicPr>
        <p:blipFill rotWithShape="1">
          <a:blip r:embed="rId2"/>
          <a:srcRect t="2646"/>
          <a:stretch/>
        </p:blipFill>
        <p:spPr>
          <a:xfrm>
            <a:off x="5140003" y="558800"/>
            <a:ext cx="2257287" cy="6017156"/>
          </a:xfrm>
          <a:prstGeom prst="rect">
            <a:avLst/>
          </a:prstGeom>
        </p:spPr>
      </p:pic>
      <p:sp>
        <p:nvSpPr>
          <p:cNvPr id="10" name="矩形 9">
            <a:extLst>
              <a:ext uri="{FF2B5EF4-FFF2-40B4-BE49-F238E27FC236}">
                <a16:creationId xmlns:a16="http://schemas.microsoft.com/office/drawing/2014/main" id="{6C1DBF2A-C9B1-4930-B51B-835C9437BD60}"/>
              </a:ext>
            </a:extLst>
          </p:cNvPr>
          <p:cNvSpPr/>
          <p:nvPr/>
        </p:nvSpPr>
        <p:spPr>
          <a:xfrm>
            <a:off x="5461000" y="694267"/>
            <a:ext cx="1888067" cy="2209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字方塊 10">
            <a:extLst>
              <a:ext uri="{FF2B5EF4-FFF2-40B4-BE49-F238E27FC236}">
                <a16:creationId xmlns:a16="http://schemas.microsoft.com/office/drawing/2014/main" id="{C752037E-9C35-4E06-881D-322E8737D389}"/>
              </a:ext>
            </a:extLst>
          </p:cNvPr>
          <p:cNvSpPr txBox="1"/>
          <p:nvPr/>
        </p:nvSpPr>
        <p:spPr>
          <a:xfrm>
            <a:off x="7493000" y="1508125"/>
            <a:ext cx="3276474" cy="646331"/>
          </a:xfrm>
          <a:prstGeom prst="rect">
            <a:avLst/>
          </a:prstGeom>
          <a:noFill/>
        </p:spPr>
        <p:txBody>
          <a:bodyPr wrap="none" rtlCol="0">
            <a:spAutoFit/>
          </a:bodyPr>
          <a:lstStyle/>
          <a:p>
            <a:r>
              <a:rPr lang="en-US" dirty="0" err="1">
                <a:solidFill>
                  <a:srgbClr val="FF0000"/>
                </a:solidFill>
              </a:rPr>
              <a:t>Freezed</a:t>
            </a:r>
            <a:r>
              <a:rPr lang="en-US" dirty="0">
                <a:solidFill>
                  <a:srgbClr val="FF0000"/>
                </a:solidFill>
              </a:rPr>
              <a:t> run </a:t>
            </a:r>
            <a:r>
              <a:rPr lang="en-US" dirty="0" err="1">
                <a:solidFill>
                  <a:srgbClr val="FF0000"/>
                </a:solidFill>
              </a:rPr>
              <a:t>tensorboard</a:t>
            </a:r>
            <a:r>
              <a:rPr lang="en-US" dirty="0">
                <a:solidFill>
                  <a:srgbClr val="FF0000"/>
                </a:solidFill>
              </a:rPr>
              <a:t> files</a:t>
            </a:r>
          </a:p>
          <a:p>
            <a:r>
              <a:rPr lang="en-US" dirty="0">
                <a:solidFill>
                  <a:srgbClr val="FF0000"/>
                </a:solidFill>
              </a:rPr>
              <a:t>+ checkpoints</a:t>
            </a:r>
          </a:p>
        </p:txBody>
      </p:sp>
      <p:sp>
        <p:nvSpPr>
          <p:cNvPr id="12" name="矩形 11">
            <a:extLst>
              <a:ext uri="{FF2B5EF4-FFF2-40B4-BE49-F238E27FC236}">
                <a16:creationId xmlns:a16="http://schemas.microsoft.com/office/drawing/2014/main" id="{9EEE5745-29F0-4C6F-ADB6-79B1AB1F2E03}"/>
              </a:ext>
            </a:extLst>
          </p:cNvPr>
          <p:cNvSpPr/>
          <p:nvPr/>
        </p:nvSpPr>
        <p:spPr>
          <a:xfrm>
            <a:off x="5461000" y="2904067"/>
            <a:ext cx="1888067" cy="2209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字方塊 12">
            <a:extLst>
              <a:ext uri="{FF2B5EF4-FFF2-40B4-BE49-F238E27FC236}">
                <a16:creationId xmlns:a16="http://schemas.microsoft.com/office/drawing/2014/main" id="{85874968-ED02-4B5C-9B7B-7CB7D513B0D9}"/>
              </a:ext>
            </a:extLst>
          </p:cNvPr>
          <p:cNvSpPr txBox="1"/>
          <p:nvPr/>
        </p:nvSpPr>
        <p:spPr>
          <a:xfrm>
            <a:off x="1618205" y="3434822"/>
            <a:ext cx="3521798" cy="646331"/>
          </a:xfrm>
          <a:prstGeom prst="rect">
            <a:avLst/>
          </a:prstGeom>
          <a:noFill/>
        </p:spPr>
        <p:txBody>
          <a:bodyPr wrap="none" rtlCol="0">
            <a:spAutoFit/>
          </a:bodyPr>
          <a:lstStyle/>
          <a:p>
            <a:r>
              <a:rPr lang="en-US" dirty="0" err="1">
                <a:solidFill>
                  <a:srgbClr val="FF0000"/>
                </a:solidFill>
              </a:rPr>
              <a:t>Unfreezed</a:t>
            </a:r>
            <a:r>
              <a:rPr lang="en-US" dirty="0">
                <a:solidFill>
                  <a:srgbClr val="FF0000"/>
                </a:solidFill>
              </a:rPr>
              <a:t> run </a:t>
            </a:r>
            <a:r>
              <a:rPr lang="en-US" dirty="0" err="1">
                <a:solidFill>
                  <a:srgbClr val="FF0000"/>
                </a:solidFill>
              </a:rPr>
              <a:t>tensorboard</a:t>
            </a:r>
            <a:r>
              <a:rPr lang="en-US" dirty="0">
                <a:solidFill>
                  <a:srgbClr val="FF0000"/>
                </a:solidFill>
              </a:rPr>
              <a:t> files</a:t>
            </a:r>
          </a:p>
          <a:p>
            <a:r>
              <a:rPr lang="en-US" dirty="0">
                <a:solidFill>
                  <a:srgbClr val="FF0000"/>
                </a:solidFill>
              </a:rPr>
              <a:t>+ checkpoints</a:t>
            </a:r>
          </a:p>
        </p:txBody>
      </p:sp>
      <p:sp>
        <p:nvSpPr>
          <p:cNvPr id="14" name="矩形 13">
            <a:extLst>
              <a:ext uri="{FF2B5EF4-FFF2-40B4-BE49-F238E27FC236}">
                <a16:creationId xmlns:a16="http://schemas.microsoft.com/office/drawing/2014/main" id="{E5E2BCCC-4451-4061-B068-5BFA268165F5}"/>
              </a:ext>
            </a:extLst>
          </p:cNvPr>
          <p:cNvSpPr/>
          <p:nvPr/>
        </p:nvSpPr>
        <p:spPr>
          <a:xfrm>
            <a:off x="5324612" y="5113866"/>
            <a:ext cx="1888067" cy="14620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字方塊 14">
            <a:extLst>
              <a:ext uri="{FF2B5EF4-FFF2-40B4-BE49-F238E27FC236}">
                <a16:creationId xmlns:a16="http://schemas.microsoft.com/office/drawing/2014/main" id="{78DB14E5-00A6-41CC-80E6-E551FD34FF00}"/>
              </a:ext>
            </a:extLst>
          </p:cNvPr>
          <p:cNvSpPr txBox="1"/>
          <p:nvPr/>
        </p:nvSpPr>
        <p:spPr>
          <a:xfrm>
            <a:off x="7493000" y="5436658"/>
            <a:ext cx="985526" cy="369332"/>
          </a:xfrm>
          <a:prstGeom prst="rect">
            <a:avLst/>
          </a:prstGeom>
          <a:noFill/>
        </p:spPr>
        <p:txBody>
          <a:bodyPr wrap="none" rtlCol="0">
            <a:spAutoFit/>
          </a:bodyPr>
          <a:lstStyle/>
          <a:p>
            <a:r>
              <a:rPr lang="en-US" dirty="0">
                <a:solidFill>
                  <a:srgbClr val="FF0000"/>
                </a:solidFill>
              </a:rPr>
              <a:t>Dataset</a:t>
            </a:r>
          </a:p>
        </p:txBody>
      </p:sp>
    </p:spTree>
    <p:extLst>
      <p:ext uri="{BB962C8B-B14F-4D97-AF65-F5344CB8AC3E}">
        <p14:creationId xmlns:p14="http://schemas.microsoft.com/office/powerpoint/2010/main" val="320985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EA23A1-84D5-4389-960D-89235021B5AF}"/>
              </a:ext>
            </a:extLst>
          </p:cNvPr>
          <p:cNvSpPr>
            <a:spLocks noGrp="1"/>
          </p:cNvSpPr>
          <p:nvPr>
            <p:ph type="title"/>
          </p:nvPr>
        </p:nvSpPr>
        <p:spPr/>
        <p:txBody>
          <a:bodyPr/>
          <a:lstStyle/>
          <a:p>
            <a:r>
              <a:rPr lang="en-US" dirty="0"/>
              <a:t>Introduction</a:t>
            </a:r>
          </a:p>
        </p:txBody>
      </p:sp>
      <p:sp>
        <p:nvSpPr>
          <p:cNvPr id="3" name="內容版面配置區 2">
            <a:extLst>
              <a:ext uri="{FF2B5EF4-FFF2-40B4-BE49-F238E27FC236}">
                <a16:creationId xmlns:a16="http://schemas.microsoft.com/office/drawing/2014/main" id="{7A97A26E-EDA8-4CA6-B79A-FCCAA079C99F}"/>
              </a:ext>
            </a:extLst>
          </p:cNvPr>
          <p:cNvSpPr>
            <a:spLocks noGrp="1"/>
          </p:cNvSpPr>
          <p:nvPr>
            <p:ph idx="1"/>
          </p:nvPr>
        </p:nvSpPr>
        <p:spPr/>
        <p:txBody>
          <a:bodyPr/>
          <a:lstStyle/>
          <a:p>
            <a:r>
              <a:rPr lang="zh-TW" altLang="en-US" dirty="0"/>
              <a:t>由於手機的</a:t>
            </a:r>
            <a:r>
              <a:rPr lang="en-US" altLang="zh-TW" dirty="0"/>
              <a:t>CNN</a:t>
            </a:r>
            <a:r>
              <a:rPr lang="zh-TW" altLang="en-US" dirty="0"/>
              <a:t>模型有其設計理念以及實作上的差異，普通較簡單的</a:t>
            </a:r>
            <a:r>
              <a:rPr lang="en-US" altLang="zh-TW" dirty="0"/>
              <a:t>CNN</a:t>
            </a:r>
            <a:r>
              <a:rPr lang="zh-TW" altLang="en-US" dirty="0"/>
              <a:t>模型在沒有為行動裝置最佳化的前提下在行動裝置執行的效果未必能夠比得上更為複雜一些，但專門為行動裝置設計的模型。</a:t>
            </a:r>
            <a:endParaRPr lang="en-US" altLang="zh-TW" dirty="0"/>
          </a:p>
          <a:p>
            <a:r>
              <a:rPr lang="zh-TW" altLang="en-US" dirty="0"/>
              <a:t>本</a:t>
            </a:r>
            <a:r>
              <a:rPr lang="en-US" altLang="zh-TW" dirty="0"/>
              <a:t>project</a:t>
            </a:r>
            <a:r>
              <a:rPr lang="zh-TW" altLang="en-US" dirty="0"/>
              <a:t>希望能夠</a:t>
            </a:r>
            <a:endParaRPr lang="en-US" altLang="zh-TW" dirty="0"/>
          </a:p>
          <a:p>
            <a:pPr lvl="1"/>
            <a:r>
              <a:rPr lang="zh-TW" altLang="en-US" dirty="0"/>
              <a:t>在醫學影像資料集中使用一個對手機比較友善的模型來得到相對優良的準確率的</a:t>
            </a:r>
            <a:r>
              <a:rPr lang="en-US" altLang="zh-TW" dirty="0"/>
              <a:t>PoC</a:t>
            </a:r>
            <a:r>
              <a:rPr lang="zh-TW" altLang="en-US" dirty="0"/>
              <a:t>，以增加移植到手機上的可行性。</a:t>
            </a:r>
            <a:endParaRPr lang="en-US" altLang="zh-TW" dirty="0"/>
          </a:p>
          <a:p>
            <a:pPr lvl="1"/>
            <a:r>
              <a:rPr lang="zh-TW" altLang="en-US" dirty="0"/>
              <a:t>探討在特徵選取部分凍結權重與否對模型準確度的影響</a:t>
            </a:r>
            <a:endParaRPr lang="en-US" altLang="zh-TW" dirty="0"/>
          </a:p>
        </p:txBody>
      </p:sp>
    </p:spTree>
    <p:extLst>
      <p:ext uri="{BB962C8B-B14F-4D97-AF65-F5344CB8AC3E}">
        <p14:creationId xmlns:p14="http://schemas.microsoft.com/office/powerpoint/2010/main" val="302468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7E726-2209-48C7-B0DF-E893398C7EBA}"/>
              </a:ext>
            </a:extLst>
          </p:cNvPr>
          <p:cNvSpPr>
            <a:spLocks noGrp="1"/>
          </p:cNvSpPr>
          <p:nvPr>
            <p:ph type="title"/>
          </p:nvPr>
        </p:nvSpPr>
        <p:spPr/>
        <p:txBody>
          <a:bodyPr/>
          <a:lstStyle/>
          <a:p>
            <a:r>
              <a:rPr lang="en-US" dirty="0"/>
              <a:t>Method</a:t>
            </a:r>
          </a:p>
        </p:txBody>
      </p:sp>
      <p:sp>
        <p:nvSpPr>
          <p:cNvPr id="3" name="內容版面配置區 2">
            <a:extLst>
              <a:ext uri="{FF2B5EF4-FFF2-40B4-BE49-F238E27FC236}">
                <a16:creationId xmlns:a16="http://schemas.microsoft.com/office/drawing/2014/main" id="{B98EC60A-2B23-493D-BFA6-1F5775F314E6}"/>
              </a:ext>
            </a:extLst>
          </p:cNvPr>
          <p:cNvSpPr>
            <a:spLocks noGrp="1"/>
          </p:cNvSpPr>
          <p:nvPr>
            <p:ph idx="1"/>
          </p:nvPr>
        </p:nvSpPr>
        <p:spPr/>
        <p:txBody>
          <a:bodyPr>
            <a:normAutofit/>
          </a:bodyPr>
          <a:lstStyle/>
          <a:p>
            <a:r>
              <a:rPr lang="zh-TW" altLang="en-US" dirty="0"/>
              <a:t>目標資料集：</a:t>
            </a:r>
            <a:r>
              <a:rPr lang="en-US" altLang="zh-TW" dirty="0"/>
              <a:t>Kaggle</a:t>
            </a:r>
            <a:r>
              <a:rPr lang="zh-TW" altLang="en-US" dirty="0"/>
              <a:t>上的</a:t>
            </a:r>
            <a:r>
              <a:rPr lang="en-US" altLang="zh-TW" dirty="0">
                <a:hlinkClick r:id="rId2"/>
              </a:rPr>
              <a:t>Brain</a:t>
            </a:r>
            <a:r>
              <a:rPr lang="zh-TW" altLang="en-US" dirty="0">
                <a:hlinkClick r:id="rId2"/>
              </a:rPr>
              <a:t> </a:t>
            </a:r>
            <a:r>
              <a:rPr lang="en-US" altLang="zh-TW" dirty="0">
                <a:hlinkClick r:id="rId2"/>
              </a:rPr>
              <a:t>Tumor</a:t>
            </a:r>
            <a:r>
              <a:rPr lang="zh-TW" altLang="en-US" dirty="0">
                <a:hlinkClick r:id="rId2"/>
              </a:rPr>
              <a:t> </a:t>
            </a:r>
            <a:r>
              <a:rPr lang="en-US" altLang="zh-TW" dirty="0">
                <a:hlinkClick r:id="rId2"/>
              </a:rPr>
              <a:t>MRI</a:t>
            </a:r>
            <a:r>
              <a:rPr lang="zh-TW" altLang="en-US" dirty="0">
                <a:hlinkClick r:id="rId2"/>
              </a:rPr>
              <a:t> </a:t>
            </a:r>
            <a:r>
              <a:rPr lang="en-US" altLang="zh-TW" dirty="0">
                <a:hlinkClick r:id="rId2"/>
              </a:rPr>
              <a:t>Dataset</a:t>
            </a:r>
            <a:endParaRPr lang="en-US" dirty="0"/>
          </a:p>
          <a:p>
            <a:r>
              <a:rPr lang="zh-TW" altLang="en-US" dirty="0"/>
              <a:t>本實驗使用了</a:t>
            </a:r>
            <a:r>
              <a:rPr lang="en-US" altLang="zh-TW" dirty="0"/>
              <a:t>MobileNetV3</a:t>
            </a:r>
            <a:r>
              <a:rPr lang="zh-TW" altLang="en-US" dirty="0"/>
              <a:t>模型，並試著使用預訓練好的權重，並根據以下規則訓練：</a:t>
            </a:r>
            <a:endParaRPr lang="en-US" altLang="zh-TW" dirty="0"/>
          </a:p>
          <a:p>
            <a:pPr lvl="1"/>
            <a:r>
              <a:rPr lang="zh-TW" altLang="en-US" dirty="0"/>
              <a:t>因沒有驗證集，本實驗將訓練集做</a:t>
            </a:r>
            <a:r>
              <a:rPr lang="en-US" altLang="zh-TW" dirty="0"/>
              <a:t>5-Fold(6 epochs each)</a:t>
            </a:r>
            <a:r>
              <a:rPr lang="zh-TW" altLang="en-US" dirty="0"/>
              <a:t>，作為訓練集與驗證集</a:t>
            </a:r>
            <a:endParaRPr lang="en-US" altLang="zh-TW" dirty="0"/>
          </a:p>
          <a:p>
            <a:pPr lvl="1"/>
            <a:r>
              <a:rPr lang="zh-TW" altLang="en-US" dirty="0"/>
              <a:t>設計出兩個相同的模型，唯一的差別在於是否凍結特徵提取層的權重</a:t>
            </a:r>
            <a:endParaRPr lang="en-US" altLang="zh-TW" dirty="0"/>
          </a:p>
          <a:p>
            <a:pPr lvl="1"/>
            <a:r>
              <a:rPr lang="zh-TW" altLang="en-US" dirty="0"/>
              <a:t>各訓練</a:t>
            </a:r>
            <a:r>
              <a:rPr lang="en-US" altLang="zh-TW" dirty="0"/>
              <a:t>5</a:t>
            </a:r>
            <a:r>
              <a:rPr lang="zh-TW" altLang="en-US" dirty="0"/>
              <a:t>次，並儲存模型每個</a:t>
            </a:r>
            <a:r>
              <a:rPr lang="en-US" altLang="zh-TW" dirty="0"/>
              <a:t>Fold</a:t>
            </a:r>
            <a:r>
              <a:rPr lang="zh-TW" altLang="en-US" dirty="0"/>
              <a:t>最好的</a:t>
            </a:r>
            <a:r>
              <a:rPr lang="en-US" altLang="zh-TW" dirty="0"/>
              <a:t>validation</a:t>
            </a:r>
            <a:r>
              <a:rPr lang="zh-TW" altLang="en-US" dirty="0"/>
              <a:t> </a:t>
            </a:r>
            <a:r>
              <a:rPr lang="en-US" altLang="zh-TW" dirty="0"/>
              <a:t>loss</a:t>
            </a:r>
            <a:r>
              <a:rPr lang="zh-TW" altLang="en-US" dirty="0"/>
              <a:t> </a:t>
            </a:r>
            <a:r>
              <a:rPr lang="en-US" altLang="zh-TW" dirty="0"/>
              <a:t>checkpoint</a:t>
            </a:r>
          </a:p>
          <a:p>
            <a:pPr lvl="1"/>
            <a:r>
              <a:rPr lang="zh-TW" altLang="en-US" dirty="0"/>
              <a:t>取出</a:t>
            </a:r>
            <a:r>
              <a:rPr lang="en-US" altLang="zh-TW" dirty="0"/>
              <a:t>Loss</a:t>
            </a:r>
            <a:r>
              <a:rPr lang="zh-TW" altLang="en-US" dirty="0"/>
              <a:t>與</a:t>
            </a:r>
            <a:r>
              <a:rPr lang="en-US" altLang="zh-TW" dirty="0"/>
              <a:t>accuracy</a:t>
            </a:r>
            <a:r>
              <a:rPr lang="zh-TW" altLang="en-US" dirty="0"/>
              <a:t>比較成果</a:t>
            </a:r>
            <a:endParaRPr lang="en-US" altLang="zh-TW" dirty="0"/>
          </a:p>
        </p:txBody>
      </p:sp>
    </p:spTree>
    <p:extLst>
      <p:ext uri="{BB962C8B-B14F-4D97-AF65-F5344CB8AC3E}">
        <p14:creationId xmlns:p14="http://schemas.microsoft.com/office/powerpoint/2010/main" val="197183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7E726-2209-48C7-B0DF-E893398C7EBA}"/>
              </a:ext>
            </a:extLst>
          </p:cNvPr>
          <p:cNvSpPr>
            <a:spLocks noGrp="1"/>
          </p:cNvSpPr>
          <p:nvPr>
            <p:ph type="title"/>
          </p:nvPr>
        </p:nvSpPr>
        <p:spPr/>
        <p:txBody>
          <a:bodyPr/>
          <a:lstStyle/>
          <a:p>
            <a:r>
              <a:rPr lang="en-US" dirty="0"/>
              <a:t>Method</a:t>
            </a:r>
          </a:p>
        </p:txBody>
      </p:sp>
      <p:sp>
        <p:nvSpPr>
          <p:cNvPr id="4" name="矩形 3">
            <a:extLst>
              <a:ext uri="{FF2B5EF4-FFF2-40B4-BE49-F238E27FC236}">
                <a16:creationId xmlns:a16="http://schemas.microsoft.com/office/drawing/2014/main" id="{E9190D8A-4A54-46F5-B679-5277F2C1474A}"/>
              </a:ext>
            </a:extLst>
          </p:cNvPr>
          <p:cNvSpPr/>
          <p:nvPr/>
        </p:nvSpPr>
        <p:spPr>
          <a:xfrm>
            <a:off x="913200" y="3048001"/>
            <a:ext cx="1312333" cy="973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將訓練集分成</a:t>
            </a:r>
            <a:r>
              <a:rPr lang="en-US" altLang="zh-TW" dirty="0">
                <a:solidFill>
                  <a:schemeClr val="tx1"/>
                </a:solidFill>
                <a:latin typeface="Times New Roman" panose="02020603050405020304" pitchFamily="18" charset="0"/>
                <a:ea typeface="標楷體" panose="03000509000000000000" pitchFamily="65" charset="-120"/>
              </a:rPr>
              <a:t>5-Fold</a:t>
            </a:r>
            <a:endParaRPr lang="en-US" dirty="0">
              <a:solidFill>
                <a:schemeClr val="tx1"/>
              </a:solidFill>
              <a:latin typeface="Times New Roman" panose="02020603050405020304" pitchFamily="18" charset="0"/>
              <a:ea typeface="標楷體" panose="03000509000000000000" pitchFamily="65" charset="-120"/>
            </a:endParaRPr>
          </a:p>
        </p:txBody>
      </p:sp>
      <p:sp>
        <p:nvSpPr>
          <p:cNvPr id="5" name="矩形 4">
            <a:extLst>
              <a:ext uri="{FF2B5EF4-FFF2-40B4-BE49-F238E27FC236}">
                <a16:creationId xmlns:a16="http://schemas.microsoft.com/office/drawing/2014/main" id="{52E61FAD-39B4-4986-89F4-795D6DCA8144}"/>
              </a:ext>
            </a:extLst>
          </p:cNvPr>
          <p:cNvSpPr/>
          <p:nvPr/>
        </p:nvSpPr>
        <p:spPr>
          <a:xfrm>
            <a:off x="3258466" y="2074334"/>
            <a:ext cx="1931601" cy="973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訓練</a:t>
            </a:r>
            <a:r>
              <a:rPr lang="en-US" altLang="zh-TW" dirty="0">
                <a:solidFill>
                  <a:schemeClr val="tx1"/>
                </a:solidFill>
                <a:latin typeface="Times New Roman" panose="02020603050405020304" pitchFamily="18" charset="0"/>
                <a:ea typeface="標楷體" panose="03000509000000000000" pitchFamily="65" charset="-120"/>
              </a:rPr>
              <a:t>5</a:t>
            </a:r>
            <a:r>
              <a:rPr lang="zh-TW" altLang="en-US" dirty="0">
                <a:solidFill>
                  <a:schemeClr val="tx1"/>
                </a:solidFill>
                <a:latin typeface="Times New Roman" panose="02020603050405020304" pitchFamily="18" charset="0"/>
                <a:ea typeface="標楷體" panose="03000509000000000000" pitchFamily="65" charset="-120"/>
              </a:rPr>
              <a:t>次凍結模型</a:t>
            </a:r>
            <a:endParaRPr lang="en-US" altLang="zh-TW" dirty="0">
              <a:solidFill>
                <a:schemeClr val="tx1"/>
              </a:solidFill>
              <a:latin typeface="Times New Roman" panose="02020603050405020304" pitchFamily="18" charset="0"/>
              <a:ea typeface="標楷體" panose="03000509000000000000" pitchFamily="65" charset="-120"/>
            </a:endParaRPr>
          </a:p>
          <a:p>
            <a:pPr algn="ctr"/>
            <a:r>
              <a:rPr lang="en-US" altLang="zh-TW" dirty="0">
                <a:solidFill>
                  <a:schemeClr val="tx1"/>
                </a:solidFill>
                <a:latin typeface="Times New Roman" panose="02020603050405020304" pitchFamily="18" charset="0"/>
                <a:ea typeface="標楷體" panose="03000509000000000000" pitchFamily="65" charset="-120"/>
              </a:rPr>
              <a:t>(</a:t>
            </a:r>
            <a:r>
              <a:rPr lang="zh-TW" altLang="en-US" dirty="0">
                <a:solidFill>
                  <a:schemeClr val="tx1"/>
                </a:solidFill>
                <a:latin typeface="Times New Roman" panose="02020603050405020304" pitchFamily="18" charset="0"/>
                <a:ea typeface="標楷體" panose="03000509000000000000" pitchFamily="65" charset="-120"/>
              </a:rPr>
              <a:t>只訓練分類層</a:t>
            </a:r>
            <a:r>
              <a:rPr lang="en-US" altLang="zh-TW" dirty="0">
                <a:solidFill>
                  <a:schemeClr val="tx1"/>
                </a:solidFill>
                <a:latin typeface="Times New Roman" panose="02020603050405020304" pitchFamily="18" charset="0"/>
                <a:ea typeface="標楷體" panose="03000509000000000000" pitchFamily="65" charset="-120"/>
              </a:rPr>
              <a:t>)</a:t>
            </a:r>
            <a:endParaRPr lang="en-US" dirty="0">
              <a:solidFill>
                <a:schemeClr val="tx1"/>
              </a:solidFill>
              <a:latin typeface="Times New Roman" panose="02020603050405020304" pitchFamily="18" charset="0"/>
              <a:ea typeface="標楷體" panose="03000509000000000000" pitchFamily="65" charset="-120"/>
            </a:endParaRPr>
          </a:p>
        </p:txBody>
      </p:sp>
      <p:sp>
        <p:nvSpPr>
          <p:cNvPr id="8" name="矩形 7">
            <a:extLst>
              <a:ext uri="{FF2B5EF4-FFF2-40B4-BE49-F238E27FC236}">
                <a16:creationId xmlns:a16="http://schemas.microsoft.com/office/drawing/2014/main" id="{104952FF-3566-4EF5-A15C-4B41129C322A}"/>
              </a:ext>
            </a:extLst>
          </p:cNvPr>
          <p:cNvSpPr/>
          <p:nvPr/>
        </p:nvSpPr>
        <p:spPr>
          <a:xfrm>
            <a:off x="3258466" y="3928534"/>
            <a:ext cx="2143267" cy="973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訓練</a:t>
            </a:r>
            <a:r>
              <a:rPr lang="en-US" altLang="zh-TW" dirty="0">
                <a:solidFill>
                  <a:schemeClr val="tx1"/>
                </a:solidFill>
                <a:latin typeface="Times New Roman" panose="02020603050405020304" pitchFamily="18" charset="0"/>
                <a:ea typeface="標楷體" panose="03000509000000000000" pitchFamily="65" charset="-120"/>
              </a:rPr>
              <a:t>5</a:t>
            </a:r>
            <a:r>
              <a:rPr lang="zh-TW" altLang="en-US" dirty="0">
                <a:solidFill>
                  <a:schemeClr val="tx1"/>
                </a:solidFill>
                <a:latin typeface="Times New Roman" panose="02020603050405020304" pitchFamily="18" charset="0"/>
                <a:ea typeface="標楷體" panose="03000509000000000000" pitchFamily="65" charset="-120"/>
              </a:rPr>
              <a:t>次無凍結模型</a:t>
            </a:r>
            <a:endParaRPr lang="en-US" altLang="zh-TW" dirty="0">
              <a:solidFill>
                <a:schemeClr val="tx1"/>
              </a:solidFill>
              <a:latin typeface="Times New Roman" panose="02020603050405020304" pitchFamily="18" charset="0"/>
              <a:ea typeface="標楷體" panose="03000509000000000000" pitchFamily="65" charset="-120"/>
            </a:endParaRPr>
          </a:p>
          <a:p>
            <a:pPr algn="ctr"/>
            <a:r>
              <a:rPr lang="en-US" altLang="zh-TW" dirty="0">
                <a:solidFill>
                  <a:schemeClr val="tx1"/>
                </a:solidFill>
                <a:latin typeface="Times New Roman" panose="02020603050405020304" pitchFamily="18" charset="0"/>
                <a:ea typeface="標楷體" panose="03000509000000000000" pitchFamily="65" charset="-120"/>
              </a:rPr>
              <a:t>(</a:t>
            </a:r>
            <a:r>
              <a:rPr lang="zh-TW" altLang="en-US" dirty="0">
                <a:solidFill>
                  <a:schemeClr val="tx1"/>
                </a:solidFill>
                <a:latin typeface="Times New Roman" panose="02020603050405020304" pitchFamily="18" charset="0"/>
                <a:ea typeface="標楷體" panose="03000509000000000000" pitchFamily="65" charset="-120"/>
              </a:rPr>
              <a:t>微調所有層</a:t>
            </a:r>
            <a:r>
              <a:rPr lang="en-US" altLang="zh-TW" dirty="0">
                <a:solidFill>
                  <a:schemeClr val="tx1"/>
                </a:solidFill>
                <a:latin typeface="Times New Roman" panose="02020603050405020304" pitchFamily="18" charset="0"/>
                <a:ea typeface="標楷體" panose="03000509000000000000" pitchFamily="65" charset="-120"/>
              </a:rPr>
              <a:t>)</a:t>
            </a:r>
            <a:endParaRPr lang="en-US" dirty="0">
              <a:solidFill>
                <a:schemeClr val="tx1"/>
              </a:solidFill>
              <a:latin typeface="Times New Roman" panose="02020603050405020304" pitchFamily="18" charset="0"/>
              <a:ea typeface="標楷體" panose="03000509000000000000" pitchFamily="65" charset="-120"/>
            </a:endParaRPr>
          </a:p>
        </p:txBody>
      </p:sp>
      <p:cxnSp>
        <p:nvCxnSpPr>
          <p:cNvPr id="10" name="接點: 肘形 9">
            <a:extLst>
              <a:ext uri="{FF2B5EF4-FFF2-40B4-BE49-F238E27FC236}">
                <a16:creationId xmlns:a16="http://schemas.microsoft.com/office/drawing/2014/main" id="{487D56AA-D7C7-49C3-9AFB-6C0AFEC676AC}"/>
              </a:ext>
            </a:extLst>
          </p:cNvPr>
          <p:cNvCxnSpPr>
            <a:cxnSpLocks/>
            <a:stCxn id="4" idx="3"/>
            <a:endCxn id="5" idx="1"/>
          </p:cNvCxnSpPr>
          <p:nvPr/>
        </p:nvCxnSpPr>
        <p:spPr>
          <a:xfrm flipV="1">
            <a:off x="2225533" y="2561168"/>
            <a:ext cx="1032933" cy="97366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接點: 肘形 11">
            <a:extLst>
              <a:ext uri="{FF2B5EF4-FFF2-40B4-BE49-F238E27FC236}">
                <a16:creationId xmlns:a16="http://schemas.microsoft.com/office/drawing/2014/main" id="{8412EECA-4744-47BB-A769-F33992AB43AC}"/>
              </a:ext>
            </a:extLst>
          </p:cNvPr>
          <p:cNvCxnSpPr>
            <a:cxnSpLocks/>
            <a:stCxn id="4" idx="3"/>
            <a:endCxn id="8" idx="1"/>
          </p:cNvCxnSpPr>
          <p:nvPr/>
        </p:nvCxnSpPr>
        <p:spPr>
          <a:xfrm>
            <a:off x="2225533" y="3534835"/>
            <a:ext cx="1032933" cy="88053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88DBAE5-B074-4F92-86DE-4E5AE0F3DF43}"/>
              </a:ext>
            </a:extLst>
          </p:cNvPr>
          <p:cNvSpPr/>
          <p:nvPr/>
        </p:nvSpPr>
        <p:spPr>
          <a:xfrm>
            <a:off x="6523568" y="168540"/>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1</a:t>
            </a:r>
            <a:endParaRPr lang="en-US" dirty="0">
              <a:solidFill>
                <a:schemeClr val="tx1"/>
              </a:solidFill>
              <a:latin typeface="Times New Roman" panose="02020603050405020304" pitchFamily="18" charset="0"/>
              <a:ea typeface="標楷體" panose="03000509000000000000" pitchFamily="65" charset="-120"/>
            </a:endParaRPr>
          </a:p>
        </p:txBody>
      </p:sp>
      <p:cxnSp>
        <p:nvCxnSpPr>
          <p:cNvPr id="15" name="接點: 肘形 14">
            <a:extLst>
              <a:ext uri="{FF2B5EF4-FFF2-40B4-BE49-F238E27FC236}">
                <a16:creationId xmlns:a16="http://schemas.microsoft.com/office/drawing/2014/main" id="{4E7B8EB6-DE2D-4B4F-BC18-56EDA8F7CA48}"/>
              </a:ext>
            </a:extLst>
          </p:cNvPr>
          <p:cNvCxnSpPr>
            <a:cxnSpLocks/>
            <a:stCxn id="5" idx="3"/>
            <a:endCxn id="13" idx="1"/>
          </p:cNvCxnSpPr>
          <p:nvPr/>
        </p:nvCxnSpPr>
        <p:spPr>
          <a:xfrm flipV="1">
            <a:off x="5190067" y="427170"/>
            <a:ext cx="1333501" cy="21339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468E3543-E21A-4282-BD96-6A1E72286882}"/>
              </a:ext>
            </a:extLst>
          </p:cNvPr>
          <p:cNvSpPr/>
          <p:nvPr/>
        </p:nvSpPr>
        <p:spPr>
          <a:xfrm>
            <a:off x="6523568" y="897765"/>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2</a:t>
            </a:r>
            <a:endParaRPr lang="en-US" dirty="0">
              <a:solidFill>
                <a:schemeClr val="tx1"/>
              </a:solidFill>
              <a:latin typeface="Times New Roman" panose="02020603050405020304" pitchFamily="18" charset="0"/>
              <a:ea typeface="標楷體" panose="03000509000000000000" pitchFamily="65" charset="-120"/>
            </a:endParaRPr>
          </a:p>
        </p:txBody>
      </p:sp>
      <p:sp>
        <p:nvSpPr>
          <p:cNvPr id="26" name="矩形 25">
            <a:extLst>
              <a:ext uri="{FF2B5EF4-FFF2-40B4-BE49-F238E27FC236}">
                <a16:creationId xmlns:a16="http://schemas.microsoft.com/office/drawing/2014/main" id="{04AC245F-CB09-4431-8916-5A663CFEF612}"/>
              </a:ext>
            </a:extLst>
          </p:cNvPr>
          <p:cNvSpPr/>
          <p:nvPr/>
        </p:nvSpPr>
        <p:spPr>
          <a:xfrm>
            <a:off x="6545335" y="3085440"/>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5</a:t>
            </a:r>
            <a:endParaRPr lang="en-US" dirty="0">
              <a:solidFill>
                <a:schemeClr val="tx1"/>
              </a:solidFill>
              <a:latin typeface="Times New Roman" panose="02020603050405020304" pitchFamily="18" charset="0"/>
              <a:ea typeface="標楷體" panose="03000509000000000000" pitchFamily="65" charset="-120"/>
            </a:endParaRPr>
          </a:p>
        </p:txBody>
      </p:sp>
      <p:sp>
        <p:nvSpPr>
          <p:cNvPr id="27" name="矩形 26">
            <a:extLst>
              <a:ext uri="{FF2B5EF4-FFF2-40B4-BE49-F238E27FC236}">
                <a16:creationId xmlns:a16="http://schemas.microsoft.com/office/drawing/2014/main" id="{14BC4267-B805-432B-BC3B-0C46FABAE350}"/>
              </a:ext>
            </a:extLst>
          </p:cNvPr>
          <p:cNvSpPr/>
          <p:nvPr/>
        </p:nvSpPr>
        <p:spPr>
          <a:xfrm>
            <a:off x="6523568" y="1626990"/>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3</a:t>
            </a:r>
            <a:endParaRPr lang="en-US" dirty="0">
              <a:solidFill>
                <a:schemeClr val="tx1"/>
              </a:solidFill>
              <a:latin typeface="Times New Roman" panose="02020603050405020304" pitchFamily="18" charset="0"/>
              <a:ea typeface="標楷體" panose="03000509000000000000" pitchFamily="65" charset="-120"/>
            </a:endParaRPr>
          </a:p>
        </p:txBody>
      </p:sp>
      <p:sp>
        <p:nvSpPr>
          <p:cNvPr id="28" name="矩形 27">
            <a:extLst>
              <a:ext uri="{FF2B5EF4-FFF2-40B4-BE49-F238E27FC236}">
                <a16:creationId xmlns:a16="http://schemas.microsoft.com/office/drawing/2014/main" id="{01C89AB8-C695-42FC-9041-59920B584A43}"/>
              </a:ext>
            </a:extLst>
          </p:cNvPr>
          <p:cNvSpPr/>
          <p:nvPr/>
        </p:nvSpPr>
        <p:spPr>
          <a:xfrm>
            <a:off x="6545335" y="2356215"/>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4</a:t>
            </a:r>
            <a:endParaRPr lang="en-US" dirty="0">
              <a:solidFill>
                <a:schemeClr val="tx1"/>
              </a:solidFill>
              <a:latin typeface="Times New Roman" panose="02020603050405020304" pitchFamily="18" charset="0"/>
              <a:ea typeface="標楷體" panose="03000509000000000000" pitchFamily="65" charset="-120"/>
            </a:endParaRPr>
          </a:p>
        </p:txBody>
      </p:sp>
      <p:sp>
        <p:nvSpPr>
          <p:cNvPr id="30" name="矩形 29">
            <a:extLst>
              <a:ext uri="{FF2B5EF4-FFF2-40B4-BE49-F238E27FC236}">
                <a16:creationId xmlns:a16="http://schemas.microsoft.com/office/drawing/2014/main" id="{18D36E84-2A06-46A4-8568-94BFA310AA3E}"/>
              </a:ext>
            </a:extLst>
          </p:cNvPr>
          <p:cNvSpPr/>
          <p:nvPr/>
        </p:nvSpPr>
        <p:spPr>
          <a:xfrm>
            <a:off x="8188468" y="3208073"/>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1</a:t>
            </a:r>
            <a:endParaRPr lang="en-US" dirty="0">
              <a:solidFill>
                <a:schemeClr val="tx1"/>
              </a:solidFill>
              <a:latin typeface="Times New Roman" panose="02020603050405020304" pitchFamily="18" charset="0"/>
              <a:ea typeface="標楷體" panose="03000509000000000000" pitchFamily="65" charset="-120"/>
            </a:endParaRPr>
          </a:p>
        </p:txBody>
      </p:sp>
      <p:sp>
        <p:nvSpPr>
          <p:cNvPr id="31" name="矩形 30">
            <a:extLst>
              <a:ext uri="{FF2B5EF4-FFF2-40B4-BE49-F238E27FC236}">
                <a16:creationId xmlns:a16="http://schemas.microsoft.com/office/drawing/2014/main" id="{B6D7DC59-ECAE-4130-971F-9E74AEC404D4}"/>
              </a:ext>
            </a:extLst>
          </p:cNvPr>
          <p:cNvSpPr/>
          <p:nvPr/>
        </p:nvSpPr>
        <p:spPr>
          <a:xfrm>
            <a:off x="8188468" y="3937298"/>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2</a:t>
            </a:r>
            <a:endParaRPr lang="en-US" dirty="0">
              <a:solidFill>
                <a:schemeClr val="tx1"/>
              </a:solidFill>
              <a:latin typeface="Times New Roman" panose="02020603050405020304" pitchFamily="18" charset="0"/>
              <a:ea typeface="標楷體" panose="03000509000000000000" pitchFamily="65" charset="-120"/>
            </a:endParaRPr>
          </a:p>
        </p:txBody>
      </p:sp>
      <p:sp>
        <p:nvSpPr>
          <p:cNvPr id="32" name="矩形 31">
            <a:extLst>
              <a:ext uri="{FF2B5EF4-FFF2-40B4-BE49-F238E27FC236}">
                <a16:creationId xmlns:a16="http://schemas.microsoft.com/office/drawing/2014/main" id="{AC723A67-6FC8-4078-9AD5-1D91B4D185A4}"/>
              </a:ext>
            </a:extLst>
          </p:cNvPr>
          <p:cNvSpPr/>
          <p:nvPr/>
        </p:nvSpPr>
        <p:spPr>
          <a:xfrm>
            <a:off x="8210235" y="6124973"/>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5</a:t>
            </a:r>
            <a:endParaRPr lang="en-US" dirty="0">
              <a:solidFill>
                <a:schemeClr val="tx1"/>
              </a:solidFill>
              <a:latin typeface="Times New Roman" panose="02020603050405020304" pitchFamily="18" charset="0"/>
              <a:ea typeface="標楷體" panose="03000509000000000000" pitchFamily="65" charset="-120"/>
            </a:endParaRPr>
          </a:p>
        </p:txBody>
      </p:sp>
      <p:sp>
        <p:nvSpPr>
          <p:cNvPr id="33" name="矩形 32">
            <a:extLst>
              <a:ext uri="{FF2B5EF4-FFF2-40B4-BE49-F238E27FC236}">
                <a16:creationId xmlns:a16="http://schemas.microsoft.com/office/drawing/2014/main" id="{4DF58A37-553D-4B97-9A7A-5A111598B340}"/>
              </a:ext>
            </a:extLst>
          </p:cNvPr>
          <p:cNvSpPr/>
          <p:nvPr/>
        </p:nvSpPr>
        <p:spPr>
          <a:xfrm>
            <a:off x="8188468" y="4666523"/>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3</a:t>
            </a:r>
            <a:endParaRPr lang="en-US" dirty="0">
              <a:solidFill>
                <a:schemeClr val="tx1"/>
              </a:solidFill>
              <a:latin typeface="Times New Roman" panose="02020603050405020304" pitchFamily="18" charset="0"/>
              <a:ea typeface="標楷體" panose="03000509000000000000" pitchFamily="65" charset="-120"/>
            </a:endParaRPr>
          </a:p>
        </p:txBody>
      </p:sp>
      <p:sp>
        <p:nvSpPr>
          <p:cNvPr id="34" name="矩形 33">
            <a:extLst>
              <a:ext uri="{FF2B5EF4-FFF2-40B4-BE49-F238E27FC236}">
                <a16:creationId xmlns:a16="http://schemas.microsoft.com/office/drawing/2014/main" id="{D3F59DBF-8EEB-42CC-BABE-C3A152DCE4F3}"/>
              </a:ext>
            </a:extLst>
          </p:cNvPr>
          <p:cNvSpPr/>
          <p:nvPr/>
        </p:nvSpPr>
        <p:spPr>
          <a:xfrm>
            <a:off x="8210235" y="5395748"/>
            <a:ext cx="956734" cy="51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權重</a:t>
            </a:r>
            <a:r>
              <a:rPr lang="en-US" altLang="zh-TW" dirty="0">
                <a:solidFill>
                  <a:schemeClr val="tx1"/>
                </a:solidFill>
                <a:latin typeface="Times New Roman" panose="02020603050405020304" pitchFamily="18" charset="0"/>
                <a:ea typeface="標楷體" panose="03000509000000000000" pitchFamily="65" charset="-120"/>
              </a:rPr>
              <a:t>4</a:t>
            </a:r>
            <a:endParaRPr lang="en-US" dirty="0">
              <a:solidFill>
                <a:schemeClr val="tx1"/>
              </a:solidFill>
              <a:latin typeface="Times New Roman" panose="02020603050405020304" pitchFamily="18" charset="0"/>
              <a:ea typeface="標楷體" panose="03000509000000000000" pitchFamily="65" charset="-120"/>
            </a:endParaRPr>
          </a:p>
        </p:txBody>
      </p:sp>
      <p:cxnSp>
        <p:nvCxnSpPr>
          <p:cNvPr id="35" name="接點: 肘形 34">
            <a:extLst>
              <a:ext uri="{FF2B5EF4-FFF2-40B4-BE49-F238E27FC236}">
                <a16:creationId xmlns:a16="http://schemas.microsoft.com/office/drawing/2014/main" id="{31C9B50F-BDB6-40B0-A177-534A88478168}"/>
              </a:ext>
            </a:extLst>
          </p:cNvPr>
          <p:cNvCxnSpPr>
            <a:cxnSpLocks/>
            <a:stCxn id="5" idx="3"/>
            <a:endCxn id="25" idx="1"/>
          </p:cNvCxnSpPr>
          <p:nvPr/>
        </p:nvCxnSpPr>
        <p:spPr>
          <a:xfrm flipV="1">
            <a:off x="5190067" y="1156395"/>
            <a:ext cx="1333501" cy="14047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接點: 肘形 37">
            <a:extLst>
              <a:ext uri="{FF2B5EF4-FFF2-40B4-BE49-F238E27FC236}">
                <a16:creationId xmlns:a16="http://schemas.microsoft.com/office/drawing/2014/main" id="{31D9FA29-2FA3-453F-84D7-C853121EBC9A}"/>
              </a:ext>
            </a:extLst>
          </p:cNvPr>
          <p:cNvCxnSpPr>
            <a:cxnSpLocks/>
            <a:stCxn id="5" idx="3"/>
            <a:endCxn id="27" idx="1"/>
          </p:cNvCxnSpPr>
          <p:nvPr/>
        </p:nvCxnSpPr>
        <p:spPr>
          <a:xfrm flipV="1">
            <a:off x="5190067" y="1885620"/>
            <a:ext cx="1333501" cy="6755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接點: 肘形 40">
            <a:extLst>
              <a:ext uri="{FF2B5EF4-FFF2-40B4-BE49-F238E27FC236}">
                <a16:creationId xmlns:a16="http://schemas.microsoft.com/office/drawing/2014/main" id="{AF95BCC7-75E7-4EA1-AF4C-BD5E6C1D05D2}"/>
              </a:ext>
            </a:extLst>
          </p:cNvPr>
          <p:cNvCxnSpPr>
            <a:cxnSpLocks/>
            <a:stCxn id="5" idx="3"/>
            <a:endCxn id="28" idx="1"/>
          </p:cNvCxnSpPr>
          <p:nvPr/>
        </p:nvCxnSpPr>
        <p:spPr>
          <a:xfrm>
            <a:off x="5190067" y="2561168"/>
            <a:ext cx="1355268" cy="536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接點: 肘形 43">
            <a:extLst>
              <a:ext uri="{FF2B5EF4-FFF2-40B4-BE49-F238E27FC236}">
                <a16:creationId xmlns:a16="http://schemas.microsoft.com/office/drawing/2014/main" id="{001A69E0-178B-4FE6-A4FC-4A6D3BEBA151}"/>
              </a:ext>
            </a:extLst>
          </p:cNvPr>
          <p:cNvCxnSpPr>
            <a:cxnSpLocks/>
            <a:stCxn id="5" idx="3"/>
            <a:endCxn id="26" idx="1"/>
          </p:cNvCxnSpPr>
          <p:nvPr/>
        </p:nvCxnSpPr>
        <p:spPr>
          <a:xfrm>
            <a:off x="5190067" y="2561168"/>
            <a:ext cx="1355268" cy="7829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412FBC55-CFBE-4422-A482-A8FC2E2A151B}"/>
              </a:ext>
            </a:extLst>
          </p:cNvPr>
          <p:cNvCxnSpPr>
            <a:cxnSpLocks/>
            <a:stCxn id="8" idx="3"/>
            <a:endCxn id="30" idx="1"/>
          </p:cNvCxnSpPr>
          <p:nvPr/>
        </p:nvCxnSpPr>
        <p:spPr>
          <a:xfrm flipV="1">
            <a:off x="5401733" y="3466703"/>
            <a:ext cx="2786735" cy="948665"/>
          </a:xfrm>
          <a:prstGeom prst="bentConnector3">
            <a:avLst>
              <a:gd name="adj1" fmla="val 800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88CE3645-8BD8-46D8-842C-0D8652A817BF}"/>
              </a:ext>
            </a:extLst>
          </p:cNvPr>
          <p:cNvCxnSpPr>
            <a:cxnSpLocks/>
            <a:stCxn id="8" idx="3"/>
            <a:endCxn id="31" idx="1"/>
          </p:cNvCxnSpPr>
          <p:nvPr/>
        </p:nvCxnSpPr>
        <p:spPr>
          <a:xfrm flipV="1">
            <a:off x="5401733" y="4195928"/>
            <a:ext cx="2786735" cy="219440"/>
          </a:xfrm>
          <a:prstGeom prst="bentConnector3">
            <a:avLst>
              <a:gd name="adj1" fmla="val 800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接點: 肘形 53">
            <a:extLst>
              <a:ext uri="{FF2B5EF4-FFF2-40B4-BE49-F238E27FC236}">
                <a16:creationId xmlns:a16="http://schemas.microsoft.com/office/drawing/2014/main" id="{E1A3DF8C-19F0-401B-BA3C-EF849DA981F8}"/>
              </a:ext>
            </a:extLst>
          </p:cNvPr>
          <p:cNvCxnSpPr>
            <a:cxnSpLocks/>
            <a:stCxn id="8" idx="3"/>
            <a:endCxn id="33" idx="1"/>
          </p:cNvCxnSpPr>
          <p:nvPr/>
        </p:nvCxnSpPr>
        <p:spPr>
          <a:xfrm>
            <a:off x="5401733" y="4415368"/>
            <a:ext cx="2786735" cy="509785"/>
          </a:xfrm>
          <a:prstGeom prst="bentConnector3">
            <a:avLst>
              <a:gd name="adj1" fmla="val 8007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接點: 肘形 56">
            <a:extLst>
              <a:ext uri="{FF2B5EF4-FFF2-40B4-BE49-F238E27FC236}">
                <a16:creationId xmlns:a16="http://schemas.microsoft.com/office/drawing/2014/main" id="{7D960620-5C7D-4FCF-8DBA-6C689768DD6B}"/>
              </a:ext>
            </a:extLst>
          </p:cNvPr>
          <p:cNvCxnSpPr>
            <a:cxnSpLocks/>
            <a:stCxn id="8" idx="3"/>
            <a:endCxn id="34" idx="1"/>
          </p:cNvCxnSpPr>
          <p:nvPr/>
        </p:nvCxnSpPr>
        <p:spPr>
          <a:xfrm>
            <a:off x="5401733" y="4415368"/>
            <a:ext cx="2808502" cy="1239010"/>
          </a:xfrm>
          <a:prstGeom prst="bentConnector3">
            <a:avLst>
              <a:gd name="adj1" fmla="val 795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接點: 肘形 59">
            <a:extLst>
              <a:ext uri="{FF2B5EF4-FFF2-40B4-BE49-F238E27FC236}">
                <a16:creationId xmlns:a16="http://schemas.microsoft.com/office/drawing/2014/main" id="{810FBD3E-FCEC-4478-A52B-EBF97DA3A4A5}"/>
              </a:ext>
            </a:extLst>
          </p:cNvPr>
          <p:cNvCxnSpPr>
            <a:cxnSpLocks/>
            <a:stCxn id="8" idx="3"/>
            <a:endCxn id="32" idx="1"/>
          </p:cNvCxnSpPr>
          <p:nvPr/>
        </p:nvCxnSpPr>
        <p:spPr>
          <a:xfrm>
            <a:off x="5401733" y="4415368"/>
            <a:ext cx="2808502" cy="1968235"/>
          </a:xfrm>
          <a:prstGeom prst="bentConnector3">
            <a:avLst>
              <a:gd name="adj1" fmla="val 795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F4D4959D-FDB0-4E66-8FC4-763DAFD656E8}"/>
              </a:ext>
            </a:extLst>
          </p:cNvPr>
          <p:cNvSpPr/>
          <p:nvPr/>
        </p:nvSpPr>
        <p:spPr>
          <a:xfrm>
            <a:off x="9826756" y="2874467"/>
            <a:ext cx="1924363" cy="7282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Times New Roman" panose="02020603050405020304" pitchFamily="18" charset="0"/>
                <a:ea typeface="標楷體" panose="03000509000000000000" pitchFamily="65" charset="-120"/>
              </a:rPr>
              <a:t>測試集</a:t>
            </a:r>
            <a:endParaRPr lang="en-US" altLang="zh-TW" dirty="0">
              <a:solidFill>
                <a:schemeClr val="tx1"/>
              </a:solidFill>
              <a:latin typeface="Times New Roman" panose="02020603050405020304" pitchFamily="18" charset="0"/>
              <a:ea typeface="標楷體" panose="03000509000000000000" pitchFamily="65" charset="-120"/>
            </a:endParaRPr>
          </a:p>
          <a:p>
            <a:pPr algn="ctr"/>
            <a:r>
              <a:rPr lang="zh-TW" altLang="en-US" dirty="0">
                <a:solidFill>
                  <a:schemeClr val="tx1"/>
                </a:solidFill>
                <a:latin typeface="Times New Roman" panose="02020603050405020304" pitchFamily="18" charset="0"/>
                <a:ea typeface="標楷體" panose="03000509000000000000" pitchFamily="65" charset="-120"/>
              </a:rPr>
              <a:t>測試結果並比較</a:t>
            </a:r>
            <a:endParaRPr lang="en-US" dirty="0">
              <a:solidFill>
                <a:schemeClr val="tx1"/>
              </a:solidFill>
              <a:latin typeface="Times New Roman" panose="02020603050405020304" pitchFamily="18" charset="0"/>
              <a:ea typeface="標楷體" panose="03000509000000000000" pitchFamily="65" charset="-120"/>
            </a:endParaRPr>
          </a:p>
        </p:txBody>
      </p:sp>
      <p:cxnSp>
        <p:nvCxnSpPr>
          <p:cNvPr id="79" name="直線接點 78">
            <a:extLst>
              <a:ext uri="{FF2B5EF4-FFF2-40B4-BE49-F238E27FC236}">
                <a16:creationId xmlns:a16="http://schemas.microsoft.com/office/drawing/2014/main" id="{6FDF3D7C-240F-4EEB-BF28-BE984F242400}"/>
              </a:ext>
            </a:extLst>
          </p:cNvPr>
          <p:cNvCxnSpPr>
            <a:stCxn id="13" idx="3"/>
          </p:cNvCxnSpPr>
          <p:nvPr/>
        </p:nvCxnSpPr>
        <p:spPr>
          <a:xfrm>
            <a:off x="7480302" y="427170"/>
            <a:ext cx="33086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C12E832-B28E-4046-B67B-4C1F69B3EFAD}"/>
              </a:ext>
            </a:extLst>
          </p:cNvPr>
          <p:cNvCxnSpPr>
            <a:endCxn id="74" idx="0"/>
          </p:cNvCxnSpPr>
          <p:nvPr/>
        </p:nvCxnSpPr>
        <p:spPr>
          <a:xfrm>
            <a:off x="10788937" y="427170"/>
            <a:ext cx="1" cy="2447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5D39DA3B-45E0-4FB0-889C-626805339AA3}"/>
              </a:ext>
            </a:extLst>
          </p:cNvPr>
          <p:cNvCxnSpPr>
            <a:cxnSpLocks/>
            <a:endCxn id="74" idx="2"/>
          </p:cNvCxnSpPr>
          <p:nvPr/>
        </p:nvCxnSpPr>
        <p:spPr>
          <a:xfrm flipV="1">
            <a:off x="10788938" y="3602700"/>
            <a:ext cx="0" cy="2787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8ECC61E4-A0A2-43BF-8B4E-269B4C609C61}"/>
              </a:ext>
            </a:extLst>
          </p:cNvPr>
          <p:cNvCxnSpPr>
            <a:cxnSpLocks/>
            <a:stCxn id="32" idx="3"/>
          </p:cNvCxnSpPr>
          <p:nvPr/>
        </p:nvCxnSpPr>
        <p:spPr>
          <a:xfrm>
            <a:off x="9166969" y="6383603"/>
            <a:ext cx="1616521" cy="6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EDAA33AC-0CEC-46C5-B31B-70977C438E3B}"/>
              </a:ext>
            </a:extLst>
          </p:cNvPr>
          <p:cNvCxnSpPr>
            <a:stCxn id="25" idx="3"/>
          </p:cNvCxnSpPr>
          <p:nvPr/>
        </p:nvCxnSpPr>
        <p:spPr>
          <a:xfrm>
            <a:off x="7480302" y="1156395"/>
            <a:ext cx="3303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接點 90">
            <a:extLst>
              <a:ext uri="{FF2B5EF4-FFF2-40B4-BE49-F238E27FC236}">
                <a16:creationId xmlns:a16="http://schemas.microsoft.com/office/drawing/2014/main" id="{269E2BD1-0891-4B3C-9067-9AE9770FC8B2}"/>
              </a:ext>
            </a:extLst>
          </p:cNvPr>
          <p:cNvCxnSpPr>
            <a:cxnSpLocks/>
            <a:stCxn id="27" idx="3"/>
          </p:cNvCxnSpPr>
          <p:nvPr/>
        </p:nvCxnSpPr>
        <p:spPr>
          <a:xfrm>
            <a:off x="7480302" y="1885620"/>
            <a:ext cx="33031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19CB7534-6528-4C37-B2D1-4DC91C1A924C}"/>
              </a:ext>
            </a:extLst>
          </p:cNvPr>
          <p:cNvCxnSpPr>
            <a:cxnSpLocks/>
            <a:stCxn id="28" idx="3"/>
          </p:cNvCxnSpPr>
          <p:nvPr/>
        </p:nvCxnSpPr>
        <p:spPr>
          <a:xfrm>
            <a:off x="7502069" y="2614845"/>
            <a:ext cx="32814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接點: 肘形 98">
            <a:extLst>
              <a:ext uri="{FF2B5EF4-FFF2-40B4-BE49-F238E27FC236}">
                <a16:creationId xmlns:a16="http://schemas.microsoft.com/office/drawing/2014/main" id="{AF784646-0526-47EB-AD0B-04A0D99A5DA6}"/>
              </a:ext>
            </a:extLst>
          </p:cNvPr>
          <p:cNvCxnSpPr>
            <a:stCxn id="26" idx="3"/>
          </p:cNvCxnSpPr>
          <p:nvPr/>
        </p:nvCxnSpPr>
        <p:spPr>
          <a:xfrm flipV="1">
            <a:off x="7502069" y="2717800"/>
            <a:ext cx="3281421" cy="626270"/>
          </a:xfrm>
          <a:prstGeom prst="bentConnector3">
            <a:avLst>
              <a:gd name="adj1" fmla="val 1336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接點 100">
            <a:extLst>
              <a:ext uri="{FF2B5EF4-FFF2-40B4-BE49-F238E27FC236}">
                <a16:creationId xmlns:a16="http://schemas.microsoft.com/office/drawing/2014/main" id="{957C8937-8605-4D20-950F-40A42B357CF9}"/>
              </a:ext>
            </a:extLst>
          </p:cNvPr>
          <p:cNvCxnSpPr>
            <a:cxnSpLocks/>
            <a:stCxn id="31" idx="3"/>
          </p:cNvCxnSpPr>
          <p:nvPr/>
        </p:nvCxnSpPr>
        <p:spPr>
          <a:xfrm>
            <a:off x="9145202" y="4195928"/>
            <a:ext cx="1638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接點 103">
            <a:extLst>
              <a:ext uri="{FF2B5EF4-FFF2-40B4-BE49-F238E27FC236}">
                <a16:creationId xmlns:a16="http://schemas.microsoft.com/office/drawing/2014/main" id="{8CA55F2E-AC1C-4E9D-9EE5-DF18C6EBF3A9}"/>
              </a:ext>
            </a:extLst>
          </p:cNvPr>
          <p:cNvCxnSpPr>
            <a:cxnSpLocks/>
            <a:stCxn id="33" idx="3"/>
          </p:cNvCxnSpPr>
          <p:nvPr/>
        </p:nvCxnSpPr>
        <p:spPr>
          <a:xfrm flipV="1">
            <a:off x="9145202" y="4924162"/>
            <a:ext cx="1638288" cy="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接點 106">
            <a:extLst>
              <a:ext uri="{FF2B5EF4-FFF2-40B4-BE49-F238E27FC236}">
                <a16:creationId xmlns:a16="http://schemas.microsoft.com/office/drawing/2014/main" id="{FBAB000C-4700-47D3-81A0-6801C3E090E4}"/>
              </a:ext>
            </a:extLst>
          </p:cNvPr>
          <p:cNvCxnSpPr>
            <a:cxnSpLocks/>
            <a:stCxn id="34" idx="3"/>
          </p:cNvCxnSpPr>
          <p:nvPr/>
        </p:nvCxnSpPr>
        <p:spPr>
          <a:xfrm flipV="1">
            <a:off x="9166969" y="5653386"/>
            <a:ext cx="1616521" cy="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接點: 肘形 109">
            <a:extLst>
              <a:ext uri="{FF2B5EF4-FFF2-40B4-BE49-F238E27FC236}">
                <a16:creationId xmlns:a16="http://schemas.microsoft.com/office/drawing/2014/main" id="{1BB91811-FD60-44E1-A9CF-5EBE244A0150}"/>
              </a:ext>
            </a:extLst>
          </p:cNvPr>
          <p:cNvCxnSpPr>
            <a:cxnSpLocks/>
            <a:stCxn id="30" idx="3"/>
          </p:cNvCxnSpPr>
          <p:nvPr/>
        </p:nvCxnSpPr>
        <p:spPr>
          <a:xfrm>
            <a:off x="9145202" y="3466703"/>
            <a:ext cx="1638288" cy="461831"/>
          </a:xfrm>
          <a:prstGeom prst="bentConnector3">
            <a:avLst>
              <a:gd name="adj1" fmla="val 2416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83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B224CC-40FD-4EC1-A297-EABCB1A0BE89}"/>
              </a:ext>
            </a:extLst>
          </p:cNvPr>
          <p:cNvSpPr>
            <a:spLocks noGrp="1"/>
          </p:cNvSpPr>
          <p:nvPr>
            <p:ph type="title"/>
          </p:nvPr>
        </p:nvSpPr>
        <p:spPr/>
        <p:txBody>
          <a:bodyPr/>
          <a:lstStyle/>
          <a:p>
            <a:r>
              <a:rPr lang="en-US" dirty="0"/>
              <a:t>Result</a:t>
            </a:r>
            <a:r>
              <a:rPr lang="en-US" altLang="zh-TW" dirty="0"/>
              <a:t>s</a:t>
            </a:r>
            <a:endParaRPr lang="en-US" dirty="0"/>
          </a:p>
        </p:txBody>
      </p:sp>
      <p:sp>
        <p:nvSpPr>
          <p:cNvPr id="6" name="內容版面配置區 5">
            <a:extLst>
              <a:ext uri="{FF2B5EF4-FFF2-40B4-BE49-F238E27FC236}">
                <a16:creationId xmlns:a16="http://schemas.microsoft.com/office/drawing/2014/main" id="{114351C2-29D0-4615-AD67-FBC281BFBCD5}"/>
              </a:ext>
            </a:extLst>
          </p:cNvPr>
          <p:cNvSpPr>
            <a:spLocks noGrp="1"/>
          </p:cNvSpPr>
          <p:nvPr>
            <p:ph idx="1"/>
          </p:nvPr>
        </p:nvSpPr>
        <p:spPr/>
        <p:txBody>
          <a:bodyPr/>
          <a:lstStyle/>
          <a:p>
            <a:r>
              <a:rPr lang="en-US" dirty="0"/>
              <a:t>Test loss and accuracy</a:t>
            </a:r>
          </a:p>
        </p:txBody>
      </p:sp>
      <p:graphicFrame>
        <p:nvGraphicFramePr>
          <p:cNvPr id="7" name="表格 4">
            <a:extLst>
              <a:ext uri="{FF2B5EF4-FFF2-40B4-BE49-F238E27FC236}">
                <a16:creationId xmlns:a16="http://schemas.microsoft.com/office/drawing/2014/main" id="{1D48F5E8-3D49-4EE5-9A54-47175DD27237}"/>
              </a:ext>
            </a:extLst>
          </p:cNvPr>
          <p:cNvGraphicFramePr>
            <a:graphicFrameLocks/>
          </p:cNvGraphicFramePr>
          <p:nvPr>
            <p:extLst>
              <p:ext uri="{D42A27DB-BD31-4B8C-83A1-F6EECF244321}">
                <p14:modId xmlns:p14="http://schemas.microsoft.com/office/powerpoint/2010/main" val="3414833096"/>
              </p:ext>
            </p:extLst>
          </p:nvPr>
        </p:nvGraphicFramePr>
        <p:xfrm>
          <a:off x="1926945" y="2947034"/>
          <a:ext cx="3139312" cy="222504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71012860"/>
                    </a:ext>
                  </a:extLst>
                </a:gridCol>
                <a:gridCol w="1030541">
                  <a:extLst>
                    <a:ext uri="{9D8B030D-6E8A-4147-A177-3AD203B41FA5}">
                      <a16:colId xmlns:a16="http://schemas.microsoft.com/office/drawing/2014/main" val="1338989598"/>
                    </a:ext>
                  </a:extLst>
                </a:gridCol>
                <a:gridCol w="1487741">
                  <a:extLst>
                    <a:ext uri="{9D8B030D-6E8A-4147-A177-3AD203B41FA5}">
                      <a16:colId xmlns:a16="http://schemas.microsoft.com/office/drawing/2014/main" val="2967064249"/>
                    </a:ext>
                  </a:extLst>
                </a:gridCol>
              </a:tblGrid>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Test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9629595"/>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0.1618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20096"/>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0.1660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0.9328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8416489"/>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0.1602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0.9359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9232428"/>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0.1649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0.9389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1450165"/>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FF0000"/>
                          </a:solidFill>
                          <a:latin typeface="Times New Roman" panose="02020603050405020304" pitchFamily="18" charset="0"/>
                          <a:cs typeface="Times New Roman" panose="02020603050405020304" pitchFamily="18" charset="0"/>
                        </a:rPr>
                        <a:t>0.1572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FF0000"/>
                          </a:solidFill>
                          <a:latin typeface="Times New Roman" panose="02020603050405020304" pitchFamily="18" charset="0"/>
                          <a:cs typeface="Times New Roman" panose="02020603050405020304" pitchFamily="18" charset="0"/>
                        </a:rPr>
                        <a:t>0.9397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0271041"/>
                  </a:ext>
                </a:extLst>
              </a:tr>
            </a:tbl>
          </a:graphicData>
        </a:graphic>
      </p:graphicFrame>
      <p:sp>
        <p:nvSpPr>
          <p:cNvPr id="8" name="文字方塊 7">
            <a:extLst>
              <a:ext uri="{FF2B5EF4-FFF2-40B4-BE49-F238E27FC236}">
                <a16:creationId xmlns:a16="http://schemas.microsoft.com/office/drawing/2014/main" id="{8A7912D8-A57D-4411-9637-70F070C1485D}"/>
              </a:ext>
            </a:extLst>
          </p:cNvPr>
          <p:cNvSpPr txBox="1"/>
          <p:nvPr/>
        </p:nvSpPr>
        <p:spPr>
          <a:xfrm>
            <a:off x="2982389" y="5254125"/>
            <a:ext cx="1028423" cy="369332"/>
          </a:xfrm>
          <a:prstGeom prst="rect">
            <a:avLst/>
          </a:prstGeom>
          <a:noFill/>
        </p:spPr>
        <p:txBody>
          <a:bodyPr wrap="none" rtlCol="0">
            <a:spAutoFit/>
          </a:bodyPr>
          <a:lstStyle/>
          <a:p>
            <a:r>
              <a:rPr lang="en-US" dirty="0" err="1"/>
              <a:t>Freezed</a:t>
            </a:r>
            <a:endParaRPr lang="en-US" dirty="0"/>
          </a:p>
        </p:txBody>
      </p:sp>
      <p:graphicFrame>
        <p:nvGraphicFramePr>
          <p:cNvPr id="9" name="表格 4">
            <a:extLst>
              <a:ext uri="{FF2B5EF4-FFF2-40B4-BE49-F238E27FC236}">
                <a16:creationId xmlns:a16="http://schemas.microsoft.com/office/drawing/2014/main" id="{F80ABEDF-3871-4118-BD5C-83C72DE7D418}"/>
              </a:ext>
            </a:extLst>
          </p:cNvPr>
          <p:cNvGraphicFramePr>
            <a:graphicFrameLocks/>
          </p:cNvGraphicFramePr>
          <p:nvPr>
            <p:extLst>
              <p:ext uri="{D42A27DB-BD31-4B8C-83A1-F6EECF244321}">
                <p14:modId xmlns:p14="http://schemas.microsoft.com/office/powerpoint/2010/main" val="79089366"/>
              </p:ext>
            </p:extLst>
          </p:nvPr>
        </p:nvGraphicFramePr>
        <p:xfrm>
          <a:off x="6096000" y="2947035"/>
          <a:ext cx="3139312" cy="222504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71012860"/>
                    </a:ext>
                  </a:extLst>
                </a:gridCol>
                <a:gridCol w="1030541">
                  <a:extLst>
                    <a:ext uri="{9D8B030D-6E8A-4147-A177-3AD203B41FA5}">
                      <a16:colId xmlns:a16="http://schemas.microsoft.com/office/drawing/2014/main" val="1338989598"/>
                    </a:ext>
                  </a:extLst>
                </a:gridCol>
                <a:gridCol w="1487741">
                  <a:extLst>
                    <a:ext uri="{9D8B030D-6E8A-4147-A177-3AD203B41FA5}">
                      <a16:colId xmlns:a16="http://schemas.microsoft.com/office/drawing/2014/main" val="2967064249"/>
                    </a:ext>
                  </a:extLst>
                </a:gridCol>
              </a:tblGrid>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Test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9629595"/>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0.0369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0.9939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20096"/>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0.0211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0.9924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8416489"/>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FF0000"/>
                          </a:solidFill>
                          <a:latin typeface="Times New Roman" panose="02020603050405020304" pitchFamily="18" charset="0"/>
                          <a:cs typeface="Times New Roman" panose="02020603050405020304" pitchFamily="18" charset="0"/>
                        </a:rPr>
                        <a:t>0.0166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rgbClr val="FF0000"/>
                          </a:solidFill>
                          <a:latin typeface="Times New Roman" panose="02020603050405020304" pitchFamily="18" charset="0"/>
                          <a:cs typeface="Times New Roman" panose="02020603050405020304" pitchFamily="18" charset="0"/>
                        </a:rPr>
                        <a:t>0.9962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9232428"/>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0.0564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0.9870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1450165"/>
                  </a:ext>
                </a:extLst>
              </a:tr>
              <a:tr h="370840">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0.0224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ysClr val="windowText" lastClr="000000"/>
                          </a:solidFill>
                          <a:latin typeface="Times New Roman" panose="02020603050405020304" pitchFamily="18" charset="0"/>
                          <a:cs typeface="Times New Roman" panose="02020603050405020304" pitchFamily="18" charset="0"/>
                        </a:rPr>
                        <a:t>0.9901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0271041"/>
                  </a:ext>
                </a:extLst>
              </a:tr>
            </a:tbl>
          </a:graphicData>
        </a:graphic>
      </p:graphicFrame>
      <p:sp>
        <p:nvSpPr>
          <p:cNvPr id="10" name="文字方塊 9">
            <a:extLst>
              <a:ext uri="{FF2B5EF4-FFF2-40B4-BE49-F238E27FC236}">
                <a16:creationId xmlns:a16="http://schemas.microsoft.com/office/drawing/2014/main" id="{CCA8D559-2911-4245-96A3-37791B0484E7}"/>
              </a:ext>
            </a:extLst>
          </p:cNvPr>
          <p:cNvSpPr txBox="1"/>
          <p:nvPr/>
        </p:nvSpPr>
        <p:spPr>
          <a:xfrm>
            <a:off x="7151444" y="5309953"/>
            <a:ext cx="1273747" cy="369332"/>
          </a:xfrm>
          <a:prstGeom prst="rect">
            <a:avLst/>
          </a:prstGeom>
          <a:noFill/>
        </p:spPr>
        <p:txBody>
          <a:bodyPr wrap="none" rtlCol="0">
            <a:spAutoFit/>
          </a:bodyPr>
          <a:lstStyle/>
          <a:p>
            <a:r>
              <a:rPr lang="en-US" dirty="0" err="1"/>
              <a:t>Unfreezed</a:t>
            </a:r>
            <a:endParaRPr lang="en-US" dirty="0"/>
          </a:p>
        </p:txBody>
      </p:sp>
    </p:spTree>
    <p:extLst>
      <p:ext uri="{BB962C8B-B14F-4D97-AF65-F5344CB8AC3E}">
        <p14:creationId xmlns:p14="http://schemas.microsoft.com/office/powerpoint/2010/main" val="43375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53B44-0B4D-47E9-8444-DFCD19935FDA}"/>
              </a:ext>
            </a:extLst>
          </p:cNvPr>
          <p:cNvSpPr>
            <a:spLocks noGrp="1"/>
          </p:cNvSpPr>
          <p:nvPr>
            <p:ph type="title"/>
          </p:nvPr>
        </p:nvSpPr>
        <p:spPr/>
        <p:txBody>
          <a:bodyPr/>
          <a:lstStyle/>
          <a:p>
            <a:r>
              <a:rPr lang="en-US" dirty="0"/>
              <a:t>Result (</a:t>
            </a:r>
            <a:r>
              <a:rPr lang="en-US" dirty="0" err="1"/>
              <a:t>freezed</a:t>
            </a:r>
            <a:r>
              <a:rPr lang="en-US" dirty="0"/>
              <a:t>)</a:t>
            </a:r>
          </a:p>
        </p:txBody>
      </p:sp>
      <p:sp>
        <p:nvSpPr>
          <p:cNvPr id="3" name="內容版面配置區 2">
            <a:extLst>
              <a:ext uri="{FF2B5EF4-FFF2-40B4-BE49-F238E27FC236}">
                <a16:creationId xmlns:a16="http://schemas.microsoft.com/office/drawing/2014/main" id="{2F847203-33EA-46DB-BFB2-98A8AD641ECF}"/>
              </a:ext>
            </a:extLst>
          </p:cNvPr>
          <p:cNvSpPr>
            <a:spLocks noGrp="1"/>
          </p:cNvSpPr>
          <p:nvPr>
            <p:ph idx="1"/>
          </p:nvPr>
        </p:nvSpPr>
        <p:spPr/>
        <p:txBody>
          <a:bodyPr/>
          <a:lstStyle/>
          <a:p>
            <a:r>
              <a:rPr lang="en-US" dirty="0"/>
              <a:t>Train loss and validation loss</a:t>
            </a:r>
          </a:p>
        </p:txBody>
      </p:sp>
      <p:pic>
        <p:nvPicPr>
          <p:cNvPr id="5" name="圖片 4">
            <a:extLst>
              <a:ext uri="{FF2B5EF4-FFF2-40B4-BE49-F238E27FC236}">
                <a16:creationId xmlns:a16="http://schemas.microsoft.com/office/drawing/2014/main" id="{F45101B0-69E0-4C31-B7AE-C25812B8D0D7}"/>
              </a:ext>
            </a:extLst>
          </p:cNvPr>
          <p:cNvPicPr>
            <a:picLocks noChangeAspect="1"/>
          </p:cNvPicPr>
          <p:nvPr/>
        </p:nvPicPr>
        <p:blipFill>
          <a:blip r:embed="rId2"/>
          <a:stretch>
            <a:fillRect/>
          </a:stretch>
        </p:blipFill>
        <p:spPr>
          <a:xfrm>
            <a:off x="5405050" y="995362"/>
            <a:ext cx="1504950" cy="1381125"/>
          </a:xfrm>
          <a:prstGeom prst="rect">
            <a:avLst/>
          </a:prstGeom>
        </p:spPr>
      </p:pic>
      <p:pic>
        <p:nvPicPr>
          <p:cNvPr id="13" name="圖片 12">
            <a:extLst>
              <a:ext uri="{FF2B5EF4-FFF2-40B4-BE49-F238E27FC236}">
                <a16:creationId xmlns:a16="http://schemas.microsoft.com/office/drawing/2014/main" id="{0E442E95-76D4-4F34-B445-9FCCD4F9B43C}"/>
              </a:ext>
            </a:extLst>
          </p:cNvPr>
          <p:cNvPicPr>
            <a:picLocks noChangeAspect="1"/>
          </p:cNvPicPr>
          <p:nvPr/>
        </p:nvPicPr>
        <p:blipFill>
          <a:blip r:embed="rId3"/>
          <a:stretch>
            <a:fillRect/>
          </a:stretch>
        </p:blipFill>
        <p:spPr>
          <a:xfrm>
            <a:off x="1065596" y="2616200"/>
            <a:ext cx="5030404" cy="3460220"/>
          </a:xfrm>
          <a:prstGeom prst="rect">
            <a:avLst/>
          </a:prstGeom>
        </p:spPr>
      </p:pic>
      <p:pic>
        <p:nvPicPr>
          <p:cNvPr id="15" name="圖片 14">
            <a:extLst>
              <a:ext uri="{FF2B5EF4-FFF2-40B4-BE49-F238E27FC236}">
                <a16:creationId xmlns:a16="http://schemas.microsoft.com/office/drawing/2014/main" id="{40A82881-A519-42E5-B58B-E81773BCA5EA}"/>
              </a:ext>
            </a:extLst>
          </p:cNvPr>
          <p:cNvPicPr>
            <a:picLocks noChangeAspect="1"/>
          </p:cNvPicPr>
          <p:nvPr/>
        </p:nvPicPr>
        <p:blipFill>
          <a:blip r:embed="rId4"/>
          <a:stretch>
            <a:fillRect/>
          </a:stretch>
        </p:blipFill>
        <p:spPr>
          <a:xfrm>
            <a:off x="6416529" y="2653946"/>
            <a:ext cx="5030404" cy="3384727"/>
          </a:xfrm>
          <a:prstGeom prst="rect">
            <a:avLst/>
          </a:prstGeom>
        </p:spPr>
      </p:pic>
    </p:spTree>
    <p:extLst>
      <p:ext uri="{BB962C8B-B14F-4D97-AF65-F5344CB8AC3E}">
        <p14:creationId xmlns:p14="http://schemas.microsoft.com/office/powerpoint/2010/main" val="14954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4E55AE-DF8C-4F2F-AFF1-6A87A56087EB}"/>
              </a:ext>
            </a:extLst>
          </p:cNvPr>
          <p:cNvSpPr>
            <a:spLocks noGrp="1"/>
          </p:cNvSpPr>
          <p:nvPr>
            <p:ph type="title"/>
          </p:nvPr>
        </p:nvSpPr>
        <p:spPr/>
        <p:txBody>
          <a:bodyPr/>
          <a:lstStyle/>
          <a:p>
            <a:r>
              <a:rPr lang="en-US" dirty="0"/>
              <a:t>Results (</a:t>
            </a:r>
            <a:r>
              <a:rPr lang="en-US" dirty="0" err="1"/>
              <a:t>freezed</a:t>
            </a:r>
            <a:r>
              <a:rPr lang="en-US" dirty="0"/>
              <a:t>)</a:t>
            </a:r>
          </a:p>
        </p:txBody>
      </p:sp>
      <p:sp>
        <p:nvSpPr>
          <p:cNvPr id="3" name="內容版面配置區 2">
            <a:extLst>
              <a:ext uri="{FF2B5EF4-FFF2-40B4-BE49-F238E27FC236}">
                <a16:creationId xmlns:a16="http://schemas.microsoft.com/office/drawing/2014/main" id="{64FB5FDF-E0C5-4811-84C5-C130C44CBB32}"/>
              </a:ext>
            </a:extLst>
          </p:cNvPr>
          <p:cNvSpPr>
            <a:spLocks noGrp="1"/>
          </p:cNvSpPr>
          <p:nvPr>
            <p:ph idx="1"/>
          </p:nvPr>
        </p:nvSpPr>
        <p:spPr/>
        <p:txBody>
          <a:bodyPr/>
          <a:lstStyle/>
          <a:p>
            <a:r>
              <a:rPr lang="en-US" dirty="0"/>
              <a:t>Best Confusion Matrix (run 5)</a:t>
            </a:r>
          </a:p>
        </p:txBody>
      </p:sp>
      <p:pic>
        <p:nvPicPr>
          <p:cNvPr id="7" name="圖片 6">
            <a:extLst>
              <a:ext uri="{FF2B5EF4-FFF2-40B4-BE49-F238E27FC236}">
                <a16:creationId xmlns:a16="http://schemas.microsoft.com/office/drawing/2014/main" id="{6D3B7703-6A66-445A-816B-50A51C7E2310}"/>
              </a:ext>
            </a:extLst>
          </p:cNvPr>
          <p:cNvPicPr>
            <a:picLocks noChangeAspect="1"/>
          </p:cNvPicPr>
          <p:nvPr/>
        </p:nvPicPr>
        <p:blipFill>
          <a:blip r:embed="rId2"/>
          <a:stretch>
            <a:fillRect/>
          </a:stretch>
        </p:blipFill>
        <p:spPr>
          <a:xfrm>
            <a:off x="1385887" y="2328862"/>
            <a:ext cx="9420225" cy="4333875"/>
          </a:xfrm>
          <a:prstGeom prst="rect">
            <a:avLst/>
          </a:prstGeom>
        </p:spPr>
      </p:pic>
    </p:spTree>
    <p:extLst>
      <p:ext uri="{BB962C8B-B14F-4D97-AF65-F5344CB8AC3E}">
        <p14:creationId xmlns:p14="http://schemas.microsoft.com/office/powerpoint/2010/main" val="417918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53B44-0B4D-47E9-8444-DFCD19935FDA}"/>
              </a:ext>
            </a:extLst>
          </p:cNvPr>
          <p:cNvSpPr>
            <a:spLocks noGrp="1"/>
          </p:cNvSpPr>
          <p:nvPr>
            <p:ph type="title"/>
          </p:nvPr>
        </p:nvSpPr>
        <p:spPr/>
        <p:txBody>
          <a:bodyPr/>
          <a:lstStyle/>
          <a:p>
            <a:r>
              <a:rPr lang="en-US" dirty="0"/>
              <a:t>Result (</a:t>
            </a:r>
            <a:r>
              <a:rPr lang="en-US" dirty="0" err="1"/>
              <a:t>freezed</a:t>
            </a:r>
            <a:r>
              <a:rPr lang="en-US" dirty="0"/>
              <a:t>)</a:t>
            </a:r>
          </a:p>
        </p:txBody>
      </p:sp>
      <p:sp>
        <p:nvSpPr>
          <p:cNvPr id="3" name="內容版面配置區 2">
            <a:extLst>
              <a:ext uri="{FF2B5EF4-FFF2-40B4-BE49-F238E27FC236}">
                <a16:creationId xmlns:a16="http://schemas.microsoft.com/office/drawing/2014/main" id="{2F847203-33EA-46DB-BFB2-98A8AD641ECF}"/>
              </a:ext>
            </a:extLst>
          </p:cNvPr>
          <p:cNvSpPr>
            <a:spLocks noGrp="1"/>
          </p:cNvSpPr>
          <p:nvPr>
            <p:ph idx="1"/>
          </p:nvPr>
        </p:nvSpPr>
        <p:spPr/>
        <p:txBody>
          <a:bodyPr/>
          <a:lstStyle/>
          <a:p>
            <a:r>
              <a:rPr lang="en-US" dirty="0"/>
              <a:t>Train loss and validation loss</a:t>
            </a:r>
          </a:p>
        </p:txBody>
      </p:sp>
      <p:pic>
        <p:nvPicPr>
          <p:cNvPr id="6" name="圖片 5">
            <a:extLst>
              <a:ext uri="{FF2B5EF4-FFF2-40B4-BE49-F238E27FC236}">
                <a16:creationId xmlns:a16="http://schemas.microsoft.com/office/drawing/2014/main" id="{317262AD-15DD-4605-BA68-89AE975F3A1E}"/>
              </a:ext>
            </a:extLst>
          </p:cNvPr>
          <p:cNvPicPr>
            <a:picLocks noChangeAspect="1"/>
          </p:cNvPicPr>
          <p:nvPr/>
        </p:nvPicPr>
        <p:blipFill>
          <a:blip r:embed="rId2"/>
          <a:stretch>
            <a:fillRect/>
          </a:stretch>
        </p:blipFill>
        <p:spPr>
          <a:xfrm>
            <a:off x="745067" y="2597857"/>
            <a:ext cx="4969059" cy="3284537"/>
          </a:xfrm>
          <a:prstGeom prst="rect">
            <a:avLst/>
          </a:prstGeom>
        </p:spPr>
      </p:pic>
      <p:pic>
        <p:nvPicPr>
          <p:cNvPr id="8" name="圖片 7">
            <a:extLst>
              <a:ext uri="{FF2B5EF4-FFF2-40B4-BE49-F238E27FC236}">
                <a16:creationId xmlns:a16="http://schemas.microsoft.com/office/drawing/2014/main" id="{DDD9280F-2A90-44BA-BD45-9550773EDE89}"/>
              </a:ext>
            </a:extLst>
          </p:cNvPr>
          <p:cNvPicPr>
            <a:picLocks noChangeAspect="1"/>
          </p:cNvPicPr>
          <p:nvPr/>
        </p:nvPicPr>
        <p:blipFill>
          <a:blip r:embed="rId3"/>
          <a:stretch>
            <a:fillRect/>
          </a:stretch>
        </p:blipFill>
        <p:spPr>
          <a:xfrm>
            <a:off x="5972230" y="2619379"/>
            <a:ext cx="4972266" cy="3284537"/>
          </a:xfrm>
          <a:prstGeom prst="rect">
            <a:avLst/>
          </a:prstGeom>
        </p:spPr>
      </p:pic>
      <p:pic>
        <p:nvPicPr>
          <p:cNvPr id="10" name="圖片 9">
            <a:extLst>
              <a:ext uri="{FF2B5EF4-FFF2-40B4-BE49-F238E27FC236}">
                <a16:creationId xmlns:a16="http://schemas.microsoft.com/office/drawing/2014/main" id="{F028E9BB-5298-4F01-B869-3EE12725D128}"/>
              </a:ext>
            </a:extLst>
          </p:cNvPr>
          <p:cNvPicPr>
            <a:picLocks noChangeAspect="1"/>
          </p:cNvPicPr>
          <p:nvPr/>
        </p:nvPicPr>
        <p:blipFill>
          <a:blip r:embed="rId4"/>
          <a:stretch>
            <a:fillRect/>
          </a:stretch>
        </p:blipFill>
        <p:spPr>
          <a:xfrm>
            <a:off x="5611812" y="1038932"/>
            <a:ext cx="2085975" cy="1381125"/>
          </a:xfrm>
          <a:prstGeom prst="rect">
            <a:avLst/>
          </a:prstGeom>
        </p:spPr>
      </p:pic>
    </p:spTree>
    <p:extLst>
      <p:ext uri="{BB962C8B-B14F-4D97-AF65-F5344CB8AC3E}">
        <p14:creationId xmlns:p14="http://schemas.microsoft.com/office/powerpoint/2010/main" val="362287591"/>
      </p:ext>
    </p:extLst>
  </p:cSld>
  <p:clrMapOvr>
    <a:masterClrMapping/>
  </p:clrMapOvr>
</p:sld>
</file>

<file path=ppt/theme/theme1.xml><?xml version="1.0" encoding="utf-8"?>
<a:theme xmlns:a="http://schemas.openxmlformats.org/drawingml/2006/main" name="簡報模板1">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模板1" id="{B36178A0-1633-4D17-AD19-3164865840DB}" vid="{6BD5B64D-12E6-41E6-A93D-917888503E1D}"/>
    </a:ext>
  </a:extLst>
</a:theme>
</file>

<file path=docProps/app.xml><?xml version="1.0" encoding="utf-8"?>
<Properties xmlns="http://schemas.openxmlformats.org/officeDocument/2006/extended-properties" xmlns:vt="http://schemas.openxmlformats.org/officeDocument/2006/docPropsVTypes">
  <Template>簡報模板1</Template>
  <TotalTime>1267</TotalTime>
  <Words>399</Words>
  <Application>Microsoft Office PowerPoint</Application>
  <PresentationFormat>寬螢幕</PresentationFormat>
  <Paragraphs>88</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Arial</vt:lpstr>
      <vt:lpstr>Avenir Next LT Pro</vt:lpstr>
      <vt:lpstr>Goudy Old Style</vt:lpstr>
      <vt:lpstr>Times New Roman</vt:lpstr>
      <vt:lpstr>Wingdings</vt:lpstr>
      <vt:lpstr>簡報模板1</vt:lpstr>
      <vt:lpstr>CV期末專題－基於MobileNet V3的腫瘤辨識</vt:lpstr>
      <vt:lpstr>File Structure</vt:lpstr>
      <vt:lpstr>Introduction</vt:lpstr>
      <vt:lpstr>Method</vt:lpstr>
      <vt:lpstr>Method</vt:lpstr>
      <vt:lpstr>Results</vt:lpstr>
      <vt:lpstr>Result (freezed)</vt:lpstr>
      <vt:lpstr>Results (freezed)</vt:lpstr>
      <vt:lpstr>Result (freezed)</vt:lpstr>
      <vt:lpstr>Results (unfreezed)</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CV期末專題－</dc:title>
  <dc:creator>Tony Chiang</dc:creator>
  <cp:lastModifiedBy>Tony Chiang</cp:lastModifiedBy>
  <cp:revision>30</cp:revision>
  <dcterms:created xsi:type="dcterms:W3CDTF">2024-12-22T03:00:40Z</dcterms:created>
  <dcterms:modified xsi:type="dcterms:W3CDTF">2024-12-23T14:02:33Z</dcterms:modified>
</cp:coreProperties>
</file>