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7" r:id="rId9"/>
    <p:sldId id="392" r:id="rId10"/>
    <p:sldId id="278" r:id="rId11"/>
    <p:sldId id="393" r:id="rId12"/>
    <p:sldId id="394" r:id="rId13"/>
    <p:sldId id="395" r:id="rId14"/>
    <p:sldId id="396" r:id="rId15"/>
    <p:sldId id="397" r:id="rId16"/>
    <p:sldId id="398"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1"/>
            <a:ext cx="3763499" cy="2384898"/>
          </a:xfrm>
        </p:spPr>
        <p:txBody>
          <a:bodyPr anchor="b" anchorCtr="0">
            <a:normAutofit/>
          </a:bodyPr>
          <a:lstStyle/>
          <a:p>
            <a:r>
              <a:rPr lang="en-US" dirty="0"/>
              <a:t>The Econometrics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Karan Singh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3D9F-7FAC-ADB2-A3CD-26F41D72B2DC}"/>
              </a:ext>
            </a:extLst>
          </p:cNvPr>
          <p:cNvSpPr>
            <a:spLocks noGrp="1"/>
          </p:cNvSpPr>
          <p:nvPr>
            <p:ph type="title"/>
          </p:nvPr>
        </p:nvSpPr>
        <p:spPr/>
        <p:txBody>
          <a:bodyPr/>
          <a:lstStyle/>
          <a:p>
            <a:r>
              <a:rPr lang="en-IN" dirty="0">
                <a:solidFill>
                  <a:srgbClr val="D1D5DB"/>
                </a:solidFill>
                <a:latin typeface="Söhne"/>
              </a:rPr>
              <a:t>Advantages and Disadvantages</a:t>
            </a:r>
            <a:endParaRPr lang="en-US" dirty="0"/>
          </a:p>
        </p:txBody>
      </p:sp>
      <p:sp>
        <p:nvSpPr>
          <p:cNvPr id="3" name="Content Placeholder 2">
            <a:extLst>
              <a:ext uri="{FF2B5EF4-FFF2-40B4-BE49-F238E27FC236}">
                <a16:creationId xmlns:a16="http://schemas.microsoft.com/office/drawing/2014/main" id="{E62DC279-7EC7-C350-4417-55ABC86D3A5E}"/>
              </a:ext>
            </a:extLst>
          </p:cNvPr>
          <p:cNvSpPr>
            <a:spLocks noGrp="1"/>
          </p:cNvSpPr>
          <p:nvPr>
            <p:ph idx="1"/>
          </p:nvPr>
        </p:nvSpPr>
        <p:spPr>
          <a:xfrm>
            <a:off x="550863" y="1748901"/>
            <a:ext cx="11090274" cy="4758311"/>
          </a:xfrm>
        </p:spPr>
        <p:txBody>
          <a:bodyPr/>
          <a:lstStyle/>
          <a:p>
            <a:pPr algn="l"/>
            <a:r>
              <a:rPr lang="en-IN" b="1" i="0" dirty="0">
                <a:solidFill>
                  <a:srgbClr val="D1D5DB"/>
                </a:solidFill>
                <a:effectLst/>
                <a:latin typeface="Söhne"/>
              </a:rPr>
              <a:t>Advantages</a:t>
            </a:r>
            <a:r>
              <a:rPr lang="en-IN" b="0" i="0" dirty="0">
                <a:solidFill>
                  <a:srgbClr val="D1D5DB"/>
                </a:solidFill>
                <a:effectLst/>
                <a:latin typeface="Söhne"/>
              </a:rPr>
              <a:t>: </a:t>
            </a:r>
          </a:p>
          <a:p>
            <a:pPr algn="l"/>
            <a:r>
              <a:rPr lang="en-IN" b="0" i="0" dirty="0">
                <a:solidFill>
                  <a:srgbClr val="D1D5DB"/>
                </a:solidFill>
                <a:effectLst/>
                <a:latin typeface="Söhne"/>
              </a:rPr>
              <a:t>By utilising instrumental variables, it helps overcome endogeneity problems.</a:t>
            </a:r>
          </a:p>
          <a:p>
            <a:pPr algn="l"/>
            <a:r>
              <a:rPr lang="en-IN" b="0" i="0" dirty="0">
                <a:solidFill>
                  <a:srgbClr val="D1D5DB"/>
                </a:solidFill>
                <a:effectLst/>
                <a:latin typeface="Söhne"/>
              </a:rPr>
              <a:t>In especially in observational research, this enables the estimate of causal effects.</a:t>
            </a:r>
          </a:p>
          <a:p>
            <a:pPr algn="l"/>
            <a:r>
              <a:rPr lang="en-IN" b="0" i="0" dirty="0">
                <a:solidFill>
                  <a:srgbClr val="D1D5DB"/>
                </a:solidFill>
                <a:effectLst/>
                <a:latin typeface="Söhne"/>
              </a:rPr>
              <a:t>It may be used to many different types of models, including as linear, nonlinear, and dynamic models.</a:t>
            </a:r>
          </a:p>
          <a:p>
            <a:pPr algn="l"/>
            <a:r>
              <a:rPr lang="en-IN" b="1" i="0" dirty="0">
                <a:solidFill>
                  <a:srgbClr val="D1D5DB"/>
                </a:solidFill>
                <a:effectLst/>
                <a:latin typeface="Söhne"/>
              </a:rPr>
              <a:t>Disadvantages</a:t>
            </a:r>
            <a:r>
              <a:rPr lang="en-IN" b="0" i="0" dirty="0">
                <a:solidFill>
                  <a:srgbClr val="D1D5DB"/>
                </a:solidFill>
                <a:effectLst/>
                <a:latin typeface="Söhne"/>
              </a:rPr>
              <a:t>:</a:t>
            </a:r>
          </a:p>
          <a:p>
            <a:pPr algn="l"/>
            <a:r>
              <a:rPr lang="en-IN" dirty="0">
                <a:solidFill>
                  <a:srgbClr val="D1D5DB"/>
                </a:solidFill>
                <a:latin typeface="Söhne"/>
              </a:rPr>
              <a:t>It </a:t>
            </a:r>
            <a:r>
              <a:rPr lang="en-IN" b="0" i="0" dirty="0">
                <a:solidFill>
                  <a:srgbClr val="D1D5DB"/>
                </a:solidFill>
                <a:effectLst/>
                <a:latin typeface="Söhne"/>
              </a:rPr>
              <a:t>requires locating adequate instrumental factors, which might be challenging.</a:t>
            </a:r>
          </a:p>
          <a:p>
            <a:pPr algn="l"/>
            <a:r>
              <a:rPr lang="en-IN" dirty="0">
                <a:solidFill>
                  <a:srgbClr val="D1D5DB"/>
                </a:solidFill>
                <a:latin typeface="Söhne"/>
              </a:rPr>
              <a:t>It </a:t>
            </a:r>
            <a:r>
              <a:rPr lang="en-IN" b="0" i="0" dirty="0">
                <a:solidFill>
                  <a:srgbClr val="D1D5DB"/>
                </a:solidFill>
                <a:effectLst/>
                <a:latin typeface="Söhne"/>
              </a:rPr>
              <a:t>may have weak instrument bias, which might produce unreliable estimates.</a:t>
            </a:r>
          </a:p>
          <a:p>
            <a:pPr algn="l"/>
            <a:r>
              <a:rPr lang="en-IN" b="0" i="0" dirty="0">
                <a:solidFill>
                  <a:srgbClr val="D1D5DB"/>
                </a:solidFill>
                <a:effectLst/>
                <a:latin typeface="Söhne"/>
              </a:rPr>
              <a:t>Perhaps ineffective in resolving all endogeneity problems, particularly those brought on by unreported confounding.</a:t>
            </a:r>
            <a:endParaRPr lang="en-US" dirty="0"/>
          </a:p>
        </p:txBody>
      </p:sp>
      <p:sp>
        <p:nvSpPr>
          <p:cNvPr id="6" name="Slide Number Placeholder 5">
            <a:extLst>
              <a:ext uri="{FF2B5EF4-FFF2-40B4-BE49-F238E27FC236}">
                <a16:creationId xmlns:a16="http://schemas.microsoft.com/office/drawing/2014/main" id="{F2953870-C87A-C2AF-BB41-C0EAC39564D4}"/>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90226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7AD5-E32E-3ABA-63D3-E49C395EADD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8CA2869-80BC-EB2A-7273-00088BBAEC14}"/>
              </a:ext>
            </a:extLst>
          </p:cNvPr>
          <p:cNvSpPr>
            <a:spLocks noGrp="1"/>
          </p:cNvSpPr>
          <p:nvPr>
            <p:ph idx="1"/>
          </p:nvPr>
        </p:nvSpPr>
        <p:spPr/>
        <p:txBody>
          <a:bodyPr/>
          <a:lstStyle/>
          <a:p>
            <a:r>
              <a:rPr lang="en-IN" dirty="0"/>
              <a:t>method used to estimate the relationship between a binary dependent variable and one or more independent variables.</a:t>
            </a:r>
          </a:p>
          <a:p>
            <a:r>
              <a:rPr lang="en-IN" dirty="0"/>
              <a:t>The dependent variable is binary, meaning it can take only two values, usually 0 and 1.</a:t>
            </a:r>
          </a:p>
          <a:p>
            <a:r>
              <a:rPr lang="en-IN" dirty="0"/>
              <a:t>Models the probability of the dependent variable taking the value of 1, given the values of the independent variables.</a:t>
            </a:r>
            <a:endParaRPr lang="en-US" dirty="0"/>
          </a:p>
        </p:txBody>
      </p:sp>
      <p:sp>
        <p:nvSpPr>
          <p:cNvPr id="6" name="Slide Number Placeholder 5">
            <a:extLst>
              <a:ext uri="{FF2B5EF4-FFF2-40B4-BE49-F238E27FC236}">
                <a16:creationId xmlns:a16="http://schemas.microsoft.com/office/drawing/2014/main" id="{E3508C66-CAE0-A9FC-D25E-552312F36E77}"/>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253068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5315-4B8D-220A-8C08-29069ECB2417}"/>
              </a:ext>
            </a:extLst>
          </p:cNvPr>
          <p:cNvSpPr>
            <a:spLocks noGrp="1"/>
          </p:cNvSpPr>
          <p:nvPr>
            <p:ph type="title"/>
          </p:nvPr>
        </p:nvSpPr>
        <p:spPr/>
        <p:txBody>
          <a:bodyPr/>
          <a:lstStyle/>
          <a:p>
            <a:r>
              <a:rPr lang="en-US" dirty="0"/>
              <a:t>When to use Logistic Regression</a:t>
            </a:r>
          </a:p>
        </p:txBody>
      </p:sp>
      <p:sp>
        <p:nvSpPr>
          <p:cNvPr id="3" name="Content Placeholder 2">
            <a:extLst>
              <a:ext uri="{FF2B5EF4-FFF2-40B4-BE49-F238E27FC236}">
                <a16:creationId xmlns:a16="http://schemas.microsoft.com/office/drawing/2014/main" id="{57C72A02-537A-C800-925D-6534C57A3814}"/>
              </a:ext>
            </a:extLst>
          </p:cNvPr>
          <p:cNvSpPr>
            <a:spLocks noGrp="1"/>
          </p:cNvSpPr>
          <p:nvPr>
            <p:ph idx="1"/>
          </p:nvPr>
        </p:nvSpPr>
        <p:spPr/>
        <p:txBody>
          <a:bodyPr/>
          <a:lstStyle/>
          <a:p>
            <a:r>
              <a:rPr lang="en-IN" dirty="0"/>
              <a:t>When the dependent variable is binary.</a:t>
            </a:r>
          </a:p>
          <a:p>
            <a:r>
              <a:rPr lang="en-IN" dirty="0"/>
              <a:t>When the errors are not normally distributed.</a:t>
            </a:r>
            <a:endParaRPr lang="en-US" dirty="0"/>
          </a:p>
        </p:txBody>
      </p:sp>
      <p:sp>
        <p:nvSpPr>
          <p:cNvPr id="6" name="Slide Number Placeholder 5">
            <a:extLst>
              <a:ext uri="{FF2B5EF4-FFF2-40B4-BE49-F238E27FC236}">
                <a16:creationId xmlns:a16="http://schemas.microsoft.com/office/drawing/2014/main" id="{6A985BA5-5A18-5721-84AE-B5325F21729B}"/>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78561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8457-E75D-23A0-E548-F215B07A4022}"/>
              </a:ext>
            </a:extLst>
          </p:cNvPr>
          <p:cNvSpPr>
            <a:spLocks noGrp="1"/>
          </p:cNvSpPr>
          <p:nvPr>
            <p:ph type="title"/>
          </p:nvPr>
        </p:nvSpPr>
        <p:spPr/>
        <p:txBody>
          <a:bodyPr/>
          <a:lstStyle/>
          <a:p>
            <a:r>
              <a:rPr lang="en-US" dirty="0"/>
              <a:t>Advantages and Disadvantages </a:t>
            </a:r>
          </a:p>
        </p:txBody>
      </p:sp>
      <p:sp>
        <p:nvSpPr>
          <p:cNvPr id="3" name="Content Placeholder 2">
            <a:extLst>
              <a:ext uri="{FF2B5EF4-FFF2-40B4-BE49-F238E27FC236}">
                <a16:creationId xmlns:a16="http://schemas.microsoft.com/office/drawing/2014/main" id="{D05F30C9-07F1-FBC2-7BA9-18A42E33A87E}"/>
              </a:ext>
            </a:extLst>
          </p:cNvPr>
          <p:cNvSpPr>
            <a:spLocks noGrp="1"/>
          </p:cNvSpPr>
          <p:nvPr>
            <p:ph idx="1"/>
          </p:nvPr>
        </p:nvSpPr>
        <p:spPr>
          <a:xfrm>
            <a:off x="550863" y="1802167"/>
            <a:ext cx="11090274" cy="4705045"/>
          </a:xfrm>
        </p:spPr>
        <p:txBody>
          <a:bodyPr/>
          <a:lstStyle/>
          <a:p>
            <a:pPr algn="l"/>
            <a:r>
              <a:rPr lang="en-IN" b="0" i="0" dirty="0">
                <a:solidFill>
                  <a:srgbClr val="D1D5DB"/>
                </a:solidFill>
                <a:effectLst/>
                <a:latin typeface="Söhne"/>
              </a:rPr>
              <a:t>Advantages:</a:t>
            </a:r>
          </a:p>
          <a:p>
            <a:pPr algn="l">
              <a:buFont typeface="+mj-lt"/>
              <a:buAutoNum type="arabicPeriod"/>
            </a:pPr>
            <a:r>
              <a:rPr lang="en-IN" b="0" i="0" dirty="0">
                <a:solidFill>
                  <a:srgbClr val="D1D5DB"/>
                </a:solidFill>
                <a:effectLst/>
                <a:latin typeface="Söhne"/>
              </a:rPr>
              <a:t>Can handle categorical and binary dependent variables.</a:t>
            </a:r>
          </a:p>
          <a:p>
            <a:pPr algn="l">
              <a:buFont typeface="+mj-lt"/>
              <a:buAutoNum type="arabicPeriod"/>
            </a:pPr>
            <a:r>
              <a:rPr lang="en-IN" b="0" i="0" dirty="0">
                <a:solidFill>
                  <a:srgbClr val="D1D5DB"/>
                </a:solidFill>
                <a:effectLst/>
                <a:latin typeface="Söhne"/>
              </a:rPr>
              <a:t>Provides probabilistic predictions, which can be useful in decision-making.</a:t>
            </a:r>
          </a:p>
          <a:p>
            <a:pPr algn="l">
              <a:buFont typeface="+mj-lt"/>
              <a:buAutoNum type="arabicPeriod"/>
            </a:pPr>
            <a:r>
              <a:rPr lang="en-IN" b="0" i="0" dirty="0">
                <a:solidFill>
                  <a:srgbClr val="D1D5DB"/>
                </a:solidFill>
                <a:effectLst/>
                <a:latin typeface="Söhne"/>
              </a:rPr>
              <a:t>Allows for the estimation of the effects of multiple explanatory variables simultaneously.</a:t>
            </a:r>
          </a:p>
          <a:p>
            <a:pPr algn="l"/>
            <a:r>
              <a:rPr lang="en-IN" b="0" i="0" dirty="0">
                <a:solidFill>
                  <a:srgbClr val="D1D5DB"/>
                </a:solidFill>
                <a:effectLst/>
                <a:latin typeface="Söhne"/>
              </a:rPr>
              <a:t>Disadvantages:</a:t>
            </a:r>
          </a:p>
          <a:p>
            <a:pPr algn="l">
              <a:buFont typeface="+mj-lt"/>
              <a:buAutoNum type="arabicPeriod"/>
            </a:pPr>
            <a:r>
              <a:rPr lang="en-IN" b="0" i="0" dirty="0">
                <a:solidFill>
                  <a:srgbClr val="D1D5DB"/>
                </a:solidFill>
                <a:effectLst/>
                <a:latin typeface="Söhne"/>
              </a:rPr>
              <a:t>Assumes that there is a linear relationship between the explanatory variables and the log odds of the dependent variable, which may not always be true.</a:t>
            </a:r>
          </a:p>
          <a:p>
            <a:pPr algn="l">
              <a:buFont typeface="+mj-lt"/>
              <a:buAutoNum type="arabicPeriod"/>
            </a:pPr>
            <a:r>
              <a:rPr lang="en-IN" b="0" i="0" dirty="0">
                <a:solidFill>
                  <a:srgbClr val="D1D5DB"/>
                </a:solidFill>
                <a:effectLst/>
                <a:latin typeface="Söhne"/>
              </a:rPr>
              <a:t>May be sensitive to outliers and influential observations.</a:t>
            </a:r>
          </a:p>
          <a:p>
            <a:pPr algn="l">
              <a:buFont typeface="+mj-lt"/>
              <a:buAutoNum type="arabicPeriod"/>
            </a:pPr>
            <a:r>
              <a:rPr lang="en-IN" b="0" i="0" dirty="0">
                <a:solidFill>
                  <a:srgbClr val="D1D5DB"/>
                </a:solidFill>
                <a:effectLst/>
                <a:latin typeface="Söhne"/>
              </a:rPr>
              <a:t>Can suffer from overfitting when there are too many explanatory variables or a small sample size.</a:t>
            </a:r>
          </a:p>
          <a:p>
            <a:endParaRPr lang="en-US" dirty="0"/>
          </a:p>
        </p:txBody>
      </p:sp>
      <p:sp>
        <p:nvSpPr>
          <p:cNvPr id="6" name="Slide Number Placeholder 5">
            <a:extLst>
              <a:ext uri="{FF2B5EF4-FFF2-40B4-BE49-F238E27FC236}">
                <a16:creationId xmlns:a16="http://schemas.microsoft.com/office/drawing/2014/main" id="{1CA991D9-63DE-C891-D45C-C6C2F04B82B1}"/>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96844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 </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212225"/>
            <a:ext cx="6378726" cy="2197453"/>
          </a:xfrm>
        </p:spPr>
        <p:txBody>
          <a:bodyPr>
            <a:normAutofit fontScale="77500" lnSpcReduction="20000"/>
          </a:bodyPr>
          <a:lstStyle/>
          <a:p>
            <a:r>
              <a:rPr lang="en-IN" dirty="0"/>
              <a:t>Econometric methods have become vital tools for analysing economic data, forecasting trends, and evaluating government policies. OLS regression is used to model linear relationships and identify the most significant explanatory variables. 2SLS regression addresses endogeneity issues using instrumental variables, while logistic regression is used to estimate relationships between binary dependent variables and independent variables. Understanding these econometric methods is essential for economists and policymakers to make informed decisions, identify causal relationships, and evaluate government policies' effectiveness in achieving desired economic outcomes.</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Karan Singh</a:t>
            </a:r>
          </a:p>
          <a:p>
            <a:r>
              <a:rPr lang="en-US" dirty="0"/>
              <a:t>iamkaran1804@gmail.com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b="1" dirty="0"/>
              <a:t>Introduction</a:t>
            </a:r>
          </a:p>
          <a:p>
            <a:r>
              <a:rPr lang="en-US" b="1" dirty="0"/>
              <a:t>Techniques used</a:t>
            </a:r>
          </a:p>
          <a:p>
            <a:pPr marL="0" indent="0">
              <a:lnSpc>
                <a:spcPct val="100000"/>
              </a:lnSpc>
            </a:pPr>
            <a:r>
              <a:rPr lang="en-US" b="1" i="0" dirty="0">
                <a:solidFill>
                  <a:srgbClr val="D1D5DB"/>
                </a:solidFill>
                <a:effectLst/>
                <a:latin typeface="Söhne"/>
              </a:rPr>
              <a:t>Ordinary Least Squares (OLS)</a:t>
            </a:r>
          </a:p>
          <a:p>
            <a:pPr marL="0" indent="0">
              <a:lnSpc>
                <a:spcPct val="100000"/>
              </a:lnSpc>
            </a:pPr>
            <a:r>
              <a:rPr lang="en-US" b="1" i="0" dirty="0">
                <a:solidFill>
                  <a:srgbClr val="D1D5DB"/>
                </a:solidFill>
                <a:effectLst/>
                <a:latin typeface="Söhne"/>
              </a:rPr>
              <a:t>Two-Stage Least Squares (2SLS)</a:t>
            </a:r>
          </a:p>
          <a:p>
            <a:pPr marL="0" indent="0">
              <a:lnSpc>
                <a:spcPct val="100000"/>
              </a:lnSpc>
            </a:pPr>
            <a:r>
              <a:rPr lang="en-US" b="1" i="0" dirty="0">
                <a:solidFill>
                  <a:srgbClr val="D1D5DB"/>
                </a:solidFill>
                <a:effectLst/>
                <a:latin typeface="Söhne"/>
              </a:rPr>
              <a:t>Logistic Regression</a:t>
            </a:r>
          </a:p>
          <a:p>
            <a:pPr marL="0" indent="0">
              <a:lnSpc>
                <a:spcPct val="100000"/>
              </a:lnSpc>
            </a:pPr>
            <a:r>
              <a:rPr lang="en-US" b="1" dirty="0">
                <a:solidFill>
                  <a:srgbClr val="D1D5DB"/>
                </a:solidFill>
                <a:latin typeface="Söhne"/>
              </a:rPr>
              <a:t>Conclusion</a:t>
            </a:r>
            <a:endParaRPr lang="en-US" b="1" dirty="0"/>
          </a:p>
          <a:p>
            <a:endParaRPr lang="en-US" b="1"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270159"/>
            <a:ext cx="6221412" cy="2086253"/>
          </a:xfrm>
          <a:noFill/>
        </p:spPr>
        <p:txBody>
          <a:bodyPr>
            <a:normAutofit fontScale="85000" lnSpcReduction="20000"/>
          </a:bodyPr>
          <a:lstStyle/>
          <a:p>
            <a:pPr marL="0" indent="0">
              <a:buNone/>
            </a:pPr>
            <a:r>
              <a:rPr lang="en-IN" dirty="0"/>
              <a:t>A branch of economics called econometrics uses statistical and mathematical techniques to examine economic data. Determining the link between various economic variables and predicting economic trends are the two main objectives of econometrics. We can test economic theories, analyse government projects, and make policy decisions by using econometric approaches. We can make wise judgements based on data analysis and a better understanding of the economy thanks to econometric models.</a:t>
            </a:r>
          </a:p>
          <a:p>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775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5947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Techniques used in Econometrics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429000"/>
            <a:ext cx="5858815" cy="3143996"/>
          </a:xfrm>
        </p:spPr>
        <p:txBody>
          <a:bodyPr vert="horz" wrap="square" lIns="0" tIns="0" rIns="0" bIns="0" rtlCol="0">
            <a:normAutofit/>
          </a:bodyPr>
          <a:lstStyle/>
          <a:p>
            <a:pPr marL="342900" indent="-342900">
              <a:lnSpc>
                <a:spcPct val="100000"/>
              </a:lnSpc>
              <a:buFont typeface="Wingdings" panose="05000000000000000000" pitchFamily="2" charset="2"/>
              <a:buChar char="Ø"/>
            </a:pPr>
            <a:r>
              <a:rPr lang="en-US" b="1" i="0" dirty="0">
                <a:solidFill>
                  <a:srgbClr val="D1D5DB"/>
                </a:solidFill>
                <a:effectLst/>
                <a:latin typeface="Söhne"/>
              </a:rPr>
              <a:t>Ordinary Least Squares (OLS)</a:t>
            </a:r>
          </a:p>
          <a:p>
            <a:pPr marL="342900" indent="-342900">
              <a:lnSpc>
                <a:spcPct val="100000"/>
              </a:lnSpc>
              <a:buFont typeface="Wingdings" panose="05000000000000000000" pitchFamily="2" charset="2"/>
              <a:buChar char="Ø"/>
            </a:pPr>
            <a:r>
              <a:rPr lang="en-US" b="1" i="0" dirty="0">
                <a:solidFill>
                  <a:srgbClr val="D1D5DB"/>
                </a:solidFill>
                <a:effectLst/>
                <a:latin typeface="Söhne"/>
              </a:rPr>
              <a:t>Two-Stage Least Squares (2SLS)</a:t>
            </a:r>
          </a:p>
          <a:p>
            <a:pPr marL="342900" indent="-342900">
              <a:lnSpc>
                <a:spcPct val="100000"/>
              </a:lnSpc>
              <a:buFont typeface="Wingdings" panose="05000000000000000000" pitchFamily="2" charset="2"/>
              <a:buChar char="Ø"/>
            </a:pPr>
            <a:r>
              <a:rPr lang="en-US" b="1" i="0" dirty="0">
                <a:solidFill>
                  <a:srgbClr val="D1D5DB"/>
                </a:solidFill>
                <a:effectLst/>
                <a:latin typeface="Söhne"/>
              </a:rPr>
              <a:t>Logistic Regression</a:t>
            </a:r>
            <a:endParaRPr lang="en-IN" b="1"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pPr>
              <a:lnSpc>
                <a:spcPct val="100000"/>
              </a:lnSpc>
            </a:pPr>
            <a:r>
              <a:rPr lang="en-US" b="0" i="0" dirty="0">
                <a:solidFill>
                  <a:srgbClr val="D1D5DB"/>
                </a:solidFill>
                <a:effectLst/>
                <a:latin typeface="Söhne"/>
              </a:rPr>
              <a:t>Ordinary Least Squares (OLS)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053B142C-D5C7-5E74-7F15-3A03422C01AD}"/>
              </a:ext>
            </a:extLst>
          </p:cNvPr>
          <p:cNvSpPr>
            <a:spLocks noGrp="1"/>
          </p:cNvSpPr>
          <p:nvPr>
            <p:ph idx="1"/>
          </p:nvPr>
        </p:nvSpPr>
        <p:spPr/>
        <p:txBody>
          <a:bodyPr/>
          <a:lstStyle/>
          <a:p>
            <a:r>
              <a:rPr lang="en-IN" dirty="0"/>
              <a:t>A dependent variable's connection to one or more independent variables is estimated using the linear regression technique known as OLS regression.</a:t>
            </a:r>
          </a:p>
          <a:p>
            <a:r>
              <a:rPr lang="en-IN" dirty="0"/>
              <a:t>It is predicated on the linearity of the connection between the dependent variable and the independent variables as well as the independence and normal distribution of the errors.</a:t>
            </a:r>
          </a:p>
          <a:p>
            <a:r>
              <a:rPr lang="en-IN" dirty="0"/>
              <a:t>It is extensively employed in social sciences such as economics.</a:t>
            </a:r>
            <a:endParaRPr lang="en-US" dirty="0"/>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4EB9-5ADF-11AA-2024-11692D65D56C}"/>
              </a:ext>
            </a:extLst>
          </p:cNvPr>
          <p:cNvSpPr>
            <a:spLocks noGrp="1"/>
          </p:cNvSpPr>
          <p:nvPr>
            <p:ph type="title"/>
          </p:nvPr>
        </p:nvSpPr>
        <p:spPr/>
        <p:txBody>
          <a:bodyPr/>
          <a:lstStyle/>
          <a:p>
            <a:r>
              <a:rPr lang="en-US" dirty="0"/>
              <a:t>When to use OLS</a:t>
            </a:r>
          </a:p>
        </p:txBody>
      </p:sp>
      <p:sp>
        <p:nvSpPr>
          <p:cNvPr id="3" name="Content Placeholder 2">
            <a:extLst>
              <a:ext uri="{FF2B5EF4-FFF2-40B4-BE49-F238E27FC236}">
                <a16:creationId xmlns:a16="http://schemas.microsoft.com/office/drawing/2014/main" id="{D75EF1D6-9EC2-DF44-9740-7956D2FEB4D9}"/>
              </a:ext>
            </a:extLst>
          </p:cNvPr>
          <p:cNvSpPr>
            <a:spLocks noGrp="1"/>
          </p:cNvSpPr>
          <p:nvPr>
            <p:ph idx="1"/>
          </p:nvPr>
        </p:nvSpPr>
        <p:spPr/>
        <p:txBody>
          <a:bodyPr/>
          <a:lstStyle/>
          <a:p>
            <a:r>
              <a:rPr lang="en-IN" dirty="0"/>
              <a:t>When the dependent variable and independent variables have a linear relationship.</a:t>
            </a:r>
          </a:p>
          <a:p>
            <a:r>
              <a:rPr lang="en-IN" dirty="0"/>
              <a:t>When the mistakes are independent and regularly distributed.</a:t>
            </a:r>
          </a:p>
          <a:p>
            <a:r>
              <a:rPr lang="en-IN" dirty="0"/>
              <a:t>When the sample size is sufficient to get accurate estimations.</a:t>
            </a:r>
            <a:endParaRPr lang="en-US" dirty="0"/>
          </a:p>
        </p:txBody>
      </p:sp>
      <p:sp>
        <p:nvSpPr>
          <p:cNvPr id="6" name="Slide Number Placeholder 5">
            <a:extLst>
              <a:ext uri="{FF2B5EF4-FFF2-40B4-BE49-F238E27FC236}">
                <a16:creationId xmlns:a16="http://schemas.microsoft.com/office/drawing/2014/main" id="{E8A2762B-E8E0-3959-4803-2A46C3026319}"/>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42630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IN" dirty="0">
                <a:solidFill>
                  <a:srgbClr val="D1D5DB"/>
                </a:solidFill>
                <a:latin typeface="Söhne"/>
              </a:rPr>
              <a:t>Advantages and Disadvantages</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4" name="Content Placeholder 3">
            <a:extLst>
              <a:ext uri="{FF2B5EF4-FFF2-40B4-BE49-F238E27FC236}">
                <a16:creationId xmlns:a16="http://schemas.microsoft.com/office/drawing/2014/main" id="{32BA3A51-2C11-9AFC-0506-1DFD91970544}"/>
              </a:ext>
            </a:extLst>
          </p:cNvPr>
          <p:cNvSpPr>
            <a:spLocks noGrp="1"/>
          </p:cNvSpPr>
          <p:nvPr>
            <p:ph idx="1"/>
          </p:nvPr>
        </p:nvSpPr>
        <p:spPr>
          <a:xfrm>
            <a:off x="550863" y="1881275"/>
            <a:ext cx="11090274" cy="4779824"/>
          </a:xfrm>
        </p:spPr>
        <p:txBody>
          <a:bodyPr/>
          <a:lstStyle/>
          <a:p>
            <a:r>
              <a:rPr lang="en-IN" b="1" dirty="0">
                <a:solidFill>
                  <a:srgbClr val="D1D5DB"/>
                </a:solidFill>
                <a:latin typeface="Söhne"/>
              </a:rPr>
              <a:t>Advantages</a:t>
            </a:r>
            <a:r>
              <a:rPr lang="en-IN" dirty="0">
                <a:solidFill>
                  <a:srgbClr val="D1D5DB"/>
                </a:solidFill>
                <a:latin typeface="Söhne"/>
              </a:rPr>
              <a:t>: </a:t>
            </a:r>
          </a:p>
          <a:p>
            <a:r>
              <a:rPr lang="en-IN" dirty="0">
                <a:solidFill>
                  <a:srgbClr val="D1D5DB"/>
                </a:solidFill>
                <a:latin typeface="Söhne"/>
              </a:rPr>
              <a:t>Simple to apply and comprehend.</a:t>
            </a:r>
          </a:p>
          <a:p>
            <a:r>
              <a:rPr lang="en-IN" dirty="0">
                <a:solidFill>
                  <a:srgbClr val="D1D5DB"/>
                </a:solidFill>
                <a:latin typeface="Söhne"/>
              </a:rPr>
              <a:t>Assuming the underlying assumptions are true, provides impartial estimates. enables the determination of a model's most crucial explanatory variables.</a:t>
            </a:r>
          </a:p>
          <a:p>
            <a:r>
              <a:rPr lang="en-IN" b="1" dirty="0">
                <a:solidFill>
                  <a:srgbClr val="D1D5DB"/>
                </a:solidFill>
                <a:latin typeface="Söhne"/>
              </a:rPr>
              <a:t>Disadvantages</a:t>
            </a:r>
            <a:r>
              <a:rPr lang="en-IN" dirty="0">
                <a:solidFill>
                  <a:srgbClr val="D1D5DB"/>
                </a:solidFill>
                <a:latin typeface="Söhne"/>
              </a:rPr>
              <a:t>:</a:t>
            </a:r>
          </a:p>
          <a:p>
            <a:r>
              <a:rPr lang="en-IN" dirty="0">
                <a:solidFill>
                  <a:srgbClr val="D1D5DB"/>
                </a:solidFill>
                <a:latin typeface="Söhne"/>
              </a:rPr>
              <a:t>Assumes that the dependent and independent variables have a linear relationship, which isn't necessarily the case.</a:t>
            </a:r>
          </a:p>
          <a:p>
            <a:r>
              <a:rPr lang="en-IN" dirty="0">
                <a:solidFill>
                  <a:srgbClr val="D1D5DB"/>
                </a:solidFill>
                <a:latin typeface="Söhne"/>
              </a:rPr>
              <a:t>Susceptible to influence observations and outliers, which may have an impact on the estimates' accuracy.</a:t>
            </a:r>
          </a:p>
          <a:p>
            <a:r>
              <a:rPr lang="en-IN" dirty="0">
                <a:solidFill>
                  <a:srgbClr val="D1D5DB"/>
                </a:solidFill>
                <a:latin typeface="Söhne"/>
              </a:rPr>
              <a:t>Cannot handle dependent variables that are discrete or categorical.</a:t>
            </a:r>
            <a:endParaRPr lang="en-IN" b="0" i="0" dirty="0">
              <a:solidFill>
                <a:srgbClr val="D1D5DB"/>
              </a:solidFill>
              <a:effectLst/>
              <a:latin typeface="Söhne"/>
            </a:endParaRPr>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07C0-6E02-AE0E-12FD-9904261F7887}"/>
              </a:ext>
            </a:extLst>
          </p:cNvPr>
          <p:cNvSpPr>
            <a:spLocks noGrp="1"/>
          </p:cNvSpPr>
          <p:nvPr>
            <p:ph type="title"/>
          </p:nvPr>
        </p:nvSpPr>
        <p:spPr/>
        <p:txBody>
          <a:bodyPr/>
          <a:lstStyle/>
          <a:p>
            <a:r>
              <a:rPr lang="en-IN" dirty="0"/>
              <a:t>Two-Stage Least Squares (2SLS) Regression:</a:t>
            </a:r>
            <a:endParaRPr lang="en-US" dirty="0"/>
          </a:p>
        </p:txBody>
      </p:sp>
      <p:sp>
        <p:nvSpPr>
          <p:cNvPr id="3" name="Content Placeholder 2">
            <a:extLst>
              <a:ext uri="{FF2B5EF4-FFF2-40B4-BE49-F238E27FC236}">
                <a16:creationId xmlns:a16="http://schemas.microsoft.com/office/drawing/2014/main" id="{BAC8BBED-6612-E668-6882-AFC25A5C0328}"/>
              </a:ext>
            </a:extLst>
          </p:cNvPr>
          <p:cNvSpPr>
            <a:spLocks noGrp="1"/>
          </p:cNvSpPr>
          <p:nvPr>
            <p:ph idx="1"/>
          </p:nvPr>
        </p:nvSpPr>
        <p:spPr/>
        <p:txBody>
          <a:bodyPr/>
          <a:lstStyle/>
          <a:p>
            <a:r>
              <a:rPr lang="en-IN" dirty="0"/>
              <a:t>A technique used when the model contains endogenous variables to evaluate the relationship between a dependent variable and one or more independent variables.</a:t>
            </a:r>
          </a:p>
          <a:p>
            <a:r>
              <a:rPr lang="en-IN" dirty="0"/>
              <a:t>Endogenous variables are those that the model's other variables impact, and their inclusion can bias estimates of the model's other variables' coefficients.</a:t>
            </a:r>
            <a:endParaRPr lang="en-US" dirty="0"/>
          </a:p>
        </p:txBody>
      </p:sp>
      <p:sp>
        <p:nvSpPr>
          <p:cNvPr id="6" name="Slide Number Placeholder 5">
            <a:extLst>
              <a:ext uri="{FF2B5EF4-FFF2-40B4-BE49-F238E27FC236}">
                <a16:creationId xmlns:a16="http://schemas.microsoft.com/office/drawing/2014/main" id="{F11F1590-3EDD-9727-022A-46A68133721F}"/>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32004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A4D6-CC3E-D679-B727-CF7932E920AA}"/>
              </a:ext>
            </a:extLst>
          </p:cNvPr>
          <p:cNvSpPr>
            <a:spLocks noGrp="1"/>
          </p:cNvSpPr>
          <p:nvPr>
            <p:ph type="title"/>
          </p:nvPr>
        </p:nvSpPr>
        <p:spPr/>
        <p:txBody>
          <a:bodyPr/>
          <a:lstStyle/>
          <a:p>
            <a:r>
              <a:rPr lang="en-IN" dirty="0"/>
              <a:t>When to use 2SLS regression</a:t>
            </a:r>
            <a:endParaRPr lang="en-US" dirty="0"/>
          </a:p>
        </p:txBody>
      </p:sp>
      <p:sp>
        <p:nvSpPr>
          <p:cNvPr id="3" name="Content Placeholder 2">
            <a:extLst>
              <a:ext uri="{FF2B5EF4-FFF2-40B4-BE49-F238E27FC236}">
                <a16:creationId xmlns:a16="http://schemas.microsoft.com/office/drawing/2014/main" id="{4A27503F-94BA-16FF-F3AB-274D945110B6}"/>
              </a:ext>
            </a:extLst>
          </p:cNvPr>
          <p:cNvSpPr>
            <a:spLocks noGrp="1"/>
          </p:cNvSpPr>
          <p:nvPr>
            <p:ph idx="1"/>
          </p:nvPr>
        </p:nvSpPr>
        <p:spPr/>
        <p:txBody>
          <a:bodyPr/>
          <a:lstStyle/>
          <a:p>
            <a:r>
              <a:rPr lang="en-IN" dirty="0"/>
              <a:t>when the model contains endogenous variables.</a:t>
            </a:r>
          </a:p>
          <a:p>
            <a:r>
              <a:rPr lang="en-IN" dirty="0"/>
              <a:t>When there is a correlation between the independent and endogenous variables.</a:t>
            </a:r>
          </a:p>
          <a:p>
            <a:r>
              <a:rPr lang="en-IN" dirty="0"/>
              <a:t>When the mistakes are uncorrelated with the instrumental factors but associated with the endogenous variables.</a:t>
            </a:r>
            <a:endParaRPr lang="en-US" dirty="0"/>
          </a:p>
        </p:txBody>
      </p:sp>
      <p:sp>
        <p:nvSpPr>
          <p:cNvPr id="6" name="Slide Number Placeholder 5">
            <a:extLst>
              <a:ext uri="{FF2B5EF4-FFF2-40B4-BE49-F238E27FC236}">
                <a16:creationId xmlns:a16="http://schemas.microsoft.com/office/drawing/2014/main" id="{540AE725-937C-60A5-0081-190C6A3AACB3}"/>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0123274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134</TotalTime>
  <Words>784</Words>
  <Application>Microsoft Office PowerPoint</Application>
  <PresentationFormat>Widescreen</PresentationFormat>
  <Paragraphs>86</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Walbaum Display</vt:lpstr>
      <vt:lpstr>Wingdings</vt:lpstr>
      <vt:lpstr>3DFloatVTI</vt:lpstr>
      <vt:lpstr>The Econometrics</vt:lpstr>
      <vt:lpstr>Agenda</vt:lpstr>
      <vt:lpstr>Introduction</vt:lpstr>
      <vt:lpstr>Techniques used in Econometrics </vt:lpstr>
      <vt:lpstr>Ordinary Least Squares (OLS)</vt:lpstr>
      <vt:lpstr>When to use OLS</vt:lpstr>
      <vt:lpstr>Advantages and Disadvantages</vt:lpstr>
      <vt:lpstr>Two-Stage Least Squares (2SLS) Regression:</vt:lpstr>
      <vt:lpstr>When to use 2SLS regression</vt:lpstr>
      <vt:lpstr>Advantages and Disadvantages</vt:lpstr>
      <vt:lpstr>Logistic Regression</vt:lpstr>
      <vt:lpstr>When to use Logistic Regression</vt:lpstr>
      <vt:lpstr>Advantages and Disadvantages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Econometrics</dc:title>
  <dc:creator>karan singh</dc:creator>
  <cp:lastModifiedBy>karan singh</cp:lastModifiedBy>
  <cp:revision>3</cp:revision>
  <dcterms:created xsi:type="dcterms:W3CDTF">2023-03-08T14:02:46Z</dcterms:created>
  <dcterms:modified xsi:type="dcterms:W3CDTF">2023-03-08T16:17:04Z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