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4" r:id="rId2"/>
    <p:sldId id="296" r:id="rId3"/>
    <p:sldId id="308" r:id="rId4"/>
    <p:sldId id="315" r:id="rId5"/>
    <p:sldId id="307" r:id="rId6"/>
    <p:sldId id="305" r:id="rId7"/>
    <p:sldId id="314" r:id="rId8"/>
    <p:sldId id="312" r:id="rId9"/>
  </p:sldIdLst>
  <p:sldSz cx="12192000" cy="6858000"/>
  <p:notesSz cx="6765925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422A4"/>
    <a:srgbClr val="446684"/>
    <a:srgbClr val="DB91A6"/>
    <a:srgbClr val="FFFBEF"/>
    <a:srgbClr val="FF5367"/>
    <a:srgbClr val="FFF5D9"/>
    <a:srgbClr val="333F50"/>
    <a:srgbClr val="F7E2D5"/>
    <a:srgbClr val="FAE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13" autoAdjust="0"/>
  </p:normalViewPr>
  <p:slideViewPr>
    <p:cSldViewPr snapToGrid="0">
      <p:cViewPr>
        <p:scale>
          <a:sx n="100" d="100"/>
          <a:sy n="100" d="100"/>
        </p:scale>
        <p:origin x="-936" y="-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2225" y="0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4187E-E589-448F-A190-2A5E884BB67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321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2225" y="9380538"/>
            <a:ext cx="29321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D1142-93FB-4411-BBC3-BDFE6AF53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10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1901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2458" y="0"/>
            <a:ext cx="2931901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A872-E3EE-4463-9307-CC0F8576D7DE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593" y="4752747"/>
            <a:ext cx="541274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31901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2458" y="9380333"/>
            <a:ext cx="2931901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98FF1-4838-4F79-AF8A-4CABFB643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9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6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1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4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4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12192000" cy="6860777"/>
            <a:chOff x="0" y="0"/>
            <a:chExt cx="12192000" cy="6860777"/>
          </a:xfrm>
        </p:grpSpPr>
        <p:sp>
          <p:nvSpPr>
            <p:cNvPr id="8" name="직사각형 7"/>
            <p:cNvSpPr/>
            <p:nvPr/>
          </p:nvSpPr>
          <p:spPr>
            <a:xfrm>
              <a:off x="0" y="1476375"/>
              <a:ext cx="12192000" cy="3905250"/>
            </a:xfrm>
            <a:prstGeom prst="rect">
              <a:avLst/>
            </a:prstGeom>
            <a:solidFill>
              <a:srgbClr val="FAE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1255939"/>
              <a:ext cx="5600700" cy="0"/>
            </a:xfrm>
            <a:prstGeom prst="line">
              <a:avLst/>
            </a:prstGeom>
            <a:ln w="25400">
              <a:solidFill>
                <a:srgbClr val="FAE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58850" y="5555798"/>
              <a:ext cx="5600700" cy="0"/>
            </a:xfrm>
            <a:prstGeom prst="line">
              <a:avLst/>
            </a:prstGeom>
            <a:ln w="25400">
              <a:solidFill>
                <a:srgbClr val="FAE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119" y="0"/>
              <a:ext cx="10452100" cy="686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9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4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8" name="직사각형 7"/>
            <p:cNvSpPr/>
            <p:nvPr/>
          </p:nvSpPr>
          <p:spPr>
            <a:xfrm>
              <a:off x="0" y="-3"/>
              <a:ext cx="12192000" cy="6858003"/>
            </a:xfrm>
            <a:prstGeom prst="rect">
              <a:avLst/>
            </a:prstGeom>
            <a:solidFill>
              <a:srgbClr val="FFF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0" y="-3"/>
              <a:ext cx="12192000" cy="2041167"/>
            </a:xfrm>
            <a:prstGeom prst="rect">
              <a:avLst/>
            </a:prstGeom>
            <a:solidFill>
              <a:srgbClr val="FAE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" t="27260" r="42148"/>
            <a:stretch/>
          </p:blipFill>
          <p:spPr>
            <a:xfrm>
              <a:off x="3878" y="1079501"/>
              <a:ext cx="6034960" cy="5188844"/>
            </a:xfrm>
            <a:prstGeom prst="rect">
              <a:avLst/>
            </a:prstGeom>
          </p:spPr>
        </p:pic>
      </p:grpSp>
      <p:sp>
        <p:nvSpPr>
          <p:cNvPr id="12" name="부제목 3"/>
          <p:cNvSpPr txBox="1">
            <a:spLocks/>
          </p:cNvSpPr>
          <p:nvPr userDrawn="1"/>
        </p:nvSpPr>
        <p:spPr>
          <a:xfrm>
            <a:off x="6970703" y="1051838"/>
            <a:ext cx="2887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8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 algn="ctr"/>
            <a:r>
              <a:rPr lang="en-US" altLang="ko-KR" sz="5000" b="1" spc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5000" b="1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5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4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5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xo9r.csb.app/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85" y="2447434"/>
            <a:ext cx="515868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빠른 주차 바른 </a:t>
            </a:r>
            <a:r>
              <a:rPr lang="ko-KR" altLang="en-US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주차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주차를 쉽고 편리하게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988548" y="3858139"/>
            <a:ext cx="3495346" cy="859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육군 정보체계관리단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대위 임기영 </a:t>
            </a:r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김지영</a:t>
            </a:r>
            <a:endParaRPr lang="en-US" altLang="ko-KR" sz="2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11829" y="2255454"/>
            <a:ext cx="2723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        개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073087" y="2254934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Ⅰ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073087" y="3028115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73087" y="3794009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Ⅲ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073087" y="4558233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Ⅳ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11828" y="3789114"/>
            <a:ext cx="2210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11829" y="4548443"/>
            <a:ext cx="2210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기술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4600ECC-E84F-4967-835F-22C2A35D1BA5}"/>
              </a:ext>
            </a:extLst>
          </p:cNvPr>
          <p:cNvSpPr/>
          <p:nvPr/>
        </p:nvSpPr>
        <p:spPr>
          <a:xfrm>
            <a:off x="7679632" y="3027849"/>
            <a:ext cx="266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배경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0674" y="648830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-1-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73087" y="5291658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Ⅴ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1829" y="5281868"/>
            <a:ext cx="2210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       연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2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430669" y="895351"/>
            <a:ext cx="6830931" cy="0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155757" y="136557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Ⅰ.  </a:t>
            </a:r>
            <a:r>
              <a:rPr lang="ko-KR" altLang="en-US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        개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21702A8-AD60-40DA-A357-47969A80E554}"/>
              </a:ext>
            </a:extLst>
          </p:cNvPr>
          <p:cNvSpPr/>
          <p:nvPr/>
        </p:nvSpPr>
        <p:spPr>
          <a:xfrm>
            <a:off x="141154" y="630163"/>
            <a:ext cx="34194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1200" cap="none" spc="-30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빠른 주차 </a:t>
            </a:r>
            <a:r>
              <a:rPr kumimoji="0" lang="ko-KR" altLang="en-US" sz="2600" b="1" i="0" u="none" strike="noStrike" kern="1200" cap="none" spc="-300" normalizeH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바른 주차</a:t>
            </a:r>
            <a:endParaRPr kumimoji="0" lang="ko-KR" altLang="en-US" sz="2600" b="1" i="0" u="none" strike="noStrike" kern="1200" cap="none" spc="-3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75DEC7C-532F-4672-A9F2-BE1719C7E816}"/>
              </a:ext>
            </a:extLst>
          </p:cNvPr>
          <p:cNvSpPr txBox="1"/>
          <p:nvPr/>
        </p:nvSpPr>
        <p:spPr>
          <a:xfrm>
            <a:off x="1382003" y="1481933"/>
            <a:ext cx="8946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8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◎ </a:t>
            </a:r>
            <a:r>
              <a:rPr lang="ko-KR" altLang="en-US" sz="2800" b="1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빠른주차</a:t>
            </a:r>
            <a:r>
              <a:rPr lang="ko-KR" altLang="en-US" sz="28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바른주차란</a:t>
            </a:r>
            <a:r>
              <a:rPr lang="en-US" altLang="ko-KR" sz="28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?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latin typeface="+mj-ea"/>
                <a:ea typeface="+mj-ea"/>
              </a:rPr>
              <a:t>     </a:t>
            </a:r>
            <a:r>
              <a:rPr lang="ko-KR" altLang="en-US" sz="2000" b="1" dirty="0">
                <a:latin typeface="+mj-ea"/>
                <a:ea typeface="+mj-ea"/>
              </a:rPr>
              <a:t>▪ </a:t>
            </a:r>
            <a:r>
              <a:rPr lang="ko-KR" altLang="en-US" sz="2000" b="1" dirty="0" err="1" smtClean="0">
                <a:latin typeface="+mj-ea"/>
                <a:ea typeface="+mj-ea"/>
              </a:rPr>
              <a:t>모바일에서</a:t>
            </a:r>
            <a:r>
              <a:rPr lang="ko-KR" altLang="en-US" sz="2000" b="1" dirty="0" smtClean="0">
                <a:latin typeface="+mj-ea"/>
                <a:ea typeface="+mj-ea"/>
              </a:rPr>
              <a:t> 실시간으로 주차장을 모니터링 할 수 있는 </a:t>
            </a:r>
            <a:r>
              <a:rPr lang="ko-KR" altLang="en-US" sz="2000" b="1" dirty="0" err="1" smtClean="0">
                <a:latin typeface="+mj-ea"/>
                <a:ea typeface="+mj-ea"/>
              </a:rPr>
              <a:t>앱입니다</a:t>
            </a:r>
            <a:r>
              <a:rPr lang="en-US" altLang="ko-KR" sz="2000" b="1" dirty="0" smtClean="0">
                <a:latin typeface="+mj-ea"/>
                <a:ea typeface="+mj-ea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      </a:t>
            </a:r>
            <a:r>
              <a:rPr lang="ko-KR" altLang="en-US" sz="2000" b="1" dirty="0" smtClean="0">
                <a:latin typeface="+mj-ea"/>
                <a:ea typeface="+mj-ea"/>
              </a:rPr>
              <a:t>실시간 주차장 빈자리 확인으로 빠른 주차를 돕고</a:t>
            </a:r>
            <a:r>
              <a:rPr lang="en-US" altLang="ko-KR" sz="2000" b="1" dirty="0" smtClean="0">
                <a:latin typeface="+mj-ea"/>
                <a:ea typeface="+mj-ea"/>
              </a:rPr>
              <a:t>,</a:t>
            </a:r>
            <a:r>
              <a:rPr lang="ko-KR" altLang="en-US" sz="2000" b="1" dirty="0" smtClean="0">
                <a:latin typeface="+mj-ea"/>
                <a:ea typeface="+mj-ea"/>
              </a:rPr>
              <a:t> 부정주차 감시로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      </a:t>
            </a:r>
            <a:r>
              <a:rPr lang="ko-KR" altLang="en-US" sz="2000" b="1" dirty="0" smtClean="0">
                <a:latin typeface="+mj-ea"/>
                <a:ea typeface="+mj-ea"/>
              </a:rPr>
              <a:t>바른 주차를 유도합니다</a:t>
            </a:r>
            <a:r>
              <a:rPr lang="en-US" altLang="ko-KR" sz="2000" b="1" dirty="0" smtClean="0">
                <a:latin typeface="+mj-ea"/>
                <a:ea typeface="+mj-ea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8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◎ 주 사용자</a:t>
            </a:r>
            <a:endParaRPr lang="en-US" altLang="ko-KR" sz="28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>
                <a:latin typeface="+mj-ea"/>
                <a:ea typeface="+mj-ea"/>
              </a:rPr>
              <a:t>     ▪ </a:t>
            </a:r>
            <a:r>
              <a:rPr lang="ko-KR" altLang="en-US" sz="2000" b="1" dirty="0" smtClean="0">
                <a:latin typeface="+mj-ea"/>
                <a:ea typeface="+mj-ea"/>
              </a:rPr>
              <a:t>군부대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</a:rPr>
              <a:t>백화점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</a:rPr>
              <a:t>대형 </a:t>
            </a:r>
            <a:r>
              <a:rPr lang="ko-KR" altLang="en-US" sz="2000" b="1" dirty="0" err="1" smtClean="0">
                <a:latin typeface="+mj-ea"/>
                <a:ea typeface="+mj-ea"/>
              </a:rPr>
              <a:t>마트</a:t>
            </a:r>
            <a:r>
              <a:rPr lang="ko-KR" altLang="en-US" sz="2000" b="1" dirty="0" smtClean="0">
                <a:latin typeface="+mj-ea"/>
                <a:ea typeface="+mj-ea"/>
              </a:rPr>
              <a:t> 등 넓은 주차장 이용 고객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0674" y="648830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2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430669" y="895351"/>
            <a:ext cx="6830931" cy="0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155757" y="136557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r>
              <a:rPr lang="en-US" altLang="ko-KR" sz="16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 </a:t>
            </a:r>
            <a:r>
              <a:rPr lang="ko-KR" altLang="en-US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21702A8-AD60-40DA-A357-47969A80E554}"/>
              </a:ext>
            </a:extLst>
          </p:cNvPr>
          <p:cNvSpPr/>
          <p:nvPr/>
        </p:nvSpPr>
        <p:spPr>
          <a:xfrm>
            <a:off x="141154" y="630163"/>
            <a:ext cx="34194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1200" cap="none" spc="-30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빠른 주차 </a:t>
            </a:r>
            <a:r>
              <a:rPr kumimoji="0" lang="ko-KR" altLang="en-US" sz="2600" b="1" i="0" u="none" strike="noStrike" kern="1200" cap="none" spc="-300" normalizeH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바른 주차</a:t>
            </a:r>
            <a:endParaRPr kumimoji="0" lang="ko-KR" altLang="en-US" sz="2600" b="1" i="0" u="none" strike="noStrike" kern="1200" cap="none" spc="-3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0674" y="648830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-3-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19198" y="1228725"/>
            <a:ext cx="9769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8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◎ 제작 배경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latin typeface="+mj-ea"/>
                <a:ea typeface="+mj-ea"/>
              </a:rPr>
              <a:t>     ▪ 현재 근무 하고 있는 육군본부에는 근무인원이 </a:t>
            </a:r>
            <a:r>
              <a:rPr lang="en-US" altLang="ko-KR" b="1" dirty="0">
                <a:latin typeface="+mj-ea"/>
                <a:ea typeface="+mj-ea"/>
              </a:rPr>
              <a:t>4</a:t>
            </a:r>
            <a:r>
              <a:rPr lang="ko-KR" altLang="en-US" b="1" dirty="0">
                <a:latin typeface="+mj-ea"/>
                <a:ea typeface="+mj-ea"/>
              </a:rPr>
              <a:t>천명이 넘고</a:t>
            </a:r>
            <a:r>
              <a:rPr lang="en-US" altLang="ko-KR" b="1" dirty="0">
                <a:latin typeface="+mj-ea"/>
                <a:ea typeface="+mj-ea"/>
              </a:rPr>
              <a:t>,</a:t>
            </a:r>
            <a:r>
              <a:rPr lang="ko-KR" altLang="en-US" b="1" dirty="0">
                <a:latin typeface="+mj-ea"/>
                <a:ea typeface="+mj-ea"/>
              </a:rPr>
              <a:t> 차량도 매우 많습니다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latin typeface="+mj-ea"/>
                <a:ea typeface="+mj-ea"/>
              </a:rPr>
              <a:t>       그만큼 주차장도 매우 넓습니다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출근 시 주차 빈자리를 찾기 위해서 </a:t>
            </a:r>
            <a:r>
              <a:rPr lang="en-US" altLang="ko-KR" b="1" dirty="0">
                <a:latin typeface="+mj-ea"/>
                <a:ea typeface="+mj-ea"/>
              </a:rPr>
              <a:t>10</a:t>
            </a:r>
            <a:r>
              <a:rPr lang="ko-KR" altLang="en-US" b="1" dirty="0">
                <a:latin typeface="+mj-ea"/>
                <a:ea typeface="+mj-ea"/>
              </a:rPr>
              <a:t>여분 이상 </a:t>
            </a:r>
            <a:endParaRPr lang="en-US" altLang="ko-KR" b="1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   </a:t>
            </a:r>
            <a:r>
              <a:rPr lang="ko-KR" altLang="en-US" b="1" dirty="0" smtClean="0">
                <a:latin typeface="+mj-ea"/>
                <a:ea typeface="+mj-ea"/>
              </a:rPr>
              <a:t>시간을 소비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하며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정체 </a:t>
            </a:r>
            <a:r>
              <a:rPr lang="ko-KR" altLang="en-US" b="1" dirty="0">
                <a:latin typeface="+mj-ea"/>
                <a:ea typeface="+mj-ea"/>
              </a:rPr>
              <a:t>되는 현상이 빈번합니다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endParaRPr lang="en-US" altLang="ko-KR" b="1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600" b="1" dirty="0" smtClean="0">
                <a:latin typeface="+mj-ea"/>
                <a:ea typeface="+mj-ea"/>
              </a:rPr>
              <a:t> </a:t>
            </a:r>
            <a:endParaRPr lang="en-US" altLang="ko-KR" sz="600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latin typeface="+mj-ea"/>
                <a:ea typeface="+mj-ea"/>
              </a:rPr>
              <a:t>     ▪ 부정주차를 단속하기 위해 헌병이 주기적으로 순찰을 합니다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부정주차가 </a:t>
            </a:r>
            <a:r>
              <a:rPr lang="ko-KR" altLang="en-US" b="1" dirty="0" smtClean="0">
                <a:latin typeface="+mj-ea"/>
                <a:ea typeface="+mj-ea"/>
              </a:rPr>
              <a:t>많지</a:t>
            </a:r>
            <a:endParaRPr lang="en-US" altLang="ko-KR" b="1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  </a:t>
            </a:r>
            <a:r>
              <a:rPr lang="ko-KR" altLang="en-US" b="1" dirty="0" smtClean="0">
                <a:latin typeface="+mj-ea"/>
                <a:ea typeface="+mj-ea"/>
              </a:rPr>
              <a:t> 않음에도 순찰에 </a:t>
            </a:r>
            <a:r>
              <a:rPr lang="ko-KR" altLang="en-US" b="1" dirty="0">
                <a:latin typeface="+mj-ea"/>
                <a:ea typeface="+mj-ea"/>
              </a:rPr>
              <a:t>많은 시간이 소비되고 운전자와의 시비도 종종 발생합니다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600" b="1" dirty="0">
                <a:latin typeface="+mj-ea"/>
                <a:ea typeface="+mj-ea"/>
              </a:rPr>
              <a:t> </a:t>
            </a:r>
            <a:endParaRPr lang="en-US" altLang="ko-KR" sz="105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latin typeface="+mj-ea"/>
                <a:ea typeface="+mj-ea"/>
              </a:rPr>
              <a:t>     ▪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군부대에서는 블랙박스 촬영이 금지되어있어 차량을 긁거나 사고가 났을 때 주차시비를</a:t>
            </a:r>
            <a:endParaRPr lang="en-US" altLang="ko-KR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latin typeface="+mj-ea"/>
                <a:ea typeface="+mj-ea"/>
              </a:rPr>
              <a:t>      </a:t>
            </a:r>
            <a:r>
              <a:rPr lang="ko-KR" altLang="en-US" b="1" dirty="0">
                <a:latin typeface="+mj-ea"/>
                <a:ea typeface="+mj-ea"/>
              </a:rPr>
              <a:t> 해결하기 어려운 경우가 많습니다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endParaRPr lang="en-US" altLang="ko-KR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600" b="1" dirty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 smtClean="0">
                <a:latin typeface="+mj-ea"/>
                <a:ea typeface="+mj-ea"/>
              </a:rPr>
              <a:t>     </a:t>
            </a:r>
            <a:r>
              <a:rPr lang="ko-KR" altLang="en-US" b="1" dirty="0">
                <a:latin typeface="+mj-ea"/>
                <a:ea typeface="+mj-ea"/>
              </a:rPr>
              <a:t>▪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이러한 </a:t>
            </a:r>
            <a:r>
              <a:rPr lang="ko-KR" altLang="en-US" b="1" dirty="0">
                <a:latin typeface="+mj-ea"/>
                <a:ea typeface="+mj-ea"/>
              </a:rPr>
              <a:t>문제점을 </a:t>
            </a:r>
            <a:r>
              <a:rPr lang="ko-KR" altLang="en-US" b="1" dirty="0" smtClean="0">
                <a:latin typeface="+mj-ea"/>
                <a:ea typeface="+mj-ea"/>
              </a:rPr>
              <a:t>해결하고</a:t>
            </a:r>
            <a:r>
              <a:rPr lang="en-US" altLang="ko-KR" b="1" dirty="0" smtClean="0">
                <a:latin typeface="+mj-ea"/>
                <a:ea typeface="+mj-ea"/>
              </a:rPr>
              <a:t>,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‘</a:t>
            </a:r>
            <a:r>
              <a:rPr lang="ko-KR" altLang="en-US" b="1" dirty="0">
                <a:latin typeface="+mj-ea"/>
                <a:ea typeface="+mj-ea"/>
              </a:rPr>
              <a:t>쉽고</a:t>
            </a:r>
            <a:r>
              <a:rPr lang="en-US" altLang="ko-KR" b="1" dirty="0">
                <a:latin typeface="+mj-ea"/>
                <a:ea typeface="+mj-ea"/>
              </a:rPr>
              <a:t>’, </a:t>
            </a:r>
            <a:r>
              <a:rPr lang="ko-KR" altLang="en-US" b="1" dirty="0">
                <a:latin typeface="+mj-ea"/>
                <a:ea typeface="+mj-ea"/>
              </a:rPr>
              <a:t>‘빠르게’ 주차를 할 수 있도록 </a:t>
            </a:r>
            <a:endParaRPr lang="en-US" altLang="ko-KR" b="1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     ‘</a:t>
            </a:r>
            <a:r>
              <a:rPr lang="ko-KR" altLang="en-US" b="1" dirty="0" err="1">
                <a:latin typeface="+mj-ea"/>
                <a:ea typeface="+mj-ea"/>
              </a:rPr>
              <a:t>빠른주차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바른주차</a:t>
            </a:r>
            <a:r>
              <a:rPr lang="en-US" altLang="ko-KR" b="1" dirty="0">
                <a:latin typeface="+mj-ea"/>
                <a:ea typeface="+mj-ea"/>
              </a:rPr>
              <a:t>’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 smtClean="0">
                <a:latin typeface="+mj-ea"/>
                <a:ea typeface="+mj-ea"/>
              </a:rPr>
              <a:t>앱을</a:t>
            </a:r>
            <a:r>
              <a:rPr lang="ko-KR" altLang="en-US" b="1" dirty="0" smtClean="0">
                <a:latin typeface="+mj-ea"/>
                <a:ea typeface="+mj-ea"/>
              </a:rPr>
              <a:t> 개발하게 </a:t>
            </a:r>
            <a:r>
              <a:rPr lang="ko-KR" altLang="en-US" b="1" dirty="0">
                <a:latin typeface="+mj-ea"/>
                <a:ea typeface="+mj-ea"/>
              </a:rPr>
              <a:t>되었습니다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44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430669" y="895351"/>
            <a:ext cx="6830931" cy="0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155757" y="136557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Ⅲ.</a:t>
            </a:r>
            <a:r>
              <a:rPr lang="en-US" altLang="ko-KR" sz="16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 기능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34175" y="1553533"/>
            <a:ext cx="4204607" cy="4204601"/>
          </a:xfrm>
          <a:prstGeom prst="ellipse">
            <a:avLst/>
          </a:prstGeom>
          <a:noFill/>
          <a:ln w="44450">
            <a:solidFill>
              <a:srgbClr val="446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54479" y="1396115"/>
            <a:ext cx="1787559" cy="1787553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주차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빈자리 확인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680837" y="1396115"/>
            <a:ext cx="1787559" cy="1787553"/>
          </a:xfrm>
          <a:prstGeom prst="ellipse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주차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4479" y="4259917"/>
            <a:ext cx="1787559" cy="1787553"/>
          </a:xfrm>
          <a:prstGeom prst="ellipse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 주차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80837" y="4259918"/>
            <a:ext cx="1787559" cy="1787553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문제 해결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A299F87-2B60-4E39-AE05-5085B0AE9FA8}"/>
              </a:ext>
            </a:extLst>
          </p:cNvPr>
          <p:cNvSpPr/>
          <p:nvPr/>
        </p:nvSpPr>
        <p:spPr>
          <a:xfrm>
            <a:off x="141154" y="630163"/>
            <a:ext cx="34194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spc="-3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주차  바른 주차</a:t>
            </a:r>
            <a:endParaRPr kumimoji="0" lang="ko-KR" altLang="en-US" sz="2600" b="1" i="0" u="none" strike="noStrike" kern="1200" cap="none" spc="-3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0674" y="648830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-4-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75DEC7C-532F-4672-A9F2-BE1719C7E816}"/>
              </a:ext>
            </a:extLst>
          </p:cNvPr>
          <p:cNvSpPr txBox="1"/>
          <p:nvPr/>
        </p:nvSpPr>
        <p:spPr>
          <a:xfrm>
            <a:off x="6120064" y="1553533"/>
            <a:ext cx="5204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28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◎ 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기대 </a:t>
            </a:r>
            <a:r>
              <a:rPr lang="ko-KR" altLang="en-US" sz="32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효과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2000" b="1" dirty="0" smtClean="0">
                <a:latin typeface="+mj-ea"/>
                <a:ea typeface="+mj-ea"/>
              </a:rPr>
              <a:t> ▪ 실시간 빈자리 확인으로 빠른 주차 가능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2000" b="1" dirty="0">
                <a:latin typeface="+mj-ea"/>
                <a:ea typeface="+mj-ea"/>
              </a:rPr>
              <a:t> ▪ </a:t>
            </a:r>
            <a:r>
              <a:rPr lang="ko-KR" altLang="en-US" sz="2000" b="1" dirty="0" smtClean="0">
                <a:latin typeface="+mj-ea"/>
                <a:ea typeface="+mj-ea"/>
              </a:rPr>
              <a:t>실시간 주차 영상으로 주차시비 해결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2000" b="1" dirty="0">
                <a:latin typeface="+mj-ea"/>
                <a:ea typeface="+mj-ea"/>
              </a:rPr>
              <a:t> ▪ </a:t>
            </a:r>
            <a:r>
              <a:rPr lang="ko-KR" altLang="en-US" sz="2000" b="1" dirty="0" smtClean="0">
                <a:latin typeface="+mj-ea"/>
                <a:ea typeface="+mj-ea"/>
              </a:rPr>
              <a:t>부정 주차 확인으로 주차 단속 소요 </a:t>
            </a:r>
            <a:r>
              <a:rPr lang="ko-KR" altLang="en-US" sz="2000" b="1" dirty="0" smtClean="0">
                <a:latin typeface="+mj-ea"/>
                <a:ea typeface="+mj-ea"/>
              </a:rPr>
              <a:t>절</a:t>
            </a:r>
            <a:r>
              <a:rPr lang="ko-KR" altLang="en-US" sz="2000" b="1" dirty="0">
                <a:latin typeface="+mj-ea"/>
                <a:ea typeface="+mj-ea"/>
              </a:rPr>
              <a:t>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이등변 삼각형 19"/>
          <p:cNvSpPr/>
          <p:nvPr/>
        </p:nvSpPr>
        <p:spPr>
          <a:xfrm rot="10541437">
            <a:off x="780632" y="3598379"/>
            <a:ext cx="332179" cy="286358"/>
          </a:xfrm>
          <a:prstGeom prst="triangle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810466">
            <a:off x="2965638" y="1407441"/>
            <a:ext cx="332179" cy="286358"/>
          </a:xfrm>
          <a:prstGeom prst="triangle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4982218" y="3582990"/>
            <a:ext cx="332179" cy="286358"/>
          </a:xfrm>
          <a:prstGeom prst="triangle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2937882" y="5614955"/>
            <a:ext cx="332179" cy="286358"/>
          </a:xfrm>
          <a:prstGeom prst="triangle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430669" y="895351"/>
            <a:ext cx="6830931" cy="0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55757" y="13655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Ⅲ .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 기술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797282" y="2245013"/>
            <a:ext cx="9116596" cy="3381576"/>
            <a:chOff x="2442306" y="2642290"/>
            <a:chExt cx="7822224" cy="2901461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5041898" y="3980187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7585806" y="3980187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59352" y="4292313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442306" y="2642290"/>
              <a:ext cx="2782766" cy="1239715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4955441" y="4292313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955441" y="2642290"/>
              <a:ext cx="2785697" cy="1239715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7478833" y="4292313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446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7478834" y="2642290"/>
              <a:ext cx="2782766" cy="1239715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446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2848218" y="3103886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5367214" y="3103886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7878453" y="3103886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919332" y="3855482"/>
              <a:ext cx="1743094" cy="4571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044977" y="3855483"/>
              <a:ext cx="644728" cy="53164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8688591" y="3864419"/>
              <a:ext cx="363252" cy="4571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19670" y="4164315"/>
              <a:ext cx="1857369" cy="96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CCTV 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영상을 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컴퓨터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비전으로 분석하여 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주차장 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상황을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사용자에게 전달</a:t>
              </a:r>
              <a:endPara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39549" y="4164315"/>
              <a:ext cx="2255597" cy="741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SPA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인 </a:t>
              </a:r>
              <a:r>
                <a:rPr lang="en-US" altLang="ko-KR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React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를 사용하여</a:t>
              </a: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 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사용자에게 친숙하고 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편리한 </a:t>
              </a:r>
              <a:r>
                <a:rPr lang="ko-KR" altLang="en-US" sz="16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앱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제작</a:t>
              </a:r>
              <a:endPara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78453" y="4164315"/>
              <a:ext cx="2000250" cy="120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스마트폰을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통해 언제 어디서나 실시간 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주차장 정보 </a:t>
              </a:r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확인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  <a:p>
              <a:pPr algn="ctr"/>
              <a:endPara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30463" y="3447876"/>
              <a:ext cx="2367447" cy="41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Computer </a:t>
              </a:r>
              <a:r>
                <a: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Vision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22862" y="3447876"/>
              <a:ext cx="888959" cy="41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+mj-ea"/>
                  <a:ea typeface="+mj-ea"/>
                </a:rPr>
                <a:t>React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83756" y="3430925"/>
              <a:ext cx="1975850" cy="412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+mj-ea"/>
                  <a:ea typeface="+mj-ea"/>
                </a:rPr>
                <a:t>Mobile Web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CB24FE5-ABF9-4F6A-B793-00A629CBE8BB}"/>
              </a:ext>
            </a:extLst>
          </p:cNvPr>
          <p:cNvSpPr/>
          <p:nvPr/>
        </p:nvSpPr>
        <p:spPr>
          <a:xfrm>
            <a:off x="141154" y="630163"/>
            <a:ext cx="34194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ko-KR" altLang="en-US" sz="2600" b="1" i="0" u="none" strike="noStrike" kern="1200" cap="none" spc="-30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빠른 </a:t>
            </a:r>
            <a:r>
              <a:rPr lang="ko-KR" altLang="en-US" sz="2600" b="1" spc="-3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ko-KR" altLang="en-US" sz="2600" b="1" spc="-3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바른 </a:t>
            </a:r>
            <a:r>
              <a:rPr kumimoji="0" lang="ko-KR" altLang="en-US" sz="2600" b="1" i="0" u="none" strike="noStrike" kern="1200" cap="none" spc="-30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</a:t>
            </a:r>
            <a:endParaRPr kumimoji="0" lang="ko-KR" altLang="en-US" sz="2600" b="1" i="0" u="none" strike="noStrike" kern="1200" cap="none" spc="-3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0674" y="648830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-5-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724443" y="1371600"/>
            <a:ext cx="324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◎ </a:t>
            </a:r>
            <a:r>
              <a:rPr lang="ko-KR" altLang="en-US" sz="24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적용 기술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78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430669" y="895351"/>
            <a:ext cx="6830931" cy="0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D69DA62-E2EE-45FE-904A-D24744B3B6CC}"/>
              </a:ext>
            </a:extLst>
          </p:cNvPr>
          <p:cNvSpPr/>
          <p:nvPr/>
        </p:nvSpPr>
        <p:spPr>
          <a:xfrm>
            <a:off x="141154" y="630163"/>
            <a:ext cx="34194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1200" cap="none" spc="-30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빠른 주차  바른 주차</a:t>
            </a:r>
            <a:endParaRPr kumimoji="0" lang="ko-KR" altLang="en-US" sz="2600" b="1" i="0" u="none" strike="noStrike" kern="1200" cap="none" spc="-3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12E043E-AC36-4410-B405-8FD1E14546C6}"/>
              </a:ext>
            </a:extLst>
          </p:cNvPr>
          <p:cNvSpPr/>
          <p:nvPr/>
        </p:nvSpPr>
        <p:spPr>
          <a:xfrm>
            <a:off x="155757" y="136557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Ⅳ.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연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218082" y="4053313"/>
            <a:ext cx="280737" cy="162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99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071575" y="4053312"/>
            <a:ext cx="280737" cy="162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99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799536" y="4053313"/>
            <a:ext cx="280737" cy="162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0674" y="648830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-6-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5DEC7C-532F-4672-A9F2-BE1719C7E816}"/>
              </a:ext>
            </a:extLst>
          </p:cNvPr>
          <p:cNvSpPr txBox="1"/>
          <p:nvPr/>
        </p:nvSpPr>
        <p:spPr>
          <a:xfrm>
            <a:off x="791601" y="1202816"/>
            <a:ext cx="405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◎ 접속 방법</a:t>
            </a:r>
            <a:r>
              <a:rPr lang="en-US" altLang="ko-KR" sz="14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스마트폰</a:t>
            </a:r>
            <a:r>
              <a:rPr lang="ko-KR" altLang="en-US" sz="14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접속</a:t>
            </a:r>
            <a:r>
              <a:rPr lang="en-US" altLang="ko-KR" sz="1400" b="1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+mj-ea"/>
                <a:ea typeface="+mj-ea"/>
              </a:rPr>
              <a:t>)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endParaRPr lang="en-US" altLang="ko-KR" sz="14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75DEC7C-532F-4672-A9F2-BE1719C7E816}"/>
              </a:ext>
            </a:extLst>
          </p:cNvPr>
          <p:cNvSpPr txBox="1"/>
          <p:nvPr/>
        </p:nvSpPr>
        <p:spPr>
          <a:xfrm>
            <a:off x="1403245" y="1710365"/>
            <a:ext cx="310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latin typeface="+mj-ea"/>
                <a:ea typeface="+mj-ea"/>
              </a:rPr>
              <a:t>▪ </a:t>
            </a:r>
            <a:r>
              <a:rPr lang="en-US" altLang="ko-KR" sz="1600" b="1" dirty="0" smtClean="0">
                <a:latin typeface="+mj-ea"/>
                <a:ea typeface="+mj-ea"/>
              </a:rPr>
              <a:t>URL : </a:t>
            </a:r>
            <a:r>
              <a:rPr lang="en-US" altLang="ko-KR" sz="1600" b="1" dirty="0" smtClean="0">
                <a:latin typeface="+mj-ea"/>
                <a:ea typeface="+mj-ea"/>
                <a:hlinkClick r:id="rId4"/>
              </a:rPr>
              <a:t>https://gxo9r.csb.app</a:t>
            </a:r>
            <a:endParaRPr lang="en-US" altLang="ko-KR" sz="16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75DEC7C-532F-4672-A9F2-BE1719C7E816}"/>
              </a:ext>
            </a:extLst>
          </p:cNvPr>
          <p:cNvSpPr txBox="1"/>
          <p:nvPr/>
        </p:nvSpPr>
        <p:spPr>
          <a:xfrm>
            <a:off x="6182988" y="1710365"/>
            <a:ext cx="132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latin typeface="+mj-ea"/>
                <a:ea typeface="+mj-ea"/>
              </a:rPr>
              <a:t>▪ </a:t>
            </a:r>
            <a:r>
              <a:rPr lang="en-US" altLang="ko-KR" sz="1600" b="1" dirty="0" smtClean="0">
                <a:latin typeface="+mj-ea"/>
                <a:ea typeface="+mj-ea"/>
              </a:rPr>
              <a:t>QR</a:t>
            </a:r>
            <a:r>
              <a:rPr lang="ko-KR" altLang="en-US" sz="1600" b="1" dirty="0" smtClean="0">
                <a:latin typeface="+mj-ea"/>
                <a:ea typeface="+mj-ea"/>
              </a:rPr>
              <a:t>코드 </a:t>
            </a:r>
            <a:r>
              <a:rPr lang="en-US" altLang="ko-KR" sz="1600" b="1" dirty="0" smtClean="0">
                <a:latin typeface="+mj-ea"/>
                <a:ea typeface="+mj-ea"/>
              </a:rPr>
              <a:t>:  </a:t>
            </a:r>
            <a:endParaRPr lang="en-US" altLang="ko-KR" sz="1600" b="1" dirty="0" smtClean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24" name="Picture 2" descr="C:\Users\Admin\Desktop\빠른주차_바른주차(QR코드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11" y="1122605"/>
            <a:ext cx="1322725" cy="13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239153" y="5998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주차장 선택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67364" y="599844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실시간 </a:t>
            </a:r>
            <a:r>
              <a:rPr lang="ko-KR" altLang="en-US" b="1" dirty="0" smtClean="0"/>
              <a:t>주차자리 </a:t>
            </a:r>
            <a:r>
              <a:rPr lang="ko-KR" altLang="en-US" b="1" dirty="0" smtClean="0"/>
              <a:t>확인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679365" y="5998448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주차 </a:t>
            </a:r>
            <a:r>
              <a:rPr lang="en-US" altLang="ko-KR" b="1" dirty="0" smtClean="0"/>
              <a:t>CCTV </a:t>
            </a:r>
            <a:r>
              <a:rPr lang="ko-KR" altLang="en-US" b="1" dirty="0" smtClean="0"/>
              <a:t>확인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66826" y="599844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부정주차 </a:t>
            </a:r>
            <a:r>
              <a:rPr lang="ko-KR" altLang="en-US" b="1" dirty="0" smtClean="0"/>
              <a:t>확인 및 단속</a:t>
            </a:r>
            <a:endParaRPr lang="ko-KR" altLang="en-US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474924" y="2558343"/>
            <a:ext cx="2239962" cy="3368468"/>
            <a:chOff x="6201768" y="2863533"/>
            <a:chExt cx="2239962" cy="3368468"/>
          </a:xfrm>
        </p:grpSpPr>
        <p:pic>
          <p:nvPicPr>
            <p:cNvPr id="1039" name="Picture 15" descr="C:\Users\Admin\Desktop\동영상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349" y="3119416"/>
              <a:ext cx="2224800" cy="3112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3" descr="C:\Users\Admin\Desktop\상태바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768" y="2863533"/>
              <a:ext cx="2239962" cy="26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817683" y="2558343"/>
            <a:ext cx="2239962" cy="3360601"/>
            <a:chOff x="544527" y="2863533"/>
            <a:chExt cx="2239962" cy="3360601"/>
          </a:xfrm>
        </p:grpSpPr>
        <p:grpSp>
          <p:nvGrpSpPr>
            <p:cNvPr id="40" name="그룹 39"/>
            <p:cNvGrpSpPr/>
            <p:nvPr/>
          </p:nvGrpSpPr>
          <p:grpSpPr>
            <a:xfrm>
              <a:off x="544527" y="2863533"/>
              <a:ext cx="2239962" cy="3360601"/>
              <a:chOff x="544527" y="2863533"/>
              <a:chExt cx="2239962" cy="3360601"/>
            </a:xfrm>
          </p:grpSpPr>
          <p:pic>
            <p:nvPicPr>
              <p:cNvPr id="1036" name="Picture 12" descr="C:\Users\Admin\Desktop\메인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119" y="3128645"/>
                <a:ext cx="2224800" cy="309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7" name="Picture 13" descr="C:\Users\Admin\Desktop\상태바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27" y="2863533"/>
                <a:ext cx="2239962" cy="265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아래쪽 화살표 40"/>
            <p:cNvSpPr/>
            <p:nvPr/>
          </p:nvSpPr>
          <p:spPr>
            <a:xfrm rot="9157338">
              <a:off x="1297573" y="5387339"/>
              <a:ext cx="289560" cy="381000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60175" y="2558343"/>
            <a:ext cx="2239962" cy="3336642"/>
            <a:chOff x="3387019" y="2863533"/>
            <a:chExt cx="2239962" cy="3336642"/>
          </a:xfrm>
        </p:grpSpPr>
        <p:sp>
          <p:nvSpPr>
            <p:cNvPr id="66" name="아래쪽 화살표 65"/>
            <p:cNvSpPr/>
            <p:nvPr/>
          </p:nvSpPr>
          <p:spPr>
            <a:xfrm rot="9157338">
              <a:off x="4272734" y="5394958"/>
              <a:ext cx="289560" cy="381000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Picture 14" descr="C:\Users\Admin\Desktop\주차장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640" y="3125131"/>
              <a:ext cx="2224800" cy="3075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3" descr="C:\Users\Admin\Desktop\상태바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19" y="2863533"/>
              <a:ext cx="2239962" cy="26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9200554" y="2558184"/>
            <a:ext cx="2239962" cy="3364064"/>
            <a:chOff x="8927398" y="2863374"/>
            <a:chExt cx="2239962" cy="3364064"/>
          </a:xfrm>
        </p:grpSpPr>
        <p:pic>
          <p:nvPicPr>
            <p:cNvPr id="1040" name="Picture 16" descr="C:\Users\Admin\Desktop\부정주차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979" y="3123289"/>
              <a:ext cx="2224800" cy="310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3" descr="C:\Users\Admin\Desktop\상태바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398" y="2863374"/>
              <a:ext cx="2239962" cy="26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아래쪽 화살표 66"/>
            <p:cNvSpPr/>
            <p:nvPr/>
          </p:nvSpPr>
          <p:spPr>
            <a:xfrm rot="9157338">
              <a:off x="10533013" y="5394959"/>
              <a:ext cx="289560" cy="381000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9836256" y="3451470"/>
            <a:ext cx="28194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4024" y="2993891"/>
            <a:ext cx="5927725" cy="103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6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감사합니다 </a:t>
            </a:r>
            <a:r>
              <a:rPr lang="en-US" altLang="ko-KR" sz="6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^^</a:t>
            </a:r>
            <a:endParaRPr lang="ko-KR" altLang="en-US" sz="6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8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17872</TotalTime>
  <Words>356</Words>
  <Application>Microsoft Office PowerPoint</Application>
  <PresentationFormat>사용자 지정</PresentationFormat>
  <Paragraphs>87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국민안전을 위한 포장파손 교통사고 제로화</dc:title>
  <dc:creator>user</dc:creator>
  <cp:lastModifiedBy>Admin</cp:lastModifiedBy>
  <cp:revision>566</cp:revision>
  <cp:lastPrinted>2017-10-17T09:01:27Z</cp:lastPrinted>
  <dcterms:created xsi:type="dcterms:W3CDTF">2017-09-13T01:48:25Z</dcterms:created>
  <dcterms:modified xsi:type="dcterms:W3CDTF">2019-10-24T14:25:27Z</dcterms:modified>
</cp:coreProperties>
</file>