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bel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Montserrat" panose="020B0604020202020204" charset="0"/>
      <p:regular r:id="rId37"/>
      <p:bold r:id="rId38"/>
      <p:italic r:id="rId39"/>
      <p:boldItalic r:id="rId40"/>
    </p:embeddedFont>
    <p:embeddedFont>
      <p:font typeface="Rubik Light" panose="020B0604020202020204" charset="-79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5BFBE-0A03-4B7A-86D0-0D5CCD13F1C1}" v="3" dt="2021-03-30T04:27:01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 Juan Lee" userId="b77a2eac279d0f90" providerId="LiveId" clId="{40A5BFBE-0A03-4B7A-86D0-0D5CCD13F1C1}"/>
    <pc:docChg chg="custSel modSld">
      <pc:chgData name="Chin Juan Lee" userId="b77a2eac279d0f90" providerId="LiveId" clId="{40A5BFBE-0A03-4B7A-86D0-0D5CCD13F1C1}" dt="2021-03-30T04:28:53.083" v="136" actId="20577"/>
      <pc:docMkLst>
        <pc:docMk/>
      </pc:docMkLst>
      <pc:sldChg chg="addSp modSp mod">
        <pc:chgData name="Chin Juan Lee" userId="b77a2eac279d0f90" providerId="LiveId" clId="{40A5BFBE-0A03-4B7A-86D0-0D5CCD13F1C1}" dt="2021-03-29T17:42:51.837" v="77" actId="115"/>
        <pc:sldMkLst>
          <pc:docMk/>
          <pc:sldMk cId="0" sldId="258"/>
        </pc:sldMkLst>
        <pc:spChg chg="add mod">
          <ac:chgData name="Chin Juan Lee" userId="b77a2eac279d0f90" providerId="LiveId" clId="{40A5BFBE-0A03-4B7A-86D0-0D5CCD13F1C1}" dt="2021-03-29T17:42:51.837" v="77" actId="115"/>
          <ac:spMkLst>
            <pc:docMk/>
            <pc:sldMk cId="0" sldId="258"/>
            <ac:spMk id="2" creationId="{8D076249-FE02-4A4E-83CA-AF1747A98ADB}"/>
          </ac:spMkLst>
        </pc:spChg>
        <pc:spChg chg="mod">
          <ac:chgData name="Chin Juan Lee" userId="b77a2eac279d0f90" providerId="LiveId" clId="{40A5BFBE-0A03-4B7A-86D0-0D5CCD13F1C1}" dt="2021-03-29T17:41:56.437" v="39" actId="20577"/>
          <ac:spMkLst>
            <pc:docMk/>
            <pc:sldMk cId="0" sldId="258"/>
            <ac:spMk id="338" creationId="{00000000-0000-0000-0000-000000000000}"/>
          </ac:spMkLst>
        </pc:spChg>
      </pc:sldChg>
      <pc:sldChg chg="addSp delSp modSp mod modNotes">
        <pc:chgData name="Chin Juan Lee" userId="b77a2eac279d0f90" providerId="LiveId" clId="{40A5BFBE-0A03-4B7A-86D0-0D5CCD13F1C1}" dt="2021-03-30T04:27:38.963" v="134" actId="478"/>
        <pc:sldMkLst>
          <pc:docMk/>
          <pc:sldMk cId="0" sldId="261"/>
        </pc:sldMkLst>
        <pc:spChg chg="add del mod">
          <ac:chgData name="Chin Juan Lee" userId="b77a2eac279d0f90" providerId="LiveId" clId="{40A5BFBE-0A03-4B7A-86D0-0D5CCD13F1C1}" dt="2021-03-30T04:27:38.963" v="134" actId="478"/>
          <ac:spMkLst>
            <pc:docMk/>
            <pc:sldMk cId="0" sldId="261"/>
            <ac:spMk id="2" creationId="{27371577-C2FE-40C7-BAA0-B2E444E7A7F9}"/>
          </ac:spMkLst>
        </pc:spChg>
      </pc:sldChg>
      <pc:sldChg chg="addSp modSp modNotes">
        <pc:chgData name="Chin Juan Lee" userId="b77a2eac279d0f90" providerId="LiveId" clId="{40A5BFBE-0A03-4B7A-86D0-0D5CCD13F1C1}" dt="2021-03-29T17:42:57.262" v="78"/>
        <pc:sldMkLst>
          <pc:docMk/>
          <pc:sldMk cId="0" sldId="262"/>
        </pc:sldMkLst>
        <pc:spChg chg="add mod">
          <ac:chgData name="Chin Juan Lee" userId="b77a2eac279d0f90" providerId="LiveId" clId="{40A5BFBE-0A03-4B7A-86D0-0D5CCD13F1C1}" dt="2021-03-29T17:42:57.262" v="78"/>
          <ac:spMkLst>
            <pc:docMk/>
            <pc:sldMk cId="0" sldId="262"/>
            <ac:spMk id="8" creationId="{52E6B9F4-8E07-4F11-B456-E6B44A62E6C5}"/>
          </ac:spMkLst>
        </pc:spChg>
      </pc:sldChg>
      <pc:sldChg chg="modSp mod">
        <pc:chgData name="Chin Juan Lee" userId="b77a2eac279d0f90" providerId="LiveId" clId="{40A5BFBE-0A03-4B7A-86D0-0D5CCD13F1C1}" dt="2021-03-30T04:28:53.083" v="136" actId="20577"/>
        <pc:sldMkLst>
          <pc:docMk/>
          <pc:sldMk cId="0" sldId="279"/>
        </pc:sldMkLst>
        <pc:spChg chg="mod">
          <ac:chgData name="Chin Juan Lee" userId="b77a2eac279d0f90" providerId="LiveId" clId="{40A5BFBE-0A03-4B7A-86D0-0D5CCD13F1C1}" dt="2021-03-30T04:28:53.083" v="136" actId="20577"/>
          <ac:spMkLst>
            <pc:docMk/>
            <pc:sldMk cId="0" sldId="279"/>
            <ac:spMk id="5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cafe0accb2_6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cafe0accb2_6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fe0accb2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afe0accb2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7c20f0d3c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7c20f0d3c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7c20f0d3c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7c20f0d3c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afe0accb2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afe0accb2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7c20f0d3c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7c20f0d3c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acb1ff9b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acb1ff9b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7c20f0d3c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7c20f0d3c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afe0accb2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afe0accb2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afe0accb2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afe0accb2_6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acb1ff9b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acb1ff9b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afe0accb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afe0accb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acb1ff9b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acb1ff9b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7c20f0d3c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7c20f0d3c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acb1ff9b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acb1ff9b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7c20f0d3c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7c20f0d3c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afe0ac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afe0ac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afe0accb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afe0accb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acb1ff9b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acb1ff9b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acd275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acd275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7c20f0d3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7c20f0d3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c7c20f0d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c7c20f0d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7c20f0d3c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7c20f0d3c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c20f0d3c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c20f0d3c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acb1ff9b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acb1ff9b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7c20f0d3c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7c20f0d3c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afe0accb2_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afe0accb2_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BT2102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Assignment 1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Group 35</a:t>
            </a:r>
            <a:endParaRPr sz="5000"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1"/>
          </p:nvPr>
        </p:nvSpPr>
        <p:spPr>
          <a:xfrm>
            <a:off x="122550" y="4088750"/>
            <a:ext cx="88989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Members: Lee Chin Juan, Pae En Yang, Lee Chen Xi,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 Wee Yang, Eugene Lim, Brigitte Puteri Santoso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subTitle" idx="4294967295"/>
          </p:nvPr>
        </p:nvSpPr>
        <p:spPr>
          <a:xfrm>
            <a:off x="2607451" y="741975"/>
            <a:ext cx="3929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User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800" u="sng">
                <a:solidFill>
                  <a:srgbClr val="FFFFFF"/>
                </a:solidFill>
              </a:rPr>
              <a:t>UserID</a:t>
            </a:r>
            <a:r>
              <a:rPr lang="en" sz="1800">
                <a:solidFill>
                  <a:srgbClr val="FFFFFF"/>
                </a:solidFill>
              </a:rPr>
              <a:t>, Name, Password)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Primary Key: </a:t>
            </a:r>
            <a:r>
              <a:rPr lang="en" sz="1800" b="1" u="sng"/>
              <a:t>UserID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title" idx="4294967295"/>
          </p:nvPr>
        </p:nvSpPr>
        <p:spPr>
          <a:xfrm>
            <a:off x="3148950" y="3105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USER</a:t>
            </a:r>
            <a:endParaRPr>
              <a:solidFill>
                <a:srgbClr val="FFFF00"/>
              </a:solidFill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1409699" y="1697034"/>
            <a:ext cx="6375744" cy="3176546"/>
            <a:chOff x="1248486" y="738825"/>
            <a:chExt cx="6646939" cy="3665950"/>
          </a:xfrm>
        </p:grpSpPr>
        <p:sp>
          <p:nvSpPr>
            <p:cNvPr id="413" name="Google Shape;413;p3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5" name="Google Shape;415;p36"/>
          <p:cNvPicPr preferRelativeResize="0"/>
          <p:nvPr/>
        </p:nvPicPr>
        <p:blipFill rotWithShape="1">
          <a:blip r:embed="rId3">
            <a:alphaModFix/>
          </a:blip>
          <a:srcRect l="17407" t="17315" r="14514" b="27557"/>
          <a:stretch/>
        </p:blipFill>
        <p:spPr>
          <a:xfrm>
            <a:off x="1384125" y="1833150"/>
            <a:ext cx="6375749" cy="290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>
            <a:spLocks noGrp="1"/>
          </p:cNvSpPr>
          <p:nvPr>
            <p:ph type="title" idx="4294967295"/>
          </p:nvPr>
        </p:nvSpPr>
        <p:spPr>
          <a:xfrm>
            <a:off x="3148951" y="29442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PAYMENT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4294967295"/>
          </p:nvPr>
        </p:nvSpPr>
        <p:spPr>
          <a:xfrm>
            <a:off x="871950" y="725825"/>
            <a:ext cx="7400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Payment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800" u="sng">
                <a:solidFill>
                  <a:srgbClr val="FFFFFF"/>
                </a:solidFill>
              </a:rPr>
              <a:t>PaymentID</a:t>
            </a:r>
            <a:r>
              <a:rPr lang="en" sz="1800">
                <a:solidFill>
                  <a:srgbClr val="FFFFFF"/>
                </a:solidFill>
              </a:rPr>
              <a:t>, PaymentDateTime, PaymentAmount)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Primary Key: </a:t>
            </a:r>
            <a:r>
              <a:rPr lang="en" sz="1800" b="1" u="sng"/>
              <a:t>PaymentID</a:t>
            </a:r>
            <a:endParaRPr sz="1800" b="1" u="sng"/>
          </a:p>
        </p:txBody>
      </p:sp>
      <p:grpSp>
        <p:nvGrpSpPr>
          <p:cNvPr id="422" name="Google Shape;422;p37"/>
          <p:cNvGrpSpPr/>
          <p:nvPr/>
        </p:nvGrpSpPr>
        <p:grpSpPr>
          <a:xfrm>
            <a:off x="1409699" y="1697034"/>
            <a:ext cx="6375744" cy="3176546"/>
            <a:chOff x="1248486" y="738825"/>
            <a:chExt cx="6646939" cy="3665950"/>
          </a:xfrm>
        </p:grpSpPr>
        <p:sp>
          <p:nvSpPr>
            <p:cNvPr id="423" name="Google Shape;423;p3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5" name="Google Shape;425;p37"/>
          <p:cNvPicPr preferRelativeResize="0"/>
          <p:nvPr/>
        </p:nvPicPr>
        <p:blipFill rotWithShape="1">
          <a:blip r:embed="rId3">
            <a:alphaModFix/>
          </a:blip>
          <a:srcRect l="22690" t="22732" r="16574" b="30472"/>
          <a:stretch/>
        </p:blipFill>
        <p:spPr>
          <a:xfrm>
            <a:off x="1482675" y="1935312"/>
            <a:ext cx="6229800" cy="269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1717675" y="539500"/>
            <a:ext cx="5708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for Strong Entities</a:t>
            </a:r>
            <a:endParaRPr/>
          </a:p>
        </p:txBody>
      </p:sp>
      <p:sp>
        <p:nvSpPr>
          <p:cNvPr id="431" name="Google Shape;431;p38"/>
          <p:cNvSpPr txBox="1"/>
          <p:nvPr/>
        </p:nvSpPr>
        <p:spPr>
          <a:xfrm>
            <a:off x="1344600" y="1686125"/>
            <a:ext cx="7060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Book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Title, Year of Publication, Author, Publisher, Category)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Name, Password)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Payment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PaymentDateTime, PaymentAmount)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Relational Schema for Weak Entities</a:t>
            </a:r>
            <a:endParaRPr/>
          </a:p>
        </p:txBody>
      </p:sp>
      <p:sp>
        <p:nvSpPr>
          <p:cNvPr id="438" name="Google Shape;438;p39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0"/>
          <p:cNvGrpSpPr/>
          <p:nvPr/>
        </p:nvGrpSpPr>
        <p:grpSpPr>
          <a:xfrm>
            <a:off x="583172" y="1544624"/>
            <a:ext cx="7977657" cy="3272594"/>
            <a:chOff x="1248486" y="738825"/>
            <a:chExt cx="6646939" cy="3665950"/>
          </a:xfrm>
        </p:grpSpPr>
        <p:sp>
          <p:nvSpPr>
            <p:cNvPr id="444" name="Google Shape;444;p4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40"/>
          <p:cNvSpPr txBox="1">
            <a:spLocks noGrp="1"/>
          </p:cNvSpPr>
          <p:nvPr>
            <p:ph type="title" idx="4294967295"/>
          </p:nvPr>
        </p:nvSpPr>
        <p:spPr>
          <a:xfrm>
            <a:off x="3148938" y="20984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6D7A8"/>
                </a:solidFill>
              </a:rPr>
              <a:t>FINE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4294967295"/>
          </p:nvPr>
        </p:nvSpPr>
        <p:spPr>
          <a:xfrm>
            <a:off x="1355550" y="641250"/>
            <a:ext cx="6432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B6D7A8"/>
                </a:solidFill>
              </a:rPr>
              <a:t>Fine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800" u="sng">
                <a:solidFill>
                  <a:srgbClr val="FFFFFF"/>
                </a:solidFill>
              </a:rPr>
              <a:t>UserID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lang="en" sz="1800" u="sng">
                <a:solidFill>
                  <a:srgbClr val="FFFFFF"/>
                </a:solidFill>
              </a:rPr>
              <a:t>FineDateTime</a:t>
            </a:r>
            <a:r>
              <a:rPr lang="en" sz="1800">
                <a:solidFill>
                  <a:srgbClr val="FFFFFF"/>
                </a:solidFill>
              </a:rPr>
              <a:t>, FineAmout)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Primary Key: (</a:t>
            </a:r>
            <a:r>
              <a:rPr lang="en" sz="1800" b="1" u="sng"/>
              <a:t>UserID</a:t>
            </a:r>
            <a:r>
              <a:rPr lang="en" sz="1800" b="1"/>
              <a:t>, </a:t>
            </a:r>
            <a:r>
              <a:rPr lang="en" sz="1800" b="1" u="sng"/>
              <a:t>FineDateTime</a:t>
            </a:r>
            <a:r>
              <a:rPr lang="en" sz="1800" b="1"/>
              <a:t>)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3524250" y="3086100"/>
            <a:ext cx="2247900" cy="962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3">
            <a:alphaModFix/>
          </a:blip>
          <a:srcRect l="19066" t="9600" r="16454" b="32249"/>
          <a:stretch/>
        </p:blipFill>
        <p:spPr>
          <a:xfrm>
            <a:off x="1030990" y="1133475"/>
            <a:ext cx="7082026" cy="3592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 txBox="1"/>
          <p:nvPr/>
        </p:nvSpPr>
        <p:spPr>
          <a:xfrm>
            <a:off x="960725" y="1761525"/>
            <a:ext cx="2334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Note: Fine is a weak entity of User, it will take in the Primary Key of User: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endParaRPr u="sng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1717675" y="539500"/>
            <a:ext cx="5708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for Weak Entities</a:t>
            </a:r>
            <a:endParaRPr/>
          </a:p>
        </p:txBody>
      </p:sp>
      <p:sp>
        <p:nvSpPr>
          <p:cNvPr id="456" name="Google Shape;456;p41"/>
          <p:cNvSpPr txBox="1"/>
          <p:nvPr/>
        </p:nvSpPr>
        <p:spPr>
          <a:xfrm>
            <a:off x="1344600" y="1686125"/>
            <a:ext cx="7060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Fine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FineDateTime,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FineAmount)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Relational Schema for Relationship</a:t>
            </a:r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3"/>
          <p:cNvGrpSpPr/>
          <p:nvPr/>
        </p:nvGrpSpPr>
        <p:grpSpPr>
          <a:xfrm>
            <a:off x="583172" y="1544624"/>
            <a:ext cx="7977657" cy="3272594"/>
            <a:chOff x="1248486" y="738825"/>
            <a:chExt cx="6646939" cy="3665950"/>
          </a:xfrm>
        </p:grpSpPr>
        <p:sp>
          <p:nvSpPr>
            <p:cNvPr id="469" name="Google Shape;469;p43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3"/>
          <p:cNvSpPr txBox="1">
            <a:spLocks noGrp="1"/>
          </p:cNvSpPr>
          <p:nvPr>
            <p:ph type="subTitle" idx="4294967295"/>
          </p:nvPr>
        </p:nvSpPr>
        <p:spPr>
          <a:xfrm>
            <a:off x="1099950" y="814550"/>
            <a:ext cx="6944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Loan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rgbClr val="FFFFFF"/>
                </a:solidFill>
              </a:rPr>
              <a:t>BookID</a:t>
            </a:r>
            <a:r>
              <a:rPr lang="en">
                <a:solidFill>
                  <a:srgbClr val="FFFFFF"/>
                </a:solidFill>
              </a:rPr>
              <a:t>, UserID, ExpectedDueDate, ExtensionStatus)</a:t>
            </a:r>
            <a:endParaRPr>
              <a:solidFill>
                <a:srgbClr val="FFFFFF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Primary Key: </a:t>
            </a:r>
            <a:r>
              <a:rPr lang="en" b="1" u="sng"/>
              <a:t>BookID</a:t>
            </a:r>
            <a:endParaRPr b="1" u="sng"/>
          </a:p>
        </p:txBody>
      </p:sp>
      <p:sp>
        <p:nvSpPr>
          <p:cNvPr id="472" name="Google Shape;472;p43"/>
          <p:cNvSpPr txBox="1">
            <a:spLocks noGrp="1"/>
          </p:cNvSpPr>
          <p:nvPr>
            <p:ph type="title" idx="4294967295"/>
          </p:nvPr>
        </p:nvSpPr>
        <p:spPr>
          <a:xfrm>
            <a:off x="3215926" y="29904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 	LOAN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LOAN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Book (1:N)</a:t>
            </a: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064555C-62E6-4AC6-9B74-9FF63B11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" y="1103172"/>
            <a:ext cx="7668107" cy="4313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44"/>
          <p:cNvGrpSpPr/>
          <p:nvPr/>
        </p:nvGrpSpPr>
        <p:grpSpPr>
          <a:xfrm>
            <a:off x="600450" y="1731240"/>
            <a:ext cx="7943092" cy="3211372"/>
            <a:chOff x="1248486" y="738825"/>
            <a:chExt cx="6646939" cy="3665950"/>
          </a:xfrm>
        </p:grpSpPr>
        <p:sp>
          <p:nvSpPr>
            <p:cNvPr id="479" name="Google Shape;479;p4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44"/>
          <p:cNvSpPr txBox="1">
            <a:spLocks noGrp="1"/>
          </p:cNvSpPr>
          <p:nvPr>
            <p:ph type="subTitle" idx="4294967295"/>
          </p:nvPr>
        </p:nvSpPr>
        <p:spPr>
          <a:xfrm>
            <a:off x="2161200" y="982400"/>
            <a:ext cx="482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Reserve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rgbClr val="FFFFFF"/>
                </a:solidFill>
              </a:rPr>
              <a:t>BookID</a:t>
            </a:r>
            <a:r>
              <a:rPr lang="en">
                <a:solidFill>
                  <a:srgbClr val="FFFFFF"/>
                </a:solidFill>
              </a:rPr>
              <a:t>, UserID, ReserveDate)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Primary Key: </a:t>
            </a:r>
            <a:r>
              <a:rPr lang="en" b="1" u="sng"/>
              <a:t>BookID</a:t>
            </a:r>
            <a:r>
              <a:rPr lang="en" b="1"/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4"/>
          <p:cNvSpPr txBox="1">
            <a:spLocks noGrp="1"/>
          </p:cNvSpPr>
          <p:nvPr>
            <p:ph type="title" idx="4294967295"/>
          </p:nvPr>
        </p:nvSpPr>
        <p:spPr>
          <a:xfrm>
            <a:off x="3041238" y="300900"/>
            <a:ext cx="3061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RESERVE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RESERVE</a:t>
            </a:r>
            <a:r>
              <a:rPr lang="en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 (1:N)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F5BF5-C942-4202-8C9B-C5DFDABA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69" y="1266911"/>
            <a:ext cx="7664385" cy="43112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45"/>
          <p:cNvGrpSpPr/>
          <p:nvPr/>
        </p:nvGrpSpPr>
        <p:grpSpPr>
          <a:xfrm>
            <a:off x="735818" y="1644288"/>
            <a:ext cx="7824777" cy="3320251"/>
            <a:chOff x="1248486" y="738825"/>
            <a:chExt cx="6646939" cy="3665950"/>
          </a:xfrm>
        </p:grpSpPr>
        <p:sp>
          <p:nvSpPr>
            <p:cNvPr id="489" name="Google Shape;489;p45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1" name="Google Shape;491;p45"/>
          <p:cNvSpPr txBox="1"/>
          <p:nvPr/>
        </p:nvSpPr>
        <p:spPr>
          <a:xfrm>
            <a:off x="2441700" y="0"/>
            <a:ext cx="4260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Abel"/>
                <a:ea typeface="Abel"/>
                <a:cs typeface="Abel"/>
                <a:sym typeface="Abel"/>
              </a:rPr>
              <a:t>SETTLE</a:t>
            </a:r>
            <a:endParaRPr sz="2700">
              <a:solidFill>
                <a:srgbClr val="FF0000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 </a:t>
            </a:r>
            <a:r>
              <a:rPr lang="en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SETTLE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FINE (1:1)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Optional Participation by Payment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45"/>
          <p:cNvSpPr txBox="1"/>
          <p:nvPr/>
        </p:nvSpPr>
        <p:spPr>
          <a:xfrm>
            <a:off x="3223050" y="9330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Settle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UserID)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Primary Key: </a:t>
            </a:r>
            <a:r>
              <a:rPr lang="en" sz="16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endParaRPr/>
          </a:p>
        </p:txBody>
      </p:sp>
      <p:grpSp>
        <p:nvGrpSpPr>
          <p:cNvPr id="493" name="Google Shape;493;p45"/>
          <p:cNvGrpSpPr/>
          <p:nvPr/>
        </p:nvGrpSpPr>
        <p:grpSpPr>
          <a:xfrm>
            <a:off x="412500" y="1155850"/>
            <a:ext cx="7910323" cy="4449549"/>
            <a:chOff x="364875" y="346975"/>
            <a:chExt cx="7910323" cy="4449549"/>
          </a:xfrm>
        </p:grpSpPr>
        <p:cxnSp>
          <p:nvCxnSpPr>
            <p:cNvPr id="494" name="Google Shape;494;p45"/>
            <p:cNvCxnSpPr/>
            <p:nvPr/>
          </p:nvCxnSpPr>
          <p:spPr>
            <a:xfrm>
              <a:off x="3152775" y="2438400"/>
              <a:ext cx="7431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5" name="Google Shape;495;p45"/>
            <p:cNvGrpSpPr/>
            <p:nvPr/>
          </p:nvGrpSpPr>
          <p:grpSpPr>
            <a:xfrm>
              <a:off x="364875" y="346975"/>
              <a:ext cx="7910323" cy="4449549"/>
              <a:chOff x="364875" y="346975"/>
              <a:chExt cx="7910323" cy="4449549"/>
            </a:xfrm>
          </p:grpSpPr>
          <p:sp>
            <p:nvSpPr>
              <p:cNvPr id="496" name="Google Shape;496;p45"/>
              <p:cNvSpPr/>
              <p:nvPr/>
            </p:nvSpPr>
            <p:spPr>
              <a:xfrm>
                <a:off x="5547625" y="2113825"/>
                <a:ext cx="1645200" cy="7173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97" name="Google Shape;497;p4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4875" y="346975"/>
                <a:ext cx="7910323" cy="44495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</a:t>
            </a:r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6"/>
          <p:cNvGrpSpPr/>
          <p:nvPr/>
        </p:nvGrpSpPr>
        <p:grpSpPr>
          <a:xfrm>
            <a:off x="742032" y="1692947"/>
            <a:ext cx="7659933" cy="3197808"/>
            <a:chOff x="1248486" y="738825"/>
            <a:chExt cx="6646939" cy="3665950"/>
          </a:xfrm>
        </p:grpSpPr>
        <p:sp>
          <p:nvSpPr>
            <p:cNvPr id="503" name="Google Shape;503;p4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46"/>
          <p:cNvSpPr txBox="1">
            <a:spLocks noGrp="1"/>
          </p:cNvSpPr>
          <p:nvPr>
            <p:ph type="subTitle" idx="4294967295"/>
          </p:nvPr>
        </p:nvSpPr>
        <p:spPr>
          <a:xfrm>
            <a:off x="2942100" y="9628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Make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rgbClr val="FFFFFF"/>
                </a:solidFill>
              </a:rPr>
              <a:t>PaymentID</a:t>
            </a:r>
            <a:r>
              <a:rPr lang="en">
                <a:solidFill>
                  <a:srgbClr val="FFFFFF"/>
                </a:solidFill>
              </a:rPr>
              <a:t>, UserID)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Primary Key: </a:t>
            </a:r>
            <a:r>
              <a:rPr lang="en" b="1" u="sng"/>
              <a:t>PaymentID</a:t>
            </a:r>
            <a:endParaRPr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6"/>
          <p:cNvSpPr txBox="1">
            <a:spLocks noGrp="1"/>
          </p:cNvSpPr>
          <p:nvPr>
            <p:ph type="title" idx="4294967295"/>
          </p:nvPr>
        </p:nvSpPr>
        <p:spPr>
          <a:xfrm>
            <a:off x="2942100" y="281325"/>
            <a:ext cx="32598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MAKE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Payment (1:N)</a:t>
            </a:r>
            <a:endParaRPr/>
          </a:p>
        </p:txBody>
      </p:sp>
      <p:pic>
        <p:nvPicPr>
          <p:cNvPr id="507" name="Google Shape;507;p46"/>
          <p:cNvPicPr preferRelativeResize="0"/>
          <p:nvPr/>
        </p:nvPicPr>
        <p:blipFill rotWithShape="1">
          <a:blip r:embed="rId3">
            <a:alphaModFix/>
          </a:blip>
          <a:srcRect l="8066" t="18962" r="4252" b="24077"/>
          <a:stretch/>
        </p:blipFill>
        <p:spPr>
          <a:xfrm>
            <a:off x="972862" y="1976700"/>
            <a:ext cx="7198277" cy="263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"/>
          <p:cNvSpPr txBox="1">
            <a:spLocks noGrp="1"/>
          </p:cNvSpPr>
          <p:nvPr>
            <p:ph type="title"/>
          </p:nvPr>
        </p:nvSpPr>
        <p:spPr>
          <a:xfrm>
            <a:off x="1717675" y="539500"/>
            <a:ext cx="5708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 for Relationship</a:t>
            </a:r>
            <a:endParaRPr/>
          </a:p>
        </p:txBody>
      </p:sp>
      <p:sp>
        <p:nvSpPr>
          <p:cNvPr id="513" name="Google Shape;513;p47"/>
          <p:cNvSpPr txBox="1"/>
          <p:nvPr/>
        </p:nvSpPr>
        <p:spPr>
          <a:xfrm>
            <a:off x="1344600" y="1686125"/>
            <a:ext cx="7060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Loan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UserID, ExpectedDueDate, ExtensionStatus)</a:t>
            </a:r>
            <a:r>
              <a:rPr lang="en" sz="16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Reserve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UserID, ReserveDate)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Settle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FineUserID, FineDateTime)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-"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>
            <a:spLocks noGrp="1"/>
          </p:cNvSpPr>
          <p:nvPr>
            <p:ph type="title"/>
          </p:nvPr>
        </p:nvSpPr>
        <p:spPr>
          <a:xfrm>
            <a:off x="1717675" y="539500"/>
            <a:ext cx="5708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and Relationship Schema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1344600" y="1686125"/>
            <a:ext cx="7060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Book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Title, Year of Publication, Author, Publisher, Category)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Name, Password)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Payment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PaymentDateTime, PaymentAmount)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Fine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FineDateTime,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FineAmount) 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Loan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UserID, ExpectedDueDate, ExtensionStatus)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Reserve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UserID, ReserveDate)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Settle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FineUserID, FineDateTime)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6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UserID)</a:t>
            </a:r>
            <a:endParaRPr sz="16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Relational Schema</a:t>
            </a:r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50"/>
          <p:cNvGrpSpPr/>
          <p:nvPr/>
        </p:nvGrpSpPr>
        <p:grpSpPr>
          <a:xfrm>
            <a:off x="-207052" y="1242093"/>
            <a:ext cx="4821690" cy="3339314"/>
            <a:chOff x="1248486" y="738825"/>
            <a:chExt cx="6646939" cy="3665950"/>
          </a:xfrm>
        </p:grpSpPr>
        <p:sp>
          <p:nvSpPr>
            <p:cNvPr id="532" name="Google Shape;532;p5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50"/>
          <p:cNvSpPr txBox="1">
            <a:spLocks noGrp="1"/>
          </p:cNvSpPr>
          <p:nvPr>
            <p:ph type="title"/>
          </p:nvPr>
        </p:nvSpPr>
        <p:spPr>
          <a:xfrm>
            <a:off x="872576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grpSp>
        <p:nvGrpSpPr>
          <p:cNvPr id="535" name="Google Shape;535;p50"/>
          <p:cNvGrpSpPr/>
          <p:nvPr/>
        </p:nvGrpSpPr>
        <p:grpSpPr>
          <a:xfrm>
            <a:off x="4614653" y="1242104"/>
            <a:ext cx="4821690" cy="3339314"/>
            <a:chOff x="1248486" y="738825"/>
            <a:chExt cx="6646939" cy="3665950"/>
          </a:xfrm>
        </p:grpSpPr>
        <p:sp>
          <p:nvSpPr>
            <p:cNvPr id="536" name="Google Shape;536;p5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50"/>
          <p:cNvSpPr txBox="1">
            <a:spLocks noGrp="1"/>
          </p:cNvSpPr>
          <p:nvPr>
            <p:ph type="title"/>
          </p:nvPr>
        </p:nvSpPr>
        <p:spPr>
          <a:xfrm>
            <a:off x="5748001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539" name="Google Shape;539;p50"/>
          <p:cNvSpPr txBox="1"/>
          <p:nvPr/>
        </p:nvSpPr>
        <p:spPr>
          <a:xfrm>
            <a:off x="152400" y="152400"/>
            <a:ext cx="6596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Combining Relationship</a:t>
            </a:r>
            <a:endParaRPr sz="3000"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76050" y="19482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00"/>
                </a:solidFill>
              </a:rPr>
              <a:t>Book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Title, Year of Publication, Author, Publisher, Category)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00"/>
                </a:solidFill>
              </a:rPr>
              <a:t>User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Name, Password)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Payment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PaymentDateTime, PaymentAmount)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3C47D"/>
                </a:solidFill>
              </a:rPr>
              <a:t>Fine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FineDateTime,</a:t>
            </a:r>
            <a:r>
              <a:rPr lang="en" sz="1200">
                <a:solidFill>
                  <a:srgbClr val="FFFFFF"/>
                </a:solidFill>
              </a:rPr>
              <a:t> FineAmount)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Loan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UserID, ExpectedDueDate, ExtensionStatus)</a:t>
            </a:r>
            <a:r>
              <a:rPr lang="en" sz="1200" u="sng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Reserve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UserID, ReserveDate)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Settle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FineUserID, FineDateTime)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Make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UserID)</a:t>
            </a:r>
            <a:endParaRPr sz="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541" name="Google Shape;541;p50"/>
          <p:cNvCxnSpPr/>
          <p:nvPr/>
        </p:nvCxnSpPr>
        <p:spPr>
          <a:xfrm>
            <a:off x="140975" y="4130125"/>
            <a:ext cx="3559500" cy="1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0"/>
          <p:cNvCxnSpPr/>
          <p:nvPr/>
        </p:nvCxnSpPr>
        <p:spPr>
          <a:xfrm>
            <a:off x="152400" y="4308075"/>
            <a:ext cx="2019000" cy="1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50"/>
          <p:cNvSpPr txBox="1">
            <a:spLocks noGrp="1"/>
          </p:cNvSpPr>
          <p:nvPr>
            <p:ph type="subTitle" idx="1"/>
          </p:nvPr>
        </p:nvSpPr>
        <p:spPr>
          <a:xfrm>
            <a:off x="4690675" y="18801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Book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Title, Year of Publication, Author, Publisher, Category, </a:t>
            </a:r>
            <a:r>
              <a:rPr lang="en" sz="1200">
                <a:solidFill>
                  <a:srgbClr val="FF0000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>
                <a:solidFill>
                  <a:srgbClr val="FF0000"/>
                </a:solidFill>
              </a:rPr>
              <a:t>ExpectedDueDate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>
                <a:solidFill>
                  <a:srgbClr val="FF0000"/>
                </a:solidFill>
              </a:rPr>
              <a:t>ExtensionStatus</a:t>
            </a:r>
            <a:r>
              <a:rPr lang="en" sz="1200">
                <a:solidFill>
                  <a:schemeClr val="lt1"/>
                </a:solidFill>
              </a:rPr>
              <a:t>, </a:t>
            </a:r>
            <a:r>
              <a:rPr lang="en" sz="1200">
                <a:solidFill>
                  <a:srgbClr val="FF0000"/>
                </a:solidFill>
              </a:rPr>
              <a:t>ReserveDate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User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Name, Password)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Payment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PaymentDateTime, PaymentAmount, </a:t>
            </a:r>
            <a:r>
              <a:rPr lang="en" sz="1200">
                <a:solidFill>
                  <a:srgbClr val="FF0000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>
                <a:solidFill>
                  <a:srgbClr val="FF0000"/>
                </a:solidFill>
              </a:rPr>
              <a:t>FineUserID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>
                <a:solidFill>
                  <a:srgbClr val="FF0000"/>
                </a:solidFill>
              </a:rPr>
              <a:t>FineDateTime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3C47D"/>
                </a:solidFill>
              </a:rPr>
              <a:t>Fine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FineDateTime,</a:t>
            </a:r>
            <a:r>
              <a:rPr lang="en" sz="1200">
                <a:solidFill>
                  <a:srgbClr val="FFFFFF"/>
                </a:solidFill>
              </a:rPr>
              <a:t> FineAmount)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44" name="Google Shape;544;p50"/>
          <p:cNvSpPr/>
          <p:nvPr/>
        </p:nvSpPr>
        <p:spPr>
          <a:xfrm>
            <a:off x="3907075" y="2696063"/>
            <a:ext cx="7836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Combining</a:t>
            </a:r>
            <a:endParaRPr sz="800"/>
          </a:p>
        </p:txBody>
      </p:sp>
      <p:cxnSp>
        <p:nvCxnSpPr>
          <p:cNvPr id="545" name="Google Shape;545;p50"/>
          <p:cNvCxnSpPr/>
          <p:nvPr/>
        </p:nvCxnSpPr>
        <p:spPr>
          <a:xfrm rot="10800000" flipH="1">
            <a:off x="140975" y="3593525"/>
            <a:ext cx="3113100" cy="2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50"/>
          <p:cNvCxnSpPr/>
          <p:nvPr/>
        </p:nvCxnSpPr>
        <p:spPr>
          <a:xfrm rot="10800000" flipH="1">
            <a:off x="140975" y="3755400"/>
            <a:ext cx="1362900" cy="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50"/>
          <p:cNvCxnSpPr/>
          <p:nvPr/>
        </p:nvCxnSpPr>
        <p:spPr>
          <a:xfrm>
            <a:off x="140975" y="3944563"/>
            <a:ext cx="3012900" cy="19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p50"/>
          <p:cNvSpPr txBox="1"/>
          <p:nvPr/>
        </p:nvSpPr>
        <p:spPr>
          <a:xfrm>
            <a:off x="4736100" y="3679575"/>
            <a:ext cx="440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Attributes highlighted in </a:t>
            </a:r>
            <a:r>
              <a:rPr lang="en" sz="10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RED</a:t>
            </a: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refers to the newly added attributes from the relationship after combining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51"/>
          <p:cNvGrpSpPr/>
          <p:nvPr/>
        </p:nvGrpSpPr>
        <p:grpSpPr>
          <a:xfrm>
            <a:off x="-207052" y="1242093"/>
            <a:ext cx="4821690" cy="3339314"/>
            <a:chOff x="1248486" y="738825"/>
            <a:chExt cx="6646939" cy="3665950"/>
          </a:xfrm>
        </p:grpSpPr>
        <p:sp>
          <p:nvSpPr>
            <p:cNvPr id="554" name="Google Shape;554;p5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51"/>
          <p:cNvSpPr txBox="1">
            <a:spLocks noGrp="1"/>
          </p:cNvSpPr>
          <p:nvPr>
            <p:ph type="title"/>
          </p:nvPr>
        </p:nvSpPr>
        <p:spPr>
          <a:xfrm>
            <a:off x="872576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grpSp>
        <p:nvGrpSpPr>
          <p:cNvPr id="557" name="Google Shape;557;p51"/>
          <p:cNvGrpSpPr/>
          <p:nvPr/>
        </p:nvGrpSpPr>
        <p:grpSpPr>
          <a:xfrm>
            <a:off x="4614653" y="1242104"/>
            <a:ext cx="4821690" cy="3339314"/>
            <a:chOff x="1248486" y="738825"/>
            <a:chExt cx="6646939" cy="3665950"/>
          </a:xfrm>
        </p:grpSpPr>
        <p:sp>
          <p:nvSpPr>
            <p:cNvPr id="558" name="Google Shape;558;p5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5748001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561" name="Google Shape;561;p51"/>
          <p:cNvSpPr txBox="1"/>
          <p:nvPr/>
        </p:nvSpPr>
        <p:spPr>
          <a:xfrm>
            <a:off x="-557425" y="152400"/>
            <a:ext cx="6596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Normalization</a:t>
            </a:r>
            <a:endParaRPr sz="300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1"/>
          </p:nvPr>
        </p:nvSpPr>
        <p:spPr>
          <a:xfrm>
            <a:off x="76050" y="19482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Book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 u="sng">
                <a:solidFill>
                  <a:schemeClr val="lt1"/>
                </a:solidFill>
              </a:rPr>
              <a:t>BookID</a:t>
            </a:r>
            <a:r>
              <a:rPr lang="en">
                <a:solidFill>
                  <a:schemeClr val="lt1"/>
                </a:solidFill>
              </a:rPr>
              <a:t>, Title, Year of Publication, Author, Publisher, Category, </a:t>
            </a:r>
            <a:r>
              <a:rPr lang="en">
                <a:solidFill>
                  <a:srgbClr val="FFFFFF"/>
                </a:solidFill>
              </a:rPr>
              <a:t>UserID, </a:t>
            </a:r>
            <a:r>
              <a:rPr lang="en">
                <a:solidFill>
                  <a:srgbClr val="FF0000"/>
                </a:solidFill>
              </a:rPr>
              <a:t>ExpectedDueDate, ExtensionStatus, ReserveDate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</a:rPr>
              <a:t>Note</a:t>
            </a:r>
            <a:r>
              <a:rPr lang="en" sz="1000">
                <a:solidFill>
                  <a:srgbClr val="FFFFFF"/>
                </a:solidFill>
              </a:rPr>
              <a:t>: Transitive Dependencies in </a:t>
            </a:r>
            <a:r>
              <a:rPr lang="en" sz="1000" b="1">
                <a:solidFill>
                  <a:srgbClr val="FFFF00"/>
                </a:solidFill>
              </a:rPr>
              <a:t>Book</a:t>
            </a:r>
            <a:r>
              <a:rPr lang="en" sz="1000">
                <a:solidFill>
                  <a:srgbClr val="FFFFFF"/>
                </a:solidFill>
              </a:rPr>
              <a:t> therefore normalization required to achieve 3NF. (</a:t>
            </a:r>
            <a:r>
              <a:rPr lang="en" sz="1000" b="1">
                <a:solidFill>
                  <a:srgbClr val="FFFFFF"/>
                </a:solidFill>
              </a:rPr>
              <a:t>ExpectedDueDate, ExtensionStatus, ReserveDate will cause update anomalies</a:t>
            </a:r>
            <a:r>
              <a:rPr lang="en" sz="1000">
                <a:solidFill>
                  <a:srgbClr val="FFFFFF"/>
                </a:solidFill>
              </a:rPr>
              <a:t>)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63" name="Google Shape;563;p51"/>
          <p:cNvSpPr txBox="1">
            <a:spLocks noGrp="1"/>
          </p:cNvSpPr>
          <p:nvPr>
            <p:ph type="subTitle" idx="1"/>
          </p:nvPr>
        </p:nvSpPr>
        <p:spPr>
          <a:xfrm>
            <a:off x="4690675" y="18801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64" name="Google Shape;564;p51"/>
          <p:cNvSpPr/>
          <p:nvPr/>
        </p:nvSpPr>
        <p:spPr>
          <a:xfrm>
            <a:off x="4148725" y="2696050"/>
            <a:ext cx="8187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Normalize</a:t>
            </a:r>
            <a:endParaRPr sz="800" b="1"/>
          </a:p>
        </p:txBody>
      </p:sp>
      <p:sp>
        <p:nvSpPr>
          <p:cNvPr id="565" name="Google Shape;565;p51"/>
          <p:cNvSpPr txBox="1">
            <a:spLocks noGrp="1"/>
          </p:cNvSpPr>
          <p:nvPr>
            <p:ph type="subTitle" idx="1"/>
          </p:nvPr>
        </p:nvSpPr>
        <p:spPr>
          <a:xfrm>
            <a:off x="4913100" y="18801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</a:rPr>
              <a:t>Book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 u="sng">
                <a:solidFill>
                  <a:schemeClr val="lt1"/>
                </a:solidFill>
              </a:rPr>
              <a:t>BookID</a:t>
            </a:r>
            <a:r>
              <a:rPr lang="en">
                <a:solidFill>
                  <a:schemeClr val="lt1"/>
                </a:solidFill>
              </a:rPr>
              <a:t>, Title, Year of Publication, Author, Publisher, Category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LoanStatus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rgbClr val="FFFFFF"/>
                </a:solidFill>
              </a:rPr>
              <a:t>BookID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u="sng">
                <a:solidFill>
                  <a:srgbClr val="FFFFFF"/>
                </a:solidFill>
              </a:rPr>
              <a:t>UserID</a:t>
            </a:r>
            <a:r>
              <a:rPr lang="en">
                <a:solidFill>
                  <a:srgbClr val="FFFFFF"/>
                </a:solidFill>
              </a:rPr>
              <a:t>, ExpectedDueDate, ExtensionStatus)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FF"/>
                </a:solidFill>
              </a:rPr>
              <a:t>ReserveStatus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u="sng">
                <a:solidFill>
                  <a:srgbClr val="FFFFFF"/>
                </a:solidFill>
              </a:rPr>
              <a:t>BookID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u="sng">
                <a:solidFill>
                  <a:srgbClr val="FFFFFF"/>
                </a:solidFill>
              </a:rPr>
              <a:t>UserID</a:t>
            </a:r>
            <a:r>
              <a:rPr lang="en">
                <a:solidFill>
                  <a:srgbClr val="FFFFFF"/>
                </a:solidFill>
              </a:rPr>
              <a:t>, ReserveDate)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52"/>
          <p:cNvGrpSpPr/>
          <p:nvPr/>
        </p:nvGrpSpPr>
        <p:grpSpPr>
          <a:xfrm>
            <a:off x="-207052" y="1242093"/>
            <a:ext cx="4821690" cy="3339314"/>
            <a:chOff x="1248486" y="738825"/>
            <a:chExt cx="6646939" cy="3665950"/>
          </a:xfrm>
        </p:grpSpPr>
        <p:sp>
          <p:nvSpPr>
            <p:cNvPr id="571" name="Google Shape;571;p52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3" name="Google Shape;573;p52"/>
          <p:cNvSpPr txBox="1">
            <a:spLocks noGrp="1"/>
          </p:cNvSpPr>
          <p:nvPr>
            <p:ph type="title"/>
          </p:nvPr>
        </p:nvSpPr>
        <p:spPr>
          <a:xfrm>
            <a:off x="872576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grpSp>
        <p:nvGrpSpPr>
          <p:cNvPr id="574" name="Google Shape;574;p52"/>
          <p:cNvGrpSpPr/>
          <p:nvPr/>
        </p:nvGrpSpPr>
        <p:grpSpPr>
          <a:xfrm>
            <a:off x="4614653" y="1242104"/>
            <a:ext cx="4821690" cy="3339314"/>
            <a:chOff x="1248486" y="738825"/>
            <a:chExt cx="6646939" cy="3665950"/>
          </a:xfrm>
        </p:grpSpPr>
        <p:sp>
          <p:nvSpPr>
            <p:cNvPr id="575" name="Google Shape;575;p52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52"/>
          <p:cNvSpPr txBox="1">
            <a:spLocks noGrp="1"/>
          </p:cNvSpPr>
          <p:nvPr>
            <p:ph type="title"/>
          </p:nvPr>
        </p:nvSpPr>
        <p:spPr>
          <a:xfrm>
            <a:off x="5748001" y="1361697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  <p:sp>
        <p:nvSpPr>
          <p:cNvPr id="578" name="Google Shape;578;p52"/>
          <p:cNvSpPr txBox="1"/>
          <p:nvPr/>
        </p:nvSpPr>
        <p:spPr>
          <a:xfrm>
            <a:off x="152400" y="152400"/>
            <a:ext cx="8291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After Combining and Normalizing</a:t>
            </a:r>
            <a:endParaRPr sz="3000"/>
          </a:p>
        </p:txBody>
      </p:sp>
      <p:sp>
        <p:nvSpPr>
          <p:cNvPr id="579" name="Google Shape;579;p52"/>
          <p:cNvSpPr txBox="1">
            <a:spLocks noGrp="1"/>
          </p:cNvSpPr>
          <p:nvPr>
            <p:ph type="subTitle" idx="1"/>
          </p:nvPr>
        </p:nvSpPr>
        <p:spPr>
          <a:xfrm>
            <a:off x="76050" y="19482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00"/>
                </a:solidFill>
              </a:rPr>
              <a:t>Book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Title, Year of Publication, Author, Publisher, Category)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00"/>
                </a:solidFill>
              </a:rPr>
              <a:t>User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Name, Password)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Payment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PaymentDateTime, PaymentAmount)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3C47D"/>
                </a:solidFill>
              </a:rPr>
              <a:t>Fine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FineDateTime,</a:t>
            </a:r>
            <a:r>
              <a:rPr lang="en" sz="1200">
                <a:solidFill>
                  <a:srgbClr val="FFFFFF"/>
                </a:solidFill>
              </a:rPr>
              <a:t> FineAmount)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Loan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UserID, ExpectedDueDate, ExtensionStatus)</a:t>
            </a:r>
            <a:r>
              <a:rPr lang="en" sz="1200" u="sng">
                <a:solidFill>
                  <a:srgbClr val="FFFFFF"/>
                </a:solidFill>
              </a:rPr>
              <a:t> 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Reserve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UserID, ReserveDate)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Settle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FineUserID, FineDateTime)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</a:rPr>
              <a:t>Make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UserID)</a:t>
            </a:r>
            <a:endParaRPr sz="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80" name="Google Shape;580;p52"/>
          <p:cNvSpPr txBox="1">
            <a:spLocks noGrp="1"/>
          </p:cNvSpPr>
          <p:nvPr>
            <p:ph type="subTitle" idx="1"/>
          </p:nvPr>
        </p:nvSpPr>
        <p:spPr>
          <a:xfrm>
            <a:off x="4690675" y="1880150"/>
            <a:ext cx="4407900" cy="25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Book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Title, Year of Publication, Author, Publisher, Category)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User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Name, Password)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</a:rPr>
              <a:t>Payment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PaymentID</a:t>
            </a:r>
            <a:r>
              <a:rPr lang="en" sz="1200">
                <a:solidFill>
                  <a:srgbClr val="FFFFFF"/>
                </a:solidFill>
              </a:rPr>
              <a:t>, PaymentDateTime, PaymentAmount, UserID, FineUserID, FineDateTime)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3C47D"/>
                </a:solidFill>
              </a:rPr>
              <a:t>Fine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FineDateTime,</a:t>
            </a:r>
            <a:r>
              <a:rPr lang="en" sz="1200">
                <a:solidFill>
                  <a:srgbClr val="FFFFFF"/>
                </a:solidFill>
              </a:rPr>
              <a:t> FineAmount)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FF"/>
                </a:solidFill>
              </a:rPr>
              <a:t>LoanStatus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ExpectedDueDate, ExtensionStatus)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FF"/>
                </a:solidFill>
              </a:rPr>
              <a:t>ReserveStatus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1200" u="sng">
                <a:solidFill>
                  <a:srgbClr val="FFFFFF"/>
                </a:solidFill>
              </a:rPr>
              <a:t>BookID</a:t>
            </a:r>
            <a:r>
              <a:rPr lang="en" sz="1200">
                <a:solidFill>
                  <a:srgbClr val="FFFFFF"/>
                </a:solidFill>
              </a:rPr>
              <a:t>, </a:t>
            </a:r>
            <a:r>
              <a:rPr lang="en" sz="1200" u="sng">
                <a:solidFill>
                  <a:srgbClr val="FFFFFF"/>
                </a:solidFill>
              </a:rPr>
              <a:t>UserID</a:t>
            </a:r>
            <a:r>
              <a:rPr lang="en" sz="1200">
                <a:solidFill>
                  <a:srgbClr val="FFFFFF"/>
                </a:solidFill>
              </a:rPr>
              <a:t>, ReserveDate)</a:t>
            </a:r>
            <a:r>
              <a:rPr lang="en" sz="800">
                <a:solidFill>
                  <a:srgbClr val="FFFFFF"/>
                </a:solidFill>
              </a:rPr>
              <a:t> </a:t>
            </a:r>
            <a:endParaRPr sz="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81" name="Google Shape;581;p52"/>
          <p:cNvSpPr/>
          <p:nvPr/>
        </p:nvSpPr>
        <p:spPr>
          <a:xfrm>
            <a:off x="3987000" y="2696050"/>
            <a:ext cx="818700" cy="43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Combine +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Normalise</a:t>
            </a:r>
            <a:endParaRPr sz="8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3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Relational Schema</a:t>
            </a:r>
            <a:endParaRPr/>
          </a:p>
        </p:txBody>
      </p:sp>
      <p:sp>
        <p:nvSpPr>
          <p:cNvPr id="588" name="Google Shape;588;p53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>
            <a:spLocks noGrp="1"/>
          </p:cNvSpPr>
          <p:nvPr>
            <p:ph type="title"/>
          </p:nvPr>
        </p:nvSpPr>
        <p:spPr>
          <a:xfrm>
            <a:off x="1717675" y="539500"/>
            <a:ext cx="5708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Relational Schema</a:t>
            </a:r>
            <a:endParaRPr/>
          </a:p>
        </p:txBody>
      </p:sp>
      <p:sp>
        <p:nvSpPr>
          <p:cNvPr id="594" name="Google Shape;594;p54"/>
          <p:cNvSpPr txBox="1"/>
          <p:nvPr/>
        </p:nvSpPr>
        <p:spPr>
          <a:xfrm>
            <a:off x="1344600" y="1686125"/>
            <a:ext cx="70605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Book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Title, Year of Publication, Author, Publisher, Category)</a:t>
            </a:r>
            <a:endParaRPr sz="15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Name, Password)</a:t>
            </a:r>
            <a:endParaRPr sz="15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Payment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PaymentID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PaymentDateTime, PaymentAmount, UserID, FineUserID, FineDateTime)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Fine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FineDateTime,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FineAmount)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LoanStatus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ExpectedDueDate, ExtensionStatus)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ReserveStatus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5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ReserveDate)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900" b="1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>
            <a:spLocks noGrp="1"/>
          </p:cNvSpPr>
          <p:nvPr>
            <p:ph type="subTitle" idx="1"/>
          </p:nvPr>
        </p:nvSpPr>
        <p:spPr>
          <a:xfrm>
            <a:off x="1272075" y="985425"/>
            <a:ext cx="3366600" cy="35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Book</a:t>
            </a:r>
            <a:r>
              <a:rPr lang="en" sz="1200"/>
              <a:t>(</a:t>
            </a:r>
            <a:r>
              <a:rPr lang="en" sz="1200" u="sng"/>
              <a:t>BookID</a:t>
            </a:r>
            <a:r>
              <a:rPr lang="en" sz="1200"/>
              <a:t>, Title, Year of Publication, Author, Publisher, Category)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/>
              <a:t>Primary Key</a:t>
            </a:r>
            <a:r>
              <a:rPr lang="en" sz="1200"/>
              <a:t>: BookID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User</a:t>
            </a:r>
            <a:r>
              <a:rPr lang="en" sz="1200"/>
              <a:t>(</a:t>
            </a:r>
            <a:r>
              <a:rPr lang="en" sz="1200" u="sng"/>
              <a:t>UserID</a:t>
            </a:r>
            <a:r>
              <a:rPr lang="en" sz="1200"/>
              <a:t>, Name, Password)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Primary Key</a:t>
            </a:r>
            <a:r>
              <a:rPr lang="en" sz="1200"/>
              <a:t>: UserID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Payment</a:t>
            </a:r>
            <a:r>
              <a:rPr lang="en" sz="1200"/>
              <a:t>(</a:t>
            </a:r>
            <a:r>
              <a:rPr lang="en" sz="1200" u="sng"/>
              <a:t>PaymentID</a:t>
            </a:r>
            <a:r>
              <a:rPr lang="en" sz="1200"/>
              <a:t>, UserID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PaymentDateTime, PaymentAmount, FineUserID, FineDateTime)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Primary Key</a:t>
            </a:r>
            <a:r>
              <a:rPr lang="en" sz="1200"/>
              <a:t>: PaymentID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Foriegn Key</a:t>
            </a:r>
            <a:r>
              <a:rPr lang="en" sz="1200"/>
              <a:t>: UserID References User(UserID)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Foreign Key</a:t>
            </a:r>
            <a:r>
              <a:rPr lang="en" sz="1200"/>
              <a:t>: (FineUserID, FineDateTime) References Fine(UserID, FineDateTime)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/>
          </a:p>
        </p:txBody>
      </p:sp>
      <p:grpSp>
        <p:nvGrpSpPr>
          <p:cNvPr id="600" name="Google Shape;600;p55"/>
          <p:cNvGrpSpPr/>
          <p:nvPr/>
        </p:nvGrpSpPr>
        <p:grpSpPr>
          <a:xfrm>
            <a:off x="4513550" y="756785"/>
            <a:ext cx="3366675" cy="3630024"/>
            <a:chOff x="1248486" y="738825"/>
            <a:chExt cx="6646939" cy="3665950"/>
          </a:xfrm>
        </p:grpSpPr>
        <p:sp>
          <p:nvSpPr>
            <p:cNvPr id="601" name="Google Shape;601;p55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5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55"/>
          <p:cNvSpPr txBox="1"/>
          <p:nvPr/>
        </p:nvSpPr>
        <p:spPr>
          <a:xfrm>
            <a:off x="4550175" y="756775"/>
            <a:ext cx="32934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Fine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FineDateTime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FineAmount)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(UserID, FineDateTime)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UserID References User(UserID)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LoanStatus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ExpectedDueDate, ExtensionStatus)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(BookID, UserID)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ReserveStatus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BookID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200" u="sng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UserID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ReserveDate)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 (BookID, UserID)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1996950" y="22387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Entities and Attributes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>
            <a:off x="1807325" y="2578025"/>
            <a:ext cx="18177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 sz="1200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(Strong): Book</a:t>
            </a:r>
          </a:p>
        </p:txBody>
      </p:sp>
      <p:sp>
        <p:nvSpPr>
          <p:cNvPr id="339" name="Google Shape;339;p29"/>
          <p:cNvSpPr txBox="1"/>
          <p:nvPr/>
        </p:nvSpPr>
        <p:spPr>
          <a:xfrm>
            <a:off x="5219375" y="2569225"/>
            <a:ext cx="245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 sz="1200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(Strong): User</a:t>
            </a:r>
            <a:endParaRPr sz="1200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1409925" y="4500650"/>
            <a:ext cx="24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(Weak): Fine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*Weak entity of User</a:t>
            </a:r>
            <a:endParaRPr sz="10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5156575" y="4577600"/>
            <a:ext cx="209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Entity 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(Strong): Payment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 l="15417" t="12443" r="11198" b="18505"/>
          <a:stretch/>
        </p:blipFill>
        <p:spPr>
          <a:xfrm>
            <a:off x="797188" y="710237"/>
            <a:ext cx="3682474" cy="19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 rotWithShape="1">
          <a:blip r:embed="rId4">
            <a:alphaModFix/>
          </a:blip>
          <a:srcRect l="17407" t="17315" r="14514" b="27557"/>
          <a:stretch/>
        </p:blipFill>
        <p:spPr>
          <a:xfrm>
            <a:off x="4262375" y="876575"/>
            <a:ext cx="3548549" cy="16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 rotWithShape="1">
          <a:blip r:embed="rId5">
            <a:alphaModFix/>
          </a:blip>
          <a:srcRect l="22690" t="22732" r="16574" b="30472"/>
          <a:stretch/>
        </p:blipFill>
        <p:spPr>
          <a:xfrm>
            <a:off x="4431250" y="3076163"/>
            <a:ext cx="3548549" cy="153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29"/>
          <p:cNvGrpSpPr/>
          <p:nvPr/>
        </p:nvGrpSpPr>
        <p:grpSpPr>
          <a:xfrm>
            <a:off x="899282" y="3175511"/>
            <a:ext cx="3409580" cy="1299794"/>
            <a:chOff x="797200" y="3096834"/>
            <a:chExt cx="3682450" cy="1403816"/>
          </a:xfrm>
        </p:grpSpPr>
        <p:sp>
          <p:nvSpPr>
            <p:cNvPr id="346" name="Google Shape;346;p29"/>
            <p:cNvSpPr/>
            <p:nvPr/>
          </p:nvSpPr>
          <p:spPr>
            <a:xfrm>
              <a:off x="1951200" y="3819638"/>
              <a:ext cx="1281600" cy="5739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7" name="Google Shape;347;p29"/>
            <p:cNvPicPr preferRelativeResize="0"/>
            <p:nvPr/>
          </p:nvPicPr>
          <p:blipFill rotWithShape="1">
            <a:blip r:embed="rId6">
              <a:alphaModFix/>
            </a:blip>
            <a:srcRect l="22381" t="19523" r="17519" b="39743"/>
            <a:stretch/>
          </p:blipFill>
          <p:spPr>
            <a:xfrm>
              <a:off x="797200" y="3096834"/>
              <a:ext cx="3682450" cy="14038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076249-FE02-4A4E-83CA-AF1747A98ADB}"/>
              </a:ext>
            </a:extLst>
          </p:cNvPr>
          <p:cNvSpPr txBox="1"/>
          <p:nvPr/>
        </p:nvSpPr>
        <p:spPr>
          <a:xfrm>
            <a:off x="7180164" y="206509"/>
            <a:ext cx="198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  <a:latin typeface="Montserrat" panose="020B0604020202020204" charset="0"/>
              </a:rPr>
              <a:t>Note</a:t>
            </a:r>
            <a:r>
              <a:rPr lang="en-SG" sz="1200" dirty="0">
                <a:solidFill>
                  <a:schemeClr val="bg1"/>
                </a:solidFill>
                <a:latin typeface="Montserrat" panose="020B0604020202020204" charset="0"/>
              </a:rPr>
              <a:t>: Primary Key is </a:t>
            </a:r>
            <a:r>
              <a:rPr lang="en-SG" sz="1200" u="sng" dirty="0">
                <a:solidFill>
                  <a:schemeClr val="bg1"/>
                </a:solidFill>
                <a:latin typeface="Montserrat" panose="020B0604020202020204" charset="0"/>
              </a:rPr>
              <a:t>underlined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1708950" y="319525"/>
            <a:ext cx="5879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Relationships and Attributes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3320438" y="2578438"/>
            <a:ext cx="23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b="1" u="sng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LOAN</a:t>
            </a: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Books (1:N)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3148650" y="4620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b="1" u="sng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RESERVE</a:t>
            </a: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Books (1:N)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30"/>
          <p:cNvPicPr preferRelativeResize="0"/>
          <p:nvPr/>
        </p:nvPicPr>
        <p:blipFill rotWithShape="1">
          <a:blip r:embed="rId3">
            <a:alphaModFix/>
          </a:blip>
          <a:srcRect b="22456"/>
          <a:stretch/>
        </p:blipFill>
        <p:spPr>
          <a:xfrm>
            <a:off x="1762913" y="219825"/>
            <a:ext cx="5407373" cy="23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0"/>
          <p:cNvPicPr preferRelativeResize="0"/>
          <p:nvPr/>
        </p:nvPicPr>
        <p:blipFill rotWithShape="1">
          <a:blip r:embed="rId4">
            <a:alphaModFix/>
          </a:blip>
          <a:srcRect t="15403" b="20225"/>
          <a:stretch/>
        </p:blipFill>
        <p:spPr>
          <a:xfrm>
            <a:off x="1600325" y="2792900"/>
            <a:ext cx="5483899" cy="1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 l="7648" t="16201" r="1086" b="17856"/>
          <a:stretch/>
        </p:blipFill>
        <p:spPr>
          <a:xfrm>
            <a:off x="1823363" y="2768300"/>
            <a:ext cx="5365877" cy="21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1632300" y="118650"/>
            <a:ext cx="5879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Relationships and Attributes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3307950" y="2586538"/>
            <a:ext cx="239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b="1" u="sng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Fine (1:N)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3307950" y="4682775"/>
            <a:ext cx="252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en" b="1" u="sng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Payment (1:N)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5" name="Google Shape;365;p31"/>
          <p:cNvGrpSpPr/>
          <p:nvPr/>
        </p:nvGrpSpPr>
        <p:grpSpPr>
          <a:xfrm>
            <a:off x="1823375" y="550050"/>
            <a:ext cx="5333539" cy="2180774"/>
            <a:chOff x="1823375" y="550050"/>
            <a:chExt cx="5333539" cy="2180774"/>
          </a:xfrm>
        </p:grpSpPr>
        <p:sp>
          <p:nvSpPr>
            <p:cNvPr id="366" name="Google Shape;366;p31"/>
            <p:cNvSpPr/>
            <p:nvPr/>
          </p:nvSpPr>
          <p:spPr>
            <a:xfrm>
              <a:off x="5184150" y="1444300"/>
              <a:ext cx="1243500" cy="5355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67" name="Google Shape;367;p31"/>
            <p:cNvPicPr preferRelativeResize="0"/>
            <p:nvPr/>
          </p:nvPicPr>
          <p:blipFill rotWithShape="1">
            <a:blip r:embed="rId4">
              <a:alphaModFix/>
            </a:blip>
            <a:srcRect l="9186" t="13388" r="1271" b="21524"/>
            <a:stretch/>
          </p:blipFill>
          <p:spPr>
            <a:xfrm>
              <a:off x="1823375" y="550050"/>
              <a:ext cx="5333539" cy="2180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1632300" y="376875"/>
            <a:ext cx="5879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Relationships and Attributes</a:t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2253925" y="3866925"/>
            <a:ext cx="413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Payment </a:t>
            </a: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SETTLE 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Fine  (1:1)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Optional Participation</a:t>
            </a:r>
            <a:r>
              <a:rPr lang="en">
                <a:solidFill>
                  <a:srgbClr val="FFF2CC"/>
                </a:solidFill>
                <a:latin typeface="Montserrat"/>
                <a:ea typeface="Montserrat"/>
                <a:cs typeface="Montserrat"/>
                <a:sym typeface="Montserrat"/>
              </a:rPr>
              <a:t> by Payment</a:t>
            </a:r>
            <a:endParaRPr>
              <a:solidFill>
                <a:srgbClr val="FFF2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4" name="Google Shape;374;p32"/>
          <p:cNvGrpSpPr/>
          <p:nvPr/>
        </p:nvGrpSpPr>
        <p:grpSpPr>
          <a:xfrm>
            <a:off x="364875" y="346975"/>
            <a:ext cx="7910323" cy="4449549"/>
            <a:chOff x="364875" y="346975"/>
            <a:chExt cx="7910323" cy="4449549"/>
          </a:xfrm>
        </p:grpSpPr>
        <p:cxnSp>
          <p:nvCxnSpPr>
            <p:cNvPr id="375" name="Google Shape;375;p32"/>
            <p:cNvCxnSpPr/>
            <p:nvPr/>
          </p:nvCxnSpPr>
          <p:spPr>
            <a:xfrm>
              <a:off x="3152775" y="2438400"/>
              <a:ext cx="7431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32"/>
            <p:cNvGrpSpPr/>
            <p:nvPr/>
          </p:nvGrpSpPr>
          <p:grpSpPr>
            <a:xfrm>
              <a:off x="364875" y="346975"/>
              <a:ext cx="7910323" cy="4449549"/>
              <a:chOff x="364875" y="346975"/>
              <a:chExt cx="7910323" cy="4449549"/>
            </a:xfrm>
          </p:grpSpPr>
          <p:sp>
            <p:nvSpPr>
              <p:cNvPr id="377" name="Google Shape;377;p32"/>
              <p:cNvSpPr/>
              <p:nvPr/>
            </p:nvSpPr>
            <p:spPr>
              <a:xfrm>
                <a:off x="5547625" y="2113825"/>
                <a:ext cx="1645200" cy="717300"/>
              </a:xfrm>
              <a:prstGeom prst="rect">
                <a:avLst/>
              </a:prstGeom>
              <a:solidFill>
                <a:srgbClr val="FFFF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78" name="Google Shape;378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4875" y="346975"/>
                <a:ext cx="7910323" cy="44495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>
            <a:spLocks noGrp="1"/>
          </p:cNvSpPr>
          <p:nvPr>
            <p:ph type="title"/>
          </p:nvPr>
        </p:nvSpPr>
        <p:spPr>
          <a:xfrm>
            <a:off x="1996975" y="3109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ER Diagram</a:t>
            </a:r>
            <a:endParaRPr/>
          </a:p>
        </p:txBody>
      </p:sp>
      <p:sp>
        <p:nvSpPr>
          <p:cNvPr id="384" name="Google Shape;384;p33"/>
          <p:cNvSpPr txBox="1">
            <a:spLocks noGrp="1"/>
          </p:cNvSpPr>
          <p:nvPr>
            <p:ph type="subTitle" idx="4294967295"/>
          </p:nvPr>
        </p:nvSpPr>
        <p:spPr>
          <a:xfrm>
            <a:off x="262150" y="4780750"/>
            <a:ext cx="3993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ER Diagram in </a:t>
            </a:r>
            <a:r>
              <a:rPr lang="en" sz="1200" b="1" u="sng"/>
              <a:t>Chen’s Notation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subTitle" idx="4294967295"/>
          </p:nvPr>
        </p:nvSpPr>
        <p:spPr>
          <a:xfrm>
            <a:off x="1241575" y="903163"/>
            <a:ext cx="66609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Legend</a:t>
            </a:r>
            <a:r>
              <a:rPr lang="en" sz="1200"/>
              <a:t>: </a:t>
            </a:r>
            <a:r>
              <a:rPr lang="en" sz="1200" b="1" u="sng"/>
              <a:t>Solid Rectangles</a:t>
            </a:r>
            <a:r>
              <a:rPr lang="en" sz="1200"/>
              <a:t> represent entities, </a:t>
            </a:r>
            <a:r>
              <a:rPr lang="en" sz="1200" b="1" u="sng"/>
              <a:t>Double rectangles</a:t>
            </a:r>
            <a:r>
              <a:rPr lang="en" sz="1200"/>
              <a:t> represent weak entity, </a:t>
            </a:r>
            <a:r>
              <a:rPr lang="en" sz="1200" b="1" u="sng"/>
              <a:t>Diamonds</a:t>
            </a:r>
            <a:r>
              <a:rPr lang="en" sz="1200"/>
              <a:t> represent relationships, </a:t>
            </a:r>
            <a:r>
              <a:rPr lang="en" sz="1200" b="1" u="sng"/>
              <a:t>Ovals</a:t>
            </a:r>
            <a:r>
              <a:rPr lang="en" sz="1200"/>
              <a:t> represent attributes , </a:t>
            </a:r>
            <a:r>
              <a:rPr lang="en" sz="1200" b="1" u="sng"/>
              <a:t>Symbols</a:t>
            </a:r>
            <a:r>
              <a:rPr lang="en" sz="1200"/>
              <a:t> (1, N) represent the cardinality</a:t>
            </a:r>
            <a:r>
              <a:rPr lang="en" sz="1200" b="1"/>
              <a:t>, </a:t>
            </a:r>
            <a:r>
              <a:rPr lang="en" sz="1200" b="1" u="sng"/>
              <a:t>Single-line</a:t>
            </a:r>
            <a:r>
              <a:rPr lang="en" sz="1200"/>
              <a:t> shows mandatory participation and </a:t>
            </a:r>
            <a:r>
              <a:rPr lang="en" sz="1200" b="1" u="sng"/>
              <a:t>Double-line</a:t>
            </a:r>
            <a:r>
              <a:rPr lang="en" sz="1200"/>
              <a:t> shows optional participation, </a:t>
            </a:r>
            <a:r>
              <a:rPr lang="en" sz="1200" b="1" u="sng"/>
              <a:t>Primary Keys </a:t>
            </a:r>
            <a:r>
              <a:rPr lang="en" sz="1200"/>
              <a:t>are underlined.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3"/>
          <p:cNvGrpSpPr/>
          <p:nvPr/>
        </p:nvGrpSpPr>
        <p:grpSpPr>
          <a:xfrm>
            <a:off x="346200" y="1839550"/>
            <a:ext cx="8451600" cy="3424199"/>
            <a:chOff x="346200" y="1839550"/>
            <a:chExt cx="8451600" cy="3424199"/>
          </a:xfrm>
        </p:grpSpPr>
        <p:sp>
          <p:nvSpPr>
            <p:cNvPr id="387" name="Google Shape;387;p33"/>
            <p:cNvSpPr/>
            <p:nvPr/>
          </p:nvSpPr>
          <p:spPr>
            <a:xfrm>
              <a:off x="6539975" y="2661425"/>
              <a:ext cx="1035300" cy="449700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8" name="Google Shape;388;p33"/>
            <p:cNvPicPr preferRelativeResize="0"/>
            <p:nvPr/>
          </p:nvPicPr>
          <p:blipFill rotWithShape="1">
            <a:blip r:embed="rId3">
              <a:alphaModFix/>
            </a:blip>
            <a:srcRect t="20319" b="7649"/>
            <a:stretch/>
          </p:blipFill>
          <p:spPr>
            <a:xfrm>
              <a:off x="346200" y="1839550"/>
              <a:ext cx="8451600" cy="3424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E6B9F4-8E07-4F11-B456-E6B44A62E6C5}"/>
              </a:ext>
            </a:extLst>
          </p:cNvPr>
          <p:cNvSpPr txBox="1"/>
          <p:nvPr/>
        </p:nvSpPr>
        <p:spPr>
          <a:xfrm>
            <a:off x="7180164" y="206509"/>
            <a:ext cx="1980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  <a:latin typeface="Montserrat" panose="020B0604020202020204" charset="0"/>
              </a:rPr>
              <a:t>Note</a:t>
            </a:r>
            <a:r>
              <a:rPr lang="en-SG" sz="1200" dirty="0">
                <a:solidFill>
                  <a:schemeClr val="bg1"/>
                </a:solidFill>
                <a:latin typeface="Montserrat" panose="020B0604020202020204" charset="0"/>
              </a:rPr>
              <a:t>: Primary Key is </a:t>
            </a:r>
            <a:r>
              <a:rPr lang="en-SG" sz="1200" u="sng" dirty="0">
                <a:solidFill>
                  <a:schemeClr val="bg1"/>
                </a:solidFill>
                <a:latin typeface="Montserrat" panose="020B0604020202020204" charset="0"/>
              </a:rPr>
              <a:t>underlined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/>
          <p:nvPr/>
        </p:nvSpPr>
        <p:spPr>
          <a:xfrm>
            <a:off x="3874600" y="82082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title"/>
          </p:nvPr>
        </p:nvSpPr>
        <p:spPr>
          <a:xfrm>
            <a:off x="2094750" y="2475150"/>
            <a:ext cx="4954500" cy="22248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Relational Schema for Strong Entities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title" idx="2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5"/>
          <p:cNvGrpSpPr/>
          <p:nvPr/>
        </p:nvGrpSpPr>
        <p:grpSpPr>
          <a:xfrm>
            <a:off x="1409699" y="1697034"/>
            <a:ext cx="6375744" cy="3176546"/>
            <a:chOff x="1248486" y="738825"/>
            <a:chExt cx="6646939" cy="3665950"/>
          </a:xfrm>
        </p:grpSpPr>
        <p:sp>
          <p:nvSpPr>
            <p:cNvPr id="401" name="Google Shape;401;p35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5"/>
          <p:cNvSpPr txBox="1">
            <a:spLocks noGrp="1"/>
          </p:cNvSpPr>
          <p:nvPr>
            <p:ph type="title" idx="4294967295"/>
          </p:nvPr>
        </p:nvSpPr>
        <p:spPr>
          <a:xfrm>
            <a:off x="3148951" y="1682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BOOK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04" name="Google Shape;404;p35"/>
          <p:cNvPicPr preferRelativeResize="0"/>
          <p:nvPr/>
        </p:nvPicPr>
        <p:blipFill rotWithShape="1">
          <a:blip r:embed="rId3">
            <a:alphaModFix/>
          </a:blip>
          <a:srcRect l="15417" t="12443" r="11198" b="18505"/>
          <a:stretch/>
        </p:blipFill>
        <p:spPr>
          <a:xfrm>
            <a:off x="1480527" y="1600926"/>
            <a:ext cx="6182942" cy="32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5"/>
          <p:cNvSpPr txBox="1">
            <a:spLocks noGrp="1"/>
          </p:cNvSpPr>
          <p:nvPr>
            <p:ph type="subTitle" idx="4294967295"/>
          </p:nvPr>
        </p:nvSpPr>
        <p:spPr>
          <a:xfrm>
            <a:off x="1409700" y="599675"/>
            <a:ext cx="6324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</a:rPr>
              <a:t>Book</a:t>
            </a:r>
            <a:r>
              <a:rPr lang="en" sz="1800">
                <a:solidFill>
                  <a:srgbClr val="FFFFFF"/>
                </a:solidFill>
              </a:rPr>
              <a:t>(</a:t>
            </a:r>
            <a:r>
              <a:rPr lang="en" sz="1800" u="sng">
                <a:solidFill>
                  <a:srgbClr val="FFFFFF"/>
                </a:solidFill>
              </a:rPr>
              <a:t>BookID</a:t>
            </a:r>
            <a:r>
              <a:rPr lang="en" sz="1800">
                <a:solidFill>
                  <a:srgbClr val="FFFFFF"/>
                </a:solidFill>
              </a:rPr>
              <a:t>, Title, Year of Publication, Author, Publisher, Category)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Primary Key: </a:t>
            </a:r>
            <a:r>
              <a:rPr lang="en" sz="1800" b="1" u="sng"/>
              <a:t>BookID</a:t>
            </a:r>
            <a:endParaRPr sz="18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1123</Words>
  <Application>Microsoft Office PowerPoint</Application>
  <PresentationFormat>On-screen Show (16:9)</PresentationFormat>
  <Paragraphs>209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Rubik Light</vt:lpstr>
      <vt:lpstr>Calibri</vt:lpstr>
      <vt:lpstr>Montserrat</vt:lpstr>
      <vt:lpstr>Livvic</vt:lpstr>
      <vt:lpstr>Roboto Condensed Light</vt:lpstr>
      <vt:lpstr>Abel</vt:lpstr>
      <vt:lpstr>Custal Project Proposal by Slidesgo</vt:lpstr>
      <vt:lpstr>BT2102 Assignment 1 Group 35</vt:lpstr>
      <vt:lpstr>Conceptual Design</vt:lpstr>
      <vt:lpstr>Identifying Entities and Attributes</vt:lpstr>
      <vt:lpstr>Identifying Relationships and Attributes</vt:lpstr>
      <vt:lpstr>Identifying Relationships and Attributes</vt:lpstr>
      <vt:lpstr>Identifying Relationships and Attributes</vt:lpstr>
      <vt:lpstr>Complete ER Diagram</vt:lpstr>
      <vt:lpstr>Create Relational Schema for Strong Entities</vt:lpstr>
      <vt:lpstr>BOOK</vt:lpstr>
      <vt:lpstr>USER</vt:lpstr>
      <vt:lpstr>PAYMENT</vt:lpstr>
      <vt:lpstr>Relational Schema for Strong Entities</vt:lpstr>
      <vt:lpstr>Create Relational Schema for Weak Entities</vt:lpstr>
      <vt:lpstr>FINE</vt:lpstr>
      <vt:lpstr>Relational Schema for Weak Entities</vt:lpstr>
      <vt:lpstr>Create Relational Schema for Relationship</vt:lpstr>
      <vt:lpstr>  LOAN User LOAN Book (1:N)</vt:lpstr>
      <vt:lpstr>RESERVE User RESERVE Book (1:N)</vt:lpstr>
      <vt:lpstr>PowerPoint Presentation</vt:lpstr>
      <vt:lpstr>MAKE User Make Payment (1:N)</vt:lpstr>
      <vt:lpstr>Relational Schema for Relationship</vt:lpstr>
      <vt:lpstr>Entity and Relationship Schema</vt:lpstr>
      <vt:lpstr>Refine Relational Schema</vt:lpstr>
      <vt:lpstr>BEFORE</vt:lpstr>
      <vt:lpstr>BEFORE</vt:lpstr>
      <vt:lpstr>BEFORE</vt:lpstr>
      <vt:lpstr>The Final Relational Schema</vt:lpstr>
      <vt:lpstr>Final Relational Schema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 Group 35</dc:title>
  <cp:lastModifiedBy>Pae En Yang</cp:lastModifiedBy>
  <cp:revision>2</cp:revision>
  <dcterms:modified xsi:type="dcterms:W3CDTF">2021-03-30T15:59:18Z</dcterms:modified>
</cp:coreProperties>
</file>