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6" d="100"/>
          <a:sy n="96" d="100"/>
        </p:scale>
        <p:origin x="9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5/11/2025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53000">
              <a:srgbClr val="FFFF00"/>
            </a:gs>
            <a:gs pos="87000">
              <a:schemeClr val="bg1"/>
            </a:gs>
          </a:gsLst>
          <a:lin ang="612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0" y="2406174"/>
            <a:ext cx="8001000" cy="1848317"/>
          </a:xfrm>
        </p:spPr>
        <p:txBody>
          <a:bodyPr/>
          <a:lstStyle/>
          <a:p>
            <a:r>
              <a:rPr lang="ru-RU" dirty="0" smtClean="0"/>
              <a:t>Я-доставка</a:t>
            </a:r>
            <a:endParaRPr lang="ru-RU" dirty="0"/>
          </a:p>
        </p:txBody>
      </p:sp>
      <p:sp>
        <p:nvSpPr>
          <p:cNvPr id="3" name="Подзаголовок 2"/>
          <p:cNvSpPr>
            <a:spLocks noGrp="1"/>
          </p:cNvSpPr>
          <p:nvPr>
            <p:ph type="subTitle" idx="1"/>
          </p:nvPr>
        </p:nvSpPr>
        <p:spPr>
          <a:xfrm>
            <a:off x="0" y="5178830"/>
            <a:ext cx="5600210" cy="1679170"/>
          </a:xfrm>
        </p:spPr>
        <p:txBody>
          <a:bodyPr>
            <a:normAutofit/>
          </a:bodyPr>
          <a:lstStyle/>
          <a:p>
            <a:r>
              <a:rPr lang="ru-RU" sz="2000" dirty="0" smtClean="0">
                <a:solidFill>
                  <a:schemeClr val="tx1"/>
                </a:solidFill>
              </a:rPr>
              <a:t>Разработали студенты группы 2-23 ИСП-9</a:t>
            </a:r>
            <a:r>
              <a:rPr lang="en-US" sz="2000" dirty="0" smtClean="0">
                <a:solidFill>
                  <a:schemeClr val="tx1"/>
                </a:solidFill>
              </a:rPr>
              <a:t>:</a:t>
            </a:r>
            <a:endParaRPr lang="ru-RU" sz="2000" dirty="0" smtClean="0">
              <a:solidFill>
                <a:schemeClr val="tx1"/>
              </a:solidFill>
            </a:endParaRPr>
          </a:p>
          <a:p>
            <a:r>
              <a:rPr lang="ru-RU" sz="2000" dirty="0" smtClean="0">
                <a:solidFill>
                  <a:schemeClr val="tx1"/>
                </a:solidFill>
              </a:rPr>
              <a:t>Метельков Дмитрий</a:t>
            </a:r>
          </a:p>
          <a:p>
            <a:r>
              <a:rPr lang="ru-RU" sz="2000" dirty="0" smtClean="0">
                <a:solidFill>
                  <a:schemeClr val="tx1"/>
                </a:solidFill>
              </a:rPr>
              <a:t>Семёнов Роман</a:t>
            </a:r>
            <a:endParaRPr lang="ru-RU" sz="2000" dirty="0">
              <a:solidFill>
                <a:schemeClr val="tx1"/>
              </a:solidFill>
            </a:endParaRPr>
          </a:p>
        </p:txBody>
      </p:sp>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1848678" cy="1848678"/>
          </a:xfrm>
          <a:prstGeom prst="rect">
            <a:avLst/>
          </a:prstGeom>
        </p:spPr>
      </p:pic>
    </p:spTree>
    <p:extLst>
      <p:ext uri="{BB962C8B-B14F-4D97-AF65-F5344CB8AC3E}">
        <p14:creationId xmlns:p14="http://schemas.microsoft.com/office/powerpoint/2010/main" val="2746783920"/>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92000">
              <a:schemeClr val="bg1"/>
            </a:gs>
            <a:gs pos="10000">
              <a:srgbClr val="FFFF00"/>
            </a:gs>
            <a:gs pos="100000">
              <a:schemeClr val="bg1"/>
            </a:gs>
          </a:gsLst>
          <a:lin ang="612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1"/>
            <a:ext cx="3230217" cy="1262270"/>
          </a:xfrm>
        </p:spPr>
        <p:txBody>
          <a:bodyPr>
            <a:normAutofit/>
          </a:bodyPr>
          <a:lstStyle/>
          <a:p>
            <a:r>
              <a:rPr lang="ru-RU" sz="2400" dirty="0" smtClean="0"/>
              <a:t>Проблема</a:t>
            </a:r>
            <a:endParaRPr lang="ru-RU" sz="2400" dirty="0"/>
          </a:p>
        </p:txBody>
      </p:sp>
      <p:sp>
        <p:nvSpPr>
          <p:cNvPr id="3" name="Объект 2"/>
          <p:cNvSpPr>
            <a:spLocks noGrp="1"/>
          </p:cNvSpPr>
          <p:nvPr>
            <p:ph idx="1"/>
          </p:nvPr>
        </p:nvSpPr>
        <p:spPr>
          <a:xfrm>
            <a:off x="1882048" y="3820078"/>
            <a:ext cx="8534400" cy="3130827"/>
          </a:xfrm>
        </p:spPr>
        <p:txBody>
          <a:bodyPr/>
          <a:lstStyle/>
          <a:p>
            <a:pPr marL="0" indent="0">
              <a:buNone/>
            </a:pPr>
            <a:r>
              <a:rPr lang="ru-RU" dirty="0" smtClean="0">
                <a:solidFill>
                  <a:schemeClr val="tx1"/>
                </a:solidFill>
              </a:rPr>
              <a:t>Службы доставки стали неотъемлемой частью нашей жизни. И часто, при ожидании курьера возникает вопрос</a:t>
            </a:r>
            <a:r>
              <a:rPr lang="en-US" dirty="0" smtClean="0">
                <a:solidFill>
                  <a:schemeClr val="tx1"/>
                </a:solidFill>
              </a:rPr>
              <a:t>:</a:t>
            </a:r>
            <a:r>
              <a:rPr lang="ru-RU" dirty="0" smtClean="0">
                <a:solidFill>
                  <a:schemeClr val="tx1"/>
                </a:solidFill>
              </a:rPr>
              <a:t> а почему так долго</a:t>
            </a:r>
            <a:r>
              <a:rPr lang="en-US" dirty="0" smtClean="0">
                <a:solidFill>
                  <a:schemeClr val="tx1"/>
                </a:solidFill>
              </a:rPr>
              <a:t>?</a:t>
            </a:r>
            <a:r>
              <a:rPr lang="ru-RU" dirty="0" smtClean="0">
                <a:solidFill>
                  <a:schemeClr val="tx1"/>
                </a:solidFill>
              </a:rPr>
              <a:t>  А все из-за того, что традиционные </a:t>
            </a:r>
            <a:r>
              <a:rPr lang="ru-RU" dirty="0">
                <a:solidFill>
                  <a:schemeClr val="tx1"/>
                </a:solidFill>
              </a:rPr>
              <a:t>подходы к оптимизации маршрутов (например, жадные алгоритмы или алгоритмы поиска кратчайшего пути на графах) неэффективны в динамично меняющихся условиях.</a:t>
            </a:r>
            <a:endParaRPr lang="ru-RU" dirty="0">
              <a:solidFill>
                <a:schemeClr val="tx1"/>
              </a:solidFill>
            </a:endParaRPr>
          </a:p>
        </p:txBody>
      </p:sp>
      <p:pic>
        <p:nvPicPr>
          <p:cNvPr id="1028" name="Picture 4" descr="Create an image of an angry customer, likely a middle-aged adult with a flustered expression, furrowed eyebrows, and pursed lips, staring intensely at their smartphone with a mixture of frustration and disappointment. The phone screen displays a notification or message in a bold, sans-serif font, stating &quot;Courier Delayed&quot; or a similar phrase in a red or orange color to emphasize the urgency. The customer's face is illuminated by the phone's screen, casting a subtle blue glow, while the surrounding environment remains dimly lit, with blurred, muted colors to focus attention on the customer's annoyance. The customer's attire is casual, possibly with a wrinkled shirt and jeans, conveying a sense of everyday life interrupted by the inconvenience. The overall mood is tense, with sharp, dramatic shadows accentuating the customer's agi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4194" y="512859"/>
            <a:ext cx="3581538" cy="3581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8949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fade">
                                      <p:cBhvr>
                                        <p:cTn id="7" dur="1000"/>
                                        <p:tgtEl>
                                          <p:spTgt spid="1028"/>
                                        </p:tgtEl>
                                      </p:cBhvr>
                                    </p:animEffect>
                                    <p:anim calcmode="lin" valueType="num">
                                      <p:cBhvr>
                                        <p:cTn id="8" dur="1000" fill="hold"/>
                                        <p:tgtEl>
                                          <p:spTgt spid="1028"/>
                                        </p:tgtEl>
                                        <p:attrNameLst>
                                          <p:attrName>ppt_x</p:attrName>
                                        </p:attrNameLst>
                                      </p:cBhvr>
                                      <p:tavLst>
                                        <p:tav tm="0">
                                          <p:val>
                                            <p:strVal val="#ppt_x"/>
                                          </p:val>
                                        </p:tav>
                                        <p:tav tm="100000">
                                          <p:val>
                                            <p:strVal val="#ppt_x"/>
                                          </p:val>
                                        </p:tav>
                                      </p:tavLst>
                                    </p:anim>
                                    <p:anim calcmode="lin" valueType="num">
                                      <p:cBhvr>
                                        <p:cTn id="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36000">
              <a:srgbClr val="FFFF00"/>
            </a:gs>
            <a:gs pos="76000">
              <a:schemeClr val="bg1"/>
            </a:gs>
          </a:gsLst>
          <a:lin ang="612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8534400" cy="1507067"/>
          </a:xfrm>
        </p:spPr>
        <p:txBody>
          <a:bodyPr/>
          <a:lstStyle/>
          <a:p>
            <a:r>
              <a:rPr lang="ru-RU" dirty="0" smtClean="0"/>
              <a:t>Решение</a:t>
            </a:r>
            <a:endParaRPr lang="ru-RU" dirty="0"/>
          </a:p>
        </p:txBody>
      </p:sp>
      <p:sp>
        <p:nvSpPr>
          <p:cNvPr id="3" name="Объект 2"/>
          <p:cNvSpPr>
            <a:spLocks noGrp="1"/>
          </p:cNvSpPr>
          <p:nvPr>
            <p:ph idx="1"/>
          </p:nvPr>
        </p:nvSpPr>
        <p:spPr>
          <a:xfrm>
            <a:off x="2199861" y="3082418"/>
            <a:ext cx="8534400" cy="3615267"/>
          </a:xfrm>
        </p:spPr>
        <p:txBody>
          <a:bodyPr/>
          <a:lstStyle/>
          <a:p>
            <a:pPr marL="0" indent="0">
              <a:buNone/>
            </a:pPr>
            <a:r>
              <a:rPr lang="ru-RU" dirty="0">
                <a:solidFill>
                  <a:schemeClr val="tx1"/>
                </a:solidFill>
              </a:rPr>
              <a:t>Разработать приложение на </a:t>
            </a:r>
            <a:r>
              <a:rPr lang="ru-RU" dirty="0" err="1">
                <a:solidFill>
                  <a:schemeClr val="tx1"/>
                </a:solidFill>
              </a:rPr>
              <a:t>WindowsForm</a:t>
            </a:r>
            <a:r>
              <a:rPr lang="ru-RU" dirty="0">
                <a:solidFill>
                  <a:schemeClr val="tx1"/>
                </a:solidFill>
              </a:rPr>
              <a:t> для оптимизации маршрутов курьеров курьерской службы “Я-доставка</a:t>
            </a:r>
            <a:r>
              <a:rPr lang="ru-RU" dirty="0" smtClean="0">
                <a:solidFill>
                  <a:schemeClr val="tx1"/>
                </a:solidFill>
              </a:rPr>
              <a:t>” с использованием технологии </a:t>
            </a:r>
            <a:r>
              <a:rPr lang="en-US" dirty="0" smtClean="0">
                <a:solidFill>
                  <a:schemeClr val="tx1"/>
                </a:solidFill>
              </a:rPr>
              <a:t>API</a:t>
            </a:r>
            <a:r>
              <a:rPr lang="ru-RU" dirty="0" smtClean="0">
                <a:solidFill>
                  <a:schemeClr val="tx1"/>
                </a:solidFill>
              </a:rPr>
              <a:t>.</a:t>
            </a:r>
            <a:endParaRPr lang="ru-RU" dirty="0">
              <a:solidFill>
                <a:schemeClr val="tx1"/>
              </a:solidFill>
            </a:endParaRPr>
          </a:p>
        </p:txBody>
      </p:sp>
      <p:pic>
        <p:nvPicPr>
          <p:cNvPr id="2050" name="Picture 2" descr="Create a logo for the courier service ya-dostavka featuring a bold, modern design with a striking yellow and black color scheme, where the yellow tone is vibrant and energetic, and the black tone is deep and rich, evoking a sense of speed and reliability, with clean lines, geometric shapes, and a stylized font for the text &quot;ya-dostavka&quot; that is easy to read and remember, placed prominently at the center of the logo, with optional icon or graphic elements that subtly convey the idea of delivery or transportation, and the overall layout is balanced and symmetrical, making the logo easily recognizable and scalable for various mediu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115" y="983974"/>
            <a:ext cx="2981739" cy="29817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00977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3000">
              <a:srgbClr val="FFFF00"/>
            </a:gs>
            <a:gs pos="72000">
              <a:schemeClr val="bg1"/>
            </a:gs>
          </a:gsLst>
          <a:lin ang="612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40631" y="355042"/>
            <a:ext cx="11797748" cy="581624"/>
          </a:xfrm>
        </p:spPr>
        <p:txBody>
          <a:bodyPr>
            <a:normAutofit fontScale="90000"/>
          </a:bodyPr>
          <a:lstStyle/>
          <a:p>
            <a:r>
              <a:rPr lang="ru-RU" dirty="0" smtClean="0"/>
              <a:t>Уникальность подхода к решению проблемы</a:t>
            </a:r>
            <a:endParaRPr lang="ru-RU" dirty="0"/>
          </a:p>
        </p:txBody>
      </p:sp>
      <p:sp>
        <p:nvSpPr>
          <p:cNvPr id="3" name="Объект 2"/>
          <p:cNvSpPr>
            <a:spLocks noGrp="1"/>
          </p:cNvSpPr>
          <p:nvPr>
            <p:ph sz="half" idx="1"/>
          </p:nvPr>
        </p:nvSpPr>
        <p:spPr>
          <a:xfrm>
            <a:off x="0" y="1125895"/>
            <a:ext cx="9660835" cy="2524540"/>
          </a:xfrm>
        </p:spPr>
        <p:txBody>
          <a:bodyPr>
            <a:normAutofit/>
          </a:bodyPr>
          <a:lstStyle/>
          <a:p>
            <a:pPr marL="0" indent="0" algn="ctr">
              <a:buNone/>
            </a:pPr>
            <a:r>
              <a:rPr lang="ru-RU" dirty="0">
                <a:solidFill>
                  <a:schemeClr val="tx1"/>
                </a:solidFill>
              </a:rPr>
              <a:t>Чем </a:t>
            </a:r>
            <a:r>
              <a:rPr lang="ru-RU" dirty="0" smtClean="0">
                <a:solidFill>
                  <a:schemeClr val="tx1"/>
                </a:solidFill>
              </a:rPr>
              <a:t>наше </a:t>
            </a:r>
            <a:r>
              <a:rPr lang="ru-RU" dirty="0">
                <a:solidFill>
                  <a:schemeClr val="tx1"/>
                </a:solidFill>
              </a:rPr>
              <a:t>приложение </a:t>
            </a:r>
            <a:r>
              <a:rPr lang="ru-RU" dirty="0" smtClean="0">
                <a:solidFill>
                  <a:schemeClr val="tx1"/>
                </a:solidFill>
              </a:rPr>
              <a:t>отличается от </a:t>
            </a:r>
            <a:r>
              <a:rPr lang="ru-RU" dirty="0">
                <a:solidFill>
                  <a:schemeClr val="tx1"/>
                </a:solidFill>
              </a:rPr>
              <a:t>аналогов?</a:t>
            </a:r>
          </a:p>
          <a:p>
            <a:pPr>
              <a:buFont typeface="Arial" panose="020B0604020202020204" pitchFamily="34" charset="0"/>
              <a:buChar char="•"/>
            </a:pPr>
            <a:r>
              <a:rPr lang="ru-RU" dirty="0" smtClean="0">
                <a:solidFill>
                  <a:schemeClr val="tx1"/>
                </a:solidFill>
              </a:rPr>
              <a:t>Данное приложение было разработано с использованием данных с карт и интерфейса </a:t>
            </a:r>
            <a:r>
              <a:rPr lang="en-US" dirty="0" smtClean="0">
                <a:solidFill>
                  <a:schemeClr val="tx1"/>
                </a:solidFill>
              </a:rPr>
              <a:t>API</a:t>
            </a:r>
            <a:r>
              <a:rPr lang="ru-RU" dirty="0" smtClean="0">
                <a:solidFill>
                  <a:schemeClr val="tx1"/>
                </a:solidFill>
              </a:rPr>
              <a:t>, которые позволяют просмотреть </a:t>
            </a:r>
            <a:r>
              <a:rPr lang="ru-RU" dirty="0">
                <a:solidFill>
                  <a:schemeClr val="tx1"/>
                </a:solidFill>
              </a:rPr>
              <a:t>точные </a:t>
            </a:r>
            <a:r>
              <a:rPr lang="ru-RU" dirty="0" smtClean="0">
                <a:solidFill>
                  <a:schemeClr val="tx1"/>
                </a:solidFill>
              </a:rPr>
              <a:t>координаты склада </a:t>
            </a:r>
            <a:r>
              <a:rPr lang="ru-RU" dirty="0">
                <a:solidFill>
                  <a:schemeClr val="tx1"/>
                </a:solidFill>
              </a:rPr>
              <a:t>и адреса доставки</a:t>
            </a:r>
            <a:r>
              <a:rPr lang="ru-RU" dirty="0" smtClean="0">
                <a:solidFill>
                  <a:schemeClr val="tx1"/>
                </a:solidFill>
              </a:rPr>
              <a:t>.</a:t>
            </a:r>
          </a:p>
          <a:p>
            <a:pPr>
              <a:buFont typeface="Arial" panose="020B0604020202020204" pitchFamily="34" charset="0"/>
              <a:buChar char="•"/>
            </a:pPr>
            <a:r>
              <a:rPr lang="ru-RU" dirty="0" smtClean="0">
                <a:solidFill>
                  <a:schemeClr val="tx1"/>
                </a:solidFill>
              </a:rPr>
              <a:t>При разработке была использована </a:t>
            </a:r>
            <a:r>
              <a:rPr lang="ru-RU" dirty="0">
                <a:solidFill>
                  <a:schemeClr val="tx1"/>
                </a:solidFill>
              </a:rPr>
              <a:t>формула </a:t>
            </a:r>
            <a:r>
              <a:rPr lang="ru-RU" dirty="0" smtClean="0">
                <a:solidFill>
                  <a:schemeClr val="tx1"/>
                </a:solidFill>
              </a:rPr>
              <a:t>гаверсинуса (</a:t>
            </a:r>
            <a:r>
              <a:rPr lang="ru-RU" dirty="0">
                <a:solidFill>
                  <a:schemeClr val="tx1"/>
                </a:solidFill>
              </a:rPr>
              <a:t>Гаверсина)</a:t>
            </a:r>
            <a:endParaRPr lang="ru-RU" dirty="0" smtClean="0">
              <a:solidFill>
                <a:schemeClr val="tx1"/>
              </a:solidFill>
            </a:endParaRPr>
          </a:p>
        </p:txBody>
      </p:sp>
      <p:pic>
        <p:nvPicPr>
          <p:cNvPr id="6" name="Рисунок 5"/>
          <p:cNvPicPr>
            <a:picLocks noChangeAspect="1"/>
          </p:cNvPicPr>
          <p:nvPr/>
        </p:nvPicPr>
        <p:blipFill>
          <a:blip r:embed="rId2"/>
          <a:stretch>
            <a:fillRect/>
          </a:stretch>
        </p:blipFill>
        <p:spPr>
          <a:xfrm>
            <a:off x="2573246" y="3502111"/>
            <a:ext cx="7087589" cy="476316"/>
          </a:xfrm>
          <a:prstGeom prst="rect">
            <a:avLst/>
          </a:prstGeom>
        </p:spPr>
      </p:pic>
      <p:sp>
        <p:nvSpPr>
          <p:cNvPr id="7" name="Объект 6"/>
          <p:cNvSpPr>
            <a:spLocks noGrp="1"/>
          </p:cNvSpPr>
          <p:nvPr>
            <p:ph sz="half" idx="2"/>
          </p:nvPr>
        </p:nvSpPr>
        <p:spPr>
          <a:xfrm>
            <a:off x="9959010" y="1128476"/>
            <a:ext cx="1777516" cy="546651"/>
          </a:xfrm>
        </p:spPr>
        <p:txBody>
          <a:bodyPr>
            <a:normAutofit/>
          </a:bodyPr>
          <a:lstStyle/>
          <a:p>
            <a:endParaRPr lang="ru-RU" dirty="0"/>
          </a:p>
        </p:txBody>
      </p:sp>
    </p:spTree>
    <p:extLst>
      <p:ext uri="{BB962C8B-B14F-4D97-AF65-F5344CB8AC3E}">
        <p14:creationId xmlns:p14="http://schemas.microsoft.com/office/powerpoint/2010/main" val="46132829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 calcmode="lin" valueType="num">
                                      <p:cBhvr additive="base">
                                        <p:cTn id="18"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additive="base">
                                        <p:cTn id="24"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500" fill="hold"/>
                                        <p:tgtEl>
                                          <p:spTgt spid="6"/>
                                        </p:tgtEl>
                                        <p:attrNameLst>
                                          <p:attrName>ppt_x</p:attrName>
                                        </p:attrNameLst>
                                      </p:cBhvr>
                                      <p:tavLst>
                                        <p:tav tm="0">
                                          <p:val>
                                            <p:strVal val="#ppt_x"/>
                                          </p:val>
                                        </p:tav>
                                        <p:tav tm="100000">
                                          <p:val>
                                            <p:strVal val="#ppt_x"/>
                                          </p:val>
                                        </p:tav>
                                      </p:tavLst>
                                    </p:anim>
                                    <p:anim calcmode="lin" valueType="num">
                                      <p:cBhvr additive="base">
                                        <p:cTn id="31"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42000">
              <a:schemeClr val="bg1"/>
            </a:gs>
          </a:gsLst>
          <a:lin ang="612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b="1" dirty="0" smtClean="0"/>
              <a:t>Скриншоты</a:t>
            </a:r>
            <a:endParaRPr lang="ru-RU" dirty="0"/>
          </a:p>
        </p:txBody>
      </p:sp>
      <p:sp>
        <p:nvSpPr>
          <p:cNvPr id="3" name="Объект 2"/>
          <p:cNvSpPr>
            <a:spLocks noGrp="1"/>
          </p:cNvSpPr>
          <p:nvPr>
            <p:ph sz="half" idx="1"/>
          </p:nvPr>
        </p:nvSpPr>
        <p:spPr>
          <a:xfrm>
            <a:off x="684211" y="685800"/>
            <a:ext cx="9848014" cy="3995530"/>
          </a:xfrm>
        </p:spPr>
        <p:txBody>
          <a:bodyPr/>
          <a:lstStyle/>
          <a:p>
            <a:endParaRPr lang="ru-RU" dirty="0" smtClean="0">
              <a:solidFill>
                <a:schemeClr val="tx1"/>
              </a:solidFill>
            </a:endParaRPr>
          </a:p>
          <a:p>
            <a:endParaRPr lang="ru-RU" dirty="0">
              <a:solidFill>
                <a:schemeClr val="tx1"/>
              </a:solidFill>
            </a:endParaRPr>
          </a:p>
          <a:p>
            <a:endParaRPr lang="ru-RU" dirty="0" smtClean="0">
              <a:solidFill>
                <a:schemeClr val="tx1"/>
              </a:solidFill>
            </a:endParaRPr>
          </a:p>
          <a:p>
            <a:endParaRPr lang="ru-RU" dirty="0">
              <a:solidFill>
                <a:schemeClr val="tx1"/>
              </a:solidFill>
            </a:endParaRPr>
          </a:p>
          <a:p>
            <a:endParaRPr lang="ru-RU" dirty="0" smtClean="0">
              <a:solidFill>
                <a:schemeClr val="tx1"/>
              </a:solidFill>
            </a:endParaRPr>
          </a:p>
          <a:p>
            <a:endParaRPr lang="ru-RU" dirty="0">
              <a:solidFill>
                <a:schemeClr val="tx1"/>
              </a:solidFill>
            </a:endParaRPr>
          </a:p>
          <a:p>
            <a:pPr marL="0" indent="0">
              <a:buNone/>
            </a:pPr>
            <a:r>
              <a:rPr lang="ru-RU" dirty="0" smtClean="0">
                <a:solidFill>
                  <a:schemeClr val="tx1"/>
                </a:solidFill>
              </a:rPr>
              <a:t>                                                           Форма меню</a:t>
            </a:r>
            <a:endParaRPr lang="ru-RU" dirty="0">
              <a:solidFill>
                <a:schemeClr val="tx1"/>
              </a:solidFill>
            </a:endParaRPr>
          </a:p>
        </p:txBody>
      </p:sp>
      <p:sp>
        <p:nvSpPr>
          <p:cNvPr id="4" name="Объект 3"/>
          <p:cNvSpPr>
            <a:spLocks noGrp="1"/>
          </p:cNvSpPr>
          <p:nvPr>
            <p:ph sz="half" idx="2"/>
          </p:nvPr>
        </p:nvSpPr>
        <p:spPr/>
        <p:txBody>
          <a:bodyPr/>
          <a:lstStyle/>
          <a:p>
            <a:endParaRPr lang="ru-RU" dirty="0" smtClean="0">
              <a:solidFill>
                <a:schemeClr val="tx1"/>
              </a:solidFill>
            </a:endParaRPr>
          </a:p>
          <a:p>
            <a:endParaRPr lang="ru-RU" dirty="0">
              <a:solidFill>
                <a:schemeClr val="tx1"/>
              </a:solidFill>
            </a:endParaRPr>
          </a:p>
          <a:p>
            <a:endParaRPr lang="ru-RU" dirty="0" smtClean="0">
              <a:solidFill>
                <a:schemeClr val="tx1"/>
              </a:solidFill>
            </a:endParaRPr>
          </a:p>
          <a:p>
            <a:endParaRPr lang="ru-RU" dirty="0">
              <a:solidFill>
                <a:schemeClr val="tx1"/>
              </a:solidFill>
            </a:endParaRPr>
          </a:p>
          <a:p>
            <a:endParaRPr lang="ru-RU" dirty="0" smtClean="0">
              <a:solidFill>
                <a:schemeClr val="tx1"/>
              </a:solidFill>
            </a:endParaRPr>
          </a:p>
          <a:p>
            <a:endParaRPr lang="ru-RU" dirty="0">
              <a:solidFill>
                <a:schemeClr val="tx1"/>
              </a:solidFill>
            </a:endParaRPr>
          </a:p>
          <a:p>
            <a:endParaRPr lang="ru-RU" dirty="0" smtClean="0">
              <a:solidFill>
                <a:schemeClr val="tx1"/>
              </a:solidFill>
            </a:endParaRPr>
          </a:p>
          <a:p>
            <a:pPr marL="0" indent="0">
              <a:buNone/>
            </a:pPr>
            <a:r>
              <a:rPr lang="ru-RU" dirty="0" smtClean="0">
                <a:solidFill>
                  <a:schemeClr val="tx1"/>
                </a:solidFill>
              </a:rPr>
              <a:t>             </a:t>
            </a:r>
            <a:endParaRPr lang="ru-RU" dirty="0">
              <a:solidFill>
                <a:schemeClr val="tx1"/>
              </a:solidFill>
            </a:endParaRPr>
          </a:p>
        </p:txBody>
      </p:sp>
      <p:pic>
        <p:nvPicPr>
          <p:cNvPr id="6" name="Рисунок 5"/>
          <p:cNvPicPr/>
          <p:nvPr/>
        </p:nvPicPr>
        <p:blipFill>
          <a:blip r:embed="rId2"/>
          <a:stretch>
            <a:fillRect/>
          </a:stretch>
        </p:blipFill>
        <p:spPr>
          <a:xfrm>
            <a:off x="2762392" y="355097"/>
            <a:ext cx="6650867" cy="3438939"/>
          </a:xfrm>
          <a:prstGeom prst="rect">
            <a:avLst/>
          </a:prstGeom>
        </p:spPr>
      </p:pic>
    </p:spTree>
    <p:extLst>
      <p:ext uri="{BB962C8B-B14F-4D97-AF65-F5344CB8AC3E}">
        <p14:creationId xmlns:p14="http://schemas.microsoft.com/office/powerpoint/2010/main" val="2197338185"/>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47000">
              <a:schemeClr val="bg1"/>
            </a:gs>
          </a:gsLst>
          <a:lin ang="612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0261" y="5342097"/>
            <a:ext cx="12081739" cy="1217730"/>
          </a:xfrm>
        </p:spPr>
        <p:txBody>
          <a:bodyPr>
            <a:normAutofit/>
          </a:bodyPr>
          <a:lstStyle/>
          <a:p>
            <a:r>
              <a:rPr lang="ru-RU" sz="1800" dirty="0" smtClean="0"/>
              <a:t>   Форма </a:t>
            </a:r>
            <a:r>
              <a:rPr lang="ru-RU" sz="1800" dirty="0"/>
              <a:t>админа</a:t>
            </a:r>
            <a:r>
              <a:rPr lang="ru-RU" sz="1800" dirty="0" smtClean="0"/>
              <a:t>										    Форма </a:t>
            </a:r>
            <a:r>
              <a:rPr lang="ru-RU" sz="1800" dirty="0"/>
              <a:t>админа: создание </a:t>
            </a:r>
            <a:r>
              <a:rPr lang="ru-RU" sz="1800" dirty="0" smtClean="0"/>
              <a:t>заказа</a:t>
            </a:r>
            <a:endParaRPr lang="ru-RU" sz="1800" dirty="0"/>
          </a:p>
        </p:txBody>
      </p:sp>
      <p:pic>
        <p:nvPicPr>
          <p:cNvPr id="3" name="Рисунок 2"/>
          <p:cNvPicPr/>
          <p:nvPr/>
        </p:nvPicPr>
        <p:blipFill>
          <a:blip r:embed="rId2"/>
          <a:stretch>
            <a:fillRect/>
          </a:stretch>
        </p:blipFill>
        <p:spPr>
          <a:xfrm>
            <a:off x="6848061" y="579047"/>
            <a:ext cx="4939748" cy="4320944"/>
          </a:xfrm>
          <a:prstGeom prst="rect">
            <a:avLst/>
          </a:prstGeom>
        </p:spPr>
      </p:pic>
      <p:pic>
        <p:nvPicPr>
          <p:cNvPr id="4" name="Рисунок 3"/>
          <p:cNvPicPr/>
          <p:nvPr/>
        </p:nvPicPr>
        <p:blipFill>
          <a:blip r:embed="rId3"/>
          <a:stretch>
            <a:fillRect/>
          </a:stretch>
        </p:blipFill>
        <p:spPr>
          <a:xfrm>
            <a:off x="439816" y="579047"/>
            <a:ext cx="5175793" cy="4320944"/>
          </a:xfrm>
          <a:prstGeom prst="rect">
            <a:avLst/>
          </a:prstGeom>
        </p:spPr>
      </p:pic>
    </p:spTree>
    <p:extLst>
      <p:ext uri="{BB962C8B-B14F-4D97-AF65-F5344CB8AC3E}">
        <p14:creationId xmlns:p14="http://schemas.microsoft.com/office/powerpoint/2010/main" val="53632806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1000"/>
                                        <p:tgtEl>
                                          <p:spTgt spid="2"/>
                                        </p:tgtEl>
                                      </p:cBhvr>
                                    </p:animEffect>
                                    <p:anim calcmode="lin" valueType="num">
                                      <p:cBhvr>
                                        <p:cTn id="18" dur="1000" fill="hold"/>
                                        <p:tgtEl>
                                          <p:spTgt spid="2"/>
                                        </p:tgtEl>
                                        <p:attrNameLst>
                                          <p:attrName>ppt_x</p:attrName>
                                        </p:attrNameLst>
                                      </p:cBhvr>
                                      <p:tavLst>
                                        <p:tav tm="0">
                                          <p:val>
                                            <p:strVal val="#ppt_x"/>
                                          </p:val>
                                        </p:tav>
                                        <p:tav tm="100000">
                                          <p:val>
                                            <p:strVal val="#ppt_x"/>
                                          </p:val>
                                        </p:tav>
                                      </p:tavLst>
                                    </p:anim>
                                    <p:anim calcmode="lin" valueType="num">
                                      <p:cBhvr>
                                        <p:cTn id="1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74000">
              <a:schemeClr val="bg1"/>
            </a:gs>
          </a:gsLst>
          <a:lin ang="612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3203" y="4487332"/>
            <a:ext cx="11982658" cy="1507067"/>
          </a:xfrm>
        </p:spPr>
        <p:txBody>
          <a:bodyPr>
            <a:normAutofit/>
          </a:bodyPr>
          <a:lstStyle/>
          <a:p>
            <a:r>
              <a:rPr lang="ru-RU" sz="1400" dirty="0"/>
              <a:t>Форма курьера  			</a:t>
            </a:r>
            <a:r>
              <a:rPr lang="ru-RU" sz="1400" dirty="0" smtClean="0"/>
              <a:t>                           Форма </a:t>
            </a:r>
            <a:r>
              <a:rPr lang="ru-RU" sz="1400" dirty="0"/>
              <a:t>курьера: приём заказа             </a:t>
            </a:r>
            <a:r>
              <a:rPr lang="ru-RU" sz="1400" dirty="0" smtClean="0"/>
              <a:t>           Форма </a:t>
            </a:r>
            <a:r>
              <a:rPr lang="ru-RU" sz="1400" dirty="0"/>
              <a:t>курьера: завершение заказа                                                   </a:t>
            </a:r>
          </a:p>
        </p:txBody>
      </p:sp>
      <p:pic>
        <p:nvPicPr>
          <p:cNvPr id="3" name="Рисунок 2"/>
          <p:cNvPicPr/>
          <p:nvPr/>
        </p:nvPicPr>
        <p:blipFill>
          <a:blip r:embed="rId2"/>
          <a:stretch>
            <a:fillRect/>
          </a:stretch>
        </p:blipFill>
        <p:spPr>
          <a:xfrm>
            <a:off x="123203" y="864704"/>
            <a:ext cx="3882267" cy="3548269"/>
          </a:xfrm>
          <a:prstGeom prst="rect">
            <a:avLst/>
          </a:prstGeom>
        </p:spPr>
      </p:pic>
      <p:pic>
        <p:nvPicPr>
          <p:cNvPr id="4" name="Рисунок 3"/>
          <p:cNvPicPr/>
          <p:nvPr/>
        </p:nvPicPr>
        <p:blipFill>
          <a:blip r:embed="rId3"/>
          <a:stretch>
            <a:fillRect/>
          </a:stretch>
        </p:blipFill>
        <p:spPr>
          <a:xfrm>
            <a:off x="4211799" y="864705"/>
            <a:ext cx="3896140" cy="3548268"/>
          </a:xfrm>
          <a:prstGeom prst="rect">
            <a:avLst/>
          </a:prstGeom>
        </p:spPr>
      </p:pic>
      <p:pic>
        <p:nvPicPr>
          <p:cNvPr id="5" name="Рисунок 4"/>
          <p:cNvPicPr/>
          <p:nvPr/>
        </p:nvPicPr>
        <p:blipFill>
          <a:blip r:embed="rId4"/>
          <a:stretch>
            <a:fillRect/>
          </a:stretch>
        </p:blipFill>
        <p:spPr>
          <a:xfrm>
            <a:off x="8314268" y="846114"/>
            <a:ext cx="3664594" cy="3585448"/>
          </a:xfrm>
          <a:prstGeom prst="rect">
            <a:avLst/>
          </a:prstGeom>
        </p:spPr>
      </p:pic>
    </p:spTree>
    <p:extLst>
      <p:ext uri="{BB962C8B-B14F-4D97-AF65-F5344CB8AC3E}">
        <p14:creationId xmlns:p14="http://schemas.microsoft.com/office/powerpoint/2010/main" val="5096449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par>
                                <p:cTn id="8" presetID="22" presetClass="entr" presetSubtype="4"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100000">
              <a:schemeClr val="bg1"/>
            </a:gs>
          </a:gsLst>
          <a:lin ang="612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741612" y="178905"/>
            <a:ext cx="6064458" cy="767301"/>
          </a:xfrm>
        </p:spPr>
        <p:txBody>
          <a:bodyPr/>
          <a:lstStyle/>
          <a:p>
            <a:r>
              <a:rPr lang="ru-RU" dirty="0" smtClean="0"/>
              <a:t>Будущие дополнения</a:t>
            </a:r>
            <a:endParaRPr lang="ru-RU" dirty="0"/>
          </a:p>
        </p:txBody>
      </p:sp>
      <p:sp>
        <p:nvSpPr>
          <p:cNvPr id="3" name="Текст 2"/>
          <p:cNvSpPr>
            <a:spLocks noGrp="1"/>
          </p:cNvSpPr>
          <p:nvPr>
            <p:ph type="body" idx="1"/>
          </p:nvPr>
        </p:nvSpPr>
        <p:spPr>
          <a:xfrm>
            <a:off x="684212" y="1272209"/>
            <a:ext cx="9165465" cy="4722191"/>
          </a:xfrm>
        </p:spPr>
        <p:txBody>
          <a:bodyPr>
            <a:normAutofit/>
          </a:bodyPr>
          <a:lstStyle/>
          <a:p>
            <a:pPr marL="285750" indent="-285750">
              <a:buFont typeface="Arial" panose="020B0604020202020204" pitchFamily="34" charset="0"/>
              <a:buChar char="•"/>
            </a:pPr>
            <a:r>
              <a:rPr lang="ru-RU" dirty="0" smtClean="0">
                <a:solidFill>
                  <a:schemeClr val="tx1"/>
                </a:solidFill>
              </a:rPr>
              <a:t>Расширение ассортимента</a:t>
            </a:r>
            <a:r>
              <a:rPr lang="en-US" dirty="0" smtClean="0">
                <a:solidFill>
                  <a:schemeClr val="tx1"/>
                </a:solidFill>
              </a:rPr>
              <a:t>:</a:t>
            </a:r>
            <a:r>
              <a:rPr lang="ru-RU" dirty="0" smtClean="0">
                <a:solidFill>
                  <a:schemeClr val="tx1"/>
                </a:solidFill>
              </a:rPr>
              <a:t> появление новых партнеров, откуда можно заказать товары</a:t>
            </a:r>
          </a:p>
          <a:p>
            <a:pPr marL="285750" indent="-285750">
              <a:buFont typeface="Arial" panose="020B0604020202020204" pitchFamily="34" charset="0"/>
              <a:buChar char="•"/>
            </a:pPr>
            <a:r>
              <a:rPr lang="ru-RU" dirty="0" smtClean="0">
                <a:solidFill>
                  <a:schemeClr val="tx1"/>
                </a:solidFill>
              </a:rPr>
              <a:t>Поощрения за выполненную работу</a:t>
            </a:r>
            <a:r>
              <a:rPr lang="en-US" dirty="0" smtClean="0">
                <a:solidFill>
                  <a:schemeClr val="tx1"/>
                </a:solidFill>
              </a:rPr>
              <a:t>: </a:t>
            </a:r>
            <a:r>
              <a:rPr lang="ru-RU" dirty="0" smtClean="0">
                <a:solidFill>
                  <a:schemeClr val="tx1"/>
                </a:solidFill>
              </a:rPr>
              <a:t>разработка системы промокодов на скидки в заведениях-партнерах</a:t>
            </a:r>
          </a:p>
          <a:p>
            <a:pPr marL="285750" indent="-285750">
              <a:buFont typeface="Arial" panose="020B0604020202020204" pitchFamily="34" charset="0"/>
              <a:buChar char="•"/>
            </a:pPr>
            <a:r>
              <a:rPr lang="ru-RU" dirty="0">
                <a:solidFill>
                  <a:schemeClr val="tx1"/>
                </a:solidFill>
              </a:rPr>
              <a:t>Темная </a:t>
            </a:r>
            <a:r>
              <a:rPr lang="ru-RU" dirty="0" smtClean="0">
                <a:solidFill>
                  <a:schemeClr val="tx1"/>
                </a:solidFill>
              </a:rPr>
              <a:t>тема</a:t>
            </a:r>
          </a:p>
          <a:p>
            <a:pPr marL="285750" indent="-285750">
              <a:buFont typeface="Arial" panose="020B0604020202020204" pitchFamily="34" charset="0"/>
              <a:buChar char="•"/>
            </a:pPr>
            <a:r>
              <a:rPr lang="ru-RU" dirty="0">
                <a:solidFill>
                  <a:schemeClr val="tx1"/>
                </a:solidFill>
              </a:rPr>
              <a:t>Точное отслеживание на карте в реальном времени (с учетом пробок и погоды</a:t>
            </a:r>
            <a:r>
              <a:rPr lang="ru-RU" dirty="0" smtClean="0">
                <a:solidFill>
                  <a:schemeClr val="tx1"/>
                </a:solidFill>
              </a:rPr>
              <a:t>)</a:t>
            </a:r>
          </a:p>
          <a:p>
            <a:pPr marL="285750" indent="-285750">
              <a:buFont typeface="Arial" panose="020B0604020202020204" pitchFamily="34" charset="0"/>
              <a:buChar char="•"/>
            </a:pPr>
            <a:r>
              <a:rPr lang="ru-RU" dirty="0" err="1">
                <a:solidFill>
                  <a:schemeClr val="tx1"/>
                </a:solidFill>
              </a:rPr>
              <a:t>Дропшиппинг</a:t>
            </a:r>
            <a:r>
              <a:rPr lang="ru-RU" dirty="0">
                <a:solidFill>
                  <a:schemeClr val="tx1"/>
                </a:solidFill>
              </a:rPr>
              <a:t>-доставка — заказ товаров из магазинов через приложение</a:t>
            </a:r>
            <a:r>
              <a:rPr lang="ru-RU" dirty="0" smtClean="0">
                <a:solidFill>
                  <a:schemeClr val="tx1"/>
                </a:solidFill>
              </a:rPr>
              <a:t>.</a:t>
            </a:r>
          </a:p>
          <a:p>
            <a:pPr marL="285750" indent="-285750">
              <a:buFont typeface="Arial" panose="020B0604020202020204" pitchFamily="34" charset="0"/>
              <a:buChar char="•"/>
            </a:pPr>
            <a:r>
              <a:rPr lang="ru-RU" dirty="0">
                <a:solidFill>
                  <a:schemeClr val="tx1"/>
                </a:solidFill>
              </a:rPr>
              <a:t>Экстренная кнопка SOS для курьеров — отправка </a:t>
            </a:r>
            <a:r>
              <a:rPr lang="ru-RU" dirty="0" err="1">
                <a:solidFill>
                  <a:schemeClr val="tx1"/>
                </a:solidFill>
              </a:rPr>
              <a:t>геолокации</a:t>
            </a:r>
            <a:r>
              <a:rPr lang="ru-RU" dirty="0">
                <a:solidFill>
                  <a:schemeClr val="tx1"/>
                </a:solidFill>
              </a:rPr>
              <a:t> в службу безопасности</a:t>
            </a:r>
            <a:r>
              <a:rPr lang="ru-RU" dirty="0" smtClean="0">
                <a:solidFill>
                  <a:schemeClr val="tx1"/>
                </a:solidFill>
              </a:rPr>
              <a:t>.</a:t>
            </a:r>
            <a:endParaRPr lang="ru-RU" dirty="0">
              <a:solidFill>
                <a:schemeClr val="tx1"/>
              </a:solidFill>
            </a:endParaRPr>
          </a:p>
          <a:p>
            <a:pPr marL="285750" indent="-285750">
              <a:buFont typeface="Arial" panose="020B0604020202020204" pitchFamily="34" charset="0"/>
              <a:buChar char="•"/>
            </a:pPr>
            <a:r>
              <a:rPr lang="ru-RU" dirty="0" smtClean="0">
                <a:solidFill>
                  <a:schemeClr val="tx1"/>
                </a:solidFill>
              </a:rPr>
              <a:t>Чат </a:t>
            </a:r>
            <a:r>
              <a:rPr lang="ru-RU" dirty="0">
                <a:solidFill>
                  <a:schemeClr val="tx1"/>
                </a:solidFill>
              </a:rPr>
              <a:t>с </a:t>
            </a:r>
            <a:r>
              <a:rPr lang="ru-RU" dirty="0" smtClean="0">
                <a:solidFill>
                  <a:schemeClr val="tx1"/>
                </a:solidFill>
              </a:rPr>
              <a:t>клиентом</a:t>
            </a:r>
          </a:p>
          <a:p>
            <a:pPr marL="285750" indent="-285750">
              <a:buFont typeface="Arial" panose="020B0604020202020204" pitchFamily="34" charset="0"/>
              <a:buChar char="•"/>
            </a:pPr>
            <a:r>
              <a:rPr lang="ru-RU" dirty="0" smtClean="0">
                <a:solidFill>
                  <a:schemeClr val="tx1"/>
                </a:solidFill>
              </a:rPr>
              <a:t>Чат с поддержкой</a:t>
            </a:r>
          </a:p>
          <a:p>
            <a:endParaRPr lang="ru-RU" dirty="0">
              <a:solidFill>
                <a:schemeClr val="tx1"/>
              </a:solidFill>
            </a:endParaRPr>
          </a:p>
        </p:txBody>
      </p:sp>
    </p:spTree>
    <p:extLst>
      <p:ext uri="{BB962C8B-B14F-4D97-AF65-F5344CB8AC3E}">
        <p14:creationId xmlns:p14="http://schemas.microsoft.com/office/powerpoint/2010/main" val="477858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1000"/>
                                        <p:tgtEl>
                                          <p:spTgt spid="3">
                                            <p:txEl>
                                              <p:pRg st="0" end="0"/>
                                            </p:txEl>
                                          </p:spTgt>
                                        </p:tgtEl>
                                      </p:cBhvr>
                                    </p:animEffect>
                                    <p:anim calcmode="lin" valueType="num">
                                      <p:cBhvr>
                                        <p:cTn id="14"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5"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Effect transition="in" filter="fade">
                                      <p:cBhvr>
                                        <p:cTn id="20" dur="1000"/>
                                        <p:tgtEl>
                                          <p:spTgt spid="3">
                                            <p:txEl>
                                              <p:pRg st="1" end="1"/>
                                            </p:txEl>
                                          </p:spTgt>
                                        </p:tgtEl>
                                      </p:cBhvr>
                                    </p:animEffect>
                                    <p:anim calcmode="lin" valueType="num">
                                      <p:cBhvr>
                                        <p:cTn id="21"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2"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fade">
                                      <p:cBhvr>
                                        <p:cTn id="27" dur="1000"/>
                                        <p:tgtEl>
                                          <p:spTgt spid="3">
                                            <p:txEl>
                                              <p:pRg st="2" end="2"/>
                                            </p:txEl>
                                          </p:spTgt>
                                        </p:tgtEl>
                                      </p:cBhvr>
                                    </p:animEffect>
                                    <p:anim calcmode="lin" valueType="num">
                                      <p:cBhvr>
                                        <p:cTn id="2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1000"/>
                                        <p:tgtEl>
                                          <p:spTgt spid="3">
                                            <p:txEl>
                                              <p:pRg st="3" end="3"/>
                                            </p:txEl>
                                          </p:spTgt>
                                        </p:tgtEl>
                                      </p:cBhvr>
                                    </p:animEffect>
                                    <p:anim calcmode="lin" valueType="num">
                                      <p:cBhvr>
                                        <p:cTn id="3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1000"/>
                                        <p:tgtEl>
                                          <p:spTgt spid="3">
                                            <p:txEl>
                                              <p:pRg st="4" end="4"/>
                                            </p:txEl>
                                          </p:spTgt>
                                        </p:tgtEl>
                                      </p:cBhvr>
                                    </p:animEffect>
                                    <p:anim calcmode="lin" valueType="num">
                                      <p:cBhvr>
                                        <p:cTn id="4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3">
                                            <p:txEl>
                                              <p:pRg st="5" end="5"/>
                                            </p:txEl>
                                          </p:spTgt>
                                        </p:tgtEl>
                                        <p:attrNameLst>
                                          <p:attrName>style.visibility</p:attrName>
                                        </p:attrNameLst>
                                      </p:cBhvr>
                                      <p:to>
                                        <p:strVal val="visible"/>
                                      </p:to>
                                    </p:set>
                                    <p:animEffect transition="in" filter="fade">
                                      <p:cBhvr>
                                        <p:cTn id="48" dur="1000"/>
                                        <p:tgtEl>
                                          <p:spTgt spid="3">
                                            <p:txEl>
                                              <p:pRg st="5" end="5"/>
                                            </p:txEl>
                                          </p:spTgt>
                                        </p:tgtEl>
                                      </p:cBhvr>
                                    </p:animEffect>
                                    <p:anim calcmode="lin" valueType="num">
                                      <p:cBhvr>
                                        <p:cTn id="49"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0"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3">
                                            <p:txEl>
                                              <p:pRg st="6" end="6"/>
                                            </p:txEl>
                                          </p:spTgt>
                                        </p:tgtEl>
                                        <p:attrNameLst>
                                          <p:attrName>style.visibility</p:attrName>
                                        </p:attrNameLst>
                                      </p:cBhvr>
                                      <p:to>
                                        <p:strVal val="visible"/>
                                      </p:to>
                                    </p:set>
                                    <p:animEffect transition="in" filter="fade">
                                      <p:cBhvr>
                                        <p:cTn id="55" dur="1000"/>
                                        <p:tgtEl>
                                          <p:spTgt spid="3">
                                            <p:txEl>
                                              <p:pRg st="6" end="6"/>
                                            </p:txEl>
                                          </p:spTgt>
                                        </p:tgtEl>
                                      </p:cBhvr>
                                    </p:animEffect>
                                    <p:anim calcmode="lin" valueType="num">
                                      <p:cBhvr>
                                        <p:cTn id="5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3">
                                            <p:txEl>
                                              <p:pRg st="7" end="7"/>
                                            </p:txEl>
                                          </p:spTgt>
                                        </p:tgtEl>
                                        <p:attrNameLst>
                                          <p:attrName>style.visibility</p:attrName>
                                        </p:attrNameLst>
                                      </p:cBhvr>
                                      <p:to>
                                        <p:strVal val="visible"/>
                                      </p:to>
                                    </p:set>
                                    <p:animEffect transition="in" filter="fade">
                                      <p:cBhvr>
                                        <p:cTn id="62" dur="1000"/>
                                        <p:tgtEl>
                                          <p:spTgt spid="3">
                                            <p:txEl>
                                              <p:pRg st="7" end="7"/>
                                            </p:txEl>
                                          </p:spTgt>
                                        </p:tgtEl>
                                      </p:cBhvr>
                                    </p:animEffect>
                                    <p:anim calcmode="lin" valueType="num">
                                      <p:cBhvr>
                                        <p:cTn id="6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10000">
              <a:srgbClr val="FFFF00"/>
            </a:gs>
            <a:gs pos="69000">
              <a:schemeClr val="bg1"/>
            </a:gs>
          </a:gsLst>
          <a:lin ang="6120000" scaled="1"/>
        </a:gra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069604" y="4576784"/>
            <a:ext cx="6342753" cy="1507067"/>
          </a:xfrm>
        </p:spPr>
        <p:txBody>
          <a:bodyPr/>
          <a:lstStyle/>
          <a:p>
            <a:r>
              <a:rPr lang="ru-RU" dirty="0" smtClean="0"/>
              <a:t>Спасибо за внимание!</a:t>
            </a:r>
            <a:endParaRPr lang="ru-RU" dirty="0"/>
          </a:p>
        </p:txBody>
      </p:sp>
      <p:pic>
        <p:nvPicPr>
          <p:cNvPr id="3" name="Picture 2" descr="Create a logo for the courier service ya-dostavka featuring a bold, modern design with a striking yellow and black color scheme, where the yellow tone is vibrant and energetic, and the black tone is deep and rich, evoking a sense of speed and reliability, with clean lines, geometric shapes, and a stylized font for the text &quot;ya-dostavka&quot; that is easy to read and remember, placed prominently at the center of the logo, with optional icon or graphic elements that subtly convey the idea of delivery or transportation, and the overall layout is balanced and symmetrical, making the logo easily recognizable and scalable for various mediu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9115" y="983974"/>
            <a:ext cx="2981739" cy="298174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5605961"/>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Сектор">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209</TotalTime>
  <Words>209</Words>
  <Application>Microsoft Office PowerPoint</Application>
  <PresentationFormat>Широкоэкранный</PresentationFormat>
  <Paragraphs>40</Paragraphs>
  <Slides>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9</vt:i4>
      </vt:variant>
    </vt:vector>
  </HeadingPairs>
  <TitlesOfParts>
    <vt:vector size="13" baseType="lpstr">
      <vt:lpstr>Arial</vt:lpstr>
      <vt:lpstr>Century Gothic</vt:lpstr>
      <vt:lpstr>Wingdings 3</vt:lpstr>
      <vt:lpstr>Сектор</vt:lpstr>
      <vt:lpstr>Я-доставка</vt:lpstr>
      <vt:lpstr>Проблема</vt:lpstr>
      <vt:lpstr>Решение</vt:lpstr>
      <vt:lpstr>Уникальность подхода к решению проблемы</vt:lpstr>
      <vt:lpstr>Скриншоты</vt:lpstr>
      <vt:lpstr>   Форма админа              Форма админа: создание заказа</vt:lpstr>
      <vt:lpstr>Форма курьера                                Форма курьера: приём заказа                        Форма курьера: завершение заказа                                                   </vt:lpstr>
      <vt:lpstr>Будущие дополнения</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Я-доставка</dc:title>
  <dc:creator>Admin</dc:creator>
  <cp:lastModifiedBy>Admin</cp:lastModifiedBy>
  <cp:revision>14</cp:revision>
  <dcterms:created xsi:type="dcterms:W3CDTF">2025-05-11T10:49:46Z</dcterms:created>
  <dcterms:modified xsi:type="dcterms:W3CDTF">2025-05-11T14:19:29Z</dcterms:modified>
</cp:coreProperties>
</file>