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5" d="100"/>
          <a:sy n="55" d="100"/>
        </p:scale>
        <p:origin x="-1278" y="-36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New%20folder\Emplyoee%20Performance%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[Emplyoee Performance (1).xlsx]Sheet2!PivotTable2</c:name>
    <c:fmtId val="1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 Performance Analysis</a:t>
            </a:r>
          </a:p>
        </c:rich>
      </c:tx>
      <c:layout/>
      <c:spPr>
        <a:noFill/>
        <a:ln>
          <a:noFill/>
        </a:ln>
        <a:effectLst/>
      </c:spPr>
    </c:title>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2"/>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3"/>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rgbClr val="B5E6A2"/>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5"/>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rgbClr val="F1A983"/>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lumMod val="60000"/>
            </a:schemeClr>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pivotFmt>
      <c:pivotFmt>
        <c:idx val="8"/>
        <c:spPr>
          <a:solidFill>
            <a:schemeClr val="accent2"/>
          </a:solidFill>
          <a:ln>
            <a:noFill/>
          </a:ln>
          <a:effectLst/>
        </c:spPr>
        <c:marker>
          <c:symbol val="none"/>
        </c:marker>
      </c:pivotFmt>
      <c:pivotFmt>
        <c:idx val="9"/>
        <c:spPr>
          <a:solidFill>
            <a:schemeClr val="accent3"/>
          </a:solidFill>
          <a:ln>
            <a:noFill/>
          </a:ln>
          <a:effectLst/>
        </c:spPr>
        <c:marker>
          <c:symbol val="none"/>
        </c:marker>
      </c:pivotFmt>
      <c:pivotFmt>
        <c:idx val="10"/>
        <c:spPr>
          <a:solidFill>
            <a:srgbClr val="B5E6A2"/>
          </a:solidFill>
          <a:ln>
            <a:noFill/>
          </a:ln>
          <a:effectLst/>
        </c:spPr>
        <c:marker>
          <c:symbol val="none"/>
        </c:marker>
      </c:pivotFmt>
      <c:pivotFmt>
        <c:idx val="11"/>
        <c:spPr>
          <a:solidFill>
            <a:schemeClr val="accent5"/>
          </a:solidFill>
          <a:ln>
            <a:noFill/>
          </a:ln>
          <a:effectLst/>
        </c:spPr>
        <c:marker>
          <c:symbol val="none"/>
        </c:marker>
      </c:pivotFmt>
      <c:pivotFmt>
        <c:idx val="12"/>
        <c:spPr>
          <a:solidFill>
            <a:srgbClr val="F1A983"/>
          </a:solidFill>
          <a:ln>
            <a:noFill/>
          </a:ln>
          <a:effectLst/>
        </c:spPr>
        <c:marker>
          <c:symbol val="none"/>
        </c:marker>
      </c:pivotFmt>
      <c:pivotFmt>
        <c:idx val="13"/>
        <c:spPr>
          <a:solidFill>
            <a:schemeClr val="accent1">
              <a:lumMod val="60000"/>
            </a:schemeClr>
          </a:solidFill>
          <a:ln>
            <a:noFill/>
          </a:ln>
          <a:effectLst/>
        </c:spPr>
        <c:marker>
          <c:symbol val="none"/>
        </c:marker>
      </c:pivotFmt>
    </c:pivotFmts>
    <c:plotArea>
      <c:layout>
        <c:manualLayout>
          <c:layoutTarget val="inner"/>
          <c:xMode val="edge"/>
          <c:yMode val="edge"/>
          <c:x val="6.7214698162729652E-2"/>
          <c:y val="0.15054284758240991"/>
          <c:w val="0.81299300087489068"/>
          <c:h val="0.7242754228797208"/>
        </c:manualLayout>
      </c:layout>
      <c:barChart>
        <c:barDir val="col"/>
        <c:grouping val="clustered"/>
        <c:ser>
          <c:idx val="0"/>
          <c:order val="0"/>
          <c:tx>
            <c:strRef>
              <c:f>Sheet2!$B$3:$B$4</c:f>
              <c:strCache>
                <c:ptCount val="1"/>
                <c:pt idx="0">
                  <c:v>BPC</c:v>
                </c:pt>
              </c:strCache>
            </c:strRef>
          </c:tx>
          <c:spPr>
            <a:solidFill>
              <a:schemeClr val="accent1"/>
            </a:solidFill>
            <a:ln>
              <a:noFill/>
            </a:ln>
            <a:effectLst/>
          </c:spPr>
          <c:cat>
            <c:strRef>
              <c:f>Sheet2!$A$5:$A$9</c:f>
              <c:strCache>
                <c:ptCount val="4"/>
                <c:pt idx="0">
                  <c:v>HIGH</c:v>
                </c:pt>
                <c:pt idx="1">
                  <c:v>LOW</c:v>
                </c:pt>
                <c:pt idx="2">
                  <c:v>MED</c:v>
                </c:pt>
                <c:pt idx="3">
                  <c:v>VERY HIGH</c:v>
                </c:pt>
              </c:strCache>
            </c:strRef>
          </c:cat>
          <c:val>
            <c:numRef>
              <c:f>Sheet2!$B$5:$B$9</c:f>
              <c:numCache>
                <c:formatCode>General</c:formatCode>
                <c:ptCount val="4"/>
                <c:pt idx="2">
                  <c:v>1</c:v>
                </c:pt>
              </c:numCache>
            </c:numRef>
          </c:val>
          <c:extLst xmlns:c16r2="http://schemas.microsoft.com/office/drawing/2015/06/chart">
            <c:ext xmlns:c16="http://schemas.microsoft.com/office/drawing/2014/chart" uri="{C3380CC4-5D6E-409C-BE32-E72D297353CC}">
              <c16:uniqueId val="{00000001-7B02-4227-87A9-67CB9CFCB517}"/>
            </c:ext>
          </c:extLst>
        </c:ser>
        <c:ser>
          <c:idx val="1"/>
          <c:order val="1"/>
          <c:tx>
            <c:strRef>
              <c:f>Sheet2!$C$3:$C$4</c:f>
              <c:strCache>
                <c:ptCount val="1"/>
                <c:pt idx="0">
                  <c:v>CCDR</c:v>
                </c:pt>
              </c:strCache>
            </c:strRef>
          </c:tx>
          <c:spPr>
            <a:solidFill>
              <a:schemeClr val="accent2"/>
            </a:solidFill>
            <a:ln>
              <a:noFill/>
            </a:ln>
            <a:effectLst/>
          </c:spPr>
          <c:cat>
            <c:strRef>
              <c:f>Sheet2!$A$5:$A$9</c:f>
              <c:strCache>
                <c:ptCount val="4"/>
                <c:pt idx="0">
                  <c:v>HIGH</c:v>
                </c:pt>
                <c:pt idx="1">
                  <c:v>LOW</c:v>
                </c:pt>
                <c:pt idx="2">
                  <c:v>MED</c:v>
                </c:pt>
                <c:pt idx="3">
                  <c:v>VERY HIGH</c:v>
                </c:pt>
              </c:strCache>
            </c:strRef>
          </c:cat>
          <c:val>
            <c:numRef>
              <c:f>Sheet2!$C$5:$C$9</c:f>
              <c:numCache>
                <c:formatCode>General</c:formatCode>
                <c:ptCount val="4"/>
                <c:pt idx="0">
                  <c:v>1</c:v>
                </c:pt>
                <c:pt idx="1">
                  <c:v>2</c:v>
                </c:pt>
                <c:pt idx="2">
                  <c:v>1</c:v>
                </c:pt>
              </c:numCache>
            </c:numRef>
          </c:val>
          <c:extLst xmlns:c16r2="http://schemas.microsoft.com/office/drawing/2015/06/chart">
            <c:ext xmlns:c16="http://schemas.microsoft.com/office/drawing/2014/chart" uri="{C3380CC4-5D6E-409C-BE32-E72D297353CC}">
              <c16:uniqueId val="{00000003-7B02-4227-87A9-67CB9CFCB517}"/>
            </c:ext>
          </c:extLst>
        </c:ser>
        <c:ser>
          <c:idx val="2"/>
          <c:order val="2"/>
          <c:tx>
            <c:strRef>
              <c:f>Sheet2!$D$3:$D$4</c:f>
              <c:strCache>
                <c:ptCount val="1"/>
                <c:pt idx="0">
                  <c:v>EW</c:v>
                </c:pt>
              </c:strCache>
            </c:strRef>
          </c:tx>
          <c:spPr>
            <a:solidFill>
              <a:schemeClr val="accent3"/>
            </a:solidFill>
            <a:ln>
              <a:noFill/>
            </a:ln>
            <a:effectLst/>
          </c:spPr>
          <c:cat>
            <c:strRef>
              <c:f>Sheet2!$A$5:$A$9</c:f>
              <c:strCache>
                <c:ptCount val="4"/>
                <c:pt idx="0">
                  <c:v>HIGH</c:v>
                </c:pt>
                <c:pt idx="1">
                  <c:v>LOW</c:v>
                </c:pt>
                <c:pt idx="2">
                  <c:v>MED</c:v>
                </c:pt>
                <c:pt idx="3">
                  <c:v>VERY HIGH</c:v>
                </c:pt>
              </c:strCache>
            </c:strRef>
          </c:cat>
          <c:val>
            <c:numRef>
              <c:f>Sheet2!$D$5:$D$9</c:f>
              <c:numCache>
                <c:formatCode>General</c:formatCode>
                <c:ptCount val="4"/>
                <c:pt idx="2">
                  <c:v>1</c:v>
                </c:pt>
              </c:numCache>
            </c:numRef>
          </c:val>
          <c:extLst xmlns:c16r2="http://schemas.microsoft.com/office/drawing/2015/06/chart">
            <c:ext xmlns:c16="http://schemas.microsoft.com/office/drawing/2014/chart" uri="{C3380CC4-5D6E-409C-BE32-E72D297353CC}">
              <c16:uniqueId val="{00000005-7B02-4227-87A9-67CB9CFCB517}"/>
            </c:ext>
          </c:extLst>
        </c:ser>
        <c:ser>
          <c:idx val="3"/>
          <c:order val="3"/>
          <c:tx>
            <c:strRef>
              <c:f>Sheet2!$E$3:$E$4</c:f>
              <c:strCache>
                <c:ptCount val="1"/>
                <c:pt idx="0">
                  <c:v>NEL</c:v>
                </c:pt>
              </c:strCache>
            </c:strRef>
          </c:tx>
          <c:spPr>
            <a:solidFill>
              <a:srgbClr val="B5E6A2"/>
            </a:solidFill>
            <a:ln>
              <a:noFill/>
            </a:ln>
            <a:effectLst/>
          </c:spPr>
          <c:cat>
            <c:strRef>
              <c:f>Sheet2!$A$5:$A$9</c:f>
              <c:strCache>
                <c:ptCount val="4"/>
                <c:pt idx="0">
                  <c:v>HIGH</c:v>
                </c:pt>
                <c:pt idx="1">
                  <c:v>LOW</c:v>
                </c:pt>
                <c:pt idx="2">
                  <c:v>MED</c:v>
                </c:pt>
                <c:pt idx="3">
                  <c:v>VERY HIGH</c:v>
                </c:pt>
              </c:strCache>
            </c:strRef>
          </c:cat>
          <c:val>
            <c:numRef>
              <c:f>Sheet2!$E$5:$E$9</c:f>
              <c:numCache>
                <c:formatCode>General</c:formatCode>
                <c:ptCount val="4"/>
                <c:pt idx="2">
                  <c:v>2</c:v>
                </c:pt>
              </c:numCache>
            </c:numRef>
          </c:val>
          <c:extLst xmlns:c16r2="http://schemas.microsoft.com/office/drawing/2015/06/chart">
            <c:ext xmlns:c16="http://schemas.microsoft.com/office/drawing/2014/chart" uri="{C3380CC4-5D6E-409C-BE32-E72D297353CC}">
              <c16:uniqueId val="{00000007-7B02-4227-87A9-67CB9CFCB517}"/>
            </c:ext>
          </c:extLst>
        </c:ser>
        <c:ser>
          <c:idx val="4"/>
          <c:order val="4"/>
          <c:tx>
            <c:strRef>
              <c:f>Sheet2!$F$3:$F$4</c:f>
              <c:strCache>
                <c:ptCount val="1"/>
                <c:pt idx="0">
                  <c:v>PL</c:v>
                </c:pt>
              </c:strCache>
            </c:strRef>
          </c:tx>
          <c:spPr>
            <a:solidFill>
              <a:schemeClr val="accent5"/>
            </a:solidFill>
            <a:ln>
              <a:noFill/>
            </a:ln>
            <a:effectLst/>
          </c:spPr>
          <c:cat>
            <c:strRef>
              <c:f>Sheet2!$A$5:$A$9</c:f>
              <c:strCache>
                <c:ptCount val="4"/>
                <c:pt idx="0">
                  <c:v>HIGH</c:v>
                </c:pt>
                <c:pt idx="1">
                  <c:v>LOW</c:v>
                </c:pt>
                <c:pt idx="2">
                  <c:v>MED</c:v>
                </c:pt>
                <c:pt idx="3">
                  <c:v>VERY HIGH</c:v>
                </c:pt>
              </c:strCache>
            </c:strRef>
          </c:cat>
          <c:val>
            <c:numRef>
              <c:f>Sheet2!$F$5:$F$9</c:f>
              <c:numCache>
                <c:formatCode>General</c:formatCode>
                <c:ptCount val="4"/>
                <c:pt idx="0">
                  <c:v>1</c:v>
                </c:pt>
              </c:numCache>
            </c:numRef>
          </c:val>
          <c:extLst xmlns:c16r2="http://schemas.microsoft.com/office/drawing/2015/06/chart">
            <c:ext xmlns:c16="http://schemas.microsoft.com/office/drawing/2014/chart" uri="{C3380CC4-5D6E-409C-BE32-E72D297353CC}">
              <c16:uniqueId val="{00000009-7B02-4227-87A9-67CB9CFCB517}"/>
            </c:ext>
          </c:extLst>
        </c:ser>
        <c:ser>
          <c:idx val="5"/>
          <c:order val="5"/>
          <c:tx>
            <c:strRef>
              <c:f>Sheet2!$G$3:$G$4</c:f>
              <c:strCache>
                <c:ptCount val="1"/>
                <c:pt idx="0">
                  <c:v>SVG</c:v>
                </c:pt>
              </c:strCache>
            </c:strRef>
          </c:tx>
          <c:spPr>
            <a:solidFill>
              <a:srgbClr val="F1A983"/>
            </a:solidFill>
            <a:ln>
              <a:noFill/>
            </a:ln>
            <a:effectLst/>
          </c:spPr>
          <c:cat>
            <c:strRef>
              <c:f>Sheet2!$A$5:$A$9</c:f>
              <c:strCache>
                <c:ptCount val="4"/>
                <c:pt idx="0">
                  <c:v>HIGH</c:v>
                </c:pt>
                <c:pt idx="1">
                  <c:v>LOW</c:v>
                </c:pt>
                <c:pt idx="2">
                  <c:v>MED</c:v>
                </c:pt>
                <c:pt idx="3">
                  <c:v>VERY HIGH</c:v>
                </c:pt>
              </c:strCache>
            </c:strRef>
          </c:cat>
          <c:val>
            <c:numRef>
              <c:f>Sheet2!$G$5:$G$9</c:f>
              <c:numCache>
                <c:formatCode>General</c:formatCode>
                <c:ptCount val="4"/>
                <c:pt idx="3">
                  <c:v>1</c:v>
                </c:pt>
              </c:numCache>
            </c:numRef>
          </c:val>
          <c:extLst xmlns:c16r2="http://schemas.microsoft.com/office/drawing/2015/06/chart">
            <c:ext xmlns:c16="http://schemas.microsoft.com/office/drawing/2014/chart" uri="{C3380CC4-5D6E-409C-BE32-E72D297353CC}">
              <c16:uniqueId val="{0000000B-7B02-4227-87A9-67CB9CFCB517}"/>
            </c:ext>
          </c:extLst>
        </c:ser>
        <c:ser>
          <c:idx val="6"/>
          <c:order val="6"/>
          <c:tx>
            <c:strRef>
              <c:f>Sheet2!$H$3:$H$4</c:f>
              <c:strCache>
                <c:ptCount val="1"/>
                <c:pt idx="0">
                  <c:v>TNS</c:v>
                </c:pt>
              </c:strCache>
            </c:strRef>
          </c:tx>
          <c:spPr>
            <a:solidFill>
              <a:schemeClr val="accent1">
                <a:lumMod val="60000"/>
              </a:schemeClr>
            </a:solidFill>
            <a:ln>
              <a:noFill/>
            </a:ln>
            <a:effectLst/>
          </c:spPr>
          <c:cat>
            <c:strRef>
              <c:f>Sheet2!$A$5:$A$9</c:f>
              <c:strCache>
                <c:ptCount val="4"/>
                <c:pt idx="0">
                  <c:v>HIGH</c:v>
                </c:pt>
                <c:pt idx="1">
                  <c:v>LOW</c:v>
                </c:pt>
                <c:pt idx="2">
                  <c:v>MED</c:v>
                </c:pt>
                <c:pt idx="3">
                  <c:v>VERY HIGH</c:v>
                </c:pt>
              </c:strCache>
            </c:strRef>
          </c:cat>
          <c:val>
            <c:numRef>
              <c:f>Sheet2!$H$5:$H$9</c:f>
              <c:numCache>
                <c:formatCode>General</c:formatCode>
                <c:ptCount val="4"/>
                <c:pt idx="2">
                  <c:v>1</c:v>
                </c:pt>
              </c:numCache>
            </c:numRef>
          </c:val>
          <c:extLst xmlns:c16r2="http://schemas.microsoft.com/office/drawing/2015/06/chart">
            <c:ext xmlns:c16="http://schemas.microsoft.com/office/drawing/2014/chart" uri="{C3380CC4-5D6E-409C-BE32-E72D297353CC}">
              <c16:uniqueId val="{0000000D-7B02-4227-87A9-67CB9CFCB517}"/>
            </c:ext>
          </c:extLst>
        </c:ser>
        <c:axId val="96732288"/>
        <c:axId val="96733824"/>
      </c:barChart>
      <c:catAx>
        <c:axId val="96732288"/>
        <c:scaling>
          <c:orientation val="minMax"/>
        </c:scaling>
        <c:axPos val="b"/>
        <c:minorGridlines>
          <c:spPr>
            <a:ln w="9525" cap="flat" cmpd="sng" algn="ctr">
              <a:solidFill>
                <a:schemeClr val="tx1">
                  <a:lumMod val="5000"/>
                  <a:lumOff val="95000"/>
                </a:schemeClr>
              </a:solidFill>
              <a:round/>
            </a:ln>
            <a:effectLst/>
          </c:spPr>
        </c:minorGridlines>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733824"/>
        <c:crosses val="autoZero"/>
        <c:auto val="1"/>
        <c:lblAlgn val="ctr"/>
        <c:lblOffset val="100"/>
      </c:catAx>
      <c:valAx>
        <c:axId val="96733824"/>
        <c:scaling>
          <c:orientation val="minMax"/>
        </c:scaling>
        <c:axPos val="l"/>
        <c:majorGridlines>
          <c:spPr>
            <a:ln w="9525" cap="flat" cmpd="sng" algn="ctr">
              <a:solidFill>
                <a:srgbClr val="808080"/>
              </a:solidFill>
              <a:prstDash val="solid"/>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732288"/>
        <c:crossesAt val="1"/>
        <c:crossBetween val="between"/>
      </c:valAx>
      <c:spPr>
        <a:noFill/>
        <a:ln>
          <a:noFill/>
        </a:ln>
        <a:effectLst/>
      </c:spPr>
    </c:plotArea>
    <c:legend>
      <c:legendPos val="r"/>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342536" y="3040529"/>
            <a:ext cx="8610600" cy="1938992"/>
          </a:xfrm>
          <a:prstGeom prst="rect">
            <a:avLst/>
          </a:prstGeom>
          <a:noFill/>
        </p:spPr>
        <p:txBody>
          <a:bodyPr wrap="square" rtlCol="0">
            <a:spAutoFit/>
          </a:bodyPr>
          <a:lstStyle/>
          <a:p>
            <a:r>
              <a:rPr lang="en-US" sz="2400" dirty="0"/>
              <a:t>STUDENT NAME</a:t>
            </a:r>
            <a:r>
              <a:rPr lang="en-US" sz="2400" dirty="0" smtClean="0"/>
              <a:t>: IMMACULATE . A</a:t>
            </a:r>
            <a:endParaRPr lang="en-US" sz="2400" dirty="0"/>
          </a:p>
          <a:p>
            <a:r>
              <a:rPr lang="en-US" sz="2400" dirty="0"/>
              <a:t>REGISTER NO</a:t>
            </a:r>
            <a:r>
              <a:rPr lang="en-US" sz="2400" dirty="0" smtClean="0"/>
              <a:t>: 312218032/260094CC941259798B34C4591DA6209C</a:t>
            </a:r>
            <a:endParaRPr lang="en-US" sz="2400" dirty="0"/>
          </a:p>
          <a:p>
            <a:r>
              <a:rPr lang="en-US" sz="2400" dirty="0"/>
              <a:t>DEPARTMENT</a:t>
            </a:r>
            <a:r>
              <a:rPr lang="en-US" sz="2400" dirty="0" smtClean="0"/>
              <a:t>: B.COM COMMERCE (GENERAL)</a:t>
            </a:r>
            <a:endParaRPr lang="en-US" sz="2400" dirty="0"/>
          </a:p>
          <a:p>
            <a:r>
              <a:rPr lang="en-US" sz="2400" dirty="0"/>
              <a:t>COLLEGE: </a:t>
            </a:r>
            <a:r>
              <a:rPr lang="en-US" sz="2400" b="0" dirty="0"/>
              <a:t>St. Anne’s Arts And Science College, Chennai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p:cNvSpPr txBox="1"/>
          <p:nvPr/>
        </p:nvSpPr>
        <p:spPr>
          <a:xfrm>
            <a:off x="533400" y="1143000"/>
            <a:ext cx="5160900" cy="4832092"/>
          </a:xfrm>
          <a:prstGeom prst="rect">
            <a:avLst/>
          </a:prstGeom>
          <a:noFill/>
        </p:spPr>
        <p:txBody>
          <a:bodyPr wrap="none" rtlCol="0">
            <a:spAutoFit/>
          </a:bodyPr>
          <a:lstStyle/>
          <a:p>
            <a:r>
              <a:rPr lang="en-US" sz="2200" b="1" dirty="0" smtClean="0"/>
              <a:t>Data Collection</a:t>
            </a:r>
          </a:p>
          <a:p>
            <a:r>
              <a:rPr lang="en-US" sz="2200" dirty="0" smtClean="0"/>
              <a:t>1)Kaggle.com</a:t>
            </a:r>
          </a:p>
          <a:p>
            <a:r>
              <a:rPr lang="en-US" sz="2200" dirty="0" smtClean="0"/>
              <a:t>2)</a:t>
            </a:r>
            <a:r>
              <a:rPr lang="en-US" sz="2200" dirty="0" err="1" smtClean="0"/>
              <a:t>Edunet</a:t>
            </a:r>
            <a:r>
              <a:rPr lang="en-US" sz="2200" dirty="0" smtClean="0"/>
              <a:t> Dashboard</a:t>
            </a:r>
          </a:p>
          <a:p>
            <a:r>
              <a:rPr lang="en-US" sz="2200" b="1" dirty="0" smtClean="0"/>
              <a:t>Feature Collection</a:t>
            </a:r>
          </a:p>
          <a:p>
            <a:r>
              <a:rPr lang="en-US" sz="2200" dirty="0" smtClean="0"/>
              <a:t>1)</a:t>
            </a:r>
            <a:r>
              <a:rPr lang="en-US" sz="2200" dirty="0" err="1" smtClean="0"/>
              <a:t>Emp</a:t>
            </a:r>
            <a:r>
              <a:rPr lang="en-US" sz="2200" dirty="0" smtClean="0"/>
              <a:t> ID</a:t>
            </a:r>
          </a:p>
          <a:p>
            <a:r>
              <a:rPr lang="en-US" sz="2200" dirty="0" smtClean="0"/>
              <a:t>2)Business Unit</a:t>
            </a:r>
          </a:p>
          <a:p>
            <a:r>
              <a:rPr lang="en-US" sz="2200" b="1" dirty="0" smtClean="0"/>
              <a:t>Data Cleaning</a:t>
            </a:r>
          </a:p>
          <a:p>
            <a:r>
              <a:rPr lang="en-US" sz="2200" dirty="0" smtClean="0"/>
              <a:t>1)Missing Values Identification &amp; </a:t>
            </a:r>
            <a:r>
              <a:rPr lang="en-US" sz="2200" dirty="0" err="1" smtClean="0"/>
              <a:t>Filteration</a:t>
            </a:r>
            <a:endParaRPr lang="en-US" sz="2200" dirty="0" smtClean="0"/>
          </a:p>
          <a:p>
            <a:r>
              <a:rPr lang="en-US" sz="2200" b="1" dirty="0" smtClean="0"/>
              <a:t>Performance Level</a:t>
            </a:r>
          </a:p>
          <a:p>
            <a:r>
              <a:rPr lang="en-US" sz="2200" dirty="0" smtClean="0"/>
              <a:t>1) Z2 Column used</a:t>
            </a:r>
          </a:p>
          <a:p>
            <a:r>
              <a:rPr lang="en-US" sz="2200" b="1" dirty="0" smtClean="0"/>
              <a:t>Summary</a:t>
            </a:r>
          </a:p>
          <a:p>
            <a:r>
              <a:rPr lang="en-US" sz="2200" dirty="0" smtClean="0"/>
              <a:t>1)Pivot Table</a:t>
            </a:r>
          </a:p>
          <a:p>
            <a:r>
              <a:rPr lang="en-US" sz="2200" b="1" dirty="0" smtClean="0"/>
              <a:t>Visualization</a:t>
            </a:r>
          </a:p>
          <a:p>
            <a:r>
              <a:rPr lang="en-US" sz="2200" dirty="0" smtClean="0"/>
              <a:t>1) Graphical Representation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8" name="Chart 7">
            <a:extLst>
              <a:ext uri="{FF2B5EF4-FFF2-40B4-BE49-F238E27FC236}">
                <a16:creationId xmlns="" xmlns:xdr="http://schemas.openxmlformats.org/drawingml/2006/spreadsheetDrawing" xmlns:a16="http://schemas.microsoft.com/office/drawing/2014/main" xmlns:lc="http://schemas.openxmlformats.org/drawingml/2006/lockedCanvas" id="{037F44FB-1104-E540-DAB8-BE7F37BE85B5}"/>
              </a:ext>
              <a:ext uri="{147F2762-F138-4A5C-976F-8EAC2B608ADB}">
                <a16:predDERef xmlns="" xmlns:xdr="http://schemas.openxmlformats.org/drawingml/2006/spreadsheetDrawing" xmlns:a16="http://schemas.microsoft.com/office/drawing/2014/main" xmlns:lc="http://schemas.openxmlformats.org/drawingml/2006/lockedCanvas" pred="{079FC179-BE1C-EE46-3BBF-EC61F4B79D2C}"/>
              </a:ext>
            </a:extLst>
          </p:cNvPr>
          <p:cNvGraphicFramePr/>
          <p:nvPr/>
        </p:nvGraphicFramePr>
        <p:xfrm>
          <a:off x="1295400" y="2133600"/>
          <a:ext cx="5715000" cy="312896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66800" y="1676400"/>
            <a:ext cx="9705349" cy="1446550"/>
          </a:xfrm>
          <a:prstGeom prst="rect">
            <a:avLst/>
          </a:prstGeom>
          <a:noFill/>
        </p:spPr>
        <p:txBody>
          <a:bodyPr wrap="none" rtlCol="0">
            <a:spAutoFit/>
          </a:bodyPr>
          <a:lstStyle/>
          <a:p>
            <a:r>
              <a:rPr lang="en-US" sz="2200" dirty="0" smtClean="0"/>
              <a:t>While comparing the performance of the employees the number of employees are </a:t>
            </a:r>
          </a:p>
          <a:p>
            <a:r>
              <a:rPr lang="en-US" sz="2200" dirty="0" smtClean="0"/>
              <a:t>Higher in number. Since the medium level of are more , the employees needed</a:t>
            </a:r>
          </a:p>
          <a:p>
            <a:r>
              <a:rPr lang="en-US" sz="2200" dirty="0" smtClean="0"/>
              <a:t> to be motivated in order to increase their performance by assigning different</a:t>
            </a:r>
          </a:p>
          <a:p>
            <a:r>
              <a:rPr lang="en-US" sz="2200" dirty="0" smtClean="0"/>
              <a:t>t</a:t>
            </a:r>
            <a:r>
              <a:rPr lang="en-US" sz="2200" dirty="0" smtClean="0"/>
              <a:t>asks based on the performance level of the employees .</a:t>
            </a:r>
            <a:endParaRPr lang="en-US" sz="2200" dirty="0"/>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5065" y="-19045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701582" y="2407192"/>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65961" y="-400542"/>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9" name="TextBox 8">
            <a:extLst>
              <a:ext uri="{FF2B5EF4-FFF2-40B4-BE49-F238E27FC236}">
                <a16:creationId xmlns:a16="http://schemas.microsoft.com/office/drawing/2014/main" xmlns="" id="{AB9A8E50-D1A3-3083-AFCF-7EE174785FF3}"/>
              </a:ext>
            </a:extLst>
          </p:cNvPr>
          <p:cNvSpPr txBox="1"/>
          <p:nvPr/>
        </p:nvSpPr>
        <p:spPr>
          <a:xfrm>
            <a:off x="609600" y="1600200"/>
            <a:ext cx="6172200" cy="2400657"/>
          </a:xfrm>
          <a:prstGeom prst="rect">
            <a:avLst/>
          </a:prstGeom>
          <a:noFill/>
        </p:spPr>
        <p:txBody>
          <a:bodyPr wrap="square" rtlCol="0">
            <a:spAutoFit/>
          </a:bodyPr>
          <a:lstStyle/>
          <a:p>
            <a:r>
              <a:rPr lang="en-US" sz="2200" b="0" dirty="0"/>
              <a:t>This project aims to analyze </a:t>
            </a:r>
            <a:r>
              <a:rPr lang="en-US" sz="2200" b="0" dirty="0" smtClean="0"/>
              <a:t>employee  performance </a:t>
            </a:r>
            <a:r>
              <a:rPr lang="en-US" sz="2200" b="0" dirty="0"/>
              <a:t>based on satisfaction levels using Excel. The goal is to identify patterns and correlations within the data to help improve employee satisfaction and performance across different demographics and business units.</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9" name="TextBox 8">
            <a:extLst>
              <a:ext uri="{FF2B5EF4-FFF2-40B4-BE49-F238E27FC236}">
                <a16:creationId xmlns:a16="http://schemas.microsoft.com/office/drawing/2014/main" xmlns="" id="{06622A2F-6C7B-0336-9BC0-AC5568BF91F5}"/>
              </a:ext>
            </a:extLst>
          </p:cNvPr>
          <p:cNvSpPr txBox="1"/>
          <p:nvPr/>
        </p:nvSpPr>
        <p:spPr>
          <a:xfrm>
            <a:off x="381000" y="1600200"/>
            <a:ext cx="6324600" cy="4724400"/>
          </a:xfrm>
          <a:prstGeom prst="rect">
            <a:avLst/>
          </a:prstGeom>
          <a:noFill/>
        </p:spPr>
        <p:txBody>
          <a:bodyPr wrap="square" rtlCol="0">
            <a:spAutoFit/>
          </a:bodyPr>
          <a:lstStyle/>
          <a:p>
            <a:r>
              <a:rPr lang="en-US" sz="2200" dirty="0"/>
              <a:t>The "Employee Performance Analysis Using Excel" project focuses on evaluating employee performance by analyzing key factors such as satisfaction levels, gender, and business unit. The project involves collecting and organizing employee data in Excel, followed by detailed analysis using statistical functions and data visualization tools. By identifying trends and correlations, the analysis will provide insights into how different factors impact performance across various demographics and departments. The findings will support data-driven decision-making to enhance employee satisfaction and optimize performance within the organization.</a:t>
            </a:r>
            <a:endParaRPr lang="en-IN" sz="2200"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600" y="304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7" name="TextBox 6">
            <a:extLst>
              <a:ext uri="{FF2B5EF4-FFF2-40B4-BE49-F238E27FC236}">
                <a16:creationId xmlns:a16="http://schemas.microsoft.com/office/drawing/2014/main" xmlns="" id="{80DBE2C6-57E0-B95B-0D31-F6C2B74253C2}"/>
              </a:ext>
            </a:extLst>
          </p:cNvPr>
          <p:cNvSpPr txBox="1"/>
          <p:nvPr/>
        </p:nvSpPr>
        <p:spPr>
          <a:xfrm>
            <a:off x="697191" y="1093887"/>
            <a:ext cx="5410200" cy="5632311"/>
          </a:xfrm>
          <a:prstGeom prst="rect">
            <a:avLst/>
          </a:prstGeom>
          <a:noFill/>
        </p:spPr>
        <p:txBody>
          <a:bodyPr wrap="square" rtlCol="0">
            <a:spAutoFit/>
          </a:bodyPr>
          <a:lstStyle/>
          <a:p>
            <a:pPr marL="342900" indent="-342900">
              <a:buAutoNum type="arabicPeriod"/>
            </a:pPr>
            <a:r>
              <a:rPr lang="en-US" dirty="0"/>
              <a:t>HR </a:t>
            </a:r>
            <a:r>
              <a:rPr lang="en-US" dirty="0" smtClean="0"/>
              <a:t>MANAGER                               </a:t>
            </a:r>
            <a:endParaRPr lang="en-US" dirty="0"/>
          </a:p>
          <a:p>
            <a:pPr marL="342900" indent="-342900">
              <a:buAutoNum type="arabicPeriod"/>
            </a:pPr>
            <a:endParaRPr lang="en-US" dirty="0"/>
          </a:p>
          <a:p>
            <a:pPr lvl="1"/>
            <a:endParaRPr lang="en-US" dirty="0"/>
          </a:p>
          <a:p>
            <a:pPr marL="342900" indent="-342900">
              <a:buAutoNum type="arabicPeriod"/>
            </a:pPr>
            <a:endParaRPr lang="en-US" dirty="0"/>
          </a:p>
          <a:p>
            <a:pPr marL="342900" indent="-342900">
              <a:buAutoNum type="arabicPeriod"/>
            </a:pPr>
            <a:r>
              <a:rPr lang="en-US" dirty="0"/>
              <a:t>DEPARTMENT MANAGER</a:t>
            </a:r>
          </a:p>
          <a:p>
            <a:pPr lvl="1"/>
            <a:endParaRPr lang="en-US" dirty="0" smtClean="0"/>
          </a:p>
          <a:p>
            <a:pPr lvl="1"/>
            <a:endParaRPr lang="en-US" dirty="0"/>
          </a:p>
          <a:p>
            <a:pPr marL="342900" indent="-342900">
              <a:buAutoNum type="arabicPeriod"/>
            </a:pPr>
            <a:endParaRPr lang="en-US" dirty="0"/>
          </a:p>
          <a:p>
            <a:pPr marL="342900" indent="-342900">
              <a:buAutoNum type="arabicPeriod"/>
            </a:pPr>
            <a:r>
              <a:rPr lang="en-US" dirty="0"/>
              <a:t>EXECUTIVES</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DATA ANALYST</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smtClean="0"/>
              <a:t>EMPLOYEES       </a:t>
            </a:r>
            <a:endParaRPr lang="en-US" dirty="0"/>
          </a:p>
          <a:p>
            <a:endParaRPr lang="en-US" dirty="0"/>
          </a:p>
          <a:p>
            <a:pPr marL="342900" indent="-342900">
              <a:buAutoNum type="arabicPeriod"/>
            </a:pPr>
            <a:endParaRPr lang="en-US" dirty="0"/>
          </a:p>
          <a:p>
            <a:endParaRPr lang="en-IN" dirty="0"/>
          </a:p>
        </p:txBody>
      </p:sp>
      <p:pic>
        <p:nvPicPr>
          <p:cNvPr id="9" name="Picture 8" descr="28161451.jpg"/>
          <p:cNvPicPr>
            <a:picLocks noChangeAspect="1"/>
          </p:cNvPicPr>
          <p:nvPr/>
        </p:nvPicPr>
        <p:blipFill>
          <a:blip r:embed="rId3" cstate="print"/>
          <a:srcRect l="24631" t="21053" r="24211" b="24561"/>
          <a:stretch>
            <a:fillRect/>
          </a:stretch>
        </p:blipFill>
        <p:spPr>
          <a:xfrm>
            <a:off x="2667000" y="838200"/>
            <a:ext cx="995516" cy="1143000"/>
          </a:xfrm>
          <a:prstGeom prst="rect">
            <a:avLst/>
          </a:prstGeom>
        </p:spPr>
      </p:pic>
      <p:pic>
        <p:nvPicPr>
          <p:cNvPr id="10" name="Picture 9" descr="Screenshot 2024-08-29 194759.jpg"/>
          <p:cNvPicPr>
            <a:picLocks noChangeAspect="1"/>
          </p:cNvPicPr>
          <p:nvPr/>
        </p:nvPicPr>
        <p:blipFill>
          <a:blip r:embed="rId4" cstate="print"/>
          <a:srcRect l="12694" t="5182" r="6477"/>
          <a:stretch>
            <a:fillRect/>
          </a:stretch>
        </p:blipFill>
        <p:spPr>
          <a:xfrm>
            <a:off x="3657600" y="1981200"/>
            <a:ext cx="914400" cy="992066"/>
          </a:xfrm>
          <a:prstGeom prst="rect">
            <a:avLst/>
          </a:prstGeom>
        </p:spPr>
      </p:pic>
      <p:pic>
        <p:nvPicPr>
          <p:cNvPr id="11" name="Picture 10" descr="Screenshot 2024-08-29 195534.jpg"/>
          <p:cNvPicPr>
            <a:picLocks noChangeAspect="1"/>
          </p:cNvPicPr>
          <p:nvPr/>
        </p:nvPicPr>
        <p:blipFill>
          <a:blip r:embed="rId5"/>
          <a:srcRect l="6259" t="9820" r="45843" b="40307"/>
          <a:stretch>
            <a:fillRect/>
          </a:stretch>
        </p:blipFill>
        <p:spPr>
          <a:xfrm>
            <a:off x="2667000" y="2895600"/>
            <a:ext cx="867104" cy="1143000"/>
          </a:xfrm>
          <a:prstGeom prst="rect">
            <a:avLst/>
          </a:prstGeom>
        </p:spPr>
      </p:pic>
      <p:pic>
        <p:nvPicPr>
          <p:cNvPr id="12" name="Picture 11" descr="Screenshot 2024-08-29 201030.jpg"/>
          <p:cNvPicPr>
            <a:picLocks noChangeAspect="1"/>
          </p:cNvPicPr>
          <p:nvPr/>
        </p:nvPicPr>
        <p:blipFill>
          <a:blip r:embed="rId6"/>
          <a:srcRect l="15094" r="20755" b="10195"/>
          <a:stretch>
            <a:fillRect/>
          </a:stretch>
        </p:blipFill>
        <p:spPr>
          <a:xfrm>
            <a:off x="2819400" y="4114800"/>
            <a:ext cx="996460" cy="761999"/>
          </a:xfrm>
          <a:prstGeom prst="rect">
            <a:avLst/>
          </a:prstGeom>
        </p:spPr>
      </p:pic>
      <p:pic>
        <p:nvPicPr>
          <p:cNvPr id="13" name="Picture 12" descr="Screenshot 2024-08-29 201342.jpg"/>
          <p:cNvPicPr>
            <a:picLocks noChangeAspect="1"/>
          </p:cNvPicPr>
          <p:nvPr/>
        </p:nvPicPr>
        <p:blipFill>
          <a:blip r:embed="rId7"/>
          <a:srcRect l="16981" t="9868" r="7547" b="14227"/>
          <a:stretch>
            <a:fillRect/>
          </a:stretch>
        </p:blipFill>
        <p:spPr>
          <a:xfrm>
            <a:off x="2590800" y="5181600"/>
            <a:ext cx="1219200" cy="1016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a:extLst>
              <a:ext uri="{FF2B5EF4-FFF2-40B4-BE49-F238E27FC236}">
                <a16:creationId xmlns:a16="http://schemas.microsoft.com/office/drawing/2014/main" xmlns="" id="{73879418-8605-0C31-4782-E7867FE802B3}"/>
              </a:ext>
            </a:extLst>
          </p:cNvPr>
          <p:cNvSpPr txBox="1"/>
          <p:nvPr/>
        </p:nvSpPr>
        <p:spPr>
          <a:xfrm>
            <a:off x="3200400" y="1981200"/>
            <a:ext cx="6324600" cy="3034164"/>
          </a:xfrm>
          <a:prstGeom prst="rect">
            <a:avLst/>
          </a:prstGeom>
          <a:noFill/>
        </p:spPr>
        <p:txBody>
          <a:bodyPr wrap="square" rtlCol="0">
            <a:spAutoFit/>
          </a:bodyPr>
          <a:lstStyle/>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CONDITIONAL FORMATTING</a:t>
            </a:r>
            <a:r>
              <a:rPr lang="en-IN" sz="1800" b="1" i="0" u="none" strike="noStrike" kern="1200" baseline="0" dirty="0" smtClean="0">
                <a:ln>
                  <a:noFill/>
                </a:ln>
                <a:effectLst/>
                <a:latin typeface="Arial" panose="020B0604020202020204" pitchFamily="34" charset="0"/>
              </a:rPr>
              <a:t>: </a:t>
            </a:r>
            <a:r>
              <a:rPr lang="en-IN" sz="1800" b="1" i="0" u="none" strike="noStrike" kern="1200" baseline="0" dirty="0" smtClean="0">
                <a:ln>
                  <a:noFill/>
                </a:ln>
                <a:effectLst/>
                <a:latin typeface="Segoe UI" pitchFamily="34" charset="0"/>
                <a:cs typeface="Segoe UI" pitchFamily="34" charset="0"/>
              </a:rPr>
              <a:t>Missing</a:t>
            </a:r>
            <a:r>
              <a:rPr lang="en-IN" sz="1800" b="1" i="0" u="none" strike="noStrike" kern="1200" dirty="0" smtClean="0">
                <a:ln>
                  <a:noFill/>
                </a:ln>
                <a:effectLst/>
                <a:latin typeface="Segoe UI" pitchFamily="34" charset="0"/>
                <a:cs typeface="Segoe UI" pitchFamily="34" charset="0"/>
              </a:rPr>
              <a:t> Values</a:t>
            </a:r>
            <a:endParaRPr lang="en-US" sz="1800" b="0" i="0" u="none" strike="noStrike" kern="1200" baseline="0" dirty="0">
              <a:ln>
                <a:noFill/>
              </a:ln>
              <a:effectLst/>
              <a:latin typeface="Segoe UI" pitchFamily="34" charset="0"/>
              <a:cs typeface="Segoe UI" pitchFamily="34" charset="0"/>
            </a:endParaRPr>
          </a:p>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FILTER</a:t>
            </a:r>
            <a:r>
              <a:rPr lang="en-IN" sz="1800" b="1" i="0" u="none" strike="noStrike" kern="1200" baseline="0" dirty="0" smtClean="0">
                <a:ln>
                  <a:noFill/>
                </a:ln>
                <a:effectLst/>
                <a:latin typeface="Arial" panose="020B0604020202020204" pitchFamily="34" charset="0"/>
              </a:rPr>
              <a:t>: </a:t>
            </a:r>
            <a:r>
              <a:rPr lang="en-IN" sz="1800" b="1" i="0" u="none" strike="noStrike" kern="1200" baseline="0" dirty="0" smtClean="0">
                <a:ln>
                  <a:noFill/>
                </a:ln>
                <a:effectLst/>
                <a:latin typeface="Segoe UI" pitchFamily="34" charset="0"/>
                <a:ea typeface="Segoe UI Black" pitchFamily="34" charset="0"/>
                <a:cs typeface="Segoe UI" pitchFamily="34" charset="0"/>
              </a:rPr>
              <a:t>Remove Missing Values</a:t>
            </a:r>
            <a:endParaRPr lang="en-IN" b="1" dirty="0">
              <a:latin typeface="Segoe UI" pitchFamily="34" charset="0"/>
              <a:ea typeface="Segoe UI Black" pitchFamily="34" charset="0"/>
              <a:cs typeface="Segoe UI" pitchFamily="34" charset="0"/>
            </a:endParaRPr>
          </a:p>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FORMULA</a:t>
            </a:r>
            <a:r>
              <a:rPr lang="en-US" sz="1800" b="1" i="0" u="none" strike="noStrike" kern="1200" baseline="0" dirty="0" smtClean="0">
                <a:ln>
                  <a:noFill/>
                </a:ln>
                <a:effectLst/>
                <a:latin typeface="Segoe UI" panose="020B0502040204020203" pitchFamily="34" charset="0"/>
              </a:rPr>
              <a:t>: Calculating Employees</a:t>
            </a:r>
            <a:r>
              <a:rPr lang="en-US" sz="1800" b="1" i="0" u="none" strike="noStrike" kern="1200" dirty="0" smtClean="0">
                <a:ln>
                  <a:noFill/>
                </a:ln>
                <a:effectLst/>
                <a:latin typeface="Segoe UI" panose="020B0502040204020203" pitchFamily="34" charset="0"/>
              </a:rPr>
              <a:t> Performance</a:t>
            </a:r>
            <a:endParaRPr lang="en-US" sz="1800" b="1"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b="1" dirty="0">
                <a:latin typeface="Segoe UI" panose="020B0502040204020203" pitchFamily="34" charset="0"/>
              </a:rPr>
              <a:t>PIVOT TABLE: </a:t>
            </a:r>
            <a:r>
              <a:rPr lang="en-US" b="1" dirty="0" smtClean="0">
                <a:latin typeface="Segoe UI" panose="020B0502040204020203" pitchFamily="34" charset="0"/>
              </a:rPr>
              <a:t>Summary</a:t>
            </a:r>
            <a:endParaRPr lang="en-US" b="1" dirty="0">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sz="1800" b="1" i="0" u="none" strike="noStrike" dirty="0">
                <a:effectLst/>
                <a:latin typeface="Segoe UI" panose="020B0502040204020203" pitchFamily="34" charset="0"/>
              </a:rPr>
              <a:t>SLICER </a:t>
            </a:r>
            <a:r>
              <a:rPr lang="en-US" sz="1800" b="1" i="0" u="none" strike="noStrike" dirty="0" smtClean="0">
                <a:effectLst/>
                <a:latin typeface="Segoe UI" panose="020B0502040204020203" pitchFamily="34" charset="0"/>
              </a:rPr>
              <a:t>: Identify Employee Type</a:t>
            </a:r>
            <a:endParaRPr lang="en-US" sz="1800" b="1" i="0" u="none" strike="noStrike" dirty="0">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b="1" dirty="0">
                <a:latin typeface="Segoe UI" panose="020B0502040204020203" pitchFamily="34" charset="0"/>
              </a:rPr>
              <a:t>GRAPH</a:t>
            </a:r>
            <a:r>
              <a:rPr lang="en-US" b="1" dirty="0" smtClean="0">
                <a:latin typeface="Segoe UI" panose="020B0502040204020203" pitchFamily="34" charset="0"/>
              </a:rPr>
              <a:t>: Data Visualization</a:t>
            </a:r>
            <a:endParaRPr lang="en-IN" sz="1800" b="0" i="0" u="none" strike="noStrike" dirty="0">
              <a:effectLst/>
              <a:latin typeface="Arial" panose="020B0604020202020204" pitchFamily="34" charset="0"/>
            </a:endParaRPr>
          </a:p>
          <a:p>
            <a:pPr marL="342900" marR="0" indent="-342900" rtl="0" eaLnBrk="1" fontAlgn="base" latinLnBrk="0" hangingPunct="1">
              <a:spcBef>
                <a:spcPts val="480"/>
              </a:spcBef>
              <a:spcAft>
                <a:spcPts val="0"/>
              </a:spcAft>
              <a:buAutoNum type="arabicPeriod"/>
            </a:pPr>
            <a:endParaRPr lang="en-US" sz="1800" b="0"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endParaRPr lang="en-IN" sz="1800" b="0" i="0" u="none" strike="noStrike" dirty="0">
              <a:effectLst/>
              <a:latin typeface="Arial" panose="020B0604020202020204" pitchFamily="34"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xmlns="" id="{0B9C8602-BEB8-3D00-DCDF-97FDFD2202AE}"/>
              </a:ext>
            </a:extLst>
          </p:cNvPr>
          <p:cNvSpPr txBox="1"/>
          <p:nvPr/>
        </p:nvSpPr>
        <p:spPr>
          <a:xfrm>
            <a:off x="769187" y="1219200"/>
            <a:ext cx="8839200" cy="5447645"/>
          </a:xfrm>
          <a:prstGeom prst="rect">
            <a:avLst/>
          </a:prstGeom>
          <a:noFill/>
        </p:spPr>
        <p:txBody>
          <a:bodyPr wrap="square" rtlCol="0">
            <a:spAutoFit/>
          </a:bodyPr>
          <a:lstStyle/>
          <a:p>
            <a:r>
              <a:rPr lang="en-US" sz="2200" b="1" dirty="0"/>
              <a:t>Dataset Name: </a:t>
            </a:r>
            <a:r>
              <a:rPr lang="en-US" sz="2200" b="0" dirty="0"/>
              <a:t>Employee Performance Analysis Data</a:t>
            </a:r>
          </a:p>
          <a:p>
            <a:r>
              <a:rPr lang="en-US" sz="2200" b="1" dirty="0"/>
              <a:t>Description: </a:t>
            </a:r>
            <a:r>
              <a:rPr lang="en-US" sz="2200" b="0" dirty="0"/>
              <a:t>Contains performance metrics for employees, including satisfaction scores, performance ratings, and demographic details.</a:t>
            </a:r>
          </a:p>
          <a:p>
            <a:r>
              <a:rPr lang="en-US" sz="2200" b="1" dirty="0"/>
              <a:t>Source: </a:t>
            </a:r>
            <a:r>
              <a:rPr lang="en-US" sz="2200" b="0" dirty="0"/>
              <a:t>Kaggle.com</a:t>
            </a:r>
            <a:endParaRPr lang="en-US" sz="2200" dirty="0"/>
          </a:p>
          <a:p>
            <a:r>
              <a:rPr lang="en-US" sz="2200" b="1" dirty="0"/>
              <a:t>Variables/Columns:</a:t>
            </a:r>
          </a:p>
          <a:p>
            <a:pPr lvl="1"/>
            <a:r>
              <a:rPr lang="en-US" sz="2200" b="0" dirty="0"/>
              <a:t> Name: First name</a:t>
            </a:r>
          </a:p>
          <a:p>
            <a:pPr lvl="1"/>
            <a:r>
              <a:rPr lang="en-US" sz="2200" b="0" dirty="0"/>
              <a:t>Gender: Male and Female</a:t>
            </a:r>
          </a:p>
          <a:p>
            <a:pPr lvl="1"/>
            <a:r>
              <a:rPr lang="en-US" sz="2200" b="0" dirty="0"/>
              <a:t>Business Unit: BPC, CCDR, </a:t>
            </a:r>
            <a:r>
              <a:rPr lang="en-US" sz="2200" b="0" dirty="0" smtClean="0"/>
              <a:t>EW, </a:t>
            </a:r>
            <a:r>
              <a:rPr lang="en-US" sz="2200" b="0" dirty="0"/>
              <a:t>NEL, PL, </a:t>
            </a:r>
            <a:r>
              <a:rPr lang="en-US" sz="2200" b="0" dirty="0" smtClean="0"/>
              <a:t> </a:t>
            </a:r>
            <a:r>
              <a:rPr lang="en-US" sz="2200" b="0" dirty="0"/>
              <a:t>SVG, </a:t>
            </a:r>
            <a:r>
              <a:rPr lang="en-US" sz="2200" b="0" dirty="0" smtClean="0"/>
              <a:t>TNS</a:t>
            </a:r>
            <a:endParaRPr lang="en-US" sz="2200" dirty="0"/>
          </a:p>
          <a:p>
            <a:pPr lvl="1"/>
            <a:r>
              <a:rPr lang="en-US" sz="2200" b="0" dirty="0"/>
              <a:t>Performance Rating: Very high, High, Medium, Low</a:t>
            </a:r>
          </a:p>
          <a:p>
            <a:pPr lvl="1"/>
            <a:r>
              <a:rPr lang="en-US" sz="2200" b="0" dirty="0"/>
              <a:t>Satisfaction Score: 1-5</a:t>
            </a:r>
          </a:p>
          <a:p>
            <a:r>
              <a:rPr lang="en-US" sz="2200" b="1" dirty="0"/>
              <a:t>Data Types: </a:t>
            </a:r>
            <a:r>
              <a:rPr lang="en-US" sz="2200" b="0" dirty="0"/>
              <a:t>Numeric and Text</a:t>
            </a:r>
            <a:endParaRPr lang="en-US" sz="2200" dirty="0"/>
          </a:p>
          <a:p>
            <a:r>
              <a:rPr lang="en-US" sz="2200" b="1" dirty="0"/>
              <a:t>Units of Measurement:</a:t>
            </a:r>
            <a:r>
              <a:rPr lang="en-US" sz="2200" dirty="0"/>
              <a:t>  </a:t>
            </a:r>
          </a:p>
          <a:p>
            <a:pPr marL="342900" indent="-342900">
              <a:buFont typeface="Arial" panose="020B0604020202020204" pitchFamily="34" charset="0"/>
              <a:buChar char="•"/>
            </a:pPr>
            <a:r>
              <a:rPr lang="en-US" sz="2200" b="0" dirty="0"/>
              <a:t>Satisfaction score: Scale of 1-5</a:t>
            </a:r>
          </a:p>
          <a:p>
            <a:pPr marL="342900" indent="-342900">
              <a:buFont typeface="Arial" panose="020B0604020202020204" pitchFamily="34" charset="0"/>
              <a:buChar char="•"/>
            </a:pPr>
            <a:r>
              <a:rPr lang="en-US" sz="2200" b="0" dirty="0"/>
              <a:t>Performance rating: Very high, High, Medium, Low</a:t>
            </a:r>
          </a:p>
          <a:p>
            <a:r>
              <a:rPr lang="en-US" sz="2200" b="1" dirty="0" smtClean="0"/>
              <a:t>Visualization</a:t>
            </a:r>
            <a:r>
              <a:rPr lang="en-US" sz="2200" b="1" dirty="0"/>
              <a:t>: </a:t>
            </a:r>
            <a:r>
              <a:rPr lang="en-US" sz="2200" b="0" dirty="0"/>
              <a:t>Bar graph</a:t>
            </a:r>
            <a:endParaRPr lang="en-US" sz="2200" dirty="0"/>
          </a:p>
          <a:p>
            <a:endParaRPr lang="en-IN"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1048132" y="4332268"/>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Placeholder 2">
            <a:extLst>
              <a:ext uri="{FF2B5EF4-FFF2-40B4-BE49-F238E27FC236}">
                <a16:creationId xmlns:a16="http://schemas.microsoft.com/office/drawing/2014/main" xmlns="" id="{3E7BE0E9-57A8-5BE9-14BD-AEE77F5C541C}"/>
              </a:ext>
            </a:extLst>
          </p:cNvPr>
          <p:cNvSpPr txBox="1">
            <a:spLocks/>
          </p:cNvSpPr>
          <p:nvPr/>
        </p:nvSpPr>
        <p:spPr>
          <a:xfrm>
            <a:off x="2657474" y="2148050"/>
            <a:ext cx="6181725" cy="377983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lumMod val="50000"/>
                  </a:schemeClr>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1800" kern="1200">
                <a:solidFill>
                  <a:schemeClr val="accent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fontAlgn="auto">
              <a:spcAft>
                <a:spcPts val="0"/>
              </a:spcAft>
              <a:buFont typeface="Arial" panose="020B0604020202020204" pitchFamily="34" charset="0"/>
              <a:buNone/>
            </a:pPr>
            <a:r>
              <a:rPr lang="en-US" sz="3000" b="1" dirty="0"/>
              <a:t>FORMULA:</a:t>
            </a:r>
          </a:p>
          <a:p>
            <a:pPr marL="0" lvl="1" indent="0" fontAlgn="auto">
              <a:spcAft>
                <a:spcPts val="0"/>
              </a:spcAft>
              <a:buFont typeface="Arial" panose="020B0604020202020204" pitchFamily="34" charset="0"/>
              <a:buNone/>
            </a:pPr>
            <a:endParaRPr lang="en-US" sz="2600" dirty="0"/>
          </a:p>
          <a:p>
            <a:pPr lvl="1" fontAlgn="auto">
              <a:spcAft>
                <a:spcPts val="0"/>
              </a:spcAft>
              <a:buFont typeface="Wingdings" panose="05000000000000000000" pitchFamily="2" charset="2"/>
              <a:buChar char="q"/>
            </a:pPr>
            <a:r>
              <a:rPr lang="en-US" sz="2200" dirty="0"/>
              <a:t>Performance level =IFS(Z8&gt;=5,"VERY HIGH",Z8&gt;=4,“HIGH",Z8&gt;=3,"MED",TRUE,"LOW")</a:t>
            </a:r>
          </a:p>
          <a:p>
            <a:pPr marL="0" lvl="1" indent="0" fontAlgn="auto">
              <a:spcAft>
                <a:spcPts val="0"/>
              </a:spcAft>
              <a:buFont typeface="Arial" panose="020B0604020202020204" pitchFamily="34" charset="0"/>
              <a:buNone/>
            </a:pPr>
            <a:endParaRPr lang="en-US" dirty="0"/>
          </a:p>
          <a:p>
            <a:pPr marL="0" lvl="1" indent="0" fontAlgn="auto">
              <a:spcAft>
                <a:spcPts val="0"/>
              </a:spcAft>
              <a:buFont typeface="Arial" panose="020B0604020202020204" pitchFamily="34" charset="0"/>
              <a:buNone/>
            </a:pPr>
            <a:endParaRPr lang="en-US" dirty="0"/>
          </a:p>
          <a:p>
            <a:pPr marL="0" lvl="1" indent="0" fontAlgn="auto">
              <a:spcAft>
                <a:spcPts val="0"/>
              </a:spcAft>
              <a:buFont typeface="Arial" panose="020B0604020202020204" pitchFamily="34" charset="0"/>
              <a:buNone/>
            </a:pPr>
            <a:endParaRPr lang="en-US" dirty="0"/>
          </a:p>
          <a:p>
            <a:pPr marL="0" lvl="1" indent="0" fontAlgn="auto">
              <a:spcAft>
                <a:spcPts val="0"/>
              </a:spcAft>
              <a:buFont typeface="Arial" panose="020B0604020202020204" pitchFamily="34" charset="0"/>
              <a:buNone/>
            </a:pPr>
            <a:r>
              <a:rPr lang="en-US" dirty="0"/>
              <a:t>INSIGHTS: Used to evaluate the </a:t>
            </a:r>
            <a:r>
              <a:rPr lang="en-US" dirty="0" smtClean="0"/>
              <a:t>score </a:t>
            </a:r>
            <a:r>
              <a:rPr lang="en-US" dirty="0"/>
              <a:t>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643</TotalTime>
  <Words>495</Words>
  <Application>Microsoft Office PowerPoint</Application>
  <PresentationFormat>Custom</PresentationFormat>
  <Paragraphs>107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29</cp:revision>
  <dcterms:created xsi:type="dcterms:W3CDTF">2024-03-29T15:07:22Z</dcterms:created>
  <dcterms:modified xsi:type="dcterms:W3CDTF">2024-08-30T04:11:50Z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