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1" r:id="rId6"/>
    <p:sldId id="262" r:id="rId7"/>
    <p:sldId id="263" r:id="rId8"/>
    <p:sldId id="265" r:id="rId9"/>
    <p:sldId id="267" r:id="rId10"/>
    <p:sldId id="269" r:id="rId11"/>
    <p:sldId id="271" r:id="rId12"/>
    <p:sldId id="272" r:id="rId13"/>
    <p:sldId id="27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10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AD1BBAE-D7BD-4108-8376-7F2A4D109566}" type="datetimeFigureOut">
              <a:rPr lang="es-ES" smtClean="0"/>
              <a:t>15/12/2016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14216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207391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115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33730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9199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17930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1924534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59724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218491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D1BBAE-D7BD-4108-8376-7F2A4D109566}" type="datetimeFigureOut">
              <a:rPr lang="es-ES" smtClean="0"/>
              <a:t>15/12/2016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33805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1BBAE-D7BD-4108-8376-7F2A4D109566}" type="datetimeFigureOut">
              <a:rPr lang="es-ES" smtClean="0"/>
              <a:t>15/12/2016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69860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D1BBAE-D7BD-4108-8376-7F2A4D109566}" type="datetimeFigureOut">
              <a:rPr lang="es-ES" smtClean="0"/>
              <a:t>15/12/2016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311024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D1BBAE-D7BD-4108-8376-7F2A4D109566}" type="datetimeFigureOut">
              <a:rPr lang="es-ES" smtClean="0"/>
              <a:t>15/12/2016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390081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1BBAE-D7BD-4108-8376-7F2A4D109566}" type="datetimeFigureOut">
              <a:rPr lang="es-ES" smtClean="0"/>
              <a:t>15/12/2016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154275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D1BBAE-D7BD-4108-8376-7F2A4D109566}" type="datetimeFigureOut">
              <a:rPr lang="es-ES" smtClean="0"/>
              <a:t>15/12/2016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369186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D1BBAE-D7BD-4108-8376-7F2A4D109566}" type="datetimeFigureOut">
              <a:rPr lang="es-ES" smtClean="0"/>
              <a:t>15/12/2016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2A6D84-4FEC-4795-80B2-16D4DF4CDA30}" type="slidenum">
              <a:rPr lang="es-ES" smtClean="0"/>
              <a:t>‹#›</a:t>
            </a:fld>
            <a:endParaRPr lang="es-ES"/>
          </a:p>
        </p:txBody>
      </p:sp>
    </p:spTree>
    <p:extLst>
      <p:ext uri="{BB962C8B-B14F-4D97-AF65-F5344CB8AC3E}">
        <p14:creationId xmlns:p14="http://schemas.microsoft.com/office/powerpoint/2010/main" val="272142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D1BBAE-D7BD-4108-8376-7F2A4D109566}" type="datetimeFigureOut">
              <a:rPr lang="es-ES" smtClean="0"/>
              <a:t>15/12/2016</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2A6D84-4FEC-4795-80B2-16D4DF4CDA30}" type="slidenum">
              <a:rPr lang="es-ES" smtClean="0"/>
              <a:t>‹#›</a:t>
            </a:fld>
            <a:endParaRPr lang="es-ES"/>
          </a:p>
        </p:txBody>
      </p:sp>
    </p:spTree>
    <p:extLst>
      <p:ext uri="{BB962C8B-B14F-4D97-AF65-F5344CB8AC3E}">
        <p14:creationId xmlns:p14="http://schemas.microsoft.com/office/powerpoint/2010/main" val="224111517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kattis.com/problems/easyasca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As easy as cab – Topological sort and using adjacency matrices</a:t>
            </a:r>
            <a:endParaRPr lang="es-ES" dirty="0"/>
          </a:p>
        </p:txBody>
      </p:sp>
      <p:sp>
        <p:nvSpPr>
          <p:cNvPr id="3" name="Subtitle 2"/>
          <p:cNvSpPr>
            <a:spLocks noGrp="1"/>
          </p:cNvSpPr>
          <p:nvPr>
            <p:ph type="subTitle" idx="1"/>
          </p:nvPr>
        </p:nvSpPr>
        <p:spPr/>
        <p:txBody>
          <a:bodyPr/>
          <a:lstStyle/>
          <a:p>
            <a:r>
              <a:rPr lang="en-US" dirty="0" smtClean="0"/>
              <a:t>Tristan Basil</a:t>
            </a:r>
          </a:p>
          <a:p>
            <a:r>
              <a:rPr lang="en-US" dirty="0" smtClean="0"/>
              <a:t>CS315-002</a:t>
            </a:r>
          </a:p>
          <a:p>
            <a:r>
              <a:rPr lang="en-US" dirty="0" smtClean="0"/>
              <a:t>December 14, 2016</a:t>
            </a:r>
            <a:endParaRPr lang="es-ES" dirty="0"/>
          </a:p>
        </p:txBody>
      </p:sp>
    </p:spTree>
    <p:extLst>
      <p:ext uri="{BB962C8B-B14F-4D97-AF65-F5344CB8AC3E}">
        <p14:creationId xmlns:p14="http://schemas.microsoft.com/office/powerpoint/2010/main" val="302152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Better solution: Topological Sort, using adjacency matrix</a:t>
            </a:r>
            <a:endParaRPr lang="es-ES" dirty="0"/>
          </a:p>
        </p:txBody>
      </p:sp>
      <p:sp>
        <p:nvSpPr>
          <p:cNvPr id="3" name="Content Placeholder 2"/>
          <p:cNvSpPr>
            <a:spLocks noGrp="1"/>
          </p:cNvSpPr>
          <p:nvPr>
            <p:ph idx="1"/>
          </p:nvPr>
        </p:nvSpPr>
        <p:spPr>
          <a:xfrm>
            <a:off x="684212" y="1965961"/>
            <a:ext cx="8534400" cy="1226127"/>
          </a:xfrm>
        </p:spPr>
        <p:txBody>
          <a:bodyPr anchor="t">
            <a:normAutofit/>
          </a:bodyPr>
          <a:lstStyle/>
          <a:p>
            <a:r>
              <a:rPr lang="en-US" dirty="0" smtClean="0"/>
              <a:t>Here is a better (and far more clever) solution:</a:t>
            </a:r>
          </a:p>
        </p:txBody>
      </p:sp>
      <p:sp>
        <p:nvSpPr>
          <p:cNvPr id="7" name="Content Placeholder 2"/>
          <p:cNvSpPr txBox="1">
            <a:spLocks/>
          </p:cNvSpPr>
          <p:nvPr/>
        </p:nvSpPr>
        <p:spPr>
          <a:xfrm>
            <a:off x="836612" y="2427316"/>
            <a:ext cx="5655628" cy="3615267"/>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indent="-457200">
              <a:buFont typeface="+mj-lt"/>
              <a:buAutoNum type="arabicPeriod"/>
            </a:pPr>
            <a:r>
              <a:rPr lang="en-US" dirty="0" smtClean="0"/>
              <a:t>Instead of maintaining a more literal structure representation of each node, we keep a 2D array of adjacent, i.e. connected nodes. This is known as an </a:t>
            </a:r>
            <a:r>
              <a:rPr lang="en-US" b="1" dirty="0" smtClean="0"/>
              <a:t>adjacency matrix</a:t>
            </a:r>
            <a:r>
              <a:rPr lang="en-US" dirty="0" smtClean="0"/>
              <a:t>. A parallel array keeps track of the amount of predecessors each node has, and a Boolean representing if it has any.</a:t>
            </a:r>
          </a:p>
          <a:p>
            <a:pPr marL="457200" indent="-457200">
              <a:buFont typeface="+mj-lt"/>
              <a:buAutoNum type="arabicPeriod"/>
            </a:pPr>
            <a:r>
              <a:rPr lang="en-US" dirty="0" smtClean="0"/>
              <a:t>We loop through the array of predecessors (which maps a to 0, b to 1, </a:t>
            </a:r>
            <a:r>
              <a:rPr lang="en-US" dirty="0" err="1" smtClean="0"/>
              <a:t>etc</a:t>
            </a:r>
            <a:r>
              <a:rPr lang="en-US" dirty="0" smtClean="0"/>
              <a:t>) to find the letter(s) without predecessors. Similar to before, if there are 0, the graph is impossible; &gt;1, ambiguous. </a:t>
            </a:r>
          </a:p>
          <a:p>
            <a:pPr marL="457200" indent="-457200">
              <a:buFont typeface="+mj-lt"/>
              <a:buAutoNum type="arabicPeriod"/>
            </a:pPr>
            <a:r>
              <a:rPr lang="en-US" dirty="0" smtClean="0"/>
              <a:t>The letter we found here is the first letter in our alphabet. We then effectively remove the node from the graph by decrementing the amount of predecessors each of its following nodes had, and marking it’s </a:t>
            </a:r>
            <a:r>
              <a:rPr lang="en-US" dirty="0" err="1" smtClean="0"/>
              <a:t>hasNoPredecessors</a:t>
            </a:r>
            <a:r>
              <a:rPr lang="en-US" dirty="0" smtClean="0"/>
              <a:t>[] value true.</a:t>
            </a:r>
          </a:p>
          <a:p>
            <a:pPr marL="457200" indent="-457200">
              <a:buFont typeface="+mj-lt"/>
              <a:buAutoNum type="arabicPeriod"/>
            </a:pPr>
            <a:r>
              <a:rPr lang="en-US" dirty="0" smtClean="0"/>
              <a:t>We repeat step 3 with the modified graph. This process concatenates the final language string.</a:t>
            </a:r>
          </a:p>
          <a:p>
            <a:pPr marL="457200" indent="-457200">
              <a:buFont typeface="+mj-lt"/>
              <a:buAutoNum type="arabicPeriod"/>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058514455"/>
              </p:ext>
            </p:extLst>
          </p:nvPr>
        </p:nvGraphicFramePr>
        <p:xfrm>
          <a:off x="7234642" y="2115589"/>
          <a:ext cx="4626494" cy="1280160"/>
        </p:xfrm>
        <a:graphic>
          <a:graphicData uri="http://schemas.openxmlformats.org/drawingml/2006/table">
            <a:tbl>
              <a:tblPr firstRow="1" bandRow="1">
                <a:tableStyleId>{5C22544A-7EE6-4342-B048-85BDC9FD1C3A}</a:tableStyleId>
              </a:tblPr>
              <a:tblGrid>
                <a:gridCol w="2313247">
                  <a:extLst>
                    <a:ext uri="{9D8B030D-6E8A-4147-A177-3AD203B41FA5}">
                      <a16:colId xmlns:a16="http://schemas.microsoft.com/office/drawing/2014/main" val="1142794716"/>
                    </a:ext>
                  </a:extLst>
                </a:gridCol>
                <a:gridCol w="2313247">
                  <a:extLst>
                    <a:ext uri="{9D8B030D-6E8A-4147-A177-3AD203B41FA5}">
                      <a16:colId xmlns:a16="http://schemas.microsoft.com/office/drawing/2014/main" val="9370891"/>
                    </a:ext>
                  </a:extLst>
                </a:gridCol>
              </a:tblGrid>
              <a:tr h="257694">
                <a:tc>
                  <a:txBody>
                    <a:bodyPr/>
                    <a:lstStyle/>
                    <a:p>
                      <a:r>
                        <a:rPr lang="en-US" sz="1200" dirty="0" smtClean="0"/>
                        <a:t>Example Input</a:t>
                      </a:r>
                      <a:endParaRPr lang="es-ES" sz="1200" dirty="0"/>
                    </a:p>
                  </a:txBody>
                  <a:tcPr/>
                </a:tc>
                <a:tc>
                  <a:txBody>
                    <a:bodyPr/>
                    <a:lstStyle/>
                    <a:p>
                      <a:r>
                        <a:rPr lang="en-US" sz="1200" dirty="0" smtClean="0"/>
                        <a:t>Output</a:t>
                      </a:r>
                      <a:endParaRPr lang="es-ES" sz="1200" dirty="0"/>
                    </a:p>
                  </a:txBody>
                  <a:tcPr/>
                </a:tc>
                <a:extLst>
                  <a:ext uri="{0D108BD9-81ED-4DB2-BD59-A6C34878D82A}">
                    <a16:rowId xmlns:a16="http://schemas.microsoft.com/office/drawing/2014/main" val="56476379"/>
                  </a:ext>
                </a:extLst>
              </a:tr>
              <a:tr h="959616">
                <a:tc>
                  <a:txBody>
                    <a:bodyPr/>
                    <a:lstStyle/>
                    <a:p>
                      <a:pPr marL="0" indent="0">
                        <a:buNone/>
                      </a:pPr>
                      <a:r>
                        <a:rPr lang="pl-PL" sz="1200" dirty="0" smtClean="0"/>
                        <a:t>d 4</a:t>
                      </a:r>
                    </a:p>
                    <a:p>
                      <a:pPr marL="0" indent="0">
                        <a:buNone/>
                      </a:pPr>
                      <a:r>
                        <a:rPr lang="pl-PL" sz="1200" dirty="0" smtClean="0"/>
                        <a:t>cab</a:t>
                      </a:r>
                    </a:p>
                    <a:p>
                      <a:pPr marL="0" indent="0">
                        <a:buNone/>
                      </a:pPr>
                      <a:r>
                        <a:rPr lang="pl-PL" sz="1200" dirty="0" smtClean="0"/>
                        <a:t>cda</a:t>
                      </a:r>
                    </a:p>
                    <a:p>
                      <a:pPr marL="0" indent="0">
                        <a:buNone/>
                      </a:pPr>
                      <a:r>
                        <a:rPr lang="pl-PL" sz="1200" dirty="0" smtClean="0"/>
                        <a:t>ccc</a:t>
                      </a:r>
                    </a:p>
                    <a:p>
                      <a:pPr marL="0" indent="0">
                        <a:buNone/>
                      </a:pPr>
                      <a:r>
                        <a:rPr lang="en-US" sz="1200" dirty="0" smtClean="0"/>
                        <a:t>b</a:t>
                      </a:r>
                      <a:r>
                        <a:rPr lang="pl-PL" sz="1200" dirty="0" smtClean="0"/>
                        <a:t>adca</a:t>
                      </a:r>
                      <a:endParaRPr lang="en-US" sz="1200" dirty="0" smtClean="0"/>
                    </a:p>
                  </a:txBody>
                  <a:tcPr/>
                </a:tc>
                <a:tc>
                  <a:txBody>
                    <a:bodyPr/>
                    <a:lstStyle/>
                    <a:p>
                      <a:r>
                        <a:rPr lang="es-ES" sz="1200" dirty="0" err="1" smtClean="0"/>
                        <a:t>adcb</a:t>
                      </a:r>
                      <a:endParaRPr lang="es-ES" sz="1200" dirty="0"/>
                    </a:p>
                  </a:txBody>
                  <a:tcPr/>
                </a:tc>
                <a:extLst>
                  <a:ext uri="{0D108BD9-81ED-4DB2-BD59-A6C34878D82A}">
                    <a16:rowId xmlns:a16="http://schemas.microsoft.com/office/drawing/2014/main" val="395299595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15789408"/>
              </p:ext>
            </p:extLst>
          </p:nvPr>
        </p:nvGraphicFramePr>
        <p:xfrm>
          <a:off x="7115696" y="3873617"/>
          <a:ext cx="4668980" cy="1496520"/>
        </p:xfrm>
        <a:graphic>
          <a:graphicData uri="http://schemas.openxmlformats.org/drawingml/2006/table">
            <a:tbl>
              <a:tblPr firstRow="1" bandRow="1">
                <a:tableStyleId>{D7AC3CCA-C797-4891-BE02-D94E43425B78}</a:tableStyleId>
              </a:tblPr>
              <a:tblGrid>
                <a:gridCol w="933796">
                  <a:extLst>
                    <a:ext uri="{9D8B030D-6E8A-4147-A177-3AD203B41FA5}">
                      <a16:colId xmlns:a16="http://schemas.microsoft.com/office/drawing/2014/main" val="766886521"/>
                    </a:ext>
                  </a:extLst>
                </a:gridCol>
                <a:gridCol w="933796">
                  <a:extLst>
                    <a:ext uri="{9D8B030D-6E8A-4147-A177-3AD203B41FA5}">
                      <a16:colId xmlns:a16="http://schemas.microsoft.com/office/drawing/2014/main" val="4062023045"/>
                    </a:ext>
                  </a:extLst>
                </a:gridCol>
                <a:gridCol w="933796">
                  <a:extLst>
                    <a:ext uri="{9D8B030D-6E8A-4147-A177-3AD203B41FA5}">
                      <a16:colId xmlns:a16="http://schemas.microsoft.com/office/drawing/2014/main" val="801092092"/>
                    </a:ext>
                  </a:extLst>
                </a:gridCol>
                <a:gridCol w="933796">
                  <a:extLst>
                    <a:ext uri="{9D8B030D-6E8A-4147-A177-3AD203B41FA5}">
                      <a16:colId xmlns:a16="http://schemas.microsoft.com/office/drawing/2014/main" val="3621677156"/>
                    </a:ext>
                  </a:extLst>
                </a:gridCol>
                <a:gridCol w="933796">
                  <a:extLst>
                    <a:ext uri="{9D8B030D-6E8A-4147-A177-3AD203B41FA5}">
                      <a16:colId xmlns:a16="http://schemas.microsoft.com/office/drawing/2014/main" val="3246247290"/>
                    </a:ext>
                  </a:extLst>
                </a:gridCol>
              </a:tblGrid>
              <a:tr h="299304">
                <a:tc>
                  <a:txBody>
                    <a:bodyPr/>
                    <a:lstStyle/>
                    <a:p>
                      <a:r>
                        <a:rPr lang="en-US" sz="1200" dirty="0" smtClean="0"/>
                        <a:t>Matrix</a:t>
                      </a:r>
                      <a:endParaRPr lang="es-ES" sz="1200" dirty="0"/>
                    </a:p>
                  </a:txBody>
                  <a:tcPr/>
                </a:tc>
                <a:tc>
                  <a:txBody>
                    <a:bodyPr/>
                    <a:lstStyle/>
                    <a:p>
                      <a:r>
                        <a:rPr lang="en-US" sz="1200" b="0" dirty="0" smtClean="0"/>
                        <a:t>a</a:t>
                      </a:r>
                      <a:endParaRPr lang="es-ES" sz="1200" b="0" dirty="0"/>
                    </a:p>
                  </a:txBody>
                  <a:tcPr/>
                </a:tc>
                <a:tc>
                  <a:txBody>
                    <a:bodyPr/>
                    <a:lstStyle/>
                    <a:p>
                      <a:r>
                        <a:rPr lang="en-US" sz="1200" b="0" dirty="0" smtClean="0"/>
                        <a:t>b</a:t>
                      </a:r>
                      <a:endParaRPr lang="es-ES" sz="1200" b="0" dirty="0"/>
                    </a:p>
                  </a:txBody>
                  <a:tcPr/>
                </a:tc>
                <a:tc>
                  <a:txBody>
                    <a:bodyPr/>
                    <a:lstStyle/>
                    <a:p>
                      <a:r>
                        <a:rPr lang="en-US" sz="1200" b="0" dirty="0" smtClean="0"/>
                        <a:t>c</a:t>
                      </a:r>
                      <a:endParaRPr lang="es-ES" sz="1200" b="0" dirty="0"/>
                    </a:p>
                  </a:txBody>
                  <a:tcPr/>
                </a:tc>
                <a:tc>
                  <a:txBody>
                    <a:bodyPr/>
                    <a:lstStyle/>
                    <a:p>
                      <a:r>
                        <a:rPr lang="en-US" sz="1200" b="0" dirty="0" smtClean="0"/>
                        <a:t>d</a:t>
                      </a:r>
                      <a:endParaRPr lang="es-ES" sz="1200" b="0" dirty="0"/>
                    </a:p>
                  </a:txBody>
                  <a:tcPr/>
                </a:tc>
                <a:extLst>
                  <a:ext uri="{0D108BD9-81ED-4DB2-BD59-A6C34878D82A}">
                    <a16:rowId xmlns:a16="http://schemas.microsoft.com/office/drawing/2014/main" val="1622427194"/>
                  </a:ext>
                </a:extLst>
              </a:tr>
              <a:tr h="299304">
                <a:tc>
                  <a:txBody>
                    <a:bodyPr/>
                    <a:lstStyle/>
                    <a:p>
                      <a:r>
                        <a:rPr lang="en-US" sz="1200" dirty="0" smtClean="0"/>
                        <a:t>a</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tc>
                  <a:txBody>
                    <a:bodyPr/>
                    <a:lstStyle/>
                    <a:p>
                      <a:r>
                        <a:rPr lang="en-US" sz="1200" dirty="0" smtClean="0"/>
                        <a:t>1</a:t>
                      </a:r>
                      <a:endParaRPr lang="es-ES" sz="1200" dirty="0"/>
                    </a:p>
                  </a:txBody>
                  <a:tcPr/>
                </a:tc>
                <a:extLst>
                  <a:ext uri="{0D108BD9-81ED-4DB2-BD59-A6C34878D82A}">
                    <a16:rowId xmlns:a16="http://schemas.microsoft.com/office/drawing/2014/main" val="712815846"/>
                  </a:ext>
                </a:extLst>
              </a:tr>
              <a:tr h="299304">
                <a:tc>
                  <a:txBody>
                    <a:bodyPr/>
                    <a:lstStyle/>
                    <a:p>
                      <a:r>
                        <a:rPr lang="en-US" sz="1200" dirty="0" smtClean="0"/>
                        <a:t>b</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extLst>
                  <a:ext uri="{0D108BD9-81ED-4DB2-BD59-A6C34878D82A}">
                    <a16:rowId xmlns:a16="http://schemas.microsoft.com/office/drawing/2014/main" val="3397077415"/>
                  </a:ext>
                </a:extLst>
              </a:tr>
              <a:tr h="299304">
                <a:tc>
                  <a:txBody>
                    <a:bodyPr/>
                    <a:lstStyle/>
                    <a:p>
                      <a:r>
                        <a:rPr lang="en-US" sz="1200" dirty="0" smtClean="0"/>
                        <a:t>c</a:t>
                      </a:r>
                      <a:endParaRPr lang="es-ES" sz="1200" dirty="0"/>
                    </a:p>
                  </a:txBody>
                  <a:tcPr/>
                </a:tc>
                <a:tc>
                  <a:txBody>
                    <a:bodyPr/>
                    <a:lstStyle/>
                    <a:p>
                      <a:r>
                        <a:rPr lang="en-US" sz="1200" dirty="0" smtClean="0"/>
                        <a:t>0</a:t>
                      </a:r>
                      <a:endParaRPr lang="es-ES" sz="1200" dirty="0"/>
                    </a:p>
                  </a:txBody>
                  <a:tcPr/>
                </a:tc>
                <a:tc>
                  <a:txBody>
                    <a:bodyPr/>
                    <a:lstStyle/>
                    <a:p>
                      <a:r>
                        <a:rPr lang="en-US" sz="1200" dirty="0" smtClean="0"/>
                        <a:t>1</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extLst>
                  <a:ext uri="{0D108BD9-81ED-4DB2-BD59-A6C34878D82A}">
                    <a16:rowId xmlns:a16="http://schemas.microsoft.com/office/drawing/2014/main" val="3012852371"/>
                  </a:ext>
                </a:extLst>
              </a:tr>
              <a:tr h="299304">
                <a:tc>
                  <a:txBody>
                    <a:bodyPr/>
                    <a:lstStyle/>
                    <a:p>
                      <a:r>
                        <a:rPr lang="en-US" sz="1200" dirty="0" smtClean="0"/>
                        <a:t>d</a:t>
                      </a:r>
                      <a:endParaRPr lang="es-ES" sz="1200" dirty="0"/>
                    </a:p>
                  </a:txBody>
                  <a:tcPr/>
                </a:tc>
                <a:tc>
                  <a:txBody>
                    <a:bodyPr/>
                    <a:lstStyle/>
                    <a:p>
                      <a:r>
                        <a:rPr lang="en-US" sz="1200" dirty="0" smtClean="0"/>
                        <a:t>0</a:t>
                      </a:r>
                      <a:endParaRPr lang="es-ES" sz="1200" dirty="0"/>
                    </a:p>
                  </a:txBody>
                  <a:tcPr/>
                </a:tc>
                <a:tc>
                  <a:txBody>
                    <a:bodyPr/>
                    <a:lstStyle/>
                    <a:p>
                      <a:r>
                        <a:rPr lang="en-US" sz="1200" dirty="0" smtClean="0"/>
                        <a:t>0</a:t>
                      </a:r>
                      <a:endParaRPr lang="es-ES" sz="1200" dirty="0"/>
                    </a:p>
                  </a:txBody>
                  <a:tcPr/>
                </a:tc>
                <a:tc>
                  <a:txBody>
                    <a:bodyPr/>
                    <a:lstStyle/>
                    <a:p>
                      <a:r>
                        <a:rPr lang="en-US" sz="1200" dirty="0" smtClean="0"/>
                        <a:t>1</a:t>
                      </a:r>
                      <a:endParaRPr lang="es-ES" sz="1200" dirty="0"/>
                    </a:p>
                  </a:txBody>
                  <a:tcPr/>
                </a:tc>
                <a:tc>
                  <a:txBody>
                    <a:bodyPr/>
                    <a:lstStyle/>
                    <a:p>
                      <a:r>
                        <a:rPr lang="en-US" sz="1200" dirty="0" smtClean="0"/>
                        <a:t>0</a:t>
                      </a:r>
                      <a:endParaRPr lang="es-ES" sz="1200" dirty="0"/>
                    </a:p>
                  </a:txBody>
                  <a:tcPr/>
                </a:tc>
                <a:extLst>
                  <a:ext uri="{0D108BD9-81ED-4DB2-BD59-A6C34878D82A}">
                    <a16:rowId xmlns:a16="http://schemas.microsoft.com/office/drawing/2014/main" val="2034446161"/>
                  </a:ext>
                </a:extLst>
              </a:tr>
            </a:tbl>
          </a:graphicData>
        </a:graphic>
      </p:graphicFrame>
      <p:sp>
        <p:nvSpPr>
          <p:cNvPr id="9" name="TextBox 8"/>
          <p:cNvSpPr txBox="1"/>
          <p:nvPr/>
        </p:nvSpPr>
        <p:spPr>
          <a:xfrm>
            <a:off x="8338268" y="3482281"/>
            <a:ext cx="839585" cy="369332"/>
          </a:xfrm>
          <a:prstGeom prst="rect">
            <a:avLst/>
          </a:prstGeom>
          <a:noFill/>
        </p:spPr>
        <p:txBody>
          <a:bodyPr wrap="square" rtlCol="0">
            <a:spAutoFit/>
          </a:bodyPr>
          <a:lstStyle/>
          <a:p>
            <a:r>
              <a:rPr lang="en-US" dirty="0" smtClean="0"/>
              <a:t>0</a:t>
            </a:r>
            <a:endParaRPr lang="es-ES" dirty="0"/>
          </a:p>
        </p:txBody>
      </p:sp>
      <p:sp>
        <p:nvSpPr>
          <p:cNvPr id="10" name="TextBox 9"/>
          <p:cNvSpPr txBox="1"/>
          <p:nvPr/>
        </p:nvSpPr>
        <p:spPr>
          <a:xfrm>
            <a:off x="6587677" y="3482318"/>
            <a:ext cx="1864620" cy="369332"/>
          </a:xfrm>
          <a:prstGeom prst="rect">
            <a:avLst/>
          </a:prstGeom>
          <a:noFill/>
        </p:spPr>
        <p:txBody>
          <a:bodyPr wrap="square" rtlCol="0">
            <a:spAutoFit/>
          </a:bodyPr>
          <a:lstStyle/>
          <a:p>
            <a:r>
              <a:rPr lang="en-US" dirty="0" smtClean="0"/>
              <a:t>Predecessors</a:t>
            </a:r>
            <a:r>
              <a:rPr lang="en-US" dirty="0" smtClean="0"/>
              <a:t>:</a:t>
            </a:r>
            <a:endParaRPr lang="es-ES" dirty="0"/>
          </a:p>
        </p:txBody>
      </p:sp>
      <p:sp>
        <p:nvSpPr>
          <p:cNvPr id="11" name="TextBox 10"/>
          <p:cNvSpPr txBox="1"/>
          <p:nvPr/>
        </p:nvSpPr>
        <p:spPr>
          <a:xfrm>
            <a:off x="8969433" y="3476151"/>
            <a:ext cx="961505" cy="369332"/>
          </a:xfrm>
          <a:prstGeom prst="rect">
            <a:avLst/>
          </a:prstGeom>
          <a:noFill/>
        </p:spPr>
        <p:txBody>
          <a:bodyPr wrap="square" rtlCol="0">
            <a:spAutoFit/>
          </a:bodyPr>
          <a:lstStyle/>
          <a:p>
            <a:r>
              <a:rPr lang="en-US" dirty="0" smtClean="0"/>
              <a:t>1+1+1</a:t>
            </a:r>
            <a:endParaRPr lang="es-ES" dirty="0"/>
          </a:p>
        </p:txBody>
      </p:sp>
      <p:sp>
        <p:nvSpPr>
          <p:cNvPr id="12" name="TextBox 11"/>
          <p:cNvSpPr txBox="1"/>
          <p:nvPr/>
        </p:nvSpPr>
        <p:spPr>
          <a:xfrm>
            <a:off x="10062376" y="3477582"/>
            <a:ext cx="961505" cy="369332"/>
          </a:xfrm>
          <a:prstGeom prst="rect">
            <a:avLst/>
          </a:prstGeom>
          <a:noFill/>
        </p:spPr>
        <p:txBody>
          <a:bodyPr wrap="square" rtlCol="0">
            <a:spAutoFit/>
          </a:bodyPr>
          <a:lstStyle/>
          <a:p>
            <a:r>
              <a:rPr lang="en-US" dirty="0" smtClean="0"/>
              <a:t>1+1</a:t>
            </a:r>
            <a:endParaRPr lang="es-ES" dirty="0"/>
          </a:p>
        </p:txBody>
      </p:sp>
      <p:sp>
        <p:nvSpPr>
          <p:cNvPr id="13" name="TextBox 12"/>
          <p:cNvSpPr txBox="1"/>
          <p:nvPr/>
        </p:nvSpPr>
        <p:spPr>
          <a:xfrm>
            <a:off x="10899631" y="3476151"/>
            <a:ext cx="961505" cy="369332"/>
          </a:xfrm>
          <a:prstGeom prst="rect">
            <a:avLst/>
          </a:prstGeom>
          <a:noFill/>
        </p:spPr>
        <p:txBody>
          <a:bodyPr wrap="square" rtlCol="0">
            <a:spAutoFit/>
          </a:bodyPr>
          <a:lstStyle/>
          <a:p>
            <a:r>
              <a:rPr lang="en-US" dirty="0" smtClean="0"/>
              <a:t>1</a:t>
            </a:r>
            <a:endParaRPr lang="es-ES" dirty="0"/>
          </a:p>
        </p:txBody>
      </p:sp>
    </p:spTree>
    <p:extLst>
      <p:ext uri="{BB962C8B-B14F-4D97-AF65-F5344CB8AC3E}">
        <p14:creationId xmlns:p14="http://schemas.microsoft.com/office/powerpoint/2010/main" val="159251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Why The second solution (topological sort) is better</a:t>
            </a:r>
            <a:endParaRPr lang="es-ES" dirty="0"/>
          </a:p>
        </p:txBody>
      </p:sp>
      <p:sp>
        <p:nvSpPr>
          <p:cNvPr id="3" name="Content Placeholder 2"/>
          <p:cNvSpPr>
            <a:spLocks noGrp="1"/>
          </p:cNvSpPr>
          <p:nvPr>
            <p:ph idx="1"/>
          </p:nvPr>
        </p:nvSpPr>
        <p:spPr>
          <a:xfrm>
            <a:off x="684212" y="2047008"/>
            <a:ext cx="8534400" cy="1226127"/>
          </a:xfrm>
        </p:spPr>
        <p:txBody>
          <a:bodyPr anchor="t">
            <a:normAutofit/>
          </a:bodyPr>
          <a:lstStyle/>
          <a:p>
            <a:r>
              <a:rPr lang="en-US" dirty="0" smtClean="0"/>
              <a:t>The first solution did not directly address the problem, and did so in a cumbersome manner.</a:t>
            </a:r>
          </a:p>
        </p:txBody>
      </p:sp>
      <p:sp>
        <p:nvSpPr>
          <p:cNvPr id="7" name="Content Placeholder 2"/>
          <p:cNvSpPr txBox="1">
            <a:spLocks/>
          </p:cNvSpPr>
          <p:nvPr/>
        </p:nvSpPr>
        <p:spPr>
          <a:xfrm>
            <a:off x="819987" y="2743200"/>
            <a:ext cx="9886806" cy="3615267"/>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indent="-457200">
              <a:buFont typeface="+mj-lt"/>
              <a:buAutoNum type="arabicPeriod"/>
            </a:pPr>
            <a:r>
              <a:rPr lang="en-US" dirty="0" smtClean="0"/>
              <a:t>DFS is redundant in this problem, testing nodes multiple times, while the topological sort and adjacency matrix ensured that the absolute path of the DAG was implicit by using the number of predecessors.</a:t>
            </a:r>
          </a:p>
          <a:p>
            <a:pPr marL="457200" indent="-457200">
              <a:buFont typeface="+mj-lt"/>
              <a:buAutoNum type="arabicPeriod"/>
            </a:pPr>
            <a:r>
              <a:rPr lang="en-US" dirty="0" smtClean="0"/>
              <a:t>Adjacency matrices are much less cumbersome than C++ &lt;set&gt;, &lt;map&gt;, and &lt;vector&gt;. By using the various assumptions the problem provided, the adjacency matrix not only simplified the problem but made use of much simpler and faster data structures to address the problem.</a:t>
            </a:r>
          </a:p>
          <a:p>
            <a:pPr marL="457200" indent="-457200">
              <a:buFont typeface="+mj-lt"/>
              <a:buAutoNum type="arabicPeriod"/>
            </a:pPr>
            <a:r>
              <a:rPr lang="en-US" dirty="0" smtClean="0"/>
              <a:t>By mapping each letter to indexes within the array, the second solution also circumvented the need for the &lt;map&gt; abstraction used in the first solution.</a:t>
            </a:r>
          </a:p>
          <a:p>
            <a:pPr marL="457200" indent="-457200">
              <a:buFont typeface="+mj-lt"/>
              <a:buAutoNum type="arabicPeriod"/>
            </a:pPr>
            <a:r>
              <a:rPr lang="en-US" dirty="0" smtClean="0"/>
              <a:t>Ultimately, the first solution was too slow for this particular problem. Only the second would be accepted due to the runtime constraint.</a:t>
            </a:r>
          </a:p>
        </p:txBody>
      </p:sp>
    </p:spTree>
    <p:extLst>
      <p:ext uri="{BB962C8B-B14F-4D97-AF65-F5344CB8AC3E}">
        <p14:creationId xmlns:p14="http://schemas.microsoft.com/office/powerpoint/2010/main" val="452466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679" y="2455334"/>
            <a:ext cx="8534400" cy="1507067"/>
          </a:xfrm>
        </p:spPr>
        <p:txBody>
          <a:bodyPr/>
          <a:lstStyle/>
          <a:p>
            <a:pPr algn="ctr"/>
            <a:r>
              <a:rPr lang="en-US" dirty="0" smtClean="0"/>
              <a:t>Demo</a:t>
            </a:r>
            <a:endParaRPr lang="es-ES" dirty="0"/>
          </a:p>
        </p:txBody>
      </p:sp>
    </p:spTree>
    <p:extLst>
      <p:ext uri="{BB962C8B-B14F-4D97-AF65-F5344CB8AC3E}">
        <p14:creationId xmlns:p14="http://schemas.microsoft.com/office/powerpoint/2010/main" val="67113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Conclusions/Closing Comments</a:t>
            </a:r>
            <a:endParaRPr lang="es-ES" dirty="0"/>
          </a:p>
        </p:txBody>
      </p:sp>
      <p:sp>
        <p:nvSpPr>
          <p:cNvPr id="3" name="Content Placeholder 2"/>
          <p:cNvSpPr>
            <a:spLocks noGrp="1"/>
          </p:cNvSpPr>
          <p:nvPr>
            <p:ph idx="1"/>
          </p:nvPr>
        </p:nvSpPr>
        <p:spPr>
          <a:xfrm>
            <a:off x="684212" y="2047008"/>
            <a:ext cx="8534400" cy="3597334"/>
          </a:xfrm>
        </p:spPr>
        <p:txBody>
          <a:bodyPr anchor="t">
            <a:normAutofit fontScale="92500" lnSpcReduction="20000"/>
          </a:bodyPr>
          <a:lstStyle/>
          <a:p>
            <a:r>
              <a:rPr lang="en-US" dirty="0" smtClean="0"/>
              <a:t>There are various ways of approaching programming problems, and “Easy as CAB” is no exception. Each particular interpretation/implementation can lead to its own issues and benefits.</a:t>
            </a:r>
          </a:p>
          <a:p>
            <a:r>
              <a:rPr lang="en-US" dirty="0"/>
              <a:t>Understanding the inefficiencies of algorithms and planning beforehand can circumvent efficiency problems later</a:t>
            </a:r>
            <a:r>
              <a:rPr lang="en-US" dirty="0" smtClean="0"/>
              <a:t>.</a:t>
            </a:r>
          </a:p>
          <a:p>
            <a:r>
              <a:rPr lang="en-US" dirty="0" smtClean="0"/>
              <a:t>Profiling is a valuable tool in analyzing the inefficiencies that may arise within a program.</a:t>
            </a:r>
          </a:p>
          <a:p>
            <a:r>
              <a:rPr lang="en-US" dirty="0" smtClean="0"/>
              <a:t>Generic graph algorithms, such as topological sort, can be applied to various different problems. Programming competition problems such as this one exemplify the infinite number of applications that graphing algorithms can apply to, and the various different ways in which those problems may be approached.</a:t>
            </a:r>
          </a:p>
        </p:txBody>
      </p:sp>
    </p:spTree>
    <p:extLst>
      <p:ext uri="{BB962C8B-B14F-4D97-AF65-F5344CB8AC3E}">
        <p14:creationId xmlns:p14="http://schemas.microsoft.com/office/powerpoint/2010/main" val="360847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Abstract</a:t>
            </a:r>
            <a:endParaRPr lang="es-ES" dirty="0"/>
          </a:p>
        </p:txBody>
      </p:sp>
      <p:sp>
        <p:nvSpPr>
          <p:cNvPr id="3" name="Content Placeholder 2"/>
          <p:cNvSpPr>
            <a:spLocks noGrp="1"/>
          </p:cNvSpPr>
          <p:nvPr>
            <p:ph idx="1"/>
          </p:nvPr>
        </p:nvSpPr>
        <p:spPr>
          <a:xfrm>
            <a:off x="684212" y="1874520"/>
            <a:ext cx="8534400" cy="3615267"/>
          </a:xfrm>
        </p:spPr>
        <p:txBody>
          <a:bodyPr anchor="t"/>
          <a:lstStyle/>
          <a:p>
            <a:r>
              <a:rPr lang="en-US" dirty="0" smtClean="0"/>
              <a:t>“As Easy as CAB” was a problem assigned during the ACM Mid-Central Regional programming competition, having to do with topological sort and DAGs (Directed </a:t>
            </a:r>
            <a:r>
              <a:rPr lang="en-US" dirty="0"/>
              <a:t>a</a:t>
            </a:r>
            <a:r>
              <a:rPr lang="en-US" dirty="0" smtClean="0"/>
              <a:t>cyclic graphs). It can be found on KATTIS and solved by anyone today. </a:t>
            </a:r>
          </a:p>
          <a:p>
            <a:r>
              <a:rPr lang="en-US" dirty="0" smtClean="0"/>
              <a:t>This presentation will cover how to approach such a programming competition problem, and two particular solutions: one naïve implementation, which served as my first approach, and an efficient one (credit given to judges solution set).</a:t>
            </a:r>
          </a:p>
        </p:txBody>
      </p:sp>
    </p:spTree>
    <p:extLst>
      <p:ext uri="{BB962C8B-B14F-4D97-AF65-F5344CB8AC3E}">
        <p14:creationId xmlns:p14="http://schemas.microsoft.com/office/powerpoint/2010/main" val="1736191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Problem statement</a:t>
            </a:r>
            <a:endParaRPr lang="es-ES" dirty="0"/>
          </a:p>
        </p:txBody>
      </p:sp>
      <p:sp>
        <p:nvSpPr>
          <p:cNvPr id="3" name="Content Placeholder 2"/>
          <p:cNvSpPr>
            <a:spLocks noGrp="1"/>
          </p:cNvSpPr>
          <p:nvPr>
            <p:ph idx="1"/>
          </p:nvPr>
        </p:nvSpPr>
        <p:spPr>
          <a:xfrm>
            <a:off x="684212" y="1916084"/>
            <a:ext cx="8534400" cy="4285211"/>
          </a:xfrm>
        </p:spPr>
        <p:txBody>
          <a:bodyPr anchor="t">
            <a:normAutofit fontScale="62500" lnSpcReduction="20000"/>
          </a:bodyPr>
          <a:lstStyle/>
          <a:p>
            <a:r>
              <a:rPr lang="en-US" sz="2600" dirty="0" smtClean="0"/>
              <a:t>As Easy as CAB: Given a set of strings in a new ‘alphabetical’ order, write a program that can discover the alphabet of a given language, or discover that the language is impossible or ambiguous.</a:t>
            </a:r>
          </a:p>
          <a:p>
            <a:r>
              <a:rPr lang="en-US" sz="2600" dirty="0" smtClean="0"/>
              <a:t>For example, given the strings:</a:t>
            </a:r>
          </a:p>
          <a:p>
            <a:pPr marL="457200" lvl="1" indent="0">
              <a:buNone/>
            </a:pPr>
            <a:r>
              <a:rPr lang="en-US" sz="2600" dirty="0" smtClean="0"/>
              <a:t>cab,</a:t>
            </a:r>
            <a:endParaRPr lang="en-US" sz="2600" dirty="0"/>
          </a:p>
          <a:p>
            <a:pPr marL="457200" lvl="1" indent="0">
              <a:buNone/>
            </a:pPr>
            <a:r>
              <a:rPr lang="en-US" sz="2600" dirty="0" err="1"/>
              <a:t>c</a:t>
            </a:r>
            <a:r>
              <a:rPr lang="en-US" sz="2600" dirty="0" err="1" smtClean="0"/>
              <a:t>da</a:t>
            </a:r>
            <a:r>
              <a:rPr lang="en-US" sz="2600" dirty="0" smtClean="0"/>
              <a:t>,</a:t>
            </a:r>
            <a:endParaRPr lang="en-US" sz="2600" dirty="0"/>
          </a:p>
          <a:p>
            <a:pPr marL="457200" lvl="1" indent="0">
              <a:buNone/>
            </a:pPr>
            <a:r>
              <a:rPr lang="en-US" sz="2600" dirty="0" smtClean="0"/>
              <a:t>ccc, </a:t>
            </a:r>
          </a:p>
          <a:p>
            <a:pPr marL="457200" lvl="1" indent="0">
              <a:buNone/>
            </a:pPr>
            <a:r>
              <a:rPr lang="en-US" sz="2600" dirty="0" err="1" smtClean="0"/>
              <a:t>badca</a:t>
            </a:r>
            <a:r>
              <a:rPr lang="en-US" sz="2600" dirty="0" smtClean="0"/>
              <a:t>,</a:t>
            </a:r>
          </a:p>
          <a:p>
            <a:pPr marL="457200" lvl="1" indent="0">
              <a:buNone/>
            </a:pPr>
            <a:r>
              <a:rPr lang="en-US" sz="2600" dirty="0" smtClean="0"/>
              <a:t>Derive the alphabet of the given language. Here, it is “</a:t>
            </a:r>
            <a:r>
              <a:rPr lang="en-US" sz="2600" dirty="0" err="1" smtClean="0"/>
              <a:t>adcb</a:t>
            </a:r>
            <a:r>
              <a:rPr lang="en-US" sz="2600" dirty="0" smtClean="0"/>
              <a:t>” (an English dictionary would yield “</a:t>
            </a:r>
            <a:r>
              <a:rPr lang="en-US" sz="2600" dirty="0" err="1" smtClean="0"/>
              <a:t>abcd</a:t>
            </a:r>
            <a:r>
              <a:rPr lang="en-US" sz="2600" dirty="0" smtClean="0"/>
              <a:t>…”)</a:t>
            </a:r>
          </a:p>
          <a:p>
            <a:r>
              <a:rPr lang="en-US" sz="2600" dirty="0" smtClean="0"/>
              <a:t>Note how these rules are derived: each pair of lines defines a clue to the hierarchy of the language. The first two, for example, define that a must come before d.</a:t>
            </a:r>
          </a:p>
          <a:p>
            <a:r>
              <a:rPr lang="en-US" sz="2600" dirty="0">
                <a:hlinkClick r:id="rId2"/>
              </a:rPr>
              <a:t>https://</a:t>
            </a:r>
            <a:r>
              <a:rPr lang="en-US" sz="2600" dirty="0" smtClean="0">
                <a:hlinkClick r:id="rId2"/>
              </a:rPr>
              <a:t>open.kattis.com/problems/easyascab</a:t>
            </a:r>
            <a:endParaRPr lang="en-US" sz="2600" dirty="0" smtClean="0"/>
          </a:p>
          <a:p>
            <a:endParaRPr lang="en-US" dirty="0" smtClean="0"/>
          </a:p>
        </p:txBody>
      </p:sp>
    </p:spTree>
    <p:extLst>
      <p:ext uri="{BB962C8B-B14F-4D97-AF65-F5344CB8AC3E}">
        <p14:creationId xmlns:p14="http://schemas.microsoft.com/office/powerpoint/2010/main" val="2428360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Importance of the problem</a:t>
            </a:r>
            <a:endParaRPr lang="es-ES" dirty="0"/>
          </a:p>
        </p:txBody>
      </p:sp>
      <p:sp>
        <p:nvSpPr>
          <p:cNvPr id="3" name="Content Placeholder 2"/>
          <p:cNvSpPr>
            <a:spLocks noGrp="1"/>
          </p:cNvSpPr>
          <p:nvPr>
            <p:ph idx="1"/>
          </p:nvPr>
        </p:nvSpPr>
        <p:spPr>
          <a:xfrm>
            <a:off x="684212" y="1916084"/>
            <a:ext cx="8534400" cy="3615267"/>
          </a:xfrm>
        </p:spPr>
        <p:txBody>
          <a:bodyPr anchor="t">
            <a:normAutofit lnSpcReduction="10000"/>
          </a:bodyPr>
          <a:lstStyle/>
          <a:p>
            <a:r>
              <a:rPr lang="en-US" dirty="0"/>
              <a:t>This problem highlights the usefulness of different data structures, as well as clever algorithms to avoid </a:t>
            </a:r>
            <a:r>
              <a:rPr lang="en-US" dirty="0" smtClean="0"/>
              <a:t>redundant processing.</a:t>
            </a:r>
          </a:p>
          <a:p>
            <a:r>
              <a:rPr lang="en-US" dirty="0"/>
              <a:t>Programming competitions are built on the idea of solving different types of </a:t>
            </a:r>
            <a:r>
              <a:rPr lang="en-US" dirty="0" smtClean="0"/>
              <a:t>problems by using </a:t>
            </a:r>
            <a:r>
              <a:rPr lang="en-US" dirty="0"/>
              <a:t>efficient </a:t>
            </a:r>
            <a:r>
              <a:rPr lang="en-US" dirty="0" smtClean="0"/>
              <a:t>established algorithms: (running) time is frequently the limiting factor in a successfully submitted solution. A simple, efficient solution saves not only implementation time, but running time as well.</a:t>
            </a:r>
          </a:p>
          <a:p>
            <a:r>
              <a:rPr lang="en-US" dirty="0" smtClean="0"/>
              <a:t>Beyond the context of addressing the specific objective in a programming competition, this problem could be applied to real languages as well (assuming one has a dictionary of the unknown language).</a:t>
            </a:r>
          </a:p>
        </p:txBody>
      </p:sp>
    </p:spTree>
    <p:extLst>
      <p:ext uri="{BB962C8B-B14F-4D97-AF65-F5344CB8AC3E}">
        <p14:creationId xmlns:p14="http://schemas.microsoft.com/office/powerpoint/2010/main" val="2893858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As easy as CAB – I/O overview</a:t>
            </a:r>
            <a:endParaRPr lang="es-ES" dirty="0"/>
          </a:p>
        </p:txBody>
      </p:sp>
      <p:sp>
        <p:nvSpPr>
          <p:cNvPr id="3" name="Content Placeholder 2"/>
          <p:cNvSpPr>
            <a:spLocks noGrp="1"/>
          </p:cNvSpPr>
          <p:nvPr>
            <p:ph idx="1"/>
          </p:nvPr>
        </p:nvSpPr>
        <p:spPr>
          <a:xfrm>
            <a:off x="684212" y="1916084"/>
            <a:ext cx="8534400" cy="3615267"/>
          </a:xfrm>
        </p:spPr>
        <p:txBody>
          <a:bodyPr anchor="t">
            <a:normAutofit/>
          </a:bodyPr>
          <a:lstStyle/>
          <a:p>
            <a:r>
              <a:rPr lang="en-US" dirty="0" smtClean="0"/>
              <a:t>Various example inputs and outputs to better understand the problem:</a:t>
            </a:r>
          </a:p>
          <a:p>
            <a:r>
              <a:rPr lang="en-US" dirty="0" smtClean="0"/>
              <a:t>Note that the first line defines the</a:t>
            </a:r>
          </a:p>
          <a:p>
            <a:pPr marL="0" indent="0">
              <a:buNone/>
            </a:pPr>
            <a:r>
              <a:rPr lang="en-US" dirty="0" smtClean="0"/>
              <a:t>    highest letter that appears in the </a:t>
            </a:r>
          </a:p>
          <a:p>
            <a:pPr marL="0" indent="0">
              <a:buNone/>
            </a:pPr>
            <a:r>
              <a:rPr lang="en-US" dirty="0" smtClean="0"/>
              <a:t>    language, and the amount of words</a:t>
            </a:r>
          </a:p>
          <a:p>
            <a:pPr marL="0" indent="0">
              <a:buNone/>
            </a:pPr>
            <a:r>
              <a:rPr lang="en-US" dirty="0" smtClean="0"/>
              <a:t>    that will follow it. This simplifies</a:t>
            </a:r>
          </a:p>
          <a:p>
            <a:pPr marL="0" indent="0">
              <a:buNone/>
            </a:pPr>
            <a:r>
              <a:rPr lang="en-US" dirty="0" smtClean="0"/>
              <a:t>    allocating arrays and allows the</a:t>
            </a:r>
          </a:p>
          <a:p>
            <a:pPr marL="0" indent="0">
              <a:buNone/>
            </a:pPr>
            <a:r>
              <a:rPr lang="en-US" dirty="0" smtClean="0"/>
              <a:t>    program to expect exact input.</a:t>
            </a:r>
          </a:p>
        </p:txBody>
      </p:sp>
      <p:graphicFrame>
        <p:nvGraphicFramePr>
          <p:cNvPr id="6" name="Table 5"/>
          <p:cNvGraphicFramePr>
            <a:graphicFrameLocks noGrp="1"/>
          </p:cNvGraphicFramePr>
          <p:nvPr>
            <p:extLst>
              <p:ext uri="{D42A27DB-BD31-4B8C-83A1-F6EECF244321}">
                <p14:modId xmlns:p14="http://schemas.microsoft.com/office/powerpoint/2010/main" val="3427682927"/>
              </p:ext>
            </p:extLst>
          </p:nvPr>
        </p:nvGraphicFramePr>
        <p:xfrm>
          <a:off x="6387204" y="2419004"/>
          <a:ext cx="4626494" cy="4114800"/>
        </p:xfrm>
        <a:graphic>
          <a:graphicData uri="http://schemas.openxmlformats.org/drawingml/2006/table">
            <a:tbl>
              <a:tblPr firstRow="1" bandRow="1">
                <a:tableStyleId>{5C22544A-7EE6-4342-B048-85BDC9FD1C3A}</a:tableStyleId>
              </a:tblPr>
              <a:tblGrid>
                <a:gridCol w="2313247">
                  <a:extLst>
                    <a:ext uri="{9D8B030D-6E8A-4147-A177-3AD203B41FA5}">
                      <a16:colId xmlns:a16="http://schemas.microsoft.com/office/drawing/2014/main" val="492795661"/>
                    </a:ext>
                  </a:extLst>
                </a:gridCol>
                <a:gridCol w="2313247">
                  <a:extLst>
                    <a:ext uri="{9D8B030D-6E8A-4147-A177-3AD203B41FA5}">
                      <a16:colId xmlns:a16="http://schemas.microsoft.com/office/drawing/2014/main" val="3382802981"/>
                    </a:ext>
                  </a:extLst>
                </a:gridCol>
              </a:tblGrid>
              <a:tr h="257694">
                <a:tc>
                  <a:txBody>
                    <a:bodyPr/>
                    <a:lstStyle/>
                    <a:p>
                      <a:r>
                        <a:rPr lang="en-US" sz="1200" dirty="0" smtClean="0"/>
                        <a:t>Example Input</a:t>
                      </a:r>
                      <a:endParaRPr lang="es-ES" sz="1200" dirty="0"/>
                    </a:p>
                  </a:txBody>
                  <a:tcPr/>
                </a:tc>
                <a:tc>
                  <a:txBody>
                    <a:bodyPr/>
                    <a:lstStyle/>
                    <a:p>
                      <a:r>
                        <a:rPr lang="en-US" sz="1200" dirty="0" smtClean="0"/>
                        <a:t>Output</a:t>
                      </a:r>
                      <a:endParaRPr lang="es-ES" sz="1200" dirty="0"/>
                    </a:p>
                  </a:txBody>
                  <a:tcPr/>
                </a:tc>
                <a:extLst>
                  <a:ext uri="{0D108BD9-81ED-4DB2-BD59-A6C34878D82A}">
                    <a16:rowId xmlns:a16="http://schemas.microsoft.com/office/drawing/2014/main" val="2476265963"/>
                  </a:ext>
                </a:extLst>
              </a:tr>
              <a:tr h="959616">
                <a:tc>
                  <a:txBody>
                    <a:bodyPr/>
                    <a:lstStyle/>
                    <a:p>
                      <a:pPr marL="0" indent="0">
                        <a:buNone/>
                      </a:pPr>
                      <a:r>
                        <a:rPr lang="pl-PL" sz="1200" dirty="0" smtClean="0"/>
                        <a:t>d 4</a:t>
                      </a:r>
                    </a:p>
                    <a:p>
                      <a:pPr marL="0" indent="0">
                        <a:buNone/>
                      </a:pPr>
                      <a:r>
                        <a:rPr lang="pl-PL" sz="1200" dirty="0" smtClean="0"/>
                        <a:t>cab</a:t>
                      </a:r>
                    </a:p>
                    <a:p>
                      <a:pPr marL="0" indent="0">
                        <a:buNone/>
                      </a:pPr>
                      <a:r>
                        <a:rPr lang="pl-PL" sz="1200" dirty="0" smtClean="0"/>
                        <a:t>cda</a:t>
                      </a:r>
                    </a:p>
                    <a:p>
                      <a:pPr marL="0" indent="0">
                        <a:buNone/>
                      </a:pPr>
                      <a:r>
                        <a:rPr lang="pl-PL" sz="1200" dirty="0" smtClean="0"/>
                        <a:t>ccc</a:t>
                      </a:r>
                    </a:p>
                    <a:p>
                      <a:pPr marL="0" indent="0">
                        <a:buNone/>
                      </a:pPr>
                      <a:r>
                        <a:rPr lang="en-US" sz="1200" dirty="0" smtClean="0"/>
                        <a:t>b</a:t>
                      </a:r>
                      <a:r>
                        <a:rPr lang="pl-PL" sz="1200" dirty="0" smtClean="0"/>
                        <a:t>adca</a:t>
                      </a:r>
                      <a:endParaRPr lang="en-US" sz="1200" dirty="0" smtClean="0"/>
                    </a:p>
                  </a:txBody>
                  <a:tcPr/>
                </a:tc>
                <a:tc>
                  <a:txBody>
                    <a:bodyPr/>
                    <a:lstStyle/>
                    <a:p>
                      <a:r>
                        <a:rPr lang="es-ES" sz="1200" dirty="0" err="1" smtClean="0"/>
                        <a:t>adcb</a:t>
                      </a:r>
                      <a:endParaRPr lang="es-ES" sz="1200" dirty="0"/>
                    </a:p>
                  </a:txBody>
                  <a:tcPr/>
                </a:tc>
                <a:extLst>
                  <a:ext uri="{0D108BD9-81ED-4DB2-BD59-A6C34878D82A}">
                    <a16:rowId xmlns:a16="http://schemas.microsoft.com/office/drawing/2014/main" val="584961237"/>
                  </a:ext>
                </a:extLst>
              </a:tr>
              <a:tr h="959616">
                <a:tc>
                  <a:txBody>
                    <a:bodyPr/>
                    <a:lstStyle/>
                    <a:p>
                      <a:r>
                        <a:rPr lang="pt-BR" sz="1200" dirty="0" smtClean="0"/>
                        <a:t>c 4</a:t>
                      </a:r>
                    </a:p>
                    <a:p>
                      <a:r>
                        <a:rPr lang="pt-BR" sz="1200" dirty="0" smtClean="0"/>
                        <a:t>abc</a:t>
                      </a:r>
                    </a:p>
                    <a:p>
                      <a:r>
                        <a:rPr lang="pt-BR" sz="1200" dirty="0" smtClean="0"/>
                        <a:t>bca</a:t>
                      </a:r>
                    </a:p>
                    <a:p>
                      <a:r>
                        <a:rPr lang="pt-BR" sz="1200" dirty="0" smtClean="0"/>
                        <a:t>cab</a:t>
                      </a:r>
                    </a:p>
                    <a:p>
                      <a:r>
                        <a:rPr lang="pt-BR" sz="1200" dirty="0" smtClean="0"/>
                        <a:t>aca</a:t>
                      </a:r>
                      <a:endParaRPr lang="es-ES" sz="1200" dirty="0"/>
                    </a:p>
                  </a:txBody>
                  <a:tcPr/>
                </a:tc>
                <a:tc>
                  <a:txBody>
                    <a:bodyPr/>
                    <a:lstStyle/>
                    <a:p>
                      <a:r>
                        <a:rPr lang="es-ES" sz="1200" dirty="0" smtClean="0"/>
                        <a:t>IMPOSSIBLE</a:t>
                      </a:r>
                      <a:endParaRPr lang="es-ES" sz="1200" dirty="0"/>
                    </a:p>
                  </a:txBody>
                  <a:tcPr/>
                </a:tc>
                <a:extLst>
                  <a:ext uri="{0D108BD9-81ED-4DB2-BD59-A6C34878D82A}">
                    <a16:rowId xmlns:a16="http://schemas.microsoft.com/office/drawing/2014/main" val="1852623267"/>
                  </a:ext>
                </a:extLst>
              </a:tr>
              <a:tr h="599760">
                <a:tc>
                  <a:txBody>
                    <a:bodyPr/>
                    <a:lstStyle/>
                    <a:p>
                      <a:r>
                        <a:rPr lang="es-ES" sz="1200" dirty="0" smtClean="0"/>
                        <a:t>f 2</a:t>
                      </a:r>
                    </a:p>
                    <a:p>
                      <a:r>
                        <a:rPr lang="es-ES" sz="1200" dirty="0" err="1" smtClean="0"/>
                        <a:t>dea</a:t>
                      </a:r>
                      <a:endParaRPr lang="es-ES" sz="1200" dirty="0" smtClean="0"/>
                    </a:p>
                    <a:p>
                      <a:r>
                        <a:rPr lang="es-ES" sz="1200" dirty="0" err="1" smtClean="0"/>
                        <a:t>cfb</a:t>
                      </a:r>
                      <a:endParaRPr lang="es-ES" sz="1200" dirty="0"/>
                    </a:p>
                  </a:txBody>
                  <a:tcPr/>
                </a:tc>
                <a:tc>
                  <a:txBody>
                    <a:bodyPr/>
                    <a:lstStyle/>
                    <a:p>
                      <a:r>
                        <a:rPr lang="es-ES" sz="1200" dirty="0" smtClean="0"/>
                        <a:t>AMBIGUOUS</a:t>
                      </a:r>
                      <a:endParaRPr lang="es-ES" sz="1200" dirty="0"/>
                    </a:p>
                  </a:txBody>
                  <a:tcPr/>
                </a:tc>
                <a:extLst>
                  <a:ext uri="{0D108BD9-81ED-4DB2-BD59-A6C34878D82A}">
                    <a16:rowId xmlns:a16="http://schemas.microsoft.com/office/drawing/2014/main" val="997452632"/>
                  </a:ext>
                </a:extLst>
              </a:tr>
              <a:tr h="1139544">
                <a:tc>
                  <a:txBody>
                    <a:bodyPr/>
                    <a:lstStyle/>
                    <a:p>
                      <a:r>
                        <a:rPr lang="it-IT" sz="1200" dirty="0" smtClean="0"/>
                        <a:t>e 5</a:t>
                      </a:r>
                    </a:p>
                    <a:p>
                      <a:r>
                        <a:rPr lang="it-IT" sz="1200" dirty="0" smtClean="0"/>
                        <a:t>ebbce</a:t>
                      </a:r>
                    </a:p>
                    <a:p>
                      <a:r>
                        <a:rPr lang="it-IT" sz="1200" dirty="0" smtClean="0"/>
                        <a:t>dbe</a:t>
                      </a:r>
                    </a:p>
                    <a:p>
                      <a:r>
                        <a:rPr lang="it-IT" sz="1200" dirty="0" smtClean="0"/>
                        <a:t>adcd</a:t>
                      </a:r>
                    </a:p>
                    <a:p>
                      <a:r>
                        <a:rPr lang="it-IT" sz="1200" dirty="0" smtClean="0"/>
                        <a:t>bc</a:t>
                      </a:r>
                    </a:p>
                    <a:p>
                      <a:r>
                        <a:rPr lang="it-IT" sz="1200" dirty="0" smtClean="0"/>
                        <a:t>cd</a:t>
                      </a:r>
                      <a:endParaRPr lang="es-ES" sz="1200" dirty="0"/>
                    </a:p>
                  </a:txBody>
                  <a:tcPr/>
                </a:tc>
                <a:tc>
                  <a:txBody>
                    <a:bodyPr/>
                    <a:lstStyle/>
                    <a:p>
                      <a:r>
                        <a:rPr lang="es-ES" sz="1200" dirty="0" err="1" smtClean="0"/>
                        <a:t>edabc</a:t>
                      </a:r>
                      <a:endParaRPr lang="es-ES" sz="1200" dirty="0"/>
                    </a:p>
                  </a:txBody>
                  <a:tcPr/>
                </a:tc>
                <a:extLst>
                  <a:ext uri="{0D108BD9-81ED-4DB2-BD59-A6C34878D82A}">
                    <a16:rowId xmlns:a16="http://schemas.microsoft.com/office/drawing/2014/main" val="3589506642"/>
                  </a:ext>
                </a:extLst>
              </a:tr>
            </a:tbl>
          </a:graphicData>
        </a:graphic>
      </p:graphicFrame>
    </p:spTree>
    <p:extLst>
      <p:ext uri="{BB962C8B-B14F-4D97-AF65-F5344CB8AC3E}">
        <p14:creationId xmlns:p14="http://schemas.microsoft.com/office/powerpoint/2010/main" val="646389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Problem Analysis</a:t>
            </a:r>
            <a:endParaRPr lang="es-ES" dirty="0"/>
          </a:p>
        </p:txBody>
      </p:sp>
      <p:sp>
        <p:nvSpPr>
          <p:cNvPr id="3" name="Content Placeholder 2"/>
          <p:cNvSpPr>
            <a:spLocks noGrp="1"/>
          </p:cNvSpPr>
          <p:nvPr>
            <p:ph idx="1"/>
          </p:nvPr>
        </p:nvSpPr>
        <p:spPr>
          <a:xfrm>
            <a:off x="684212" y="1916084"/>
            <a:ext cx="8534400" cy="3615267"/>
          </a:xfrm>
        </p:spPr>
        <p:txBody>
          <a:bodyPr anchor="t">
            <a:normAutofit/>
          </a:bodyPr>
          <a:lstStyle/>
          <a:p>
            <a:r>
              <a:rPr lang="en-US" dirty="0" smtClean="0"/>
              <a:t>This is a graph problem: the letters define nodes, and their depth in the tree define their order in the language.</a:t>
            </a:r>
          </a:p>
          <a:p>
            <a:endParaRPr lang="en-US" dirty="0" smtClean="0"/>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398676269"/>
              </p:ext>
            </p:extLst>
          </p:nvPr>
        </p:nvGraphicFramePr>
        <p:xfrm>
          <a:off x="476395" y="2763983"/>
          <a:ext cx="4626494" cy="2926080"/>
        </p:xfrm>
        <a:graphic>
          <a:graphicData uri="http://schemas.openxmlformats.org/drawingml/2006/table">
            <a:tbl>
              <a:tblPr firstRow="1" bandRow="1">
                <a:tableStyleId>{5C22544A-7EE6-4342-B048-85BDC9FD1C3A}</a:tableStyleId>
              </a:tblPr>
              <a:tblGrid>
                <a:gridCol w="2313247">
                  <a:extLst>
                    <a:ext uri="{9D8B030D-6E8A-4147-A177-3AD203B41FA5}">
                      <a16:colId xmlns:a16="http://schemas.microsoft.com/office/drawing/2014/main" val="2259369592"/>
                    </a:ext>
                  </a:extLst>
                </a:gridCol>
                <a:gridCol w="2313247">
                  <a:extLst>
                    <a:ext uri="{9D8B030D-6E8A-4147-A177-3AD203B41FA5}">
                      <a16:colId xmlns:a16="http://schemas.microsoft.com/office/drawing/2014/main" val="224225107"/>
                    </a:ext>
                  </a:extLst>
                </a:gridCol>
              </a:tblGrid>
              <a:tr h="257694">
                <a:tc>
                  <a:txBody>
                    <a:bodyPr/>
                    <a:lstStyle/>
                    <a:p>
                      <a:r>
                        <a:rPr lang="en-US" sz="1200" dirty="0" smtClean="0"/>
                        <a:t>Example Input</a:t>
                      </a:r>
                      <a:endParaRPr lang="es-ES" sz="1200" dirty="0"/>
                    </a:p>
                  </a:txBody>
                  <a:tcPr/>
                </a:tc>
                <a:tc>
                  <a:txBody>
                    <a:bodyPr/>
                    <a:lstStyle/>
                    <a:p>
                      <a:r>
                        <a:rPr lang="en-US" sz="1200" dirty="0" smtClean="0"/>
                        <a:t>Output</a:t>
                      </a:r>
                      <a:endParaRPr lang="es-ES" sz="1200" dirty="0"/>
                    </a:p>
                  </a:txBody>
                  <a:tcPr/>
                </a:tc>
                <a:extLst>
                  <a:ext uri="{0D108BD9-81ED-4DB2-BD59-A6C34878D82A}">
                    <a16:rowId xmlns:a16="http://schemas.microsoft.com/office/drawing/2014/main" val="3248085923"/>
                  </a:ext>
                </a:extLst>
              </a:tr>
              <a:tr h="959616">
                <a:tc>
                  <a:txBody>
                    <a:bodyPr/>
                    <a:lstStyle/>
                    <a:p>
                      <a:pPr marL="0" indent="0">
                        <a:buNone/>
                      </a:pPr>
                      <a:r>
                        <a:rPr lang="pl-PL" sz="1200" dirty="0" smtClean="0"/>
                        <a:t>d 4</a:t>
                      </a:r>
                    </a:p>
                    <a:p>
                      <a:pPr marL="0" indent="0">
                        <a:buNone/>
                      </a:pPr>
                      <a:r>
                        <a:rPr lang="pl-PL" sz="1200" dirty="0" smtClean="0"/>
                        <a:t>cab</a:t>
                      </a:r>
                    </a:p>
                    <a:p>
                      <a:pPr marL="0" indent="0">
                        <a:buNone/>
                      </a:pPr>
                      <a:r>
                        <a:rPr lang="pl-PL" sz="1200" dirty="0" smtClean="0"/>
                        <a:t>cda</a:t>
                      </a:r>
                    </a:p>
                    <a:p>
                      <a:pPr marL="0" indent="0">
                        <a:buNone/>
                      </a:pPr>
                      <a:r>
                        <a:rPr lang="pl-PL" sz="1200" dirty="0" smtClean="0"/>
                        <a:t>ccc</a:t>
                      </a:r>
                    </a:p>
                    <a:p>
                      <a:pPr marL="0" indent="0">
                        <a:buNone/>
                      </a:pPr>
                      <a:r>
                        <a:rPr lang="en-US" sz="1200" dirty="0" smtClean="0"/>
                        <a:t>b</a:t>
                      </a:r>
                      <a:r>
                        <a:rPr lang="pl-PL" sz="1200" dirty="0" smtClean="0"/>
                        <a:t>adca</a:t>
                      </a:r>
                      <a:endParaRPr lang="en-US" sz="1200" dirty="0" smtClean="0"/>
                    </a:p>
                  </a:txBody>
                  <a:tcPr/>
                </a:tc>
                <a:tc>
                  <a:txBody>
                    <a:bodyPr/>
                    <a:lstStyle/>
                    <a:p>
                      <a:r>
                        <a:rPr lang="es-ES" sz="1200" dirty="0" err="1" smtClean="0"/>
                        <a:t>adcb</a:t>
                      </a:r>
                      <a:endParaRPr lang="es-ES" sz="1200" dirty="0"/>
                    </a:p>
                  </a:txBody>
                  <a:tcPr/>
                </a:tc>
                <a:extLst>
                  <a:ext uri="{0D108BD9-81ED-4DB2-BD59-A6C34878D82A}">
                    <a16:rowId xmlns:a16="http://schemas.microsoft.com/office/drawing/2014/main" val="3899707575"/>
                  </a:ext>
                </a:extLst>
              </a:tr>
              <a:tr h="959616">
                <a:tc>
                  <a:txBody>
                    <a:bodyPr/>
                    <a:lstStyle/>
                    <a:p>
                      <a:r>
                        <a:rPr lang="pt-BR" sz="1200" dirty="0" smtClean="0"/>
                        <a:t>c 4</a:t>
                      </a:r>
                    </a:p>
                    <a:p>
                      <a:r>
                        <a:rPr lang="pt-BR" sz="1200" dirty="0" smtClean="0"/>
                        <a:t>abc</a:t>
                      </a:r>
                    </a:p>
                    <a:p>
                      <a:r>
                        <a:rPr lang="pt-BR" sz="1200" dirty="0" smtClean="0"/>
                        <a:t>bca</a:t>
                      </a:r>
                    </a:p>
                    <a:p>
                      <a:r>
                        <a:rPr lang="pt-BR" sz="1200" dirty="0" smtClean="0"/>
                        <a:t>cab</a:t>
                      </a:r>
                    </a:p>
                    <a:p>
                      <a:r>
                        <a:rPr lang="pt-BR" sz="1200" dirty="0" smtClean="0"/>
                        <a:t>aca</a:t>
                      </a:r>
                      <a:endParaRPr lang="es-ES" sz="1200" dirty="0"/>
                    </a:p>
                  </a:txBody>
                  <a:tcPr/>
                </a:tc>
                <a:tc>
                  <a:txBody>
                    <a:bodyPr/>
                    <a:lstStyle/>
                    <a:p>
                      <a:r>
                        <a:rPr lang="es-ES" sz="1200" dirty="0" smtClean="0"/>
                        <a:t>IMPOSSIBLE</a:t>
                      </a:r>
                      <a:endParaRPr lang="es-ES" sz="1200" dirty="0"/>
                    </a:p>
                  </a:txBody>
                  <a:tcPr/>
                </a:tc>
                <a:extLst>
                  <a:ext uri="{0D108BD9-81ED-4DB2-BD59-A6C34878D82A}">
                    <a16:rowId xmlns:a16="http://schemas.microsoft.com/office/drawing/2014/main" val="977129076"/>
                  </a:ext>
                </a:extLst>
              </a:tr>
              <a:tr h="599760">
                <a:tc>
                  <a:txBody>
                    <a:bodyPr/>
                    <a:lstStyle/>
                    <a:p>
                      <a:r>
                        <a:rPr lang="es-ES" sz="1200" dirty="0" smtClean="0"/>
                        <a:t>f 2</a:t>
                      </a:r>
                    </a:p>
                    <a:p>
                      <a:r>
                        <a:rPr lang="es-ES" sz="1200" dirty="0" err="1" smtClean="0"/>
                        <a:t>dea</a:t>
                      </a:r>
                      <a:endParaRPr lang="es-ES" sz="1200" dirty="0" smtClean="0"/>
                    </a:p>
                    <a:p>
                      <a:r>
                        <a:rPr lang="es-ES" sz="1200" dirty="0" err="1" smtClean="0"/>
                        <a:t>cfb</a:t>
                      </a:r>
                      <a:endParaRPr lang="es-ES" sz="1200" dirty="0"/>
                    </a:p>
                  </a:txBody>
                  <a:tcPr/>
                </a:tc>
                <a:tc>
                  <a:txBody>
                    <a:bodyPr/>
                    <a:lstStyle/>
                    <a:p>
                      <a:r>
                        <a:rPr lang="es-ES" sz="1200" dirty="0" smtClean="0"/>
                        <a:t>AMBIGUOUS</a:t>
                      </a:r>
                      <a:endParaRPr lang="es-ES" sz="1200" dirty="0"/>
                    </a:p>
                  </a:txBody>
                  <a:tcPr/>
                </a:tc>
                <a:extLst>
                  <a:ext uri="{0D108BD9-81ED-4DB2-BD59-A6C34878D82A}">
                    <a16:rowId xmlns:a16="http://schemas.microsoft.com/office/drawing/2014/main" val="1862919308"/>
                  </a:ext>
                </a:extLst>
              </a:tr>
            </a:tbl>
          </a:graphicData>
        </a:graphic>
      </p:graphicFrame>
      <p:sp>
        <p:nvSpPr>
          <p:cNvPr id="8" name="Content Placeholder 2"/>
          <p:cNvSpPr txBox="1">
            <a:spLocks/>
          </p:cNvSpPr>
          <p:nvPr/>
        </p:nvSpPr>
        <p:spPr>
          <a:xfrm>
            <a:off x="5309578" y="2705794"/>
            <a:ext cx="6028981" cy="361526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t>Compare each pair of strings, letter by letter. If the letters are same in each position, continue. If the letters differ, it is clear that the letter of the second string is preceded by the corresponding letter in the first.</a:t>
            </a:r>
          </a:p>
          <a:p>
            <a:r>
              <a:rPr lang="en-US" dirty="0" smtClean="0"/>
              <a:t>It becomes clear this problem models a valid directed acyclic graph (DAG).</a:t>
            </a:r>
          </a:p>
          <a:p>
            <a:endParaRPr lang="en-US" dirty="0" smtClean="0"/>
          </a:p>
        </p:txBody>
      </p:sp>
    </p:spTree>
    <p:extLst>
      <p:ext uri="{BB962C8B-B14F-4D97-AF65-F5344CB8AC3E}">
        <p14:creationId xmlns:p14="http://schemas.microsoft.com/office/powerpoint/2010/main" val="2695849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44967502"/>
              </p:ext>
            </p:extLst>
          </p:nvPr>
        </p:nvGraphicFramePr>
        <p:xfrm>
          <a:off x="484708" y="444732"/>
          <a:ext cx="4626494" cy="2926080"/>
        </p:xfrm>
        <a:graphic>
          <a:graphicData uri="http://schemas.openxmlformats.org/drawingml/2006/table">
            <a:tbl>
              <a:tblPr firstRow="1" bandRow="1">
                <a:tableStyleId>{5C22544A-7EE6-4342-B048-85BDC9FD1C3A}</a:tableStyleId>
              </a:tblPr>
              <a:tblGrid>
                <a:gridCol w="2313247">
                  <a:extLst>
                    <a:ext uri="{9D8B030D-6E8A-4147-A177-3AD203B41FA5}">
                      <a16:colId xmlns:a16="http://schemas.microsoft.com/office/drawing/2014/main" val="2259369592"/>
                    </a:ext>
                  </a:extLst>
                </a:gridCol>
                <a:gridCol w="2313247">
                  <a:extLst>
                    <a:ext uri="{9D8B030D-6E8A-4147-A177-3AD203B41FA5}">
                      <a16:colId xmlns:a16="http://schemas.microsoft.com/office/drawing/2014/main" val="224225107"/>
                    </a:ext>
                  </a:extLst>
                </a:gridCol>
              </a:tblGrid>
              <a:tr h="257694">
                <a:tc>
                  <a:txBody>
                    <a:bodyPr/>
                    <a:lstStyle/>
                    <a:p>
                      <a:r>
                        <a:rPr lang="en-US" sz="1200" dirty="0" smtClean="0"/>
                        <a:t>Example Input</a:t>
                      </a:r>
                      <a:endParaRPr lang="es-ES" sz="1200" dirty="0"/>
                    </a:p>
                  </a:txBody>
                  <a:tcPr/>
                </a:tc>
                <a:tc>
                  <a:txBody>
                    <a:bodyPr/>
                    <a:lstStyle/>
                    <a:p>
                      <a:r>
                        <a:rPr lang="en-US" sz="1200" dirty="0" smtClean="0"/>
                        <a:t>Output</a:t>
                      </a:r>
                      <a:endParaRPr lang="es-ES" sz="1200" dirty="0"/>
                    </a:p>
                  </a:txBody>
                  <a:tcPr/>
                </a:tc>
                <a:extLst>
                  <a:ext uri="{0D108BD9-81ED-4DB2-BD59-A6C34878D82A}">
                    <a16:rowId xmlns:a16="http://schemas.microsoft.com/office/drawing/2014/main" val="3248085923"/>
                  </a:ext>
                </a:extLst>
              </a:tr>
              <a:tr h="959616">
                <a:tc>
                  <a:txBody>
                    <a:bodyPr/>
                    <a:lstStyle/>
                    <a:p>
                      <a:pPr marL="0" indent="0">
                        <a:buNone/>
                      </a:pPr>
                      <a:r>
                        <a:rPr lang="pl-PL" sz="1200" dirty="0" smtClean="0"/>
                        <a:t>d 4</a:t>
                      </a:r>
                    </a:p>
                    <a:p>
                      <a:pPr marL="0" indent="0">
                        <a:buNone/>
                      </a:pPr>
                      <a:r>
                        <a:rPr lang="pl-PL" sz="1200" dirty="0" smtClean="0"/>
                        <a:t>cab</a:t>
                      </a:r>
                    </a:p>
                    <a:p>
                      <a:pPr marL="0" indent="0">
                        <a:buNone/>
                      </a:pPr>
                      <a:r>
                        <a:rPr lang="pl-PL" sz="1200" dirty="0" smtClean="0"/>
                        <a:t>cda</a:t>
                      </a:r>
                    </a:p>
                    <a:p>
                      <a:pPr marL="0" indent="0">
                        <a:buNone/>
                      </a:pPr>
                      <a:r>
                        <a:rPr lang="pl-PL" sz="1200" dirty="0" smtClean="0"/>
                        <a:t>ccc</a:t>
                      </a:r>
                    </a:p>
                    <a:p>
                      <a:pPr marL="0" indent="0">
                        <a:buNone/>
                      </a:pPr>
                      <a:r>
                        <a:rPr lang="en-US" sz="1200" dirty="0" smtClean="0"/>
                        <a:t>b</a:t>
                      </a:r>
                      <a:r>
                        <a:rPr lang="pl-PL" sz="1200" dirty="0" smtClean="0"/>
                        <a:t>adca</a:t>
                      </a:r>
                      <a:endParaRPr lang="en-US" sz="1200" dirty="0" smtClean="0"/>
                    </a:p>
                  </a:txBody>
                  <a:tcPr/>
                </a:tc>
                <a:tc>
                  <a:txBody>
                    <a:bodyPr/>
                    <a:lstStyle/>
                    <a:p>
                      <a:r>
                        <a:rPr lang="es-ES" sz="1200" dirty="0" err="1" smtClean="0"/>
                        <a:t>adcb</a:t>
                      </a:r>
                      <a:endParaRPr lang="es-ES" sz="1200" dirty="0"/>
                    </a:p>
                  </a:txBody>
                  <a:tcPr/>
                </a:tc>
                <a:extLst>
                  <a:ext uri="{0D108BD9-81ED-4DB2-BD59-A6C34878D82A}">
                    <a16:rowId xmlns:a16="http://schemas.microsoft.com/office/drawing/2014/main" val="3899707575"/>
                  </a:ext>
                </a:extLst>
              </a:tr>
              <a:tr h="959616">
                <a:tc>
                  <a:txBody>
                    <a:bodyPr/>
                    <a:lstStyle/>
                    <a:p>
                      <a:r>
                        <a:rPr lang="pt-BR" sz="1200" dirty="0" smtClean="0"/>
                        <a:t>c 4</a:t>
                      </a:r>
                    </a:p>
                    <a:p>
                      <a:r>
                        <a:rPr lang="pt-BR" sz="1200" dirty="0" smtClean="0"/>
                        <a:t>abc</a:t>
                      </a:r>
                    </a:p>
                    <a:p>
                      <a:r>
                        <a:rPr lang="pt-BR" sz="1200" dirty="0" smtClean="0"/>
                        <a:t>bca</a:t>
                      </a:r>
                    </a:p>
                    <a:p>
                      <a:r>
                        <a:rPr lang="pt-BR" sz="1200" dirty="0" smtClean="0"/>
                        <a:t>cab</a:t>
                      </a:r>
                    </a:p>
                    <a:p>
                      <a:r>
                        <a:rPr lang="pt-BR" sz="1200" dirty="0" smtClean="0"/>
                        <a:t>aca</a:t>
                      </a:r>
                      <a:endParaRPr lang="es-ES" sz="1200" dirty="0"/>
                    </a:p>
                  </a:txBody>
                  <a:tcPr/>
                </a:tc>
                <a:tc>
                  <a:txBody>
                    <a:bodyPr/>
                    <a:lstStyle/>
                    <a:p>
                      <a:r>
                        <a:rPr lang="es-ES" sz="1200" dirty="0" smtClean="0"/>
                        <a:t>IMPOSSIBLE</a:t>
                      </a:r>
                      <a:endParaRPr lang="es-ES" sz="1200" dirty="0"/>
                    </a:p>
                  </a:txBody>
                  <a:tcPr/>
                </a:tc>
                <a:extLst>
                  <a:ext uri="{0D108BD9-81ED-4DB2-BD59-A6C34878D82A}">
                    <a16:rowId xmlns:a16="http://schemas.microsoft.com/office/drawing/2014/main" val="977129076"/>
                  </a:ext>
                </a:extLst>
              </a:tr>
              <a:tr h="599760">
                <a:tc>
                  <a:txBody>
                    <a:bodyPr/>
                    <a:lstStyle/>
                    <a:p>
                      <a:r>
                        <a:rPr lang="es-ES" sz="1200" dirty="0" smtClean="0"/>
                        <a:t>f 2</a:t>
                      </a:r>
                    </a:p>
                    <a:p>
                      <a:r>
                        <a:rPr lang="es-ES" sz="1200" dirty="0" err="1" smtClean="0"/>
                        <a:t>dea</a:t>
                      </a:r>
                      <a:endParaRPr lang="es-ES" sz="1200" dirty="0" smtClean="0"/>
                    </a:p>
                    <a:p>
                      <a:r>
                        <a:rPr lang="es-ES" sz="1200" dirty="0" err="1" smtClean="0"/>
                        <a:t>cfb</a:t>
                      </a:r>
                      <a:endParaRPr lang="es-ES" sz="1200" dirty="0"/>
                    </a:p>
                  </a:txBody>
                  <a:tcPr/>
                </a:tc>
                <a:tc>
                  <a:txBody>
                    <a:bodyPr/>
                    <a:lstStyle/>
                    <a:p>
                      <a:r>
                        <a:rPr lang="es-ES" sz="1200" dirty="0" smtClean="0"/>
                        <a:t>AMBIGUOUS</a:t>
                      </a:r>
                      <a:endParaRPr lang="es-ES" sz="1200" dirty="0"/>
                    </a:p>
                  </a:txBody>
                  <a:tcPr/>
                </a:tc>
                <a:extLst>
                  <a:ext uri="{0D108BD9-81ED-4DB2-BD59-A6C34878D82A}">
                    <a16:rowId xmlns:a16="http://schemas.microsoft.com/office/drawing/2014/main" val="1862919308"/>
                  </a:ext>
                </a:extLst>
              </a:tr>
            </a:tbl>
          </a:graphicData>
        </a:graphic>
      </p:graphicFrame>
      <p:sp>
        <p:nvSpPr>
          <p:cNvPr id="5" name="Content Placeholder 2"/>
          <p:cNvSpPr txBox="1">
            <a:spLocks/>
          </p:cNvSpPr>
          <p:nvPr/>
        </p:nvSpPr>
        <p:spPr>
          <a:xfrm>
            <a:off x="5367768" y="444732"/>
            <a:ext cx="4392094" cy="361526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t>Example 1:</a:t>
            </a:r>
          </a:p>
          <a:p>
            <a:pPr lvl="1"/>
            <a:r>
              <a:rPr lang="en-US" dirty="0" err="1" smtClean="0"/>
              <a:t>a</a:t>
            </a:r>
            <a:r>
              <a:rPr lang="en-US" dirty="0" err="1" smtClean="0">
                <a:sym typeface="Wingdings" panose="05000000000000000000" pitchFamily="2" charset="2"/>
              </a:rPr>
              <a:t>d</a:t>
            </a:r>
            <a:endParaRPr lang="en-US" dirty="0" smtClean="0">
              <a:sym typeface="Wingdings" panose="05000000000000000000" pitchFamily="2" charset="2"/>
            </a:endParaRPr>
          </a:p>
          <a:p>
            <a:pPr lvl="1"/>
            <a:r>
              <a:rPr lang="en-US" dirty="0" err="1">
                <a:sym typeface="Wingdings" panose="05000000000000000000" pitchFamily="2" charset="2"/>
              </a:rPr>
              <a:t>d</a:t>
            </a:r>
            <a:r>
              <a:rPr lang="en-US" dirty="0" err="1" smtClean="0">
                <a:sym typeface="Wingdings" panose="05000000000000000000" pitchFamily="2" charset="2"/>
              </a:rPr>
              <a:t>c</a:t>
            </a:r>
            <a:endParaRPr lang="en-US" dirty="0" smtClean="0">
              <a:sym typeface="Wingdings" panose="05000000000000000000" pitchFamily="2" charset="2"/>
            </a:endParaRPr>
          </a:p>
          <a:p>
            <a:pPr lvl="1"/>
            <a:r>
              <a:rPr lang="en-US" dirty="0" err="1" smtClean="0">
                <a:sym typeface="Wingdings" panose="05000000000000000000" pitchFamily="2" charset="2"/>
              </a:rPr>
              <a:t>cb</a:t>
            </a:r>
            <a:endParaRPr lang="en-US" dirty="0" smtClean="0">
              <a:sym typeface="Wingdings" panose="05000000000000000000" pitchFamily="2" charset="2"/>
            </a:endParaRPr>
          </a:p>
          <a:p>
            <a:pPr lvl="1"/>
            <a:r>
              <a:rPr lang="en-US" dirty="0" smtClean="0">
                <a:sym typeface="Wingdings" panose="05000000000000000000" pitchFamily="2" charset="2"/>
              </a:rPr>
              <a:t>Solution: </a:t>
            </a:r>
            <a:r>
              <a:rPr lang="en-US" dirty="0" err="1" smtClean="0">
                <a:sym typeface="Wingdings" panose="05000000000000000000" pitchFamily="2" charset="2"/>
              </a:rPr>
              <a:t>adcb</a:t>
            </a:r>
            <a:endParaRPr lang="en-US" dirty="0" smtClean="0">
              <a:sym typeface="Wingdings" panose="05000000000000000000" pitchFamily="2" charset="2"/>
            </a:endParaRPr>
          </a:p>
          <a:p>
            <a:pPr marL="0" indent="0">
              <a:buNone/>
            </a:pPr>
            <a:endParaRPr lang="en-US" dirty="0" smtClean="0"/>
          </a:p>
        </p:txBody>
      </p:sp>
      <p:sp>
        <p:nvSpPr>
          <p:cNvPr id="6" name="Content Placeholder 2"/>
          <p:cNvSpPr txBox="1">
            <a:spLocks/>
          </p:cNvSpPr>
          <p:nvPr/>
        </p:nvSpPr>
        <p:spPr>
          <a:xfrm>
            <a:off x="215623" y="3647903"/>
            <a:ext cx="3056820" cy="361526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ym typeface="Wingdings" panose="05000000000000000000" pitchFamily="2" charset="2"/>
              </a:rPr>
              <a:t>Example 2:</a:t>
            </a:r>
          </a:p>
          <a:p>
            <a:pPr lvl="1"/>
            <a:r>
              <a:rPr lang="en-US" dirty="0" err="1" smtClean="0">
                <a:sym typeface="Wingdings" panose="05000000000000000000" pitchFamily="2" charset="2"/>
              </a:rPr>
              <a:t>ab</a:t>
            </a:r>
            <a:endParaRPr lang="en-US" dirty="0" smtClean="0">
              <a:sym typeface="Wingdings" panose="05000000000000000000" pitchFamily="2" charset="2"/>
            </a:endParaRPr>
          </a:p>
          <a:p>
            <a:pPr lvl="1"/>
            <a:r>
              <a:rPr lang="en-US" dirty="0" err="1">
                <a:sym typeface="Wingdings" panose="05000000000000000000" pitchFamily="2" charset="2"/>
              </a:rPr>
              <a:t>b</a:t>
            </a:r>
            <a:r>
              <a:rPr lang="en-US" dirty="0" err="1" smtClean="0">
                <a:sym typeface="Wingdings" panose="05000000000000000000" pitchFamily="2" charset="2"/>
              </a:rPr>
              <a:t>c</a:t>
            </a:r>
            <a:endParaRPr lang="en-US" dirty="0" smtClean="0">
              <a:sym typeface="Wingdings" panose="05000000000000000000" pitchFamily="2" charset="2"/>
            </a:endParaRPr>
          </a:p>
          <a:p>
            <a:pPr lvl="1"/>
            <a:r>
              <a:rPr lang="en-US" dirty="0" err="1" smtClean="0">
                <a:sym typeface="Wingdings" panose="05000000000000000000" pitchFamily="2" charset="2"/>
              </a:rPr>
              <a:t>ca</a:t>
            </a:r>
            <a:r>
              <a:rPr lang="en-US" dirty="0" smtClean="0">
                <a:sym typeface="Wingdings" panose="05000000000000000000" pitchFamily="2" charset="2"/>
              </a:rPr>
              <a:t>?</a:t>
            </a:r>
          </a:p>
          <a:p>
            <a:pPr lvl="1"/>
            <a:r>
              <a:rPr lang="en-US" dirty="0" smtClean="0">
                <a:sym typeface="Wingdings" panose="05000000000000000000" pitchFamily="2" charset="2"/>
              </a:rPr>
              <a:t>There cannot be loops for a logical solution. This configuration is </a:t>
            </a:r>
            <a:r>
              <a:rPr lang="en-US" b="1" dirty="0" smtClean="0">
                <a:sym typeface="Wingdings" panose="05000000000000000000" pitchFamily="2" charset="2"/>
              </a:rPr>
              <a:t>impossible</a:t>
            </a:r>
            <a:r>
              <a:rPr lang="en-US" dirty="0" smtClean="0">
                <a:sym typeface="Wingdings" panose="05000000000000000000" pitchFamily="2" charset="2"/>
              </a:rPr>
              <a:t>.</a:t>
            </a:r>
          </a:p>
        </p:txBody>
      </p:sp>
      <p:sp>
        <p:nvSpPr>
          <p:cNvPr id="7" name="Content Placeholder 2"/>
          <p:cNvSpPr txBox="1">
            <a:spLocks/>
          </p:cNvSpPr>
          <p:nvPr/>
        </p:nvSpPr>
        <p:spPr>
          <a:xfrm>
            <a:off x="5290183" y="3370812"/>
            <a:ext cx="3080733" cy="361526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ym typeface="Wingdings" panose="05000000000000000000" pitchFamily="2" charset="2"/>
              </a:rPr>
              <a:t>Example 3:</a:t>
            </a:r>
          </a:p>
          <a:p>
            <a:pPr lvl="1"/>
            <a:r>
              <a:rPr lang="en-US" dirty="0" err="1" smtClean="0">
                <a:sym typeface="Wingdings" panose="05000000000000000000" pitchFamily="2" charset="2"/>
              </a:rPr>
              <a:t>dc</a:t>
            </a:r>
            <a:endParaRPr lang="en-US" dirty="0" smtClean="0">
              <a:sym typeface="Wingdings" panose="05000000000000000000" pitchFamily="2" charset="2"/>
            </a:endParaRPr>
          </a:p>
          <a:p>
            <a:pPr lvl="1"/>
            <a:r>
              <a:rPr lang="en-US" dirty="0" smtClean="0">
                <a:sym typeface="Wingdings" panose="05000000000000000000" pitchFamily="2" charset="2"/>
              </a:rPr>
              <a:t>The graph must be interconnected. This is </a:t>
            </a:r>
            <a:r>
              <a:rPr lang="en-US" b="1" dirty="0" smtClean="0">
                <a:sym typeface="Wingdings" panose="05000000000000000000" pitchFamily="2" charset="2"/>
              </a:rPr>
              <a:t>ambiguous</a:t>
            </a:r>
            <a:r>
              <a:rPr lang="en-US" dirty="0" smtClean="0">
                <a:sym typeface="Wingdings" panose="05000000000000000000" pitchFamily="2" charset="2"/>
              </a:rPr>
              <a:t>.</a:t>
            </a:r>
            <a:endParaRPr lang="en-US" dirty="0" smtClean="0"/>
          </a:p>
          <a:p>
            <a:endParaRPr lang="en-US" dirty="0" smtClean="0"/>
          </a:p>
        </p:txBody>
      </p:sp>
      <p:sp>
        <p:nvSpPr>
          <p:cNvPr id="8" name="Oval 7"/>
          <p:cNvSpPr/>
          <p:nvPr/>
        </p:nvSpPr>
        <p:spPr>
          <a:xfrm>
            <a:off x="8221287" y="444732"/>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endParaRPr lang="es-ES" dirty="0">
              <a:solidFill>
                <a:schemeClr val="bg1"/>
              </a:solidFill>
            </a:endParaRPr>
          </a:p>
        </p:txBody>
      </p:sp>
      <p:sp>
        <p:nvSpPr>
          <p:cNvPr id="9" name="Oval 8"/>
          <p:cNvSpPr/>
          <p:nvPr/>
        </p:nvSpPr>
        <p:spPr>
          <a:xfrm>
            <a:off x="8221287" y="1508377"/>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es-ES" dirty="0">
              <a:solidFill>
                <a:schemeClr val="bg1"/>
              </a:solidFill>
            </a:endParaRPr>
          </a:p>
        </p:txBody>
      </p:sp>
      <p:sp>
        <p:nvSpPr>
          <p:cNvPr id="10" name="Oval 9"/>
          <p:cNvSpPr/>
          <p:nvPr/>
        </p:nvSpPr>
        <p:spPr>
          <a:xfrm>
            <a:off x="9927447" y="444732"/>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es-ES" dirty="0">
              <a:solidFill>
                <a:schemeClr val="bg1"/>
              </a:solidFill>
            </a:endParaRPr>
          </a:p>
        </p:txBody>
      </p:sp>
      <p:sp>
        <p:nvSpPr>
          <p:cNvPr id="11" name="Oval 10"/>
          <p:cNvSpPr/>
          <p:nvPr/>
        </p:nvSpPr>
        <p:spPr>
          <a:xfrm>
            <a:off x="9927447" y="1535778"/>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es-ES" dirty="0">
              <a:solidFill>
                <a:schemeClr val="bg1"/>
              </a:solidFill>
            </a:endParaRPr>
          </a:p>
        </p:txBody>
      </p:sp>
      <p:sp>
        <p:nvSpPr>
          <p:cNvPr id="12" name="Title 1"/>
          <p:cNvSpPr>
            <a:spLocks noGrp="1"/>
          </p:cNvSpPr>
          <p:nvPr>
            <p:ph type="title"/>
          </p:nvPr>
        </p:nvSpPr>
        <p:spPr>
          <a:xfrm>
            <a:off x="3726669" y="5625253"/>
            <a:ext cx="8534400" cy="1507067"/>
          </a:xfrm>
        </p:spPr>
        <p:txBody>
          <a:bodyPr/>
          <a:lstStyle/>
          <a:p>
            <a:r>
              <a:rPr lang="en-US" u="sng" dirty="0" smtClean="0"/>
              <a:t>Conclusion: Only DAG are Valid</a:t>
            </a:r>
            <a:endParaRPr lang="es-ES" u="sng" dirty="0"/>
          </a:p>
        </p:txBody>
      </p:sp>
      <p:cxnSp>
        <p:nvCxnSpPr>
          <p:cNvPr id="14" name="Straight Arrow Connector 13"/>
          <p:cNvCxnSpPr>
            <a:stCxn id="8" idx="4"/>
            <a:endCxn id="9" idx="0"/>
          </p:cNvCxnSpPr>
          <p:nvPr/>
        </p:nvCxnSpPr>
        <p:spPr>
          <a:xfrm>
            <a:off x="8620298" y="1188720"/>
            <a:ext cx="0" cy="319657"/>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9" idx="6"/>
            <a:endCxn id="10" idx="3"/>
          </p:cNvCxnSpPr>
          <p:nvPr/>
        </p:nvCxnSpPr>
        <p:spPr>
          <a:xfrm flipV="1">
            <a:off x="9019309" y="1079765"/>
            <a:ext cx="1025006" cy="800606"/>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0" idx="4"/>
            <a:endCxn id="11" idx="0"/>
          </p:cNvCxnSpPr>
          <p:nvPr/>
        </p:nvCxnSpPr>
        <p:spPr>
          <a:xfrm>
            <a:off x="10326458" y="1188720"/>
            <a:ext cx="0" cy="347058"/>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21" name="Oval 20"/>
          <p:cNvSpPr/>
          <p:nvPr/>
        </p:nvSpPr>
        <p:spPr>
          <a:xfrm>
            <a:off x="2411670" y="3947162"/>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endParaRPr lang="es-ES" dirty="0">
              <a:solidFill>
                <a:schemeClr val="bg1"/>
              </a:solidFill>
            </a:endParaRPr>
          </a:p>
        </p:txBody>
      </p:sp>
      <p:sp>
        <p:nvSpPr>
          <p:cNvPr id="22" name="Oval 21"/>
          <p:cNvSpPr/>
          <p:nvPr/>
        </p:nvSpPr>
        <p:spPr>
          <a:xfrm>
            <a:off x="3726669" y="3947162"/>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es-ES" dirty="0">
              <a:solidFill>
                <a:schemeClr val="bg1"/>
              </a:solidFill>
            </a:endParaRPr>
          </a:p>
        </p:txBody>
      </p:sp>
      <p:sp>
        <p:nvSpPr>
          <p:cNvPr id="23" name="Oval 22"/>
          <p:cNvSpPr/>
          <p:nvPr/>
        </p:nvSpPr>
        <p:spPr>
          <a:xfrm>
            <a:off x="3072218" y="4990409"/>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es-ES" dirty="0">
              <a:solidFill>
                <a:schemeClr val="bg1"/>
              </a:solidFill>
            </a:endParaRPr>
          </a:p>
        </p:txBody>
      </p:sp>
      <p:cxnSp>
        <p:nvCxnSpPr>
          <p:cNvPr id="24" name="Straight Arrow Connector 23"/>
          <p:cNvCxnSpPr>
            <a:stCxn id="21" idx="6"/>
            <a:endCxn id="22" idx="2"/>
          </p:cNvCxnSpPr>
          <p:nvPr/>
        </p:nvCxnSpPr>
        <p:spPr>
          <a:xfrm>
            <a:off x="3209692" y="4319156"/>
            <a:ext cx="516977" cy="0"/>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2" idx="4"/>
            <a:endCxn id="23" idx="7"/>
          </p:cNvCxnSpPr>
          <p:nvPr/>
        </p:nvCxnSpPr>
        <p:spPr>
          <a:xfrm flipH="1">
            <a:off x="3753372" y="4691150"/>
            <a:ext cx="372308" cy="408214"/>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3" idx="1"/>
            <a:endCxn id="21" idx="4"/>
          </p:cNvCxnSpPr>
          <p:nvPr/>
        </p:nvCxnSpPr>
        <p:spPr>
          <a:xfrm flipH="1" flipV="1">
            <a:off x="2810681" y="4691150"/>
            <a:ext cx="378405" cy="408214"/>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8324549" y="3275909"/>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endParaRPr lang="es-ES" dirty="0">
              <a:solidFill>
                <a:schemeClr val="bg1"/>
              </a:solidFill>
            </a:endParaRPr>
          </a:p>
        </p:txBody>
      </p:sp>
      <p:sp>
        <p:nvSpPr>
          <p:cNvPr id="34" name="Oval 33"/>
          <p:cNvSpPr/>
          <p:nvPr/>
        </p:nvSpPr>
        <p:spPr>
          <a:xfrm>
            <a:off x="10235024" y="3301002"/>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es-ES" dirty="0">
              <a:solidFill>
                <a:schemeClr val="bg1"/>
              </a:solidFill>
            </a:endParaRPr>
          </a:p>
        </p:txBody>
      </p:sp>
      <p:sp>
        <p:nvSpPr>
          <p:cNvPr id="35" name="Oval 34"/>
          <p:cNvSpPr/>
          <p:nvPr/>
        </p:nvSpPr>
        <p:spPr>
          <a:xfrm>
            <a:off x="8324549" y="4243534"/>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endParaRPr lang="es-ES" dirty="0">
              <a:solidFill>
                <a:schemeClr val="bg1"/>
              </a:solidFill>
            </a:endParaRPr>
          </a:p>
        </p:txBody>
      </p:sp>
      <p:sp>
        <p:nvSpPr>
          <p:cNvPr id="36" name="Oval 35"/>
          <p:cNvSpPr/>
          <p:nvPr/>
        </p:nvSpPr>
        <p:spPr>
          <a:xfrm>
            <a:off x="8324549" y="5171057"/>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endParaRPr lang="es-ES" dirty="0">
              <a:solidFill>
                <a:schemeClr val="bg1"/>
              </a:solidFill>
            </a:endParaRPr>
          </a:p>
        </p:txBody>
      </p:sp>
      <p:sp>
        <p:nvSpPr>
          <p:cNvPr id="37" name="Oval 36"/>
          <p:cNvSpPr/>
          <p:nvPr/>
        </p:nvSpPr>
        <p:spPr>
          <a:xfrm>
            <a:off x="10235024" y="4243534"/>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es-ES" dirty="0">
              <a:solidFill>
                <a:schemeClr val="bg1"/>
              </a:solidFill>
            </a:endParaRPr>
          </a:p>
        </p:txBody>
      </p:sp>
      <p:sp>
        <p:nvSpPr>
          <p:cNvPr id="38" name="Oval 37"/>
          <p:cNvSpPr/>
          <p:nvPr/>
        </p:nvSpPr>
        <p:spPr>
          <a:xfrm>
            <a:off x="10235024" y="5161668"/>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es-ES" dirty="0">
              <a:solidFill>
                <a:schemeClr val="bg1"/>
              </a:solidFill>
            </a:endParaRPr>
          </a:p>
        </p:txBody>
      </p:sp>
      <p:cxnSp>
        <p:nvCxnSpPr>
          <p:cNvPr id="39" name="Straight Arrow Connector 38"/>
          <p:cNvCxnSpPr>
            <a:stCxn id="37" idx="2"/>
            <a:endCxn id="35" idx="6"/>
          </p:cNvCxnSpPr>
          <p:nvPr/>
        </p:nvCxnSpPr>
        <p:spPr>
          <a:xfrm flipH="1">
            <a:off x="9122571" y="4615528"/>
            <a:ext cx="1112453" cy="0"/>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70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Possible (Naive) Solution: DFS</a:t>
            </a:r>
            <a:endParaRPr lang="es-ES" dirty="0"/>
          </a:p>
        </p:txBody>
      </p:sp>
      <p:sp>
        <p:nvSpPr>
          <p:cNvPr id="3" name="Content Placeholder 2"/>
          <p:cNvSpPr>
            <a:spLocks noGrp="1"/>
          </p:cNvSpPr>
          <p:nvPr>
            <p:ph idx="1"/>
          </p:nvPr>
        </p:nvSpPr>
        <p:spPr>
          <a:xfrm>
            <a:off x="684212" y="1916084"/>
            <a:ext cx="8534400" cy="1226127"/>
          </a:xfrm>
        </p:spPr>
        <p:txBody>
          <a:bodyPr anchor="t">
            <a:normAutofit/>
          </a:bodyPr>
          <a:lstStyle/>
          <a:p>
            <a:r>
              <a:rPr lang="en-US" dirty="0" smtClean="0"/>
              <a:t>The first way that I approached this problem was via a DFS:</a:t>
            </a:r>
          </a:p>
        </p:txBody>
      </p:sp>
      <p:sp>
        <p:nvSpPr>
          <p:cNvPr id="7" name="Content Placeholder 2"/>
          <p:cNvSpPr txBox="1">
            <a:spLocks/>
          </p:cNvSpPr>
          <p:nvPr/>
        </p:nvSpPr>
        <p:spPr>
          <a:xfrm>
            <a:off x="836612" y="2427316"/>
            <a:ext cx="5655628" cy="3615267"/>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indent="-457200">
              <a:buFont typeface="+mj-lt"/>
              <a:buAutoNum type="arabicPeriod"/>
            </a:pPr>
            <a:r>
              <a:rPr lang="en-US" dirty="0" smtClean="0"/>
              <a:t>First, establish the graph using each pair. We can use the C++ &lt;map&gt; to map each letter to its particular </a:t>
            </a:r>
            <a:r>
              <a:rPr lang="en-US" dirty="0" err="1" smtClean="0"/>
              <a:t>struct</a:t>
            </a:r>
            <a:r>
              <a:rPr lang="en-US" dirty="0" smtClean="0"/>
              <a:t>, containing the number of predecessors and whether or not it has been visited. We can use a &lt;set&gt; to keep its followers, which ensures that duplicate “hints” will not be stored in the list.</a:t>
            </a:r>
          </a:p>
          <a:p>
            <a:pPr marL="457200" indent="-457200">
              <a:buFont typeface="+mj-lt"/>
              <a:buAutoNum type="arabicPeriod"/>
            </a:pPr>
            <a:r>
              <a:rPr lang="en-US" dirty="0" smtClean="0"/>
              <a:t>As we establish the graph, note the number of predecessors to each node.</a:t>
            </a:r>
          </a:p>
          <a:p>
            <a:pPr marL="457200" indent="-457200">
              <a:buFont typeface="+mj-lt"/>
              <a:buAutoNum type="arabicPeriod"/>
            </a:pPr>
            <a:r>
              <a:rPr lang="en-US" dirty="0" smtClean="0"/>
              <a:t>After the graph is established, find the node with no predecessors. If there is more than 1, it is ambiguous. If there are none, then there must be a cycle; this is impossible.</a:t>
            </a:r>
          </a:p>
          <a:p>
            <a:pPr marL="457200" indent="-457200">
              <a:buFont typeface="+mj-lt"/>
              <a:buAutoNum type="arabicPeriod"/>
            </a:pPr>
            <a:r>
              <a:rPr lang="en-US" dirty="0" smtClean="0"/>
              <a:t>Recursively backtrack through the graph starting at the beginning, marking the depth of each node.</a:t>
            </a:r>
          </a:p>
          <a:p>
            <a:pPr marL="457200" indent="-457200">
              <a:buFont typeface="+mj-lt"/>
              <a:buAutoNum type="arabicPeriod"/>
            </a:pPr>
            <a:r>
              <a:rPr lang="en-US" dirty="0" smtClean="0"/>
              <a:t>Use these depths to build the final string.</a:t>
            </a:r>
          </a:p>
        </p:txBody>
      </p:sp>
      <p:graphicFrame>
        <p:nvGraphicFramePr>
          <p:cNvPr id="5" name="Table 4"/>
          <p:cNvGraphicFramePr>
            <a:graphicFrameLocks noGrp="1"/>
          </p:cNvGraphicFramePr>
          <p:nvPr>
            <p:extLst>
              <p:ext uri="{D42A27DB-BD31-4B8C-83A1-F6EECF244321}">
                <p14:modId xmlns:p14="http://schemas.microsoft.com/office/powerpoint/2010/main" val="164934636"/>
              </p:ext>
            </p:extLst>
          </p:nvPr>
        </p:nvGraphicFramePr>
        <p:xfrm>
          <a:off x="8503918" y="216131"/>
          <a:ext cx="3490322" cy="2926080"/>
        </p:xfrm>
        <a:graphic>
          <a:graphicData uri="http://schemas.openxmlformats.org/drawingml/2006/table">
            <a:tbl>
              <a:tblPr firstRow="1" bandRow="1">
                <a:tableStyleId>{5C22544A-7EE6-4342-B048-85BDC9FD1C3A}</a:tableStyleId>
              </a:tblPr>
              <a:tblGrid>
                <a:gridCol w="1745161">
                  <a:extLst>
                    <a:ext uri="{9D8B030D-6E8A-4147-A177-3AD203B41FA5}">
                      <a16:colId xmlns:a16="http://schemas.microsoft.com/office/drawing/2014/main" val="1762475520"/>
                    </a:ext>
                  </a:extLst>
                </a:gridCol>
                <a:gridCol w="1745161">
                  <a:extLst>
                    <a:ext uri="{9D8B030D-6E8A-4147-A177-3AD203B41FA5}">
                      <a16:colId xmlns:a16="http://schemas.microsoft.com/office/drawing/2014/main" val="1874256515"/>
                    </a:ext>
                  </a:extLst>
                </a:gridCol>
              </a:tblGrid>
              <a:tr h="231477">
                <a:tc>
                  <a:txBody>
                    <a:bodyPr/>
                    <a:lstStyle/>
                    <a:p>
                      <a:r>
                        <a:rPr lang="en-US" dirty="0" smtClean="0"/>
                        <a:t>Example</a:t>
                      </a:r>
                      <a:r>
                        <a:rPr lang="en-US" baseline="0" dirty="0" smtClean="0"/>
                        <a:t> Input</a:t>
                      </a:r>
                      <a:endParaRPr lang="es-ES" dirty="0"/>
                    </a:p>
                  </a:txBody>
                  <a:tcPr/>
                </a:tc>
                <a:tc>
                  <a:txBody>
                    <a:bodyPr/>
                    <a:lstStyle/>
                    <a:p>
                      <a:r>
                        <a:rPr lang="en-US" dirty="0" smtClean="0"/>
                        <a:t>Output</a:t>
                      </a:r>
                      <a:endParaRPr lang="es-ES" dirty="0"/>
                    </a:p>
                  </a:txBody>
                  <a:tcPr/>
                </a:tc>
                <a:extLst>
                  <a:ext uri="{0D108BD9-81ED-4DB2-BD59-A6C34878D82A}">
                    <a16:rowId xmlns:a16="http://schemas.microsoft.com/office/drawing/2014/main" val="1348267639"/>
                  </a:ext>
                </a:extLst>
              </a:tr>
              <a:tr h="1426912">
                <a:tc>
                  <a:txBody>
                    <a:bodyPr/>
                    <a:lstStyle/>
                    <a:p>
                      <a:r>
                        <a:rPr lang="en-US" dirty="0" smtClean="0"/>
                        <a:t>d</a:t>
                      </a:r>
                      <a:r>
                        <a:rPr lang="en-US" baseline="0" dirty="0" smtClean="0"/>
                        <a:t> 7</a:t>
                      </a:r>
                    </a:p>
                    <a:p>
                      <a:r>
                        <a:rPr lang="en-US" baseline="0" dirty="0" err="1" smtClean="0"/>
                        <a:t>aaaa</a:t>
                      </a:r>
                      <a:endParaRPr lang="en-US" baseline="0" dirty="0" smtClean="0"/>
                    </a:p>
                    <a:p>
                      <a:r>
                        <a:rPr lang="en-US" dirty="0" err="1" smtClean="0"/>
                        <a:t>aaab</a:t>
                      </a:r>
                      <a:endParaRPr lang="en-US" dirty="0" smtClean="0"/>
                    </a:p>
                    <a:p>
                      <a:r>
                        <a:rPr lang="en-US" dirty="0" err="1" smtClean="0"/>
                        <a:t>aabd</a:t>
                      </a:r>
                      <a:endParaRPr lang="en-US" dirty="0" smtClean="0"/>
                    </a:p>
                    <a:p>
                      <a:r>
                        <a:rPr lang="en-US" dirty="0" err="1" smtClean="0"/>
                        <a:t>aadc</a:t>
                      </a:r>
                      <a:endParaRPr lang="en-US" dirty="0" smtClean="0"/>
                    </a:p>
                    <a:p>
                      <a:r>
                        <a:rPr lang="en-US" dirty="0" err="1" smtClean="0"/>
                        <a:t>cdab</a:t>
                      </a:r>
                      <a:endParaRPr lang="en-US" dirty="0" smtClean="0"/>
                    </a:p>
                    <a:p>
                      <a:r>
                        <a:rPr lang="en-US" dirty="0" err="1" smtClean="0"/>
                        <a:t>cdac</a:t>
                      </a:r>
                      <a:endParaRPr lang="en-US" dirty="0" smtClean="0"/>
                    </a:p>
                    <a:p>
                      <a:r>
                        <a:rPr lang="en-US" dirty="0" err="1" smtClean="0"/>
                        <a:t>dddd</a:t>
                      </a:r>
                      <a:endParaRPr lang="es-ES" dirty="0"/>
                    </a:p>
                  </a:txBody>
                  <a:tcPr/>
                </a:tc>
                <a:tc>
                  <a:txBody>
                    <a:bodyPr/>
                    <a:lstStyle/>
                    <a:p>
                      <a:r>
                        <a:rPr lang="en-US" dirty="0" err="1" smtClean="0"/>
                        <a:t>abcd</a:t>
                      </a:r>
                      <a:endParaRPr lang="es-ES" dirty="0"/>
                    </a:p>
                  </a:txBody>
                  <a:tcPr/>
                </a:tc>
                <a:extLst>
                  <a:ext uri="{0D108BD9-81ED-4DB2-BD59-A6C34878D82A}">
                    <a16:rowId xmlns:a16="http://schemas.microsoft.com/office/drawing/2014/main" val="232222144"/>
                  </a:ext>
                </a:extLst>
              </a:tr>
            </a:tbl>
          </a:graphicData>
        </a:graphic>
      </p:graphicFrame>
      <p:sp>
        <p:nvSpPr>
          <p:cNvPr id="8" name="Oval 7"/>
          <p:cNvSpPr/>
          <p:nvPr/>
        </p:nvSpPr>
        <p:spPr>
          <a:xfrm>
            <a:off x="9850068" y="3336330"/>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endParaRPr lang="es-ES" dirty="0">
              <a:solidFill>
                <a:schemeClr val="bg1"/>
              </a:solidFill>
            </a:endParaRPr>
          </a:p>
        </p:txBody>
      </p:sp>
      <p:sp>
        <p:nvSpPr>
          <p:cNvPr id="9" name="Oval 8"/>
          <p:cNvSpPr/>
          <p:nvPr/>
        </p:nvSpPr>
        <p:spPr>
          <a:xfrm>
            <a:off x="8728364" y="4503037"/>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s-ES" dirty="0">
              <a:solidFill>
                <a:schemeClr val="bg1"/>
              </a:solidFill>
            </a:endParaRPr>
          </a:p>
        </p:txBody>
      </p:sp>
      <p:sp>
        <p:nvSpPr>
          <p:cNvPr id="10" name="Oval 9"/>
          <p:cNvSpPr/>
          <p:nvPr/>
        </p:nvSpPr>
        <p:spPr>
          <a:xfrm>
            <a:off x="9850068" y="5670589"/>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es-ES" dirty="0">
              <a:solidFill>
                <a:schemeClr val="bg1"/>
              </a:solidFill>
            </a:endParaRPr>
          </a:p>
        </p:txBody>
      </p:sp>
      <p:sp>
        <p:nvSpPr>
          <p:cNvPr id="11" name="Oval 10"/>
          <p:cNvSpPr/>
          <p:nvPr/>
        </p:nvSpPr>
        <p:spPr>
          <a:xfrm>
            <a:off x="10972801" y="4503037"/>
            <a:ext cx="798022" cy="7439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s-ES" dirty="0">
              <a:solidFill>
                <a:schemeClr val="bg1"/>
              </a:solidFill>
            </a:endParaRPr>
          </a:p>
        </p:txBody>
      </p:sp>
      <p:cxnSp>
        <p:nvCxnSpPr>
          <p:cNvPr id="13" name="Straight Arrow Connector 12"/>
          <p:cNvCxnSpPr>
            <a:stCxn id="8" idx="3"/>
            <a:endCxn id="9" idx="7"/>
          </p:cNvCxnSpPr>
          <p:nvPr/>
        </p:nvCxnSpPr>
        <p:spPr>
          <a:xfrm flipH="1">
            <a:off x="9409518" y="3971363"/>
            <a:ext cx="557418" cy="640629"/>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4"/>
            <a:endCxn id="10" idx="0"/>
          </p:cNvCxnSpPr>
          <p:nvPr/>
        </p:nvCxnSpPr>
        <p:spPr>
          <a:xfrm>
            <a:off x="10249079" y="4080318"/>
            <a:ext cx="0" cy="1590271"/>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9" idx="6"/>
            <a:endCxn id="11" idx="2"/>
          </p:cNvCxnSpPr>
          <p:nvPr/>
        </p:nvCxnSpPr>
        <p:spPr>
          <a:xfrm>
            <a:off x="9526386" y="4875031"/>
            <a:ext cx="1446415" cy="0"/>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9" idx="5"/>
            <a:endCxn id="10" idx="1"/>
          </p:cNvCxnSpPr>
          <p:nvPr/>
        </p:nvCxnSpPr>
        <p:spPr>
          <a:xfrm>
            <a:off x="9409518" y="5138070"/>
            <a:ext cx="557418" cy="641474"/>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9289436" y="3966526"/>
            <a:ext cx="818571" cy="369332"/>
          </a:xfrm>
          <a:prstGeom prst="rect">
            <a:avLst/>
          </a:prstGeom>
          <a:noFill/>
        </p:spPr>
        <p:txBody>
          <a:bodyPr wrap="square" rtlCol="0">
            <a:spAutoFit/>
          </a:bodyPr>
          <a:lstStyle/>
          <a:p>
            <a:r>
              <a:rPr lang="en-US" dirty="0" smtClean="0"/>
              <a:t>2x</a:t>
            </a:r>
            <a:endParaRPr lang="es-ES" dirty="0"/>
          </a:p>
        </p:txBody>
      </p:sp>
      <p:cxnSp>
        <p:nvCxnSpPr>
          <p:cNvPr id="41" name="Straight Arrow Connector 40"/>
          <p:cNvCxnSpPr>
            <a:stCxn id="10" idx="7"/>
            <a:endCxn id="11" idx="3"/>
          </p:cNvCxnSpPr>
          <p:nvPr/>
        </p:nvCxnSpPr>
        <p:spPr>
          <a:xfrm flipV="1">
            <a:off x="10531222" y="5138070"/>
            <a:ext cx="558447" cy="641474"/>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046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Problems with DFS</a:t>
            </a:r>
            <a:endParaRPr lang="es-ES" dirty="0"/>
          </a:p>
        </p:txBody>
      </p:sp>
      <p:sp>
        <p:nvSpPr>
          <p:cNvPr id="3" name="Content Placeholder 2"/>
          <p:cNvSpPr>
            <a:spLocks noGrp="1"/>
          </p:cNvSpPr>
          <p:nvPr>
            <p:ph idx="1"/>
          </p:nvPr>
        </p:nvSpPr>
        <p:spPr>
          <a:xfrm>
            <a:off x="684212" y="1916084"/>
            <a:ext cx="8534400" cy="1226127"/>
          </a:xfrm>
        </p:spPr>
        <p:txBody>
          <a:bodyPr anchor="t">
            <a:normAutofit/>
          </a:bodyPr>
          <a:lstStyle/>
          <a:p>
            <a:r>
              <a:rPr lang="en-US" dirty="0" smtClean="0"/>
              <a:t>This solution was not fast enough for a number of reasons. </a:t>
            </a:r>
          </a:p>
        </p:txBody>
      </p:sp>
      <p:sp>
        <p:nvSpPr>
          <p:cNvPr id="7" name="Content Placeholder 2"/>
          <p:cNvSpPr txBox="1">
            <a:spLocks/>
          </p:cNvSpPr>
          <p:nvPr/>
        </p:nvSpPr>
        <p:spPr>
          <a:xfrm>
            <a:off x="836611" y="2427316"/>
            <a:ext cx="8955781" cy="361526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indent="-457200">
              <a:buFont typeface="+mj-lt"/>
              <a:buAutoNum type="arabicPeriod"/>
            </a:pPr>
            <a:r>
              <a:rPr lang="en-US" dirty="0" smtClean="0"/>
              <a:t>DFS, while exhaustive, is very redundant in this case. Looping through every possible character yields paths that are too short, and only 1 path ultimately contains the correct depth of the letter (the longest). </a:t>
            </a:r>
          </a:p>
          <a:p>
            <a:pPr marL="457200" indent="-457200">
              <a:buFont typeface="+mj-lt"/>
              <a:buAutoNum type="arabicPeriod"/>
            </a:pPr>
            <a:r>
              <a:rPr lang="en-US" dirty="0" smtClean="0"/>
              <a:t>After establishing the depth of each letter, this particular solution must rebuild the final alphabet string, making note of any repeating depths and returning “AMBIGUOUS” if they appear: this is additional overhead to the problem</a:t>
            </a:r>
          </a:p>
        </p:txBody>
      </p:sp>
    </p:spTree>
    <p:extLst>
      <p:ext uri="{BB962C8B-B14F-4D97-AF65-F5344CB8AC3E}">
        <p14:creationId xmlns:p14="http://schemas.microsoft.com/office/powerpoint/2010/main" val="3110932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124</TotalTime>
  <Words>1425</Words>
  <Application>Microsoft Office PowerPoint</Application>
  <PresentationFormat>Widescreen</PresentationFormat>
  <Paragraphs>204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Wingdings</vt:lpstr>
      <vt:lpstr>Wingdings 3</vt:lpstr>
      <vt:lpstr>Slice</vt:lpstr>
      <vt:lpstr>As easy as cab – Topological sort and using adjacency matrices</vt:lpstr>
      <vt:lpstr>Abstract</vt:lpstr>
      <vt:lpstr>Problem statement</vt:lpstr>
      <vt:lpstr>Importance of the problem</vt:lpstr>
      <vt:lpstr>As easy as CAB – I/O overview</vt:lpstr>
      <vt:lpstr>Problem Analysis</vt:lpstr>
      <vt:lpstr>Conclusion: Only DAG are Valid</vt:lpstr>
      <vt:lpstr>Possible (Naive) Solution: DFS</vt:lpstr>
      <vt:lpstr>Problems with DFS</vt:lpstr>
      <vt:lpstr>Better solution: Topological Sort, using adjacency matrix</vt:lpstr>
      <vt:lpstr>Why The second solution (topological sort) is better</vt:lpstr>
      <vt:lpstr>Demo</vt:lpstr>
      <vt:lpstr>Conclusions/Closing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easy as cab – Topological sort and using adjacency matrices</dc:title>
  <dc:creator>Tristan</dc:creator>
  <cp:lastModifiedBy>Tristan</cp:lastModifiedBy>
  <cp:revision>22</cp:revision>
  <dcterms:created xsi:type="dcterms:W3CDTF">2016-12-15T02:01:03Z</dcterms:created>
  <dcterms:modified xsi:type="dcterms:W3CDTF">2016-12-16T02:06:19Z</dcterms:modified>
</cp:coreProperties>
</file>