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131548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2F0F0-28E9-445F-A29C-A88FA2EC1E6E}"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105603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424887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277231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46839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676748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2067468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371856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100045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423952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F0F0-28E9-445F-A29C-A88FA2EC1E6E}"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230596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D2F0F0-28E9-445F-A29C-A88FA2EC1E6E}"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173114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D2F0F0-28E9-445F-A29C-A88FA2EC1E6E}"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235635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D2F0F0-28E9-445F-A29C-A88FA2EC1E6E}"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395150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2F0F0-28E9-445F-A29C-A88FA2EC1E6E}"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143229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2F0F0-28E9-445F-A29C-A88FA2EC1E6E}"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36953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2F0F0-28E9-445F-A29C-A88FA2EC1E6E}"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1CC9C-8F2F-41E6-91E4-C1FAB719A8FA}" type="slidenum">
              <a:rPr lang="en-IN" smtClean="0"/>
              <a:t>‹#›</a:t>
            </a:fld>
            <a:endParaRPr lang="en-IN"/>
          </a:p>
        </p:txBody>
      </p:sp>
    </p:spTree>
    <p:extLst>
      <p:ext uri="{BB962C8B-B14F-4D97-AF65-F5344CB8AC3E}">
        <p14:creationId xmlns:p14="http://schemas.microsoft.com/office/powerpoint/2010/main" val="29541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D2F0F0-28E9-445F-A29C-A88FA2EC1E6E}" type="datetimeFigureOut">
              <a:rPr lang="en-IN" smtClean="0"/>
              <a:t>06-08-2024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B1CC9C-8F2F-41E6-91E4-C1FAB719A8FA}" type="slidenum">
              <a:rPr lang="en-IN" smtClean="0"/>
              <a:t>‹#›</a:t>
            </a:fld>
            <a:endParaRPr lang="en-IN"/>
          </a:p>
        </p:txBody>
      </p:sp>
    </p:spTree>
    <p:extLst>
      <p:ext uri="{BB962C8B-B14F-4D97-AF65-F5344CB8AC3E}">
        <p14:creationId xmlns:p14="http://schemas.microsoft.com/office/powerpoint/2010/main" val="1568764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752C-8283-4EA8-A058-015E411C79E0}"/>
              </a:ext>
            </a:extLst>
          </p:cNvPr>
          <p:cNvSpPr>
            <a:spLocks noGrp="1"/>
          </p:cNvSpPr>
          <p:nvPr>
            <p:ph type="ctrTitle"/>
          </p:nvPr>
        </p:nvSpPr>
        <p:spPr/>
        <p:txBody>
          <a:bodyPr/>
          <a:lstStyle/>
          <a:p>
            <a:r>
              <a:rPr lang="en-US" dirty="0"/>
              <a:t>Boosting Algorithms</a:t>
            </a:r>
            <a:endParaRPr lang="en-IN" dirty="0"/>
          </a:p>
        </p:txBody>
      </p:sp>
      <p:sp>
        <p:nvSpPr>
          <p:cNvPr id="3" name="Subtitle 2">
            <a:extLst>
              <a:ext uri="{FF2B5EF4-FFF2-40B4-BE49-F238E27FC236}">
                <a16:creationId xmlns:a16="http://schemas.microsoft.com/office/drawing/2014/main" id="{C319D6CC-5346-411D-93B3-9CAC5B65E0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762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E679-4CD4-4639-9938-FBD73739587E}"/>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40D579F0-48CF-4C36-B455-CE12D3C246DE}"/>
              </a:ext>
            </a:extLst>
          </p:cNvPr>
          <p:cNvSpPr>
            <a:spLocks noGrp="1"/>
          </p:cNvSpPr>
          <p:nvPr>
            <p:ph idx="1"/>
          </p:nvPr>
        </p:nvSpPr>
        <p:spPr/>
        <p:txBody>
          <a:bodyPr/>
          <a:lstStyle/>
          <a:p>
            <a:r>
              <a:rPr lang="en-US" dirty="0"/>
              <a:t>Boosting is a general method of combining multiple weak learners into a strong learner. A weak learner is a model that performs slightly better than random guessing, while a strong learner is a model that can achieve high accuracy and generalization.</a:t>
            </a:r>
          </a:p>
          <a:p>
            <a:r>
              <a:rPr lang="en-US" dirty="0"/>
              <a:t>It works by iteratively adding weak learners to the ensemble, and adjusting their weights based on their errors. The final prediction is made by a weighted vote of the weak learners</a:t>
            </a:r>
            <a:endParaRPr lang="en-IN" dirty="0"/>
          </a:p>
          <a:p>
            <a:endParaRPr lang="en-IN" dirty="0"/>
          </a:p>
        </p:txBody>
      </p:sp>
    </p:spTree>
    <p:extLst>
      <p:ext uri="{BB962C8B-B14F-4D97-AF65-F5344CB8AC3E}">
        <p14:creationId xmlns:p14="http://schemas.microsoft.com/office/powerpoint/2010/main" val="239895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4A53-899E-476C-818F-C4D087E6997B}"/>
              </a:ext>
            </a:extLst>
          </p:cNvPr>
          <p:cNvSpPr>
            <a:spLocks noGrp="1"/>
          </p:cNvSpPr>
          <p:nvPr>
            <p:ph type="title"/>
          </p:nvPr>
        </p:nvSpPr>
        <p:spPr/>
        <p:txBody>
          <a:bodyPr/>
          <a:lstStyle/>
          <a:p>
            <a:r>
              <a:rPr lang="en-US" dirty="0"/>
              <a:t>Adaboost (Adaptive Boosting):</a:t>
            </a:r>
            <a:endParaRPr lang="en-IN" dirty="0"/>
          </a:p>
        </p:txBody>
      </p:sp>
      <p:sp>
        <p:nvSpPr>
          <p:cNvPr id="3" name="Content Placeholder 2">
            <a:extLst>
              <a:ext uri="{FF2B5EF4-FFF2-40B4-BE49-F238E27FC236}">
                <a16:creationId xmlns:a16="http://schemas.microsoft.com/office/drawing/2014/main" id="{E67C9375-B069-41F6-B6ED-17B74CDF2020}"/>
              </a:ext>
            </a:extLst>
          </p:cNvPr>
          <p:cNvSpPr>
            <a:spLocks noGrp="1"/>
          </p:cNvSpPr>
          <p:nvPr>
            <p:ph idx="1"/>
          </p:nvPr>
        </p:nvSpPr>
        <p:spPr/>
        <p:txBody>
          <a:bodyPr/>
          <a:lstStyle/>
          <a:p>
            <a:r>
              <a:rPr lang="en-US" dirty="0"/>
              <a:t>Here for a given dataset, For </a:t>
            </a:r>
            <a:r>
              <a:rPr lang="en-US" dirty="0" err="1"/>
              <a:t>eg</a:t>
            </a:r>
            <a:r>
              <a:rPr lang="en-US" dirty="0"/>
              <a:t>: x1, x2, x3, y. We distribute the sample weight for each instance equally. Then find the best tree/model among the features x1,x2,x3 and do prediction, when we get the errors , we calculate the revised weights then modify the existing dataset and repeat the process.</a:t>
            </a:r>
            <a:br>
              <a:rPr lang="en-US" dirty="0"/>
            </a:br>
            <a:r>
              <a:rPr lang="en-US" dirty="0"/>
              <a:t>Finally, the best by majority voting of all the models is taken as the output.</a:t>
            </a:r>
            <a:endParaRPr lang="en-IN" dirty="0"/>
          </a:p>
        </p:txBody>
      </p:sp>
    </p:spTree>
    <p:extLst>
      <p:ext uri="{BB962C8B-B14F-4D97-AF65-F5344CB8AC3E}">
        <p14:creationId xmlns:p14="http://schemas.microsoft.com/office/powerpoint/2010/main" val="125834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EF0A-EADE-4BBC-A6EB-26A809E3FD63}"/>
              </a:ext>
            </a:extLst>
          </p:cNvPr>
          <p:cNvSpPr>
            <a:spLocks noGrp="1"/>
          </p:cNvSpPr>
          <p:nvPr>
            <p:ph type="title"/>
          </p:nvPr>
        </p:nvSpPr>
        <p:spPr>
          <a:xfrm>
            <a:off x="1484311" y="685801"/>
            <a:ext cx="10018713" cy="295712"/>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157F4DB4-32E4-48F2-96E9-6E0936A828E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84311" y="1400616"/>
            <a:ext cx="4090059" cy="2452373"/>
          </a:xfrm>
          <a:prstGeom prst="rect">
            <a:avLst/>
          </a:prstGeom>
          <a:noFill/>
        </p:spPr>
      </p:pic>
      <p:pic>
        <p:nvPicPr>
          <p:cNvPr id="5" name="Picture 4" descr="C:\Users\MY PC\AppData\Local\Microsoft\Windows\INetCache\Content.MSO\E3AEA416.tmp">
            <a:extLst>
              <a:ext uri="{FF2B5EF4-FFF2-40B4-BE49-F238E27FC236}">
                <a16:creationId xmlns:a16="http://schemas.microsoft.com/office/drawing/2014/main" id="{8C97F8DD-76CC-424F-A12A-13FFDA5B28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50969" y="4135426"/>
            <a:ext cx="4455467" cy="2558989"/>
          </a:xfrm>
          <a:prstGeom prst="rect">
            <a:avLst/>
          </a:prstGeom>
          <a:noFill/>
          <a:ln>
            <a:noFill/>
          </a:ln>
        </p:spPr>
      </p:pic>
      <p:pic>
        <p:nvPicPr>
          <p:cNvPr id="6" name="Picture 5" descr="C:\Users\MY PC\AppData\Local\Microsoft\Windows\INetCache\Content.MSO\25244AC8.tmp">
            <a:extLst>
              <a:ext uri="{FF2B5EF4-FFF2-40B4-BE49-F238E27FC236}">
                <a16:creationId xmlns:a16="http://schemas.microsoft.com/office/drawing/2014/main" id="{DB67CBF8-DDC6-42B9-843C-52FBAE8231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78970" y="1934538"/>
            <a:ext cx="5224054" cy="1793147"/>
          </a:xfrm>
          <a:prstGeom prst="rect">
            <a:avLst/>
          </a:prstGeom>
          <a:noFill/>
          <a:ln>
            <a:noFill/>
          </a:ln>
        </p:spPr>
      </p:pic>
    </p:spTree>
    <p:extLst>
      <p:ext uri="{BB962C8B-B14F-4D97-AF65-F5344CB8AC3E}">
        <p14:creationId xmlns:p14="http://schemas.microsoft.com/office/powerpoint/2010/main" val="405635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67FE-0BF3-420A-8070-CEFAF11A1853}"/>
              </a:ext>
            </a:extLst>
          </p:cNvPr>
          <p:cNvSpPr>
            <a:spLocks noGrp="1"/>
          </p:cNvSpPr>
          <p:nvPr>
            <p:ph type="title"/>
          </p:nvPr>
        </p:nvSpPr>
        <p:spPr/>
        <p:txBody>
          <a:bodyPr/>
          <a:lstStyle/>
          <a:p>
            <a:r>
              <a:rPr lang="en-US" dirty="0"/>
              <a:t>XG Boosting</a:t>
            </a:r>
            <a:endParaRPr lang="en-IN" dirty="0"/>
          </a:p>
        </p:txBody>
      </p:sp>
      <p:sp>
        <p:nvSpPr>
          <p:cNvPr id="3" name="Content Placeholder 2">
            <a:extLst>
              <a:ext uri="{FF2B5EF4-FFF2-40B4-BE49-F238E27FC236}">
                <a16:creationId xmlns:a16="http://schemas.microsoft.com/office/drawing/2014/main" id="{65581E6E-331B-42AB-B240-1B203869477B}"/>
              </a:ext>
            </a:extLst>
          </p:cNvPr>
          <p:cNvSpPr>
            <a:spLocks noGrp="1"/>
          </p:cNvSpPr>
          <p:nvPr>
            <p:ph idx="1"/>
          </p:nvPr>
        </p:nvSpPr>
        <p:spPr/>
        <p:txBody>
          <a:bodyPr/>
          <a:lstStyle/>
          <a:p>
            <a:r>
              <a:rPr lang="en-US" dirty="0"/>
              <a:t>XGBoost, short for extreme gradient boosting, is a more advanced and efficient version of gradient boosting. XGBoost uses decision trees as the base learners, and updates their weights in each iteration based on the gradient descent algorithm.</a:t>
            </a:r>
          </a:p>
          <a:p>
            <a:r>
              <a:rPr lang="en-US" dirty="0"/>
              <a:t>The main advantages of XGBoost are its scalability, speed, and regularization. XGBoost can handle large-scale data, parallelize computations, and prevent overfitting</a:t>
            </a:r>
            <a:endParaRPr lang="en-IN" dirty="0"/>
          </a:p>
        </p:txBody>
      </p:sp>
    </p:spTree>
    <p:extLst>
      <p:ext uri="{BB962C8B-B14F-4D97-AF65-F5344CB8AC3E}">
        <p14:creationId xmlns:p14="http://schemas.microsoft.com/office/powerpoint/2010/main" val="239939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FEE5-140A-4B81-9EA8-72842FC6AD86}"/>
              </a:ext>
            </a:extLst>
          </p:cNvPr>
          <p:cNvSpPr>
            <a:spLocks noGrp="1"/>
          </p:cNvSpPr>
          <p:nvPr>
            <p:ph type="title"/>
          </p:nvPr>
        </p:nvSpPr>
        <p:spPr>
          <a:xfrm>
            <a:off x="1484311" y="685801"/>
            <a:ext cx="10018713" cy="346046"/>
          </a:xfrm>
        </p:spPr>
        <p:txBody>
          <a:bodyPr>
            <a:normAutofit fontScale="90000"/>
          </a:bodyPr>
          <a:lstStyle/>
          <a:p>
            <a:endParaRPr lang="en-IN" dirty="0"/>
          </a:p>
        </p:txBody>
      </p:sp>
      <p:pic>
        <p:nvPicPr>
          <p:cNvPr id="4" name="Content Placeholder 3" descr="XGBoost Algorithm for Classification and Regression in Machine Learning |  Analytics Steps">
            <a:extLst>
              <a:ext uri="{FF2B5EF4-FFF2-40B4-BE49-F238E27FC236}">
                <a16:creationId xmlns:a16="http://schemas.microsoft.com/office/drawing/2014/main" id="{13811D2E-1EE9-43CE-8A22-C5A55AFA3FE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100" y="1406207"/>
            <a:ext cx="6508750" cy="3124200"/>
          </a:xfrm>
          <a:prstGeom prst="rect">
            <a:avLst/>
          </a:prstGeom>
          <a:noFill/>
          <a:ln>
            <a:noFill/>
          </a:ln>
        </p:spPr>
      </p:pic>
    </p:spTree>
    <p:extLst>
      <p:ext uri="{BB962C8B-B14F-4D97-AF65-F5344CB8AC3E}">
        <p14:creationId xmlns:p14="http://schemas.microsoft.com/office/powerpoint/2010/main" val="123530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B659-3399-4D76-941F-15CB7128B056}"/>
              </a:ext>
            </a:extLst>
          </p:cNvPr>
          <p:cNvSpPr>
            <a:spLocks noGrp="1"/>
          </p:cNvSpPr>
          <p:nvPr>
            <p:ph type="title"/>
          </p:nvPr>
        </p:nvSpPr>
        <p:spPr/>
        <p:txBody>
          <a:bodyPr/>
          <a:lstStyle/>
          <a:p>
            <a:r>
              <a:rPr lang="en-US" dirty="0"/>
              <a:t>LG Boosting</a:t>
            </a:r>
            <a:endParaRPr lang="en-IN" dirty="0"/>
          </a:p>
        </p:txBody>
      </p:sp>
      <p:sp>
        <p:nvSpPr>
          <p:cNvPr id="3" name="Content Placeholder 2">
            <a:extLst>
              <a:ext uri="{FF2B5EF4-FFF2-40B4-BE49-F238E27FC236}">
                <a16:creationId xmlns:a16="http://schemas.microsoft.com/office/drawing/2014/main" id="{92611C82-923B-4819-8900-538E23D99F29}"/>
              </a:ext>
            </a:extLst>
          </p:cNvPr>
          <p:cNvSpPr>
            <a:spLocks noGrp="1"/>
          </p:cNvSpPr>
          <p:nvPr>
            <p:ph idx="1"/>
          </p:nvPr>
        </p:nvSpPr>
        <p:spPr/>
        <p:txBody>
          <a:bodyPr>
            <a:normAutofit fontScale="92500"/>
          </a:bodyPr>
          <a:lstStyle/>
          <a:p>
            <a:r>
              <a:rPr lang="en-US" dirty="0"/>
              <a:t>LightGBM, short for light gradient boosting machine, is a newer and faster variant of gradient boosting and has also gained popularity in machine learning challenges and scenarios. LightGBM uses decision trees as the base learners, and updates their weights in each iteration based on the gradient descent algorithm. </a:t>
            </a:r>
          </a:p>
          <a:p>
            <a:r>
              <a:rPr lang="en-US" dirty="0"/>
              <a:t>The main differences of LightGBM from XGBoost are its leaf-wise tree growth strategy, its exclusive feature bundling technique, and its lower memory consumption. LightGBM can achieve higher accuracy and efficiency than XGBoost.</a:t>
            </a:r>
            <a:endParaRPr lang="en-IN" dirty="0"/>
          </a:p>
        </p:txBody>
      </p:sp>
    </p:spTree>
    <p:extLst>
      <p:ext uri="{BB962C8B-B14F-4D97-AF65-F5344CB8AC3E}">
        <p14:creationId xmlns:p14="http://schemas.microsoft.com/office/powerpoint/2010/main" val="422395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24A3-6083-4F77-ACDD-1EB627B95B96}"/>
              </a:ext>
            </a:extLst>
          </p:cNvPr>
          <p:cNvSpPr>
            <a:spLocks noGrp="1"/>
          </p:cNvSpPr>
          <p:nvPr>
            <p:ph type="title"/>
          </p:nvPr>
        </p:nvSpPr>
        <p:spPr>
          <a:xfrm>
            <a:off x="1484311" y="419451"/>
            <a:ext cx="10018713" cy="192946"/>
          </a:xfrm>
        </p:spPr>
        <p:txBody>
          <a:bodyPr>
            <a:normAutofit fontScale="90000"/>
          </a:bodyPr>
          <a:lstStyle/>
          <a:p>
            <a:endParaRPr lang="en-IN" dirty="0"/>
          </a:p>
        </p:txBody>
      </p:sp>
      <p:pic>
        <p:nvPicPr>
          <p:cNvPr id="4" name="Content Placeholder 3" descr="What is LightGBM Algorithm, How to use it? | Analytics Steps">
            <a:extLst>
              <a:ext uri="{FF2B5EF4-FFF2-40B4-BE49-F238E27FC236}">
                <a16:creationId xmlns:a16="http://schemas.microsoft.com/office/drawing/2014/main" id="{37CFF9C1-9C78-4996-9FF4-A1228FF82AC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334" y="766895"/>
            <a:ext cx="5367811" cy="3079458"/>
          </a:xfrm>
          <a:prstGeom prst="rect">
            <a:avLst/>
          </a:prstGeom>
          <a:noFill/>
          <a:ln>
            <a:noFill/>
          </a:ln>
        </p:spPr>
      </p:pic>
      <p:pic>
        <p:nvPicPr>
          <p:cNvPr id="5" name="Picture 4" descr="LIGHT GBM. The Gradient Boosting Decision Tree… | by Vaishnavi | Medium">
            <a:extLst>
              <a:ext uri="{FF2B5EF4-FFF2-40B4-BE49-F238E27FC236}">
                <a16:creationId xmlns:a16="http://schemas.microsoft.com/office/drawing/2014/main" id="{0AE106C6-84E8-4754-B2CF-099DB77FC5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05848" y="4337108"/>
            <a:ext cx="5268287" cy="2332140"/>
          </a:xfrm>
          <a:prstGeom prst="rect">
            <a:avLst/>
          </a:prstGeom>
          <a:noFill/>
          <a:ln>
            <a:noFill/>
          </a:ln>
        </p:spPr>
      </p:pic>
    </p:spTree>
    <p:extLst>
      <p:ext uri="{BB962C8B-B14F-4D97-AF65-F5344CB8AC3E}">
        <p14:creationId xmlns:p14="http://schemas.microsoft.com/office/powerpoint/2010/main" val="380084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A056-23DD-45D3-94CB-11FEBBA4E86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74681AB1-9B8E-440B-AA8A-4DA13CB5D9FA}"/>
              </a:ext>
            </a:extLst>
          </p:cNvPr>
          <p:cNvSpPr>
            <a:spLocks noGrp="1"/>
          </p:cNvSpPr>
          <p:nvPr>
            <p:ph idx="1"/>
          </p:nvPr>
        </p:nvSpPr>
        <p:spPr/>
        <p:txBody>
          <a:bodyPr/>
          <a:lstStyle/>
          <a:p>
            <a:r>
              <a:rPr lang="en-US" dirty="0"/>
              <a:t>Generally speaking, AdaBoost is a good option for smaller or medium-sized datasets due to its simplicity and interpretability. For larger or more complex datasets, XGBoost or LightGBM are recommended for their scalability and efficiency. </a:t>
            </a:r>
          </a:p>
          <a:p>
            <a:r>
              <a:rPr lang="en-US" dirty="0"/>
              <a:t>Those who prioritize accuracy and speed should go for LightGBM for its leaf-wise tree growth and feature bundling. On the other hand, XGBoost is better for regularization and stability due to its shrinkage and subsampling.</a:t>
            </a:r>
            <a:endParaRPr lang="en-IN" dirty="0"/>
          </a:p>
        </p:txBody>
      </p:sp>
    </p:spTree>
    <p:extLst>
      <p:ext uri="{BB962C8B-B14F-4D97-AF65-F5344CB8AC3E}">
        <p14:creationId xmlns:p14="http://schemas.microsoft.com/office/powerpoint/2010/main" val="848045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390</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Boosting Algorithms</vt:lpstr>
      <vt:lpstr>Definition</vt:lpstr>
      <vt:lpstr>Adaboost (Adaptive Boosting):</vt:lpstr>
      <vt:lpstr>PowerPoint Presentation</vt:lpstr>
      <vt:lpstr>XG Boosting</vt:lpstr>
      <vt:lpstr>PowerPoint Presentation</vt:lpstr>
      <vt:lpstr>LG Boosting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MY PC</dc:creator>
  <cp:lastModifiedBy>MY PC</cp:lastModifiedBy>
  <cp:revision>3</cp:revision>
  <dcterms:created xsi:type="dcterms:W3CDTF">2024-08-05T20:28:22Z</dcterms:created>
  <dcterms:modified xsi:type="dcterms:W3CDTF">2024-08-05T21:18:15Z</dcterms:modified>
</cp:coreProperties>
</file>