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0x2bDi4jQj8uexjjqBKd1saQB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3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3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3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3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3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3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3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3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3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3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3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3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3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2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2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2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2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2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2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3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3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3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1"/>
          <p:cNvSpPr>
            <a:spLocks noGrp="1"/>
          </p:cNvSpPr>
          <p:nvPr>
            <p:ph type="pic" idx="2"/>
          </p:nvPr>
        </p:nvSpPr>
        <p:spPr>
          <a:xfrm>
            <a:off x="2589212" y="634965"/>
            <a:ext cx="8915400" cy="3854970"/>
          </a:xfrm>
          <a:prstGeom prst="rect">
            <a:avLst/>
          </a:prstGeom>
          <a:noFill/>
          <a:ln>
            <a:noFill/>
          </a:ln>
        </p:spPr>
      </p:sp>
      <p:sp>
        <p:nvSpPr>
          <p:cNvPr id="99" name="Google Shape;99;p3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22"/>
          <p:cNvGrpSpPr/>
          <p:nvPr/>
        </p:nvGrpSpPr>
        <p:grpSpPr>
          <a:xfrm>
            <a:off x="1" y="228600"/>
            <a:ext cx="2851516" cy="6638628"/>
            <a:chOff x="2487613" y="285750"/>
            <a:chExt cx="2428875" cy="5654676"/>
          </a:xfrm>
        </p:grpSpPr>
        <p:sp>
          <p:nvSpPr>
            <p:cNvPr id="7" name="Google Shape;7;p2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2"/>
          <p:cNvGrpSpPr/>
          <p:nvPr/>
        </p:nvGrpSpPr>
        <p:grpSpPr>
          <a:xfrm>
            <a:off x="27221" y="-786"/>
            <a:ext cx="2356674" cy="6854039"/>
            <a:chOff x="6627813" y="194833"/>
            <a:chExt cx="1952625" cy="5678918"/>
          </a:xfrm>
        </p:grpSpPr>
        <p:sp>
          <p:nvSpPr>
            <p:cNvPr id="20" name="Google Shape;20;p2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2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Machine Learning – Clustering Algorithms</a:t>
            </a:r>
            <a:endParaRPr/>
          </a:p>
        </p:txBody>
      </p:sp>
      <p:sp>
        <p:nvSpPr>
          <p:cNvPr id="165" name="Google Shape;165;p1"/>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Basic definitions and plot diagrams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2592925" y="624110"/>
            <a:ext cx="8911687" cy="3968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5.BIRCH</a:t>
            </a:r>
            <a:endParaRPr sz="2000" b="1"/>
          </a:p>
        </p:txBody>
      </p:sp>
      <p:sp>
        <p:nvSpPr>
          <p:cNvPr id="225" name="Google Shape;225;p10"/>
          <p:cNvSpPr txBox="1">
            <a:spLocks noGrp="1"/>
          </p:cNvSpPr>
          <p:nvPr>
            <p:ph type="body" idx="1"/>
          </p:nvPr>
        </p:nvSpPr>
        <p:spPr>
          <a:xfrm>
            <a:off x="2589212" y="1020932"/>
            <a:ext cx="8915400" cy="4890290"/>
          </a:xfrm>
          <a:prstGeom prst="rect">
            <a:avLst/>
          </a:prstGeom>
          <a:noFill/>
          <a:ln>
            <a:noFill/>
          </a:ln>
        </p:spPr>
        <p:txBody>
          <a:bodyPr spcFirstLastPara="1" wrap="square" lIns="91425" tIns="45700" rIns="91425" bIns="45700" anchor="t" anchorCtr="0">
            <a:normAutofit/>
          </a:bodyPr>
          <a:lstStyle/>
          <a:p>
            <a:pPr marL="342900" lvl="0" indent="-342900" algn="l" rtl="0">
              <a:spcBef>
                <a:spcPts val="100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Balanced Iterative Reducing and Clustering using Hierarchies </a:t>
            </a:r>
            <a:r>
              <a:rPr lang="en-US" sz="1600" dirty="0">
                <a:solidFill>
                  <a:srgbClr val="273239"/>
                </a:solidFill>
                <a:latin typeface="Calibri" panose="020F0502020204030204" pitchFamily="34" charset="0"/>
                <a:cs typeface="Calibri" panose="020F0502020204030204" pitchFamily="34" charset="0"/>
                <a:sym typeface="Nunito"/>
              </a:rPr>
              <a:t>(BIRCH) is a clustering algorithm that can cluster large datasets by first generating a small and compact summary of the large dataset that retains as much information as possible. This smaller summary is then clustered instead of clustering the larger dataset. BIRCH is often used to complement other clustering algorithms by creating a summary of the dataset that the other clustering algorithm can now.</a:t>
            </a:r>
            <a:br>
              <a:rPr lang="en-US" sz="1600" dirty="0">
                <a:solidFill>
                  <a:srgbClr val="273239"/>
                </a:solidFill>
                <a:latin typeface="Calibri" panose="020F0502020204030204" pitchFamily="34" charset="0"/>
                <a:cs typeface="Calibri" panose="020F0502020204030204" pitchFamily="34" charset="0"/>
                <a:sym typeface="Nunito"/>
              </a:rPr>
            </a:br>
            <a:br>
              <a:rPr lang="en-US" sz="1600"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Merits:</a:t>
            </a:r>
          </a:p>
          <a:p>
            <a:pPr marL="3429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Clustering algorithms like K-means clustering do not perform clustering very efficiently and it is difficult to process large datasets with a limited amount of resources (like memory or a slower CPU). So, regular clustering algorithms do not scale well in terms of running time and quality as the size of the dataset increases. This is where BIRCH clustering comes in.</a:t>
            </a:r>
            <a:br>
              <a:rPr lang="en-US" sz="1600" b="1" dirty="0">
                <a:solidFill>
                  <a:srgbClr val="273239"/>
                </a:solidFill>
                <a:latin typeface="Calibri" panose="020F0502020204030204" pitchFamily="34" charset="0"/>
                <a:cs typeface="Calibri" panose="020F0502020204030204" pitchFamily="34" charset="0"/>
                <a:sym typeface="Nunito"/>
              </a:rPr>
            </a:br>
            <a:br>
              <a:rPr lang="en-US" sz="1600" b="1"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Demerits</a:t>
            </a:r>
            <a:r>
              <a:rPr lang="en-US" sz="1600" dirty="0">
                <a:solidFill>
                  <a:srgbClr val="273239"/>
                </a:solidFill>
                <a:latin typeface="Calibri" panose="020F0502020204030204" pitchFamily="34" charset="0"/>
                <a:cs typeface="Calibri" panose="020F0502020204030204" pitchFamily="34" charset="0"/>
                <a:sym typeface="Nunito"/>
              </a:rPr>
              <a:t>:  </a:t>
            </a:r>
          </a:p>
          <a:p>
            <a:pPr marL="3429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can only process metric attributes. A metric attribute is any attribute whose values can be represented in Euclidean space i.e., no categorical attributes should be present.</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2592925" y="624110"/>
            <a:ext cx="8911687" cy="38794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31" name="Google Shape;231;p11" descr="CS 402DM Mod6 Part2 BIRCH algoRITHM - YouTube"/>
          <p:cNvPicPr preferRelativeResize="0">
            <a:picLocks noGrp="1"/>
          </p:cNvPicPr>
          <p:nvPr>
            <p:ph type="body" idx="1"/>
          </p:nvPr>
        </p:nvPicPr>
        <p:blipFill rotWithShape="1">
          <a:blip r:embed="rId3">
            <a:alphaModFix/>
          </a:blip>
          <a:srcRect/>
          <a:stretch/>
        </p:blipFill>
        <p:spPr>
          <a:xfrm>
            <a:off x="2107618" y="624104"/>
            <a:ext cx="5518500" cy="3104100"/>
          </a:xfrm>
          <a:prstGeom prst="rect">
            <a:avLst/>
          </a:prstGeom>
          <a:noFill/>
          <a:ln>
            <a:noFill/>
          </a:ln>
        </p:spPr>
      </p:pic>
      <p:pic>
        <p:nvPicPr>
          <p:cNvPr id="232" name="Google Shape;232;p11" descr="The BIRCH clustering algorithm explained | Medium"/>
          <p:cNvPicPr preferRelativeResize="0"/>
          <p:nvPr/>
        </p:nvPicPr>
        <p:blipFill rotWithShape="1">
          <a:blip r:embed="rId4">
            <a:alphaModFix/>
          </a:blip>
          <a:srcRect/>
          <a:stretch/>
        </p:blipFill>
        <p:spPr>
          <a:xfrm>
            <a:off x="7803472" y="2431382"/>
            <a:ext cx="3799560" cy="39694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2"/>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000"/>
              <a:buFont typeface="Century Gothic"/>
              <a:buNone/>
            </a:pPr>
            <a:r>
              <a:rPr lang="en-US" sz="2000" b="1"/>
              <a:t>6.dbscan</a:t>
            </a:r>
            <a:endParaRPr sz="2000" b="1"/>
          </a:p>
        </p:txBody>
      </p:sp>
      <p:sp>
        <p:nvSpPr>
          <p:cNvPr id="238" name="Google Shape;238;p12"/>
          <p:cNvSpPr txBox="1">
            <a:spLocks noGrp="1"/>
          </p:cNvSpPr>
          <p:nvPr>
            <p:ph type="body" idx="1"/>
          </p:nvPr>
        </p:nvSpPr>
        <p:spPr>
          <a:xfrm>
            <a:off x="2589212" y="946778"/>
            <a:ext cx="8915400" cy="496444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rPr>
              <a:t>In </a:t>
            </a:r>
            <a:r>
              <a:rPr lang="en-US" sz="1600" b="1" dirty="0">
                <a:solidFill>
                  <a:srgbClr val="273239"/>
                </a:solidFill>
                <a:latin typeface="Calibri" panose="020F0502020204030204" pitchFamily="34" charset="0"/>
                <a:cs typeface="Calibri" panose="020F0502020204030204" pitchFamily="34" charset="0"/>
                <a:sym typeface="Nunito"/>
              </a:rPr>
              <a:t>Density-based spatial clustering of applications with noise </a:t>
            </a:r>
            <a:r>
              <a:rPr lang="en-US" sz="1600" dirty="0">
                <a:solidFill>
                  <a:srgbClr val="273239"/>
                </a:solidFill>
                <a:latin typeface="Calibri" panose="020F0502020204030204" pitchFamily="34" charset="0"/>
                <a:cs typeface="Calibri" panose="020F0502020204030204" pitchFamily="34" charset="0"/>
                <a:sym typeface="Nunito"/>
              </a:rPr>
              <a:t>(DBSCAN) clustering method. Clusters are dense regions in the data space, separated by regions of the lower density of points. The DBSCAN algorithm is based on this intuitive notion of “clusters” and “noise”. The key idea is that for each point of a cluster, the neighborhood of a given radius has to contain at least a minimum number of points.</a:t>
            </a:r>
            <a:br>
              <a:rPr lang="en-US" sz="1600" dirty="0">
                <a:solidFill>
                  <a:srgbClr val="273239"/>
                </a:solidFill>
                <a:latin typeface="Calibri" panose="020F0502020204030204" pitchFamily="34" charset="0"/>
                <a:cs typeface="Calibri" panose="020F0502020204030204" pitchFamily="34" charset="0"/>
              </a:rPr>
            </a:br>
            <a:br>
              <a:rPr lang="en-US" sz="1600" dirty="0">
                <a:solidFill>
                  <a:srgbClr val="273239"/>
                </a:solidFill>
                <a:latin typeface="Calibri" panose="020F0502020204030204" pitchFamily="34" charset="0"/>
                <a:cs typeface="Calibri" panose="020F0502020204030204" pitchFamily="34" charset="0"/>
              </a:rPr>
            </a:br>
            <a:r>
              <a:rPr lang="en-US" sz="1600" b="1" dirty="0">
                <a:solidFill>
                  <a:srgbClr val="273239"/>
                </a:solidFill>
                <a:latin typeface="Calibri" panose="020F0502020204030204" pitchFamily="34" charset="0"/>
                <a:cs typeface="Calibri" panose="020F0502020204030204" pitchFamily="34" charset="0"/>
                <a:sym typeface="Nunito"/>
              </a:rPr>
              <a:t>Merits </a:t>
            </a:r>
            <a:r>
              <a:rPr lang="en-US" sz="1600" dirty="0">
                <a:solidFill>
                  <a:srgbClr val="273239"/>
                </a:solidFill>
                <a:latin typeface="Calibri" panose="020F0502020204030204" pitchFamily="34" charset="0"/>
                <a:cs typeface="Calibri" panose="020F0502020204030204" pitchFamily="34" charset="0"/>
                <a:sym typeface="Nunito"/>
              </a:rPr>
              <a:t>: </a:t>
            </a:r>
            <a:br>
              <a:rPr lang="en-US" sz="1600" dirty="0">
                <a:solidFill>
                  <a:srgbClr val="273239"/>
                </a:solidFill>
                <a:latin typeface="Calibri" panose="020F0502020204030204" pitchFamily="34" charset="0"/>
                <a:cs typeface="Calibri" panose="020F0502020204030204" pitchFamily="34" charset="0"/>
                <a:sym typeface="Nunito"/>
              </a:rPr>
            </a:br>
            <a:endParaRPr lang="en-US" sz="1600" dirty="0">
              <a:solidFill>
                <a:srgbClr val="273239"/>
              </a:solidFill>
              <a:latin typeface="Calibri" panose="020F0502020204030204" pitchFamily="34" charset="0"/>
              <a:cs typeface="Calibri" panose="020F0502020204030204" pitchFamily="34" charset="0"/>
              <a:sym typeface="Nunito"/>
            </a:endParaRPr>
          </a:p>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Partitioning methods (K-means, PAM clustering) and hierarchical clustering work for finding spherical-shaped clusters or convex clusters. They are suitable only for compact and well-separated clusters. Moreover, they are also severely affected by the presence of noise and outliers in the data.</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Real-life data may contain irregularities, like: Clusters can be of arbitrary shape and Data may contain noise.</a:t>
            </a:r>
            <a:br>
              <a:rPr lang="en-US" sz="1600" dirty="0">
                <a:solidFill>
                  <a:srgbClr val="273239"/>
                </a:solidFill>
                <a:latin typeface="Calibri" panose="020F0502020204030204" pitchFamily="34" charset="0"/>
                <a:cs typeface="Calibri" panose="020F0502020204030204" pitchFamily="34" charset="0"/>
              </a:rPr>
            </a:br>
            <a:br>
              <a:rPr lang="en-US" sz="1600" dirty="0">
                <a:solidFill>
                  <a:srgbClr val="273239"/>
                </a:solidFill>
                <a:latin typeface="Calibri" panose="020F0502020204030204" pitchFamily="34" charset="0"/>
                <a:cs typeface="Calibri" panose="020F0502020204030204" pitchFamily="34" charset="0"/>
              </a:rPr>
            </a:br>
            <a:r>
              <a:rPr lang="en-US" sz="1600" b="1" dirty="0">
                <a:solidFill>
                  <a:srgbClr val="273239"/>
                </a:solidFill>
                <a:latin typeface="Calibri" panose="020F0502020204030204" pitchFamily="34" charset="0"/>
                <a:cs typeface="Calibri" panose="020F0502020204030204" pitchFamily="34" charset="0"/>
                <a:sym typeface="Nunito"/>
              </a:rPr>
              <a:t>Demerits</a:t>
            </a:r>
            <a:r>
              <a:rPr lang="en-US" sz="1600" dirty="0">
                <a:solidFill>
                  <a:srgbClr val="273239"/>
                </a:solidFill>
                <a:latin typeface="Calibri" panose="020F0502020204030204" pitchFamily="34" charset="0"/>
                <a:cs typeface="Calibri" panose="020F0502020204030204" pitchFamily="34" charset="0"/>
                <a:sym typeface="Nunito"/>
              </a:rPr>
              <a:t>: </a:t>
            </a:r>
          </a:p>
          <a:p>
            <a:pPr marL="3429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High memory consumption </a:t>
            </a:r>
          </a:p>
          <a:p>
            <a:pPr marL="3429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Struggles with cluster of similar density and high dimensional data.</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2592925" y="624110"/>
            <a:ext cx="8911687" cy="20151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44" name="Google Shape;244;p13"/>
          <p:cNvPicPr preferRelativeResize="0">
            <a:picLocks noGrp="1"/>
          </p:cNvPicPr>
          <p:nvPr>
            <p:ph type="body" idx="1"/>
          </p:nvPr>
        </p:nvPicPr>
        <p:blipFill rotWithShape="1">
          <a:blip r:embed="rId3">
            <a:alphaModFix/>
          </a:blip>
          <a:srcRect/>
          <a:stretch/>
        </p:blipFill>
        <p:spPr>
          <a:xfrm>
            <a:off x="2528733" y="624110"/>
            <a:ext cx="2857500" cy="2857500"/>
          </a:xfrm>
          <a:prstGeom prst="rect">
            <a:avLst/>
          </a:prstGeom>
          <a:noFill/>
          <a:ln>
            <a:noFill/>
          </a:ln>
        </p:spPr>
      </p:pic>
      <p:pic>
        <p:nvPicPr>
          <p:cNvPr id="245" name="Google Shape;245;p13" descr="DBSCAN Clustering Algorithm in Machine Learning - KDnuggets"/>
          <p:cNvPicPr preferRelativeResize="0"/>
          <p:nvPr/>
        </p:nvPicPr>
        <p:blipFill rotWithShape="1">
          <a:blip r:embed="rId4">
            <a:alphaModFix/>
          </a:blip>
          <a:srcRect/>
          <a:stretch/>
        </p:blipFill>
        <p:spPr>
          <a:xfrm>
            <a:off x="6096000" y="724866"/>
            <a:ext cx="4365085" cy="2854362"/>
          </a:xfrm>
          <a:prstGeom prst="rect">
            <a:avLst/>
          </a:prstGeom>
          <a:noFill/>
          <a:ln>
            <a:noFill/>
          </a:ln>
        </p:spPr>
      </p:pic>
      <p:pic>
        <p:nvPicPr>
          <p:cNvPr id="246" name="Google Shape;246;p13" descr="The Limitations of DBSCAN Clustering Which Many Often Overlook"/>
          <p:cNvPicPr preferRelativeResize="0"/>
          <p:nvPr/>
        </p:nvPicPr>
        <p:blipFill rotWithShape="1">
          <a:blip r:embed="rId5">
            <a:alphaModFix/>
          </a:blip>
          <a:srcRect/>
          <a:stretch/>
        </p:blipFill>
        <p:spPr>
          <a:xfrm>
            <a:off x="2699542" y="3891140"/>
            <a:ext cx="3221864" cy="21833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a:t>7.hdbscan</a:t>
            </a:r>
            <a:endParaRPr sz="2000" b="1"/>
          </a:p>
        </p:txBody>
      </p:sp>
      <p:sp>
        <p:nvSpPr>
          <p:cNvPr id="252" name="Google Shape;252;p14"/>
          <p:cNvSpPr txBox="1">
            <a:spLocks noGrp="1"/>
          </p:cNvSpPr>
          <p:nvPr>
            <p:ph type="body" idx="1"/>
          </p:nvPr>
        </p:nvSpPr>
        <p:spPr>
          <a:xfrm>
            <a:off x="2589212" y="1143000"/>
            <a:ext cx="8915400" cy="47682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HDBSCAN</a:t>
            </a:r>
            <a:r>
              <a:rPr lang="en-US" sz="1600" dirty="0">
                <a:solidFill>
                  <a:srgbClr val="273239"/>
                </a:solidFill>
                <a:latin typeface="Calibri" panose="020F0502020204030204" pitchFamily="34" charset="0"/>
                <a:cs typeface="Calibri" panose="020F0502020204030204" pitchFamily="34" charset="0"/>
                <a:sym typeface="Nunito"/>
              </a:rPr>
              <a:t> is a clustering algorithm that is designed to uncover clusters in datasets based on the density distribution of data points. Unlike some other clustering methods, it doesn’t requires specifying the number of clusters in advance, making it more adaptable to different datasets.</a:t>
            </a:r>
            <a:br>
              <a:rPr lang="en-US" sz="1600" dirty="0">
                <a:solidFill>
                  <a:srgbClr val="273239"/>
                </a:solidFill>
                <a:latin typeface="Calibri" panose="020F0502020204030204" pitchFamily="34" charset="0"/>
                <a:cs typeface="Calibri" panose="020F0502020204030204" pitchFamily="34" charset="0"/>
              </a:rPr>
            </a:br>
            <a:br>
              <a:rPr lang="en-US" sz="1600" dirty="0">
                <a:solidFill>
                  <a:srgbClr val="273239"/>
                </a:solidFill>
                <a:latin typeface="Calibri" panose="020F0502020204030204" pitchFamily="34" charset="0"/>
                <a:cs typeface="Calibri" panose="020F0502020204030204" pitchFamily="34" charset="0"/>
              </a:rPr>
            </a:br>
            <a:r>
              <a:rPr lang="en-US" sz="1600" b="1" dirty="0">
                <a:solidFill>
                  <a:srgbClr val="273239"/>
                </a:solidFill>
                <a:latin typeface="Calibri" panose="020F0502020204030204" pitchFamily="34" charset="0"/>
                <a:cs typeface="Calibri" panose="020F0502020204030204" pitchFamily="34" charset="0"/>
                <a:sym typeface="Nunito"/>
              </a:rPr>
              <a:t>Merits</a:t>
            </a:r>
            <a:r>
              <a:rPr lang="en-US" sz="1600" dirty="0">
                <a:solidFill>
                  <a:srgbClr val="273239"/>
                </a:solidFill>
                <a:latin typeface="Calibri" panose="020F0502020204030204" pitchFamily="34" charset="0"/>
                <a:cs typeface="Calibri" panose="020F0502020204030204" pitchFamily="34" charset="0"/>
                <a:sym typeface="Nunito"/>
              </a:rPr>
              <a:t> : </a:t>
            </a:r>
            <a:br>
              <a:rPr lang="en-US" sz="1600" dirty="0">
                <a:solidFill>
                  <a:srgbClr val="273239"/>
                </a:solidFill>
                <a:latin typeface="Calibri" panose="020F0502020204030204" pitchFamily="34" charset="0"/>
                <a:cs typeface="Calibri" panose="020F0502020204030204" pitchFamily="34" charset="0"/>
                <a:sym typeface="Nunito"/>
              </a:rPr>
            </a:br>
            <a:endParaRPr lang="en-US" sz="1600" dirty="0">
              <a:solidFill>
                <a:srgbClr val="273239"/>
              </a:solidFill>
              <a:latin typeface="Calibri" panose="020F0502020204030204" pitchFamily="34" charset="0"/>
              <a:cs typeface="Calibri" panose="020F0502020204030204" pitchFamily="34" charset="0"/>
              <a:sym typeface="Nunito"/>
            </a:endParaRPr>
          </a:p>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uses high-density regions to identify clusters and views isolated or low-density points as noise.</a:t>
            </a:r>
            <a:br>
              <a:rPr lang="en-US" sz="1600" dirty="0">
                <a:solidFill>
                  <a:srgbClr val="273239"/>
                </a:solidFill>
                <a:latin typeface="Calibri" panose="020F0502020204030204" pitchFamily="34" charset="0"/>
                <a:cs typeface="Calibri" panose="020F0502020204030204" pitchFamily="34" charset="0"/>
                <a:sym typeface="Nunito"/>
              </a:rPr>
            </a:br>
            <a:endParaRPr lang="en-US" sz="1600" dirty="0">
              <a:solidFill>
                <a:srgbClr val="273239"/>
              </a:solidFill>
              <a:latin typeface="Calibri" panose="020F0502020204030204" pitchFamily="34" charset="0"/>
              <a:cs typeface="Calibri" panose="020F0502020204030204" pitchFamily="34" charset="0"/>
              <a:sym typeface="Nunito"/>
            </a:endParaRPr>
          </a:p>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HDBSCAN is especially helpful for datasets with complex structures or varying densities because it creates a hierarchical tree of clusters that enable users to examine the data at different levels of granularity.</a:t>
            </a:r>
            <a:br>
              <a:rPr lang="en-US" sz="1600" dirty="0">
                <a:solidFill>
                  <a:srgbClr val="273239"/>
                </a:solidFill>
                <a:latin typeface="Calibri" panose="020F0502020204030204" pitchFamily="34" charset="0"/>
                <a:cs typeface="Calibri" panose="020F0502020204030204" pitchFamily="34" charset="0"/>
                <a:sym typeface="Nunito"/>
              </a:rPr>
            </a:br>
            <a:br>
              <a:rPr lang="en-US" sz="1600"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Demerits</a:t>
            </a:r>
            <a:r>
              <a:rPr lang="en-US" sz="1600" dirty="0">
                <a:solidFill>
                  <a:srgbClr val="273239"/>
                </a:solidFill>
                <a:latin typeface="Calibri" panose="020F0502020204030204" pitchFamily="34" charset="0"/>
                <a:cs typeface="Calibri" panose="020F0502020204030204" pitchFamily="34" charset="0"/>
                <a:sym typeface="Nunito"/>
              </a:rPr>
              <a:t>:</a:t>
            </a:r>
            <a:br>
              <a:rPr lang="en-US" sz="1600" dirty="0">
                <a:solidFill>
                  <a:srgbClr val="273239"/>
                </a:solidFill>
                <a:latin typeface="Calibri" panose="020F0502020204030204" pitchFamily="34" charset="0"/>
                <a:cs typeface="Calibri" panose="020F0502020204030204" pitchFamily="34" charset="0"/>
                <a:sym typeface="Nunito"/>
              </a:rPr>
            </a:br>
            <a:endParaRPr lang="en-US" sz="1600" dirty="0">
              <a:solidFill>
                <a:srgbClr val="273239"/>
              </a:solidFill>
              <a:latin typeface="Calibri" panose="020F0502020204030204" pitchFamily="34" charset="0"/>
              <a:cs typeface="Calibri" panose="020F0502020204030204" pitchFamily="34" charset="0"/>
              <a:sym typeface="Nunito"/>
            </a:endParaRPr>
          </a:p>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Computationally expensive, parameter sensitivity.</a:t>
            </a:r>
            <a:br>
              <a:rPr lang="en-US" sz="1600" dirty="0">
                <a:solidFill>
                  <a:srgbClr val="273239"/>
                </a:solidFill>
                <a:latin typeface="Calibri" panose="020F0502020204030204" pitchFamily="34" charset="0"/>
                <a:cs typeface="Calibri" panose="020F0502020204030204" pitchFamily="34" charset="0"/>
                <a:sym typeface="Nunito"/>
              </a:rPr>
            </a:br>
            <a:endParaRPr lang="en-US" sz="1600" dirty="0">
              <a:solidFill>
                <a:srgbClr val="273239"/>
              </a:solidFill>
              <a:latin typeface="Calibri" panose="020F0502020204030204" pitchFamily="34" charset="0"/>
              <a:cs typeface="Calibri" panose="020F0502020204030204" pitchFamily="34" charset="0"/>
              <a:sym typeface="Nunito"/>
            </a:endParaRPr>
          </a:p>
          <a:p>
            <a:pPr marL="342900">
              <a:spcBef>
                <a:spcPts val="0"/>
              </a:spcBef>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Struggles with high dimensional data.</a:t>
            </a:r>
            <a:endParaRPr lang="en-US"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0"/>
              </a:spcBef>
              <a:spcAft>
                <a:spcPts val="0"/>
              </a:spcAft>
              <a:buSzPts val="1800"/>
              <a:buFont typeface="Arial" panose="020B0604020202020204" pitchFamily="34" charset="0"/>
              <a:buChar char="•"/>
            </a:pPr>
            <a:endParaRPr lang="en-US" sz="1600" dirty="0">
              <a:solidFill>
                <a:srgbClr val="273239"/>
              </a:solidFill>
              <a:latin typeface="Calibri" panose="020F0502020204030204" pitchFamily="34" charset="0"/>
              <a:cs typeface="Calibri" panose="020F0502020204030204" pitchFamily="34" charset="0"/>
              <a:sym typeface="Nunito"/>
            </a:endParaRPr>
          </a:p>
          <a:p>
            <a:pPr marL="342900" lvl="0" indent="-342900" algn="l" rtl="0">
              <a:spcBef>
                <a:spcPts val="0"/>
              </a:spcBef>
              <a:spcAft>
                <a:spcPts val="0"/>
              </a:spcAft>
              <a:buSzPts val="1800"/>
              <a:buFont typeface="Arial" panose="020B0604020202020204" pitchFamily="34" charset="0"/>
              <a:buChar char="•"/>
            </a:pPr>
            <a:endParaRPr lang="en-US" sz="1600" dirty="0">
              <a:solidFill>
                <a:srgbClr val="273239"/>
              </a:solidFill>
              <a:latin typeface="Calibri" panose="020F0502020204030204" pitchFamily="34" charset="0"/>
              <a:cs typeface="Calibri" panose="020F0502020204030204" pitchFamily="34" charset="0"/>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2486393" y="306333"/>
            <a:ext cx="8911687" cy="27959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58" name="Google Shape;258;p15" descr="Understanding HDBSCAN: A Deep Dive into Hierarchical Density-Based  Clustering - Arize AI"/>
          <p:cNvPicPr preferRelativeResize="0">
            <a:picLocks noGrp="1"/>
          </p:cNvPicPr>
          <p:nvPr>
            <p:ph type="body" idx="1"/>
          </p:nvPr>
        </p:nvPicPr>
        <p:blipFill rotWithShape="1">
          <a:blip r:embed="rId3">
            <a:alphaModFix/>
          </a:blip>
          <a:srcRect/>
          <a:stretch/>
        </p:blipFill>
        <p:spPr>
          <a:xfrm>
            <a:off x="2390740" y="306333"/>
            <a:ext cx="4258636" cy="3323635"/>
          </a:xfrm>
          <a:prstGeom prst="rect">
            <a:avLst/>
          </a:prstGeom>
          <a:noFill/>
          <a:ln>
            <a:noFill/>
          </a:ln>
        </p:spPr>
      </p:pic>
      <p:pic>
        <p:nvPicPr>
          <p:cNvPr id="259" name="Google Shape;259;p15" descr="An Algorithmic Deep Dive into HDBSCAN - by Avi Chawla"/>
          <p:cNvPicPr preferRelativeResize="0"/>
          <p:nvPr/>
        </p:nvPicPr>
        <p:blipFill rotWithShape="1">
          <a:blip r:embed="rId4">
            <a:alphaModFix/>
          </a:blip>
          <a:srcRect/>
          <a:stretch/>
        </p:blipFill>
        <p:spPr>
          <a:xfrm>
            <a:off x="3942958" y="3629968"/>
            <a:ext cx="7867301" cy="32790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dirty="0"/>
              <a:t>8.Optics</a:t>
            </a:r>
            <a:endParaRPr sz="2000" b="1" dirty="0"/>
          </a:p>
        </p:txBody>
      </p:sp>
      <p:sp>
        <p:nvSpPr>
          <p:cNvPr id="265" name="Google Shape;265;p16"/>
          <p:cNvSpPr txBox="1">
            <a:spLocks noGrp="1"/>
          </p:cNvSpPr>
          <p:nvPr>
            <p:ph type="body" idx="1"/>
          </p:nvPr>
        </p:nvSpPr>
        <p:spPr>
          <a:xfrm>
            <a:off x="2589212" y="1162050"/>
            <a:ext cx="8915400" cy="47491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OPTICS </a:t>
            </a:r>
            <a:r>
              <a:rPr lang="en-US" sz="1600" dirty="0">
                <a:solidFill>
                  <a:srgbClr val="273239"/>
                </a:solidFill>
                <a:latin typeface="Calibri" panose="020F0502020204030204" pitchFamily="34" charset="0"/>
                <a:cs typeface="Calibri" panose="020F0502020204030204" pitchFamily="34" charset="0"/>
                <a:sym typeface="Nunito"/>
              </a:rPr>
              <a:t>Clustering stands for Ordering Points To Identify Cluster Structure. It draws inspiration from the DBSCAN clustering algorithm. It adds two more terms to the concepts of DBSCAN clustering. </a:t>
            </a:r>
            <a:br>
              <a:rPr lang="en-US" sz="1600" dirty="0">
                <a:solidFill>
                  <a:srgbClr val="273239"/>
                </a:solidFill>
                <a:latin typeface="Calibri" panose="020F0502020204030204" pitchFamily="34" charset="0"/>
                <a:cs typeface="Calibri" panose="020F0502020204030204" pitchFamily="34" charset="0"/>
                <a:sym typeface="Nunito"/>
              </a:rPr>
            </a:br>
            <a:endParaRPr lang="en-US" sz="1600" dirty="0">
              <a:solidFill>
                <a:srgbClr val="273239"/>
              </a:solidFill>
              <a:latin typeface="Calibri" panose="020F0502020204030204" pitchFamily="34" charset="0"/>
              <a:cs typeface="Calibri" panose="020F0502020204030204" pitchFamily="34" charset="0"/>
              <a:sym typeface="Nunito"/>
            </a:endParaRPr>
          </a:p>
          <a:p>
            <a:pPr marL="342900">
              <a:spcBef>
                <a:spcPts val="0"/>
              </a:spcBef>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The main idea behind OPTICS is to extract the clustering structure of a dataset by identifying the density-connected points. The algorithm builds a density-based representation of the data by creating an ordered list of points called the reachability plot. Each point in the list is associated with a reachability distance, which is a measure of how easy it is to reach that point from other points in the dataset. Points with similar reachability distances are likely to be in the same cluster.</a:t>
            </a:r>
            <a:br>
              <a:rPr lang="en-US" sz="1600" dirty="0">
                <a:solidFill>
                  <a:srgbClr val="273239"/>
                </a:solidFill>
                <a:latin typeface="Calibri" panose="020F0502020204030204" pitchFamily="34" charset="0"/>
                <a:cs typeface="Calibri" panose="020F0502020204030204" pitchFamily="34" charset="0"/>
              </a:rPr>
            </a:br>
            <a:br>
              <a:rPr lang="en-US" sz="1600" dirty="0">
                <a:solidFill>
                  <a:srgbClr val="273239"/>
                </a:solidFill>
                <a:latin typeface="Calibri" panose="020F0502020204030204" pitchFamily="34" charset="0"/>
                <a:cs typeface="Calibri" panose="020F0502020204030204" pitchFamily="34" charset="0"/>
              </a:rPr>
            </a:br>
            <a:r>
              <a:rPr lang="en-US" sz="1600" b="1" dirty="0">
                <a:solidFill>
                  <a:srgbClr val="273239"/>
                </a:solidFill>
                <a:latin typeface="Calibri" panose="020F0502020204030204" pitchFamily="34" charset="0"/>
                <a:cs typeface="Calibri" panose="020F0502020204030204" pitchFamily="34" charset="0"/>
              </a:rPr>
              <a:t>Merits :</a:t>
            </a:r>
            <a:br>
              <a:rPr lang="en-US" sz="1600" dirty="0">
                <a:solidFill>
                  <a:srgbClr val="273239"/>
                </a:solidFill>
                <a:latin typeface="Calibri" panose="020F0502020204030204" pitchFamily="34" charset="0"/>
                <a:cs typeface="Calibri" panose="020F0502020204030204" pitchFamily="34" charset="0"/>
              </a:rPr>
            </a:br>
            <a:endParaRPr lang="en-US"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OPTICS is a density-based clustering algorithm, but it can extract clusters of varying densities and shapes. It is useful for identifying clusters of different densities in large, high-dimensional datasets.</a:t>
            </a:r>
            <a:br>
              <a:rPr lang="en-US" sz="1600" dirty="0">
                <a:solidFill>
                  <a:srgbClr val="273239"/>
                </a:solidFill>
                <a:latin typeface="Calibri" panose="020F0502020204030204" pitchFamily="34" charset="0"/>
                <a:cs typeface="Calibri" panose="020F0502020204030204" pitchFamily="34" charset="0"/>
                <a:sym typeface="Nunito"/>
              </a:rPr>
            </a:br>
            <a:br>
              <a:rPr lang="en-US" sz="1600"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Demerits :</a:t>
            </a:r>
            <a:br>
              <a:rPr lang="en-US" sz="1600" dirty="0">
                <a:solidFill>
                  <a:srgbClr val="273239"/>
                </a:solidFill>
                <a:latin typeface="Calibri" panose="020F0502020204030204" pitchFamily="34" charset="0"/>
                <a:cs typeface="Calibri" panose="020F0502020204030204" pitchFamily="34" charset="0"/>
                <a:sym typeface="Nunito"/>
              </a:rPr>
            </a:br>
            <a:endParaRPr lang="en-US" sz="1600" dirty="0">
              <a:solidFill>
                <a:srgbClr val="273239"/>
              </a:solidFill>
              <a:latin typeface="Calibri" panose="020F0502020204030204" pitchFamily="34" charset="0"/>
              <a:cs typeface="Calibri" panose="020F0502020204030204" pitchFamily="34" charset="0"/>
              <a:sym typeface="Nunito"/>
            </a:endParaRPr>
          </a:p>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fails if there is no density drop between clusters.</a:t>
            </a:r>
          </a:p>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Sensitive to parameters that define density.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71" name="Google Shape;271;p17" descr="An example showing the core distance of x and the reachability... |  Download Scientific Diagram"/>
          <p:cNvPicPr preferRelativeResize="0">
            <a:picLocks noGrp="1"/>
          </p:cNvPicPr>
          <p:nvPr>
            <p:ph type="body" idx="1"/>
          </p:nvPr>
        </p:nvPicPr>
        <p:blipFill rotWithShape="1">
          <a:blip r:embed="rId3">
            <a:alphaModFix/>
          </a:blip>
          <a:srcRect/>
          <a:stretch/>
        </p:blipFill>
        <p:spPr>
          <a:xfrm>
            <a:off x="4536879" y="174094"/>
            <a:ext cx="2588100" cy="2799900"/>
          </a:xfrm>
          <a:prstGeom prst="rect">
            <a:avLst/>
          </a:prstGeom>
          <a:noFill/>
          <a:ln>
            <a:noFill/>
          </a:ln>
        </p:spPr>
      </p:pic>
      <p:pic>
        <p:nvPicPr>
          <p:cNvPr id="272" name="Google Shape;272;p17" descr="The Application of the OPTICS Algorithm to Cluster Analysis in Atom Probe  Tomography Data | Microscopy and Microanalysis | Cambridge Core"/>
          <p:cNvPicPr preferRelativeResize="0"/>
          <p:nvPr/>
        </p:nvPicPr>
        <p:blipFill rotWithShape="1">
          <a:blip r:embed="rId4">
            <a:alphaModFix/>
          </a:blip>
          <a:srcRect/>
          <a:stretch/>
        </p:blipFill>
        <p:spPr>
          <a:xfrm>
            <a:off x="1949280" y="3124432"/>
            <a:ext cx="9439922" cy="34662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8"/>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a:t>9. Spectral</a:t>
            </a:r>
            <a:endParaRPr sz="2000" b="1"/>
          </a:p>
        </p:txBody>
      </p:sp>
      <p:sp>
        <p:nvSpPr>
          <p:cNvPr id="278" name="Google Shape;278;p18"/>
          <p:cNvSpPr txBox="1">
            <a:spLocks noGrp="1"/>
          </p:cNvSpPr>
          <p:nvPr>
            <p:ph type="body" idx="1"/>
          </p:nvPr>
        </p:nvSpPr>
        <p:spPr>
          <a:xfrm>
            <a:off x="2589212" y="1257300"/>
            <a:ext cx="8915400" cy="5525240"/>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l" rtl="0">
              <a:spcBef>
                <a:spcPts val="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In the clustering algorithm that we have studied before we used compactness(distance) between the data points as a characteristic to cluster our data points. However, we can also use connectivity between the data point as a feature to cluster our data points. </a:t>
            </a:r>
            <a:endParaRPr sz="1600" dirty="0">
              <a:solidFill>
                <a:srgbClr val="273239"/>
              </a:solidFill>
              <a:latin typeface="Calibri" panose="020F0502020204030204" pitchFamily="34" charset="0"/>
              <a:cs typeface="Calibri" panose="020F0502020204030204" pitchFamily="34" charset="0"/>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Spectral Clustering is a variant of the clustering algorithm that uses the connectivity between the data points to form the clustering. It uses eigenvalues and eigenvectors of the data matrix to forecast the data into lower dimensions space to cluster the data points. It is based on the idea of a graph representation of data where the data point are represented as nodes and the similarity between the data points are represented by an edge. </a:t>
            </a:r>
            <a:endParaRPr sz="1600" dirty="0">
              <a:solidFill>
                <a:srgbClr val="273239"/>
              </a:solidFill>
              <a:latin typeface="Calibri" panose="020F0502020204030204" pitchFamily="34" charset="0"/>
              <a:cs typeface="Calibri" panose="020F0502020204030204" pitchFamily="34" charset="0"/>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uses eigenvectors of a similarity matrix to divide a set of data points into clusters. The basic idea behind spectral clustering is to use the eigenvectors of the Laplacian matrix of a graph to represent the data points and find clusters by applying k-means or another clustering algorithm to the eigenvectors.</a:t>
            </a:r>
            <a:br>
              <a:rPr lang="en-US" sz="1600" dirty="0">
                <a:solidFill>
                  <a:srgbClr val="273239"/>
                </a:solidFill>
                <a:latin typeface="Calibri" panose="020F0502020204030204" pitchFamily="34" charset="0"/>
                <a:cs typeface="Calibri" panose="020F0502020204030204" pitchFamily="34" charset="0"/>
                <a:sym typeface="Nunito"/>
              </a:rPr>
            </a:br>
            <a:br>
              <a:rPr lang="en-US" sz="1600"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Merits:</a:t>
            </a:r>
            <a:endParaRPr sz="1600" b="1" dirty="0">
              <a:solidFill>
                <a:srgbClr val="273239"/>
              </a:solidFill>
              <a:latin typeface="Calibri" panose="020F0502020204030204" pitchFamily="34" charset="0"/>
              <a:cs typeface="Calibri" panose="020F0502020204030204" pitchFamily="34" charset="0"/>
              <a:sym typeface="Nunito"/>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overcomes the limitations of centroid-based methods like K-means by using eigenvectors and connectivity measures</a:t>
            </a:r>
            <a:endParaRPr sz="1600" dirty="0">
              <a:solidFill>
                <a:srgbClr val="273239"/>
              </a:solidFill>
              <a:latin typeface="Calibri" panose="020F0502020204030204" pitchFamily="34" charset="0"/>
              <a:cs typeface="Calibri" panose="020F0502020204030204" pitchFamily="34" charset="0"/>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offers a powerful solution for complex, non-convex cluster structures, Robust to noise and outliers.</a:t>
            </a:r>
            <a:br>
              <a:rPr lang="en-US" sz="1600" dirty="0">
                <a:solidFill>
                  <a:srgbClr val="273239"/>
                </a:solidFill>
                <a:latin typeface="Calibri" panose="020F0502020204030204" pitchFamily="34" charset="0"/>
                <a:cs typeface="Calibri" panose="020F0502020204030204" pitchFamily="34" charset="0"/>
                <a:sym typeface="Nunito"/>
              </a:rPr>
            </a:br>
            <a:br>
              <a:rPr lang="en-US" sz="1600"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Demerits:</a:t>
            </a: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Computationally expensive.</a:t>
            </a: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Nunito"/>
              </a:rPr>
              <a:t>C</a:t>
            </a:r>
            <a:r>
              <a:rPr lang="en-US" sz="1600" b="0" i="0" dirty="0">
                <a:solidFill>
                  <a:srgbClr val="273239"/>
                </a:solidFill>
                <a:effectLst/>
                <a:latin typeface="Nunito"/>
              </a:rPr>
              <a:t>hoosing the right number of clusters and the right similarity matrix can be challenging and may require expert knowledge or trial and error</a:t>
            </a:r>
            <a:endParaRPr lang="en-US" sz="1600" dirty="0">
              <a:solidFill>
                <a:srgbClr val="273239"/>
              </a:solidFill>
              <a:latin typeface="Calibri" panose="020F0502020204030204" pitchFamily="34" charset="0"/>
              <a:cs typeface="Calibri" panose="020F0502020204030204" pitchFamily="34" charset="0"/>
              <a:sym typeface="Nunito"/>
            </a:endParaRPr>
          </a:p>
          <a:p>
            <a:pPr marL="285750" lvl="0" indent="-285750" algn="l" rtl="0">
              <a:spcBef>
                <a:spcPts val="1000"/>
              </a:spcBef>
              <a:spcAft>
                <a:spcPts val="0"/>
              </a:spcAft>
              <a:buSzPct val="100000"/>
              <a:buFont typeface="Arial" panose="020B0604020202020204" pitchFamily="34" charset="0"/>
              <a:buChar char="•"/>
            </a:pPr>
            <a:endParaRPr lang="en-US" sz="1600" b="1" dirty="0">
              <a:solidFill>
                <a:srgbClr val="273239"/>
              </a:solidFill>
              <a:latin typeface="Calibri" panose="020F0502020204030204" pitchFamily="34" charset="0"/>
              <a:cs typeface="Calibri" panose="020F0502020204030204" pitchFamily="34" charset="0"/>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2592925" y="624110"/>
            <a:ext cx="8911687" cy="11273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84" name="Google Shape;284;p19" descr="The spectral clustering algorithm for the graph-structured data. (a) A simple undirected graph with 7 nodes; (b) Calculating the corresponding Laplacian matrix by the adjacency matrix as well as the degree matrix; (c) Obtaining the corresponding eigenvectors of each node by the eigendecomposition of the Laplacian matrix, and finally classify the nodes into different clusters by k-means clustering."/>
          <p:cNvPicPr preferRelativeResize="0">
            <a:picLocks noGrp="1"/>
          </p:cNvPicPr>
          <p:nvPr>
            <p:ph type="body" idx="1"/>
          </p:nvPr>
        </p:nvPicPr>
        <p:blipFill rotWithShape="1">
          <a:blip r:embed="rId3">
            <a:alphaModFix/>
          </a:blip>
          <a:srcRect/>
          <a:stretch/>
        </p:blipFill>
        <p:spPr>
          <a:xfrm>
            <a:off x="2497693" y="624110"/>
            <a:ext cx="3598307" cy="37507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2592925" y="624110"/>
            <a:ext cx="8911687" cy="4234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1. K-means Clustering</a:t>
            </a:r>
            <a:endParaRPr sz="2000" b="1"/>
          </a:p>
        </p:txBody>
      </p:sp>
      <p:sp>
        <p:nvSpPr>
          <p:cNvPr id="171" name="Google Shape;171;p2"/>
          <p:cNvSpPr txBox="1">
            <a:spLocks noGrp="1"/>
          </p:cNvSpPr>
          <p:nvPr>
            <p:ph type="body" idx="1"/>
          </p:nvPr>
        </p:nvSpPr>
        <p:spPr>
          <a:xfrm>
            <a:off x="2589212" y="1047565"/>
            <a:ext cx="8915400" cy="554854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K means clustering, assigns data points to one of the K clusters depending on their distance from the center of the clusters. It starts by randomly assigning the clusters centroid in the space. Then each data point assign to one of the cluster based on its distance from centroid of the cluster. After assigning each point to one of the cluster, new cluster centroids are assigned.</a:t>
            </a:r>
            <a:br>
              <a:rPr lang="en-US" sz="1600" b="0" i="0" dirty="0">
                <a:solidFill>
                  <a:srgbClr val="273239"/>
                </a:solidFill>
                <a:latin typeface="Calibri" panose="020F0502020204030204" pitchFamily="34" charset="0"/>
                <a:ea typeface="Nunito"/>
                <a:cs typeface="Calibri" panose="020F0502020204030204" pitchFamily="34" charset="0"/>
                <a:sym typeface="Nunito"/>
              </a:rPr>
            </a:br>
            <a:endParaRPr lang="en-US" sz="1600" b="0" i="0" dirty="0">
              <a:solidFill>
                <a:srgbClr val="273239"/>
              </a:solidFill>
              <a:latin typeface="Calibri" panose="020F0502020204030204" pitchFamily="34" charset="0"/>
              <a:ea typeface="Nunito"/>
              <a:cs typeface="Calibri" panose="020F0502020204030204" pitchFamily="34" charset="0"/>
              <a:sym typeface="Nunito"/>
            </a:endParaRPr>
          </a:p>
          <a:p>
            <a:pPr marL="342900" lvl="0" indent="-342900" algn="l" rtl="0">
              <a:spcBef>
                <a:spcPts val="0"/>
              </a:spcBef>
              <a:spcAft>
                <a:spcPts val="0"/>
              </a:spcAft>
              <a:buSzPts val="16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This process runs iteratively until it finds good cluster. In the analysis we assume that number of cluster is given in advanced and we have to put points in one of the group.</a:t>
            </a:r>
            <a:br>
              <a:rPr lang="en-US" sz="1600" i="0" dirty="0">
                <a:latin typeface="Calibri" panose="020F0502020204030204" pitchFamily="34" charset="0"/>
                <a:ea typeface="Nunito"/>
                <a:cs typeface="Calibri" panose="020F0502020204030204" pitchFamily="34" charset="0"/>
              </a:rPr>
            </a:br>
            <a:br>
              <a:rPr lang="en-US" sz="1600" i="0" dirty="0">
                <a:latin typeface="Calibri" panose="020F0502020204030204" pitchFamily="34" charset="0"/>
                <a:ea typeface="Nunito"/>
                <a:cs typeface="Calibri" panose="020F0502020204030204" pitchFamily="34" charset="0"/>
              </a:rPr>
            </a:br>
            <a:r>
              <a:rPr lang="en-US" sz="1600" b="1" dirty="0">
                <a:solidFill>
                  <a:srgbClr val="273239"/>
                </a:solidFill>
                <a:latin typeface="Calibri" panose="020F0502020204030204" pitchFamily="34" charset="0"/>
                <a:ea typeface="Nunito"/>
                <a:cs typeface="Calibri" panose="020F0502020204030204" pitchFamily="34" charset="0"/>
                <a:sym typeface="Nunito"/>
              </a:rPr>
              <a:t>Merits </a:t>
            </a:r>
            <a:r>
              <a:rPr lang="en-US" sz="1600" dirty="0">
                <a:solidFill>
                  <a:srgbClr val="273239"/>
                </a:solidFill>
                <a:latin typeface="Calibri" panose="020F0502020204030204" pitchFamily="34" charset="0"/>
                <a:ea typeface="Nunito"/>
                <a:cs typeface="Calibri" panose="020F0502020204030204" pitchFamily="34" charset="0"/>
                <a:sym typeface="Nunito"/>
              </a:rPr>
              <a:t>: </a:t>
            </a:r>
          </a:p>
          <a:p>
            <a:pPr marL="342900" lvl="0" indent="-342900" algn="l" rtl="0">
              <a:spcBef>
                <a:spcPts val="1000"/>
              </a:spcBef>
              <a:spcAft>
                <a:spcPts val="0"/>
              </a:spcAft>
              <a:buSzPts val="16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K Means is faster as compare to other clustering technique.</a:t>
            </a:r>
          </a:p>
          <a:p>
            <a:pPr marL="342900" lvl="0" indent="-342900" algn="l" rtl="0">
              <a:spcBef>
                <a:spcPts val="1000"/>
              </a:spcBef>
              <a:spcAft>
                <a:spcPts val="0"/>
              </a:spcAft>
              <a:buSzPts val="16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provides strong coupling between the data points.</a:t>
            </a:r>
            <a:br>
              <a:rPr lang="en-US" sz="1600" i="0" dirty="0">
                <a:latin typeface="Calibri" panose="020F0502020204030204" pitchFamily="34" charset="0"/>
                <a:ea typeface="Nunito"/>
                <a:cs typeface="Calibri" panose="020F0502020204030204" pitchFamily="34" charset="0"/>
              </a:rPr>
            </a:br>
            <a:br>
              <a:rPr lang="en-US" sz="1600" i="0" dirty="0">
                <a:latin typeface="Calibri" panose="020F0502020204030204" pitchFamily="34" charset="0"/>
                <a:ea typeface="Nunito"/>
                <a:cs typeface="Calibri" panose="020F0502020204030204" pitchFamily="34" charset="0"/>
              </a:rPr>
            </a:br>
            <a:r>
              <a:rPr lang="en-US" sz="1600" b="1" dirty="0">
                <a:solidFill>
                  <a:srgbClr val="273239"/>
                </a:solidFill>
                <a:latin typeface="Calibri" panose="020F0502020204030204" pitchFamily="34" charset="0"/>
                <a:ea typeface="Nunito"/>
                <a:cs typeface="Calibri" panose="020F0502020204030204" pitchFamily="34" charset="0"/>
                <a:sym typeface="Nunito"/>
              </a:rPr>
              <a:t>Demerits : </a:t>
            </a:r>
          </a:p>
          <a:p>
            <a:pPr marL="342900" lvl="0" indent="-342900" algn="l" rtl="0">
              <a:spcBef>
                <a:spcPts val="1000"/>
              </a:spcBef>
              <a:spcAft>
                <a:spcPts val="0"/>
              </a:spcAft>
              <a:buSzPts val="16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K Means clustering performs best data is well separated. When data points overlapped this clustering is not suitable. </a:t>
            </a:r>
          </a:p>
          <a:p>
            <a:pPr marL="342900" lvl="0" indent="-342900" algn="l" rtl="0">
              <a:spcBef>
                <a:spcPts val="1000"/>
              </a:spcBef>
              <a:spcAft>
                <a:spcPts val="0"/>
              </a:spcAft>
              <a:buSzPts val="16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K Means cluster do not provide clear information regarding the quality of clusters.</a:t>
            </a:r>
            <a:endParaRPr sz="1600" dirty="0">
              <a:latin typeface="Calibri" panose="020F0502020204030204" pitchFamily="34" charset="0"/>
              <a:cs typeface="Calibri" panose="020F0502020204030204" pitchFamily="34" charset="0"/>
            </a:endParaRPr>
          </a:p>
          <a:p>
            <a:pPr marL="342900" lvl="0" indent="-241300" algn="l" rtl="0">
              <a:spcBef>
                <a:spcPts val="1000"/>
              </a:spcBef>
              <a:spcAft>
                <a:spcPts val="0"/>
              </a:spcAft>
              <a:buSzPts val="1600"/>
              <a:buNone/>
            </a:pPr>
            <a:endParaRPr sz="1600" b="1" dirty="0"/>
          </a:p>
          <a:p>
            <a:pPr marL="342900" lvl="0" indent="-241300" algn="l" rtl="0">
              <a:spcBef>
                <a:spcPts val="1000"/>
              </a:spcBef>
              <a:spcAft>
                <a:spcPts val="0"/>
              </a:spcAft>
              <a:buSzPts val="1600"/>
              <a:buNone/>
            </a:pPr>
            <a:endParaRPr sz="1600" b="1" dirty="0"/>
          </a:p>
          <a:p>
            <a:pPr marL="342900" lvl="0" indent="-241300" algn="l" rtl="0">
              <a:spcBef>
                <a:spcPts val="1000"/>
              </a:spcBef>
              <a:spcAft>
                <a:spcPts val="0"/>
              </a:spcAft>
              <a:buSzPts val="1600"/>
              <a:buNone/>
            </a:pP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0"/>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a:t>10. Affinity Propogation</a:t>
            </a:r>
            <a:endParaRPr sz="2000" b="1"/>
          </a:p>
        </p:txBody>
      </p:sp>
      <p:sp>
        <p:nvSpPr>
          <p:cNvPr id="290" name="Google Shape;290;p20"/>
          <p:cNvSpPr txBox="1">
            <a:spLocks noGrp="1"/>
          </p:cNvSpPr>
          <p:nvPr>
            <p:ph type="body" idx="1"/>
          </p:nvPr>
        </p:nvSpPr>
        <p:spPr>
          <a:xfrm>
            <a:off x="2589212" y="1190624"/>
            <a:ext cx="8915400" cy="472059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Unlike other traditional algorithms which require specifying the number of clusters beforehand, Affinity Propagation discovers cluster </a:t>
            </a:r>
            <a:r>
              <a:rPr lang="en-US" sz="1600" dirty="0" err="1">
                <a:solidFill>
                  <a:srgbClr val="273239"/>
                </a:solidFill>
                <a:latin typeface="Calibri" panose="020F0502020204030204" pitchFamily="34" charset="0"/>
                <a:cs typeface="Calibri" panose="020F0502020204030204" pitchFamily="34" charset="0"/>
                <a:sym typeface="Nunito"/>
              </a:rPr>
              <a:t>centres</a:t>
            </a:r>
            <a:r>
              <a:rPr lang="en-US" sz="1600" dirty="0">
                <a:solidFill>
                  <a:srgbClr val="273239"/>
                </a:solidFill>
                <a:latin typeface="Calibri" panose="020F0502020204030204" pitchFamily="34" charset="0"/>
                <a:cs typeface="Calibri" panose="020F0502020204030204" pitchFamily="34" charset="0"/>
                <a:sym typeface="Nunito"/>
              </a:rPr>
              <a:t> and assigns data points to clusters autonomously. It is particularly useful when the number of clusters is not known in advance or when the data doesn’t conform to spherical or convex cluster shapes.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Affinity Propagation is based on the concept of “message-passing” between data points to identify cluster </a:t>
            </a:r>
            <a:r>
              <a:rPr lang="en-US" sz="1600" dirty="0" err="1">
                <a:solidFill>
                  <a:srgbClr val="273239"/>
                </a:solidFill>
                <a:latin typeface="Calibri" panose="020F0502020204030204" pitchFamily="34" charset="0"/>
                <a:cs typeface="Calibri" panose="020F0502020204030204" pitchFamily="34" charset="0"/>
                <a:sym typeface="Nunito"/>
              </a:rPr>
              <a:t>centres</a:t>
            </a:r>
            <a:r>
              <a:rPr lang="en-US" sz="1600" dirty="0">
                <a:solidFill>
                  <a:srgbClr val="273239"/>
                </a:solidFill>
                <a:latin typeface="Calibri" panose="020F0502020204030204" pitchFamily="34" charset="0"/>
                <a:cs typeface="Calibri" panose="020F0502020204030204" pitchFamily="34" charset="0"/>
                <a:sym typeface="Nunito"/>
              </a:rPr>
              <a:t> and assign data points to these </a:t>
            </a:r>
            <a:r>
              <a:rPr lang="en-US" sz="1600" dirty="0" err="1">
                <a:solidFill>
                  <a:srgbClr val="273239"/>
                </a:solidFill>
                <a:latin typeface="Calibri" panose="020F0502020204030204" pitchFamily="34" charset="0"/>
                <a:cs typeface="Calibri" panose="020F0502020204030204" pitchFamily="34" charset="0"/>
                <a:sym typeface="Nunito"/>
              </a:rPr>
              <a:t>centres</a:t>
            </a:r>
            <a:r>
              <a:rPr lang="en-US" sz="1600" dirty="0">
                <a:solidFill>
                  <a:srgbClr val="273239"/>
                </a:solidFill>
                <a:latin typeface="Calibri" panose="020F0502020204030204" pitchFamily="34" charset="0"/>
                <a:cs typeface="Calibri" panose="020F0502020204030204" pitchFamily="34" charset="0"/>
                <a:sym typeface="Nunito"/>
              </a:rPr>
              <a:t> automatically. It utilizes “exemplars,” which are typical data points representing other data points within the same cluster. The objective of the algorithm is to identify the most representative exemplars of the overall data and employ them to cluster the data into compatible groups. This algorithm is especially suitable for data with numerous clusters or data exhibiting intricate, non-linear distribution patterns.</a:t>
            </a:r>
            <a:br>
              <a:rPr lang="en-US" sz="1600" dirty="0">
                <a:solidFill>
                  <a:srgbClr val="273239"/>
                </a:solidFill>
                <a:latin typeface="Calibri" panose="020F0502020204030204" pitchFamily="34" charset="0"/>
                <a:cs typeface="Calibri" panose="020F0502020204030204" pitchFamily="34" charset="0"/>
              </a:rPr>
            </a:br>
            <a:br>
              <a:rPr lang="en-US" sz="1600" dirty="0">
                <a:solidFill>
                  <a:srgbClr val="273239"/>
                </a:solidFill>
                <a:latin typeface="Calibri" panose="020F0502020204030204" pitchFamily="34" charset="0"/>
                <a:cs typeface="Calibri" panose="020F0502020204030204" pitchFamily="34" charset="0"/>
              </a:rPr>
            </a:br>
            <a:r>
              <a:rPr lang="en-US" sz="1600" b="1" dirty="0">
                <a:solidFill>
                  <a:srgbClr val="273239"/>
                </a:solidFill>
                <a:latin typeface="Calibri" panose="020F0502020204030204" pitchFamily="34" charset="0"/>
                <a:cs typeface="Calibri" panose="020F0502020204030204" pitchFamily="34" charset="0"/>
                <a:sym typeface="Nunito"/>
              </a:rPr>
              <a:t>Merits</a:t>
            </a:r>
            <a:r>
              <a:rPr lang="en-US" sz="1600" dirty="0">
                <a:solidFill>
                  <a:srgbClr val="273239"/>
                </a:solidFill>
                <a:latin typeface="Calibri" panose="020F0502020204030204" pitchFamily="34" charset="0"/>
                <a:cs typeface="Calibri" panose="020F0502020204030204" pitchFamily="34" charset="0"/>
                <a:sym typeface="Nunito"/>
              </a:rPr>
              <a:t> : </a:t>
            </a:r>
          </a:p>
          <a:p>
            <a:pPr marL="342900" lvl="0" indent="-34290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Automatic Cluster Center Detection, Robust to Noise and Outliers, Handles Non-Spherical Clusters.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75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Scalability: It can be applied to large datasets, although it may require optimization for computational efficiency.</a:t>
            </a:r>
            <a:endParaRPr sz="1600" dirty="0">
              <a:solidFill>
                <a:srgbClr val="273239"/>
              </a:solidFill>
              <a:latin typeface="Calibri" panose="020F0502020204030204" pitchFamily="34" charset="0"/>
              <a:cs typeface="Calibri" panose="020F0502020204030204" pitchFamily="34" charset="0"/>
            </a:endParaRPr>
          </a:p>
          <a:p>
            <a:pPr marL="342900" lvl="0" indent="-237172" algn="l" rtl="0">
              <a:spcBef>
                <a:spcPts val="1750"/>
              </a:spcBef>
              <a:spcAft>
                <a:spcPts val="0"/>
              </a:spcAft>
              <a:buSzPct val="100000"/>
              <a:buNone/>
            </a:pPr>
            <a:endParaRPr b="0" i="0" dirty="0">
              <a:solidFill>
                <a:srgbClr val="273239"/>
              </a:solidFill>
              <a:latin typeface="Nunito"/>
              <a:ea typeface="Nunito"/>
              <a:cs typeface="Nunito"/>
              <a:sym typeface="Nunito"/>
            </a:endParaRPr>
          </a:p>
          <a:p>
            <a:pPr marL="0" lvl="0" indent="0" algn="l" rtl="0">
              <a:spcBef>
                <a:spcPts val="1750"/>
              </a:spcBef>
              <a:spcAft>
                <a:spcPts val="0"/>
              </a:spcAft>
              <a:buSzPct val="100000"/>
              <a:buNone/>
            </a:pPr>
            <a:endParaRPr b="0" i="0" dirty="0">
              <a:solidFill>
                <a:srgbClr val="273239"/>
              </a:solidFill>
              <a:latin typeface="Nunito"/>
              <a:ea typeface="Nunito"/>
              <a:cs typeface="Nunito"/>
              <a:sym typeface="Nunito"/>
            </a:endParaRPr>
          </a:p>
          <a:p>
            <a:pPr marL="342900" lvl="0" indent="-237172" algn="l" rtl="0">
              <a:spcBef>
                <a:spcPts val="1000"/>
              </a:spcBef>
              <a:spcAft>
                <a:spcPts val="0"/>
              </a:spcAft>
              <a:buSzPct val="10000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1"/>
          <p:cNvSpPr txBox="1">
            <a:spLocks noGrp="1"/>
          </p:cNvSpPr>
          <p:nvPr>
            <p:ph type="title"/>
          </p:nvPr>
        </p:nvSpPr>
        <p:spPr>
          <a:xfrm>
            <a:off x="2592925" y="624110"/>
            <a:ext cx="8911687" cy="19263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96" name="Google Shape;296;p21" descr="Affinity Propagation Algorithm In Unsupervised Machine Learning Training  Ppt PPT Slide"/>
          <p:cNvPicPr preferRelativeResize="0">
            <a:picLocks noGrp="1"/>
          </p:cNvPicPr>
          <p:nvPr>
            <p:ph type="body" idx="1"/>
          </p:nvPr>
        </p:nvPicPr>
        <p:blipFill rotWithShape="1">
          <a:blip r:embed="rId3">
            <a:alphaModFix/>
          </a:blip>
          <a:srcRect/>
          <a:stretch/>
        </p:blipFill>
        <p:spPr>
          <a:xfrm>
            <a:off x="1837300" y="624110"/>
            <a:ext cx="5792186" cy="3258104"/>
          </a:xfrm>
          <a:prstGeom prst="rect">
            <a:avLst/>
          </a:prstGeom>
          <a:noFill/>
          <a:ln>
            <a:noFill/>
          </a:ln>
        </p:spPr>
      </p:pic>
      <p:pic>
        <p:nvPicPr>
          <p:cNvPr id="297" name="Google Shape;297;p21" descr="Affinity propagation for 2-dimensional data points | Download Scientific  Diagram"/>
          <p:cNvPicPr preferRelativeResize="0"/>
          <p:nvPr/>
        </p:nvPicPr>
        <p:blipFill rotWithShape="1">
          <a:blip r:embed="rId4">
            <a:alphaModFix/>
          </a:blip>
          <a:srcRect/>
          <a:stretch/>
        </p:blipFill>
        <p:spPr>
          <a:xfrm>
            <a:off x="7993471" y="1300908"/>
            <a:ext cx="3338898" cy="49329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2592925" y="624110"/>
            <a:ext cx="8911687" cy="31692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177" name="Google Shape;177;p3" descr="K-Means Clustering Algorithm - Javatpoint"/>
          <p:cNvPicPr preferRelativeResize="0">
            <a:picLocks noGrp="1"/>
          </p:cNvPicPr>
          <p:nvPr>
            <p:ph type="body" idx="1"/>
          </p:nvPr>
        </p:nvPicPr>
        <p:blipFill rotWithShape="1">
          <a:blip r:embed="rId3">
            <a:alphaModFix/>
          </a:blip>
          <a:srcRect/>
          <a:stretch/>
        </p:blipFill>
        <p:spPr>
          <a:xfrm>
            <a:off x="2442004" y="541539"/>
            <a:ext cx="5572157" cy="3012804"/>
          </a:xfrm>
          <a:prstGeom prst="rect">
            <a:avLst/>
          </a:prstGeom>
          <a:noFill/>
          <a:ln>
            <a:noFill/>
          </a:ln>
        </p:spPr>
      </p:pic>
      <p:pic>
        <p:nvPicPr>
          <p:cNvPr id="178" name="Google Shape;178;p3" descr="Implementing the K-Means Algorithm in Python"/>
          <p:cNvPicPr preferRelativeResize="0"/>
          <p:nvPr/>
        </p:nvPicPr>
        <p:blipFill rotWithShape="1">
          <a:blip r:embed="rId4">
            <a:alphaModFix/>
          </a:blip>
          <a:srcRect/>
          <a:stretch/>
        </p:blipFill>
        <p:spPr>
          <a:xfrm>
            <a:off x="6049237" y="3773916"/>
            <a:ext cx="4792133" cy="269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title"/>
          </p:nvPr>
        </p:nvSpPr>
        <p:spPr>
          <a:xfrm>
            <a:off x="2592925" y="624110"/>
            <a:ext cx="8911687" cy="4234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2.Agglomerative Clustering</a:t>
            </a:r>
            <a:endParaRPr sz="2000" b="1"/>
          </a:p>
        </p:txBody>
      </p:sp>
      <p:sp>
        <p:nvSpPr>
          <p:cNvPr id="184" name="Google Shape;184;p4"/>
          <p:cNvSpPr txBox="1">
            <a:spLocks noGrp="1"/>
          </p:cNvSpPr>
          <p:nvPr>
            <p:ph type="body" idx="1"/>
          </p:nvPr>
        </p:nvSpPr>
        <p:spPr>
          <a:xfrm>
            <a:off x="2589212" y="1047564"/>
            <a:ext cx="9031658" cy="581043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Hierarchical clustering is a connectivity-based clustering model that groups the data points together that are close to each other based on the measure of similarity or distance. The assumption is that data points that are close to each other are more similar or related than data points that are farther apart.</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A dendrogram, a tree-like figure produced by hierarchical clustering, depicts the hierarchical relationships between groups. Individual data points are located at the bottom of the dendrogram, while the largest clusters, which include all the data points, are located at the top. In order to generate different numbers of clusters, the dendrogram can be sliced at various heights</a:t>
            </a:r>
            <a:endParaRPr sz="1600" dirty="0">
              <a:solidFill>
                <a:srgbClr val="273239"/>
              </a:solidFill>
              <a:latin typeface="Calibri" panose="020F0502020204030204" pitchFamily="34" charset="0"/>
              <a:ea typeface="Nunito"/>
              <a:cs typeface="Calibri" panose="020F0502020204030204" pitchFamily="34" charset="0"/>
              <a:sym typeface="Nunito"/>
            </a:endParaRPr>
          </a:p>
          <a:p>
            <a:pPr marL="342900" lvl="0" indent="-342900" algn="l" rtl="0">
              <a:spcBef>
                <a:spcPts val="100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The dendrogram is created by iteratively merging or splitting clusters based on a measure of similarity or distance between data points(should be minimum) . Clusters are divided or merged repeatedly until all data points are contained within a single cluster.</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is also known as the bottom-up approach or hierarchical agglomerative clustering (HAC). </a:t>
            </a:r>
            <a:br>
              <a:rPr lang="en-US" sz="1600" b="0" i="0" dirty="0">
                <a:solidFill>
                  <a:srgbClr val="273239"/>
                </a:solidFill>
                <a:latin typeface="Calibri" panose="020F0502020204030204" pitchFamily="34" charset="0"/>
                <a:ea typeface="Nunito"/>
                <a:cs typeface="Calibri" panose="020F0502020204030204" pitchFamily="34" charset="0"/>
                <a:sym typeface="Nunito"/>
              </a:rPr>
            </a:br>
            <a:br>
              <a:rPr lang="en-US" sz="1600" b="0" i="0" dirty="0">
                <a:solidFill>
                  <a:srgbClr val="273239"/>
                </a:solidFill>
                <a:latin typeface="Calibri" panose="020F0502020204030204" pitchFamily="34" charset="0"/>
                <a:ea typeface="Nunito"/>
                <a:cs typeface="Calibri" panose="020F0502020204030204" pitchFamily="34" charset="0"/>
                <a:sym typeface="Nunito"/>
              </a:rPr>
            </a:br>
            <a:r>
              <a:rPr lang="en-US" sz="1600" b="1" dirty="0">
                <a:solidFill>
                  <a:srgbClr val="273239"/>
                </a:solidFill>
                <a:latin typeface="Calibri" panose="020F0502020204030204" pitchFamily="34" charset="0"/>
                <a:ea typeface="Nunito"/>
                <a:cs typeface="Calibri" panose="020F0502020204030204" pitchFamily="34" charset="0"/>
                <a:sym typeface="Nunito"/>
              </a:rPr>
              <a:t>Merits :</a:t>
            </a:r>
            <a:r>
              <a:rPr lang="en-US" sz="1600" b="1" i="0" dirty="0">
                <a:solidFill>
                  <a:srgbClr val="273239"/>
                </a:solidFill>
                <a:latin typeface="Calibri" panose="020F0502020204030204" pitchFamily="34" charset="0"/>
                <a:ea typeface="Nunito"/>
                <a:cs typeface="Calibri" panose="020F0502020204030204" pitchFamily="34" charset="0"/>
                <a:sym typeface="Nunito"/>
              </a:rPr>
              <a:t> </a:t>
            </a:r>
          </a:p>
          <a:p>
            <a:pPr marL="342900" lvl="0" indent="-342900" algn="l" rtl="0">
              <a:spcBef>
                <a:spcPts val="100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This clustering algorithm does not require us to prespecify the number of clusters. Bottom-up algorithms treat each data as a singleton cluster at the outset and then successively agglomerate pairs of clusters until all clusters have been merged into a single cluster that contains all data.</a:t>
            </a:r>
            <a:br>
              <a:rPr lang="en-US" sz="1600" b="0" i="0" dirty="0">
                <a:solidFill>
                  <a:srgbClr val="273239"/>
                </a:solidFill>
                <a:latin typeface="Calibri" panose="020F0502020204030204" pitchFamily="34" charset="0"/>
                <a:ea typeface="Nunito"/>
                <a:cs typeface="Calibri" panose="020F0502020204030204" pitchFamily="34" charset="0"/>
                <a:sym typeface="Nunito"/>
              </a:rPr>
            </a:br>
            <a:br>
              <a:rPr lang="en-US" sz="1600" b="0" i="0" dirty="0">
                <a:solidFill>
                  <a:srgbClr val="273239"/>
                </a:solidFill>
                <a:latin typeface="Calibri" panose="020F0502020204030204" pitchFamily="34" charset="0"/>
                <a:ea typeface="Nunito"/>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Demerits:</a:t>
            </a:r>
          </a:p>
          <a:p>
            <a:pPr marL="342900" lvl="0" indent="-342900" algn="l" rtl="0">
              <a:spcBef>
                <a:spcPts val="1000"/>
              </a:spcBef>
              <a:spcAft>
                <a:spcPts val="0"/>
              </a:spcAft>
              <a:buSzPct val="100000"/>
              <a:buFont typeface="Arial" panose="020B0604020202020204" pitchFamily="34" charset="0"/>
              <a:buChar char="•"/>
            </a:pPr>
            <a:r>
              <a:rPr lang="en-US" sz="1600" dirty="0">
                <a:solidFill>
                  <a:srgbClr val="1F1F1F"/>
                </a:solidFill>
                <a:latin typeface="Google Sans"/>
              </a:rPr>
              <a:t>I</a:t>
            </a:r>
            <a:r>
              <a:rPr lang="en-US" sz="1600" b="0" i="0" dirty="0">
                <a:solidFill>
                  <a:srgbClr val="1F1F1F"/>
                </a:solidFill>
                <a:effectLst/>
                <a:latin typeface="Google Sans"/>
              </a:rPr>
              <a:t>t can be computationally expensive, it does not produce the same number of clusters for different datasets, it can struggle with high-dimensional data.</a:t>
            </a:r>
            <a:endParaRPr lang="en-US" sz="1600" b="1" dirty="0">
              <a:solidFill>
                <a:srgbClr val="273239"/>
              </a:solidFill>
              <a:latin typeface="Calibri" panose="020F0502020204030204" pitchFamily="34" charset="0"/>
              <a:cs typeface="Calibri" panose="020F0502020204030204" pitchFamily="34" charset="0"/>
              <a:sym typeface="Nunito"/>
            </a:endParaRPr>
          </a:p>
          <a:p>
            <a:pPr marL="342900" lvl="0" indent="-342900" algn="l" rtl="0">
              <a:spcBef>
                <a:spcPts val="1000"/>
              </a:spcBef>
              <a:spcAft>
                <a:spcPts val="0"/>
              </a:spcAft>
              <a:buSzPct val="100000"/>
              <a:buFont typeface="Arial" panose="020B0604020202020204" pitchFamily="34" charset="0"/>
              <a:buChar char="•"/>
            </a:pP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190" name="Google Shape;190;p5" descr="An Introduction to Hierarchical Clustering in Python | DataCamp"/>
          <p:cNvPicPr preferRelativeResize="0">
            <a:picLocks noGrp="1"/>
          </p:cNvPicPr>
          <p:nvPr>
            <p:ph type="body" idx="1"/>
          </p:nvPr>
        </p:nvPicPr>
        <p:blipFill rotWithShape="1">
          <a:blip r:embed="rId3">
            <a:alphaModFix/>
          </a:blip>
          <a:srcRect/>
          <a:stretch/>
        </p:blipFill>
        <p:spPr>
          <a:xfrm>
            <a:off x="2275947" y="665825"/>
            <a:ext cx="3987578" cy="2920075"/>
          </a:xfrm>
          <a:prstGeom prst="rect">
            <a:avLst/>
          </a:prstGeom>
          <a:noFill/>
          <a:ln>
            <a:noFill/>
          </a:ln>
        </p:spPr>
      </p:pic>
      <p:pic>
        <p:nvPicPr>
          <p:cNvPr id="191" name="Google Shape;191;p5" descr="Comprehensive Guide to Hierarchical Cluster Analysis in Data Mining"/>
          <p:cNvPicPr preferRelativeResize="0"/>
          <p:nvPr/>
        </p:nvPicPr>
        <p:blipFill rotWithShape="1">
          <a:blip r:embed="rId4">
            <a:alphaModFix/>
          </a:blip>
          <a:srcRect/>
          <a:stretch/>
        </p:blipFill>
        <p:spPr>
          <a:xfrm>
            <a:off x="7342686" y="796305"/>
            <a:ext cx="3836333" cy="1913092"/>
          </a:xfrm>
          <a:prstGeom prst="rect">
            <a:avLst/>
          </a:prstGeom>
          <a:noFill/>
          <a:ln>
            <a:noFill/>
          </a:ln>
        </p:spPr>
      </p:pic>
      <p:pic>
        <p:nvPicPr>
          <p:cNvPr id="192" name="Google Shape;192;p5" descr="Agglomerative Hierarchical Clustering ..."/>
          <p:cNvPicPr preferRelativeResize="0"/>
          <p:nvPr/>
        </p:nvPicPr>
        <p:blipFill rotWithShape="1">
          <a:blip r:embed="rId5">
            <a:alphaModFix/>
          </a:blip>
          <a:srcRect/>
          <a:stretch/>
        </p:blipFill>
        <p:spPr>
          <a:xfrm>
            <a:off x="2832622" y="4121694"/>
            <a:ext cx="2743210" cy="2230323"/>
          </a:xfrm>
          <a:prstGeom prst="rect">
            <a:avLst/>
          </a:prstGeom>
          <a:noFill/>
          <a:ln>
            <a:noFill/>
          </a:ln>
        </p:spPr>
      </p:pic>
      <p:pic>
        <p:nvPicPr>
          <p:cNvPr id="1026" name="Picture 2" descr="Lightbox">
            <a:extLst>
              <a:ext uri="{FF2B5EF4-FFF2-40B4-BE49-F238E27FC236}">
                <a16:creationId xmlns:a16="http://schemas.microsoft.com/office/drawing/2014/main" id="{769F0C0D-D6DD-47AA-9D54-433920E021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5032" y="3347570"/>
            <a:ext cx="4231639" cy="2886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a:spLocks noGrp="1"/>
          </p:cNvSpPr>
          <p:nvPr>
            <p:ph type="title"/>
          </p:nvPr>
        </p:nvSpPr>
        <p:spPr>
          <a:xfrm>
            <a:off x="2592925" y="624111"/>
            <a:ext cx="8911687" cy="4500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3.Bisecting K-means Algorithm</a:t>
            </a:r>
            <a:endParaRPr sz="2000" b="1"/>
          </a:p>
        </p:txBody>
      </p:sp>
      <p:sp>
        <p:nvSpPr>
          <p:cNvPr id="198" name="Google Shape;198;p6"/>
          <p:cNvSpPr txBox="1">
            <a:spLocks noGrp="1"/>
          </p:cNvSpPr>
          <p:nvPr>
            <p:ph type="body" idx="1"/>
          </p:nvPr>
        </p:nvSpPr>
        <p:spPr>
          <a:xfrm>
            <a:off x="2589212" y="1162975"/>
            <a:ext cx="8915400" cy="5592932"/>
          </a:xfrm>
          <a:prstGeom prst="rect">
            <a:avLst/>
          </a:prstGeom>
          <a:noFill/>
          <a:ln>
            <a:noFill/>
          </a:ln>
        </p:spPr>
        <p:txBody>
          <a:bodyPr spcFirstLastPara="1" wrap="square" lIns="91425" tIns="45700" rIns="91425" bIns="45700" anchor="t" anchorCtr="0">
            <a:normAutofit/>
          </a:bodyPr>
          <a:lstStyle/>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Bisecting K-Means Algorithm is a modification of the K-Means algorithm. It is a hybrid approach between partitional and hierarchical clustering. It can recognize clusters of any shape and size. </a:t>
            </a:r>
            <a:br>
              <a:rPr lang="en-US" sz="1600" dirty="0">
                <a:solidFill>
                  <a:srgbClr val="273239"/>
                </a:solidFill>
                <a:latin typeface="Calibri" panose="020F0502020204030204" pitchFamily="34" charset="0"/>
                <a:ea typeface="Nunito"/>
                <a:cs typeface="Calibri" panose="020F0502020204030204" pitchFamily="34" charset="0"/>
                <a:sym typeface="Nunito"/>
              </a:rPr>
            </a:br>
            <a:br>
              <a:rPr lang="en-US" sz="1600" dirty="0">
                <a:solidFill>
                  <a:srgbClr val="273239"/>
                </a:solidFill>
                <a:latin typeface="Calibri" panose="020F0502020204030204" pitchFamily="34" charset="0"/>
                <a:ea typeface="Nunito"/>
                <a:cs typeface="Calibri" panose="020F0502020204030204" pitchFamily="34" charset="0"/>
                <a:sym typeface="Nunito"/>
              </a:rPr>
            </a:br>
            <a:r>
              <a:rPr lang="en-US" sz="1600" b="1" dirty="0">
                <a:solidFill>
                  <a:srgbClr val="273239"/>
                </a:solidFill>
                <a:latin typeface="Calibri" panose="020F0502020204030204" pitchFamily="34" charset="0"/>
                <a:ea typeface="Nunito"/>
                <a:cs typeface="Calibri" panose="020F0502020204030204" pitchFamily="34" charset="0"/>
                <a:sym typeface="Nunito"/>
              </a:rPr>
              <a:t>Overcoming K-Means limitations</a:t>
            </a:r>
            <a:r>
              <a:rPr lang="en-US" sz="1600" dirty="0">
                <a:solidFill>
                  <a:srgbClr val="273239"/>
                </a:solidFill>
                <a:latin typeface="Calibri" panose="020F0502020204030204" pitchFamily="34" charset="0"/>
                <a:ea typeface="Nunito"/>
                <a:cs typeface="Calibri" panose="020F0502020204030204" pitchFamily="34" charset="0"/>
                <a:sym typeface="Nunito"/>
              </a:rPr>
              <a:t>:</a:t>
            </a: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only identifies spherical-shaped clusters </a:t>
            </a:r>
            <a:r>
              <a:rPr lang="en-US" sz="1600" b="0" i="0" dirty="0" err="1">
                <a:solidFill>
                  <a:srgbClr val="273239"/>
                </a:solidFill>
                <a:latin typeface="Calibri" panose="020F0502020204030204" pitchFamily="34" charset="0"/>
                <a:ea typeface="Nunito"/>
                <a:cs typeface="Calibri" panose="020F0502020204030204" pitchFamily="34" charset="0"/>
                <a:sym typeface="Nunito"/>
              </a:rPr>
              <a:t>i.e</a:t>
            </a:r>
            <a:r>
              <a:rPr lang="en-US" sz="1600" b="0" i="0" dirty="0">
                <a:solidFill>
                  <a:srgbClr val="273239"/>
                </a:solidFill>
                <a:latin typeface="Calibri" panose="020F0502020204030204" pitchFamily="34" charset="0"/>
                <a:ea typeface="Nunito"/>
                <a:cs typeface="Calibri" panose="020F0502020204030204" pitchFamily="34" charset="0"/>
                <a:sym typeface="Nunito"/>
              </a:rPr>
              <a:t> it cannot identify, if the clusters are non-spherical or of various sizes and densities.</a:t>
            </a:r>
            <a:endParaRPr lang="en-US"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suffers from local minima and has a problem when the data contains outliers.</a:t>
            </a:r>
            <a:br>
              <a:rPr lang="en-US" sz="1600" b="0" i="0" dirty="0">
                <a:solidFill>
                  <a:srgbClr val="273239"/>
                </a:solidFill>
                <a:latin typeface="Calibri" panose="020F0502020204030204" pitchFamily="34" charset="0"/>
                <a:ea typeface="Nunito"/>
                <a:cs typeface="Calibri" panose="020F0502020204030204" pitchFamily="34" charset="0"/>
                <a:sym typeface="Nunito"/>
              </a:rPr>
            </a:br>
            <a:br>
              <a:rPr lang="en-US" sz="1600" b="0" i="0" dirty="0">
                <a:solidFill>
                  <a:srgbClr val="273239"/>
                </a:solidFill>
                <a:latin typeface="Calibri" panose="020F0502020204030204" pitchFamily="34" charset="0"/>
                <a:ea typeface="Nunito"/>
                <a:cs typeface="Calibri" panose="020F0502020204030204" pitchFamily="34" charset="0"/>
                <a:sym typeface="Nunito"/>
              </a:rPr>
            </a:br>
            <a:r>
              <a:rPr lang="en-US" sz="1600" b="1" dirty="0">
                <a:solidFill>
                  <a:srgbClr val="273239"/>
                </a:solidFill>
                <a:latin typeface="Calibri" panose="020F0502020204030204" pitchFamily="34" charset="0"/>
                <a:ea typeface="Nunito"/>
                <a:cs typeface="Calibri" panose="020F0502020204030204" pitchFamily="34" charset="0"/>
                <a:sym typeface="Nunito"/>
              </a:rPr>
              <a:t>Merits:</a:t>
            </a:r>
            <a:endParaRPr sz="1600" b="1"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beats K-Means in entropy measurement.</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When K is big, bisecting k-means is more effective. Every data point in the data collection and k centroids are used in the K-means method for computation. As a result, computation time is shortened.</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While k-means is known to yield clusters of varied sizes, bisecting k-means results in clusters of comparable sizes.</a:t>
            </a:r>
            <a:endParaRPr sz="1600" dirty="0">
              <a:latin typeface="Calibri" panose="020F0502020204030204" pitchFamily="34" charset="0"/>
              <a:cs typeface="Calibri" panose="020F0502020204030204" pitchFamily="34" charset="0"/>
            </a:endParaRPr>
          </a:p>
          <a:p>
            <a:pPr marL="342900" lvl="0" indent="-228600" algn="l" rtl="0">
              <a:spcBef>
                <a:spcPts val="100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2592925" y="624110"/>
            <a:ext cx="8911687" cy="20151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04" name="Google Shape;204;p7" descr="Bisecting K-Means and Regular K-Means Performance Comparison — scikit-learn  1.5.1 documentation"/>
          <p:cNvPicPr preferRelativeResize="0">
            <a:picLocks noGrp="1"/>
          </p:cNvPicPr>
          <p:nvPr>
            <p:ph type="body" idx="1"/>
          </p:nvPr>
        </p:nvPicPr>
        <p:blipFill rotWithShape="1">
          <a:blip r:embed="rId3">
            <a:alphaModFix/>
          </a:blip>
          <a:srcRect/>
          <a:stretch/>
        </p:blipFill>
        <p:spPr>
          <a:xfrm>
            <a:off x="1879000" y="1083076"/>
            <a:ext cx="6199680" cy="2583199"/>
          </a:xfrm>
          <a:prstGeom prst="rect">
            <a:avLst/>
          </a:prstGeom>
          <a:noFill/>
          <a:ln>
            <a:noFill/>
          </a:ln>
        </p:spPr>
      </p:pic>
      <p:pic>
        <p:nvPicPr>
          <p:cNvPr id="205" name="Google Shape;205;p7" descr="Bisecting K-Means Algorithm Introduction - GeeksforGeeks"/>
          <p:cNvPicPr preferRelativeResize="0"/>
          <p:nvPr/>
        </p:nvPicPr>
        <p:blipFill rotWithShape="1">
          <a:blip r:embed="rId4">
            <a:alphaModFix/>
          </a:blip>
          <a:srcRect/>
          <a:stretch/>
        </p:blipFill>
        <p:spPr>
          <a:xfrm>
            <a:off x="8635340" y="1615735"/>
            <a:ext cx="2386472" cy="4270529"/>
          </a:xfrm>
          <a:prstGeom prst="rect">
            <a:avLst/>
          </a:prstGeom>
          <a:noFill/>
          <a:ln>
            <a:noFill/>
          </a:ln>
        </p:spPr>
      </p:pic>
      <p:pic>
        <p:nvPicPr>
          <p:cNvPr id="206" name="Google Shape;206;p7" descr="Refining Clustering Dynamics: An Exploration of Bisecting K-Means for  Enhanced Data Segmentation | by Everton Gomede, PhD | Artificial  Intelligence in Plain English"/>
          <p:cNvPicPr preferRelativeResize="0"/>
          <p:nvPr/>
        </p:nvPicPr>
        <p:blipFill rotWithShape="1">
          <a:blip r:embed="rId5">
            <a:alphaModFix/>
          </a:blip>
          <a:srcRect/>
          <a:stretch/>
        </p:blipFill>
        <p:spPr>
          <a:xfrm>
            <a:off x="4057095" y="3731864"/>
            <a:ext cx="2743200" cy="28928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xfrm>
            <a:off x="2592925" y="624110"/>
            <a:ext cx="8911687" cy="4145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4.Mean shift Clustering</a:t>
            </a:r>
            <a:endParaRPr sz="2000" b="1"/>
          </a:p>
        </p:txBody>
      </p:sp>
      <p:sp>
        <p:nvSpPr>
          <p:cNvPr id="212" name="Google Shape;212;p8"/>
          <p:cNvSpPr txBox="1">
            <a:spLocks noGrp="1"/>
          </p:cNvSpPr>
          <p:nvPr>
            <p:ph type="body" idx="1"/>
          </p:nvPr>
        </p:nvSpPr>
        <p:spPr>
          <a:xfrm>
            <a:off x="2589212" y="1038687"/>
            <a:ext cx="8915400" cy="581931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b="1" dirty="0" err="1">
                <a:solidFill>
                  <a:srgbClr val="273239"/>
                </a:solidFill>
                <a:latin typeface="Calibri" panose="020F0502020204030204" pitchFamily="34" charset="0"/>
                <a:cs typeface="Calibri" panose="020F0502020204030204" pitchFamily="34" charset="0"/>
                <a:sym typeface="Nunito"/>
              </a:rPr>
              <a:t>Meanshift</a:t>
            </a:r>
            <a:r>
              <a:rPr lang="en-US" sz="1600" dirty="0">
                <a:solidFill>
                  <a:srgbClr val="273239"/>
                </a:solidFill>
                <a:latin typeface="Calibri" panose="020F0502020204030204" pitchFamily="34" charset="0"/>
                <a:cs typeface="Calibri" panose="020F0502020204030204" pitchFamily="34" charset="0"/>
                <a:sym typeface="Nunito"/>
              </a:rPr>
              <a:t> is falling under the category of a clustering algorithm in contrast of Unsupervised learning that assigns the data points to the clusters iteratively by shifting points towards the mode (mode is the highest density of data points in the region, in the context of the </a:t>
            </a:r>
            <a:r>
              <a:rPr lang="en-US" sz="1600" dirty="0" err="1">
                <a:solidFill>
                  <a:srgbClr val="273239"/>
                </a:solidFill>
                <a:latin typeface="Calibri" panose="020F0502020204030204" pitchFamily="34" charset="0"/>
                <a:cs typeface="Calibri" panose="020F0502020204030204" pitchFamily="34" charset="0"/>
                <a:sym typeface="Nunito"/>
              </a:rPr>
              <a:t>Meanshift</a:t>
            </a:r>
            <a:r>
              <a:rPr lang="en-US" sz="1600" dirty="0">
                <a:solidFill>
                  <a:srgbClr val="273239"/>
                </a:solidFill>
                <a:latin typeface="Calibri" panose="020F0502020204030204" pitchFamily="34" charset="0"/>
                <a:cs typeface="Calibri" panose="020F0502020204030204" pitchFamily="34" charset="0"/>
                <a:sym typeface="Nunito"/>
              </a:rPr>
              <a:t>). As such, it is also known as the Mode-seeking algorithm. Mean-shift algorithm has applications in the field of image processing and computer vision.</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Given a set of data points, the algorithm iteratively assigns each data point towards the closest cluster centroid and direction to the closest cluster centroid is determined by where most of the points nearby are at. So each iteration each data point will move closer to where the most points are at, which is or will lead to the cluster center. When the algorithm stops, each point is assigned to a cluster.</a:t>
            </a:r>
            <a:br>
              <a:rPr lang="en-US" sz="1600" dirty="0">
                <a:solidFill>
                  <a:srgbClr val="273239"/>
                </a:solidFill>
                <a:latin typeface="Calibri" panose="020F0502020204030204" pitchFamily="34" charset="0"/>
                <a:cs typeface="Calibri" panose="020F0502020204030204" pitchFamily="34" charset="0"/>
                <a:sym typeface="Nunito"/>
              </a:rPr>
            </a:br>
            <a:br>
              <a:rPr lang="en-US" sz="1600"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Merits: </a:t>
            </a:r>
            <a:endParaRPr sz="1600" b="1"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Mean-shift clustering is a non-parametric, density-based clustering algorithm that can be used to identify clusters in a dataset. It is particularly useful for datasets where the clusters have arbitrary shapes and are not well-separated by linear boundaries.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mean-shift does not require specifying the number of clusters in advance. The number of clusters is determined by the algorithm with respect to the data. </a:t>
            </a:r>
            <a:br>
              <a:rPr lang="en-US" sz="1600" dirty="0">
                <a:solidFill>
                  <a:srgbClr val="273239"/>
                </a:solidFill>
                <a:latin typeface="Calibri" panose="020F0502020204030204" pitchFamily="34" charset="0"/>
                <a:cs typeface="Calibri" panose="020F0502020204030204" pitchFamily="34" charset="0"/>
                <a:sym typeface="Nunito"/>
              </a:rPr>
            </a:br>
            <a:br>
              <a:rPr lang="en-US" sz="1600" dirty="0">
                <a:solidFill>
                  <a:srgbClr val="273239"/>
                </a:solidFill>
                <a:latin typeface="Calibri" panose="020F0502020204030204" pitchFamily="34" charset="0"/>
                <a:cs typeface="Calibri" panose="020F0502020204030204" pitchFamily="34" charset="0"/>
                <a:sym typeface="Nunito"/>
              </a:rPr>
            </a:br>
            <a:r>
              <a:rPr lang="en-US" sz="1600" b="1" dirty="0">
                <a:solidFill>
                  <a:srgbClr val="273239"/>
                </a:solidFill>
                <a:latin typeface="Calibri" panose="020F0502020204030204" pitchFamily="34" charset="0"/>
                <a:cs typeface="Calibri" panose="020F0502020204030204" pitchFamily="34" charset="0"/>
                <a:sym typeface="Nunito"/>
              </a:rPr>
              <a:t>Demerits:</a:t>
            </a: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Computationally expensive.</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2592925" y="624110"/>
            <a:ext cx="8911687" cy="22814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18" name="Google Shape;218;p9" descr="Improved Mean Shift clustering procedure (take all data points as... |  Download Scientific Diagram"/>
          <p:cNvPicPr preferRelativeResize="0">
            <a:picLocks noGrp="1"/>
          </p:cNvPicPr>
          <p:nvPr>
            <p:ph type="body" idx="1"/>
          </p:nvPr>
        </p:nvPicPr>
        <p:blipFill rotWithShape="1">
          <a:blip r:embed="rId3">
            <a:alphaModFix/>
          </a:blip>
          <a:srcRect/>
          <a:stretch/>
        </p:blipFill>
        <p:spPr>
          <a:xfrm>
            <a:off x="3883411" y="738183"/>
            <a:ext cx="3831284" cy="2273229"/>
          </a:xfrm>
          <a:prstGeom prst="rect">
            <a:avLst/>
          </a:prstGeom>
          <a:noFill/>
          <a:ln>
            <a:noFill/>
          </a:ln>
        </p:spPr>
      </p:pic>
      <p:pic>
        <p:nvPicPr>
          <p:cNvPr id="219" name="Google Shape;219;p9" descr="Flowchart of Mean Shift clustering algorithm. In this section, the candidate stem points within the height of 4 m are projected on the horizontal plane for the Mean Shift clustering. For a stem point set X={x i ∈ℝ 2 , i=1, 2, …, n} in the horizontal plane, the mean shift vector of any point x i in the point set is 1"/>
          <p:cNvPicPr preferRelativeResize="0"/>
          <p:nvPr/>
        </p:nvPicPr>
        <p:blipFill rotWithShape="1">
          <a:blip r:embed="rId4">
            <a:alphaModFix/>
          </a:blip>
          <a:srcRect/>
          <a:stretch/>
        </p:blipFill>
        <p:spPr>
          <a:xfrm>
            <a:off x="2685759" y="3616541"/>
            <a:ext cx="8096250" cy="2057400"/>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1937</Words>
  <Application>Microsoft Office PowerPoint</Application>
  <PresentationFormat>Widescreen</PresentationFormat>
  <Paragraphs>66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Google Sans</vt:lpstr>
      <vt:lpstr>Noto Sans Symbols</vt:lpstr>
      <vt:lpstr>Nunito</vt:lpstr>
      <vt:lpstr>Wisp</vt:lpstr>
      <vt:lpstr>Machine Learning – Clustering Algorithms</vt:lpstr>
      <vt:lpstr>1. K-means Clustering</vt:lpstr>
      <vt:lpstr>PowerPoint Presentation</vt:lpstr>
      <vt:lpstr>2.Agglomerative Clustering</vt:lpstr>
      <vt:lpstr>PowerPoint Presentation</vt:lpstr>
      <vt:lpstr>3.Bisecting K-means Algorithm</vt:lpstr>
      <vt:lpstr>PowerPoint Presentation</vt:lpstr>
      <vt:lpstr>4.Mean shift Clustering</vt:lpstr>
      <vt:lpstr>PowerPoint Presentation</vt:lpstr>
      <vt:lpstr>5.BIRCH</vt:lpstr>
      <vt:lpstr>PowerPoint Presentation</vt:lpstr>
      <vt:lpstr>6.dbscan</vt:lpstr>
      <vt:lpstr>PowerPoint Presentation</vt:lpstr>
      <vt:lpstr>7.hdbscan</vt:lpstr>
      <vt:lpstr>PowerPoint Presentation</vt:lpstr>
      <vt:lpstr>8.Optics</vt:lpstr>
      <vt:lpstr>PowerPoint Presentation</vt:lpstr>
      <vt:lpstr>9. Spectral</vt:lpstr>
      <vt:lpstr>PowerPoint Presentation</vt:lpstr>
      <vt:lpstr>10. Affinity Propogation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Clustering Algorithms</dc:title>
  <dc:creator>MY PC</dc:creator>
  <cp:lastModifiedBy>Immanuel</cp:lastModifiedBy>
  <cp:revision>7</cp:revision>
  <dcterms:created xsi:type="dcterms:W3CDTF">2024-09-07T11:16:44Z</dcterms:created>
  <dcterms:modified xsi:type="dcterms:W3CDTF">2024-10-03T11:19:18Z</dcterms:modified>
</cp:coreProperties>
</file>