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sldIdLst>
    <p:sldId id="291" r:id="rId2"/>
    <p:sldId id="298" r:id="rId3"/>
    <p:sldId id="281" r:id="rId4"/>
    <p:sldId id="290" r:id="rId5"/>
    <p:sldId id="293" r:id="rId6"/>
    <p:sldId id="294" r:id="rId7"/>
    <p:sldId id="296" r:id="rId8"/>
    <p:sldId id="297" r:id="rId9"/>
    <p:sldId id="300" r:id="rId10"/>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850" y="62"/>
      </p:cViewPr>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8/23/2024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3</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4</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429885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8/23/2024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8/23/2024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8/23/2024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8/23/2024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8/23/2024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8/23/2024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8/23/2024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8/23/2024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8/23/2024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8/23/2024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8/23/2024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8/23/2024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1245686" y="193837"/>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246701" y="1374645"/>
            <a:ext cx="6150990" cy="5425331"/>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a:t>
            </a:r>
            <a:r>
              <a:rPr lang="en-IN" sz="2400" i="0" dirty="0">
                <a:solidFill>
                  <a:srgbClr val="212529"/>
                </a:solidFill>
                <a:effectLst/>
                <a:latin typeface="montserratregular"/>
              </a:rPr>
              <a:t>1648</a:t>
            </a:r>
            <a:endParaRPr lang="en-US" sz="2400"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a:t>
            </a:r>
            <a:r>
              <a:rPr lang="en-US" sz="2400" b="0" i="0" dirty="0">
                <a:solidFill>
                  <a:srgbClr val="212529"/>
                </a:solidFill>
                <a:effectLst/>
                <a:highlight>
                  <a:srgbClr val="FFFFFF"/>
                </a:highlight>
                <a:latin typeface="montserratregular"/>
              </a:rPr>
              <a:t>Online Chatbot Ticketing System</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a:t>
            </a:r>
            <a:r>
              <a:rPr lang="en-IN" sz="2400" b="0" i="0" dirty="0">
                <a:solidFill>
                  <a:srgbClr val="212529"/>
                </a:solidFill>
                <a:effectLst/>
                <a:latin typeface="montserratregular"/>
              </a:rPr>
              <a:t>Travel &amp; Tourism</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a:t>
            </a:r>
            <a:r>
              <a:rPr lang="en-US" sz="2400" dirty="0">
                <a:latin typeface="Arial" panose="020B0604020202020204" pitchFamily="34" charset="0"/>
                <a:cs typeface="Arial" panose="020B0604020202020204" pitchFamily="34" charset="0"/>
              </a:rPr>
              <a:t>Software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 </a:t>
            </a:r>
            <a:r>
              <a:rPr lang="en-US" sz="2400" dirty="0">
                <a:latin typeface="Arial" panose="020B0604020202020204" pitchFamily="34" charset="0"/>
                <a:cs typeface="Arial" panose="020B0604020202020204" pitchFamily="34" charset="0"/>
              </a:rPr>
              <a:t>IT04</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a:t>
            </a:r>
            <a:endParaRPr lang="en-IN" sz="2400" b="1" dirty="0">
              <a:latin typeface="Arial" panose="020B0604020202020204" pitchFamily="34" charset="0"/>
              <a:cs typeface="Arial" panose="020B0604020202020204" pitchFamily="34" charset="0"/>
            </a:endParaRPr>
          </a:p>
        </p:txBody>
      </p:sp>
      <p:pic>
        <p:nvPicPr>
          <p:cNvPr id="13" name="Google Shape;93;p2"/>
          <p:cNvPicPr preferRelativeResize="0"/>
          <p:nvPr/>
        </p:nvPicPr>
        <p:blipFill rotWithShape="1">
          <a:blip r:embed="rId3">
            <a:alphaModFix/>
          </a:blip>
          <a:srcRect/>
          <a:stretch/>
        </p:blipFill>
        <p:spPr>
          <a:xfrm>
            <a:off x="9874006" y="0"/>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4AC6E-6137-E23B-6C8C-C1A8027AAB15}"/>
              </a:ext>
            </a:extLst>
          </p:cNvPr>
          <p:cNvSpPr>
            <a:spLocks noGrp="1"/>
          </p:cNvSpPr>
          <p:nvPr>
            <p:ph type="title"/>
          </p:nvPr>
        </p:nvSpPr>
        <p:spPr/>
        <p:txBody>
          <a:bodyPr/>
          <a:lstStyle/>
          <a:p>
            <a:r>
              <a:rPr lang="en-IN" sz="3600" b="1" dirty="0">
                <a:solidFill>
                  <a:srgbClr val="FF0000"/>
                </a:solidFill>
                <a:latin typeface="Times New Roman" panose="02020603050405020304" pitchFamily="18" charset="0"/>
                <a:cs typeface="Times New Roman" panose="02020603050405020304" pitchFamily="18" charset="0"/>
              </a:rPr>
              <a:t>PROBLEM DESCRIPTION</a:t>
            </a:r>
          </a:p>
        </p:txBody>
      </p:sp>
      <p:sp>
        <p:nvSpPr>
          <p:cNvPr id="3" name="Content Placeholder 2">
            <a:extLst>
              <a:ext uri="{FF2B5EF4-FFF2-40B4-BE49-F238E27FC236}">
                <a16:creationId xmlns:a16="http://schemas.microsoft.com/office/drawing/2014/main" id="{B335E1AD-AD60-594E-2689-4F372F7A92BD}"/>
              </a:ext>
            </a:extLst>
          </p:cNvPr>
          <p:cNvSpPr>
            <a:spLocks noGrp="1"/>
          </p:cNvSpPr>
          <p:nvPr>
            <p:ph idx="1"/>
          </p:nvPr>
        </p:nvSpPr>
        <p:spPr>
          <a:xfrm>
            <a:off x="609600" y="810239"/>
            <a:ext cx="10972800" cy="5030788"/>
          </a:xfrm>
        </p:spPr>
        <p:txBody>
          <a:bodyPr/>
          <a:lstStyle/>
          <a:p>
            <a:pPr marL="0" indent="0">
              <a:buNone/>
            </a:pPr>
            <a:r>
              <a:rPr lang="en-US" sz="1600" dirty="0">
                <a:latin typeface="Times New Roman" panose="02020603050405020304" pitchFamily="18" charset="0"/>
                <a:cs typeface="Times New Roman" panose="02020603050405020304" pitchFamily="18" charset="0"/>
              </a:rPr>
              <a:t>Background: Visitors to museums often face several significant challenges due to manual ticket booking systems. One prominent issue is the inefficiency and time consumption associated with the process. Long queues are common, especially during peak hours, weekends, or special exhibitions, leading to frustration and impatience among visitors. Besides the wait times, the manual system is prone to errors, such as incorrect ticket issuance, double bookings, or lost records, which can cause further delays and inconvenience. Overall, these challenges associated with manual ticket booking systems significantly detract from the visitor experience, reducing satisfaction and potentially impacting the museum's reputation and visitor numbers. Description: The implementation of a chatbot for ticket booking in a museum addresses several critical needs, enhancing the overall visitor experience and streamlining museum operations. Here are the key reasons for adopting a chatbot ticket booking system: </a:t>
            </a:r>
          </a:p>
          <a:p>
            <a:pPr marL="0" indent="0">
              <a:buNone/>
            </a:pPr>
            <a:r>
              <a:rPr lang="en-US" sz="1800" dirty="0">
                <a:latin typeface="Times New Roman" panose="02020603050405020304" pitchFamily="18" charset="0"/>
                <a:cs typeface="Times New Roman" panose="02020603050405020304" pitchFamily="18" charset="0"/>
              </a:rPr>
              <a:t>1.Improved Customer Service </a:t>
            </a:r>
          </a:p>
          <a:p>
            <a:pPr marL="0" indent="0">
              <a:buNone/>
            </a:pPr>
            <a:r>
              <a:rPr lang="en-US" sz="1800" dirty="0">
                <a:latin typeface="Times New Roman" panose="02020603050405020304" pitchFamily="18" charset="0"/>
                <a:cs typeface="Times New Roman" panose="02020603050405020304" pitchFamily="18" charset="0"/>
              </a:rPr>
              <a:t>2. Efficient Handling of High Volumes </a:t>
            </a:r>
          </a:p>
          <a:p>
            <a:pPr marL="0" indent="0">
              <a:buNone/>
            </a:pPr>
            <a:r>
              <a:rPr lang="en-US" sz="1800" dirty="0">
                <a:latin typeface="Times New Roman" panose="02020603050405020304" pitchFamily="18" charset="0"/>
                <a:cs typeface="Times New Roman" panose="02020603050405020304" pitchFamily="18" charset="0"/>
              </a:rPr>
              <a:t>3.Cost-Effective Solution </a:t>
            </a:r>
          </a:p>
          <a:p>
            <a:pPr marL="0" indent="0">
              <a:buNone/>
            </a:pPr>
            <a:r>
              <a:rPr lang="en-US" sz="1800" dirty="0">
                <a:latin typeface="Times New Roman" panose="02020603050405020304" pitchFamily="18" charset="0"/>
                <a:cs typeface="Times New Roman" panose="02020603050405020304" pitchFamily="18" charset="0"/>
              </a:rPr>
              <a:t>4. Data Collection and Analysis </a:t>
            </a:r>
          </a:p>
          <a:p>
            <a:pPr marL="0" indent="0">
              <a:buNone/>
            </a:pPr>
            <a:r>
              <a:rPr lang="en-US" sz="1800" dirty="0">
                <a:latin typeface="Times New Roman" panose="02020603050405020304" pitchFamily="18" charset="0"/>
                <a:cs typeface="Times New Roman" panose="02020603050405020304" pitchFamily="18" charset="0"/>
              </a:rPr>
              <a:t>5. Accessibility </a:t>
            </a:r>
          </a:p>
          <a:p>
            <a:pPr marL="0" indent="0">
              <a:buNone/>
            </a:pPr>
            <a:r>
              <a:rPr lang="en-US" sz="1800" dirty="0">
                <a:latin typeface="Times New Roman" panose="02020603050405020304" pitchFamily="18" charset="0"/>
                <a:cs typeface="Times New Roman" panose="02020603050405020304" pitchFamily="18" charset="0"/>
              </a:rPr>
              <a:t>6. Reduced Human Error </a:t>
            </a:r>
          </a:p>
          <a:p>
            <a:pPr marL="0" indent="0">
              <a:buNone/>
            </a:pPr>
            <a:r>
              <a:rPr lang="en-US" sz="1800" dirty="0">
                <a:latin typeface="Times New Roman" panose="02020603050405020304" pitchFamily="18" charset="0"/>
                <a:cs typeface="Times New Roman" panose="02020603050405020304" pitchFamily="18" charset="0"/>
              </a:rPr>
              <a:t>7. Multilingual Support </a:t>
            </a:r>
          </a:p>
          <a:p>
            <a:pPr marL="0" indent="0">
              <a:buNone/>
            </a:pPr>
            <a:r>
              <a:rPr lang="en-US" sz="1800" dirty="0">
                <a:latin typeface="Times New Roman" panose="02020603050405020304" pitchFamily="18" charset="0"/>
                <a:cs typeface="Times New Roman" panose="02020603050405020304" pitchFamily="18" charset="0"/>
              </a:rPr>
              <a:t>8. Enhanced Marketing and Promotion</a:t>
            </a:r>
          </a:p>
          <a:p>
            <a:pPr marL="0" indent="0">
              <a:buNone/>
            </a:pPr>
            <a:r>
              <a:rPr lang="en-US" sz="1400" dirty="0">
                <a:latin typeface="Times New Roman" panose="02020603050405020304" pitchFamily="18" charset="0"/>
                <a:cs typeface="Times New Roman" panose="02020603050405020304" pitchFamily="18" charset="0"/>
              </a:rPr>
              <a:t>Expected Solution: An efficient and responsive multilingual chatbot based ticketing system that can handle all kinds of bookings from gate entry to shows. Payment gateway should also be integrated to make it fully free from human intervention. It will also provide analytics to aid in more efficient decision making process.</a:t>
            </a:r>
            <a:endParaRPr lang="en-IN" sz="14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D40EAD4-FC78-03AF-6F2A-0E3BC4FB7972}"/>
              </a:ext>
            </a:extLst>
          </p:cNvPr>
          <p:cNvSpPr>
            <a:spLocks noGrp="1"/>
          </p:cNvSpPr>
          <p:nvPr>
            <p:ph type="ftr" sz="quarter" idx="11"/>
          </p:nvPr>
        </p:nvSpPr>
        <p:spPr/>
        <p:txBody>
          <a:bodyPr/>
          <a:lstStyle/>
          <a:p>
            <a:pPr>
              <a:defRPr/>
            </a:pPr>
            <a:r>
              <a:rPr lang="en-US" dirty="0"/>
              <a:t>@SIH Idea submission- Template</a:t>
            </a:r>
          </a:p>
        </p:txBody>
      </p:sp>
      <p:sp>
        <p:nvSpPr>
          <p:cNvPr id="5" name="Slide Number Placeholder 4">
            <a:extLst>
              <a:ext uri="{FF2B5EF4-FFF2-40B4-BE49-F238E27FC236}">
                <a16:creationId xmlns:a16="http://schemas.microsoft.com/office/drawing/2014/main" id="{AF26707A-E852-3A59-9D4C-FF9FE3AA4E36}"/>
              </a:ext>
            </a:extLst>
          </p:cNvPr>
          <p:cNvSpPr>
            <a:spLocks noGrp="1"/>
          </p:cNvSpPr>
          <p:nvPr>
            <p:ph type="sldNum" sz="quarter" idx="12"/>
          </p:nvPr>
        </p:nvSpPr>
        <p:spPr/>
        <p:txBody>
          <a:bodyPr/>
          <a:lstStyle/>
          <a:p>
            <a:fld id="{677C3CE7-23F7-4828-823C-E0205DF2CF97}" type="slidenum">
              <a:rPr lang="en-US" smtClean="0"/>
              <a:pPr/>
              <a:t>2</a:t>
            </a:fld>
            <a:endParaRPr lang="en-US"/>
          </a:p>
        </p:txBody>
      </p:sp>
    </p:spTree>
    <p:extLst>
      <p:ext uri="{BB962C8B-B14F-4D97-AF65-F5344CB8AC3E}">
        <p14:creationId xmlns:p14="http://schemas.microsoft.com/office/powerpoint/2010/main" val="379515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776247" y="32664"/>
            <a:ext cx="7819697" cy="1680521"/>
          </a:xfrm>
        </p:spPr>
        <p:txBody>
          <a:bodyPr/>
          <a:lstStyle/>
          <a:p>
            <a:pPr eaLnBrk="1" hangingPunct="1"/>
            <a:br>
              <a:rPr lang="en-US" sz="2800" b="1" dirty="0">
                <a:latin typeface="Times New Roman" panose="02020603050405020304" pitchFamily="18" charset="0"/>
                <a:ea typeface="ＭＳ Ｐゴシック" pitchFamily="1" charset="-128"/>
                <a:cs typeface="Times New Roman" panose="02020603050405020304" pitchFamily="18" charset="0"/>
              </a:rPr>
            </a:br>
            <a:r>
              <a:rPr lang="en-US" sz="2800" b="1" dirty="0" err="1">
                <a:solidFill>
                  <a:srgbClr val="C00000"/>
                </a:solidFill>
                <a:latin typeface="Times New Roman"/>
                <a:ea typeface="Times New Roman"/>
                <a:cs typeface="Times New Roman"/>
                <a:sym typeface="Times New Roman"/>
              </a:rPr>
              <a:t>SmartMuse</a:t>
            </a:r>
            <a:r>
              <a:rPr lang="en-US" sz="2800" b="1" dirty="0">
                <a:solidFill>
                  <a:srgbClr val="C00000"/>
                </a:solidFill>
                <a:latin typeface="Times New Roman"/>
                <a:ea typeface="Times New Roman"/>
                <a:cs typeface="Times New Roman"/>
                <a:sym typeface="Times New Roman"/>
              </a:rPr>
              <a:t>: AI-Powered Multilingual Ticketing Chatbot for Museums</a:t>
            </a:r>
            <a:endParaRPr lang="en-US" sz="2800" b="1" dirty="0">
              <a:latin typeface="Times New Roman" panose="02020603050405020304" pitchFamily="18" charset="0"/>
              <a:ea typeface="ＭＳ Ｐゴシック" pitchFamily="1" charset="-128"/>
              <a:cs typeface="Times New Roman" panose="02020603050405020304" pitchFamily="18" charset="0"/>
            </a:endParaRPr>
          </a:p>
        </p:txBody>
      </p:sp>
      <p:sp>
        <p:nvSpPr>
          <p:cNvPr id="15362" name="TextBox 8"/>
          <p:cNvSpPr txBox="1">
            <a:spLocks noChangeArrowheads="1"/>
          </p:cNvSpPr>
          <p:nvPr/>
        </p:nvSpPr>
        <p:spPr bwMode="auto">
          <a:xfrm>
            <a:off x="-1" y="2064921"/>
            <a:ext cx="12191999" cy="3385542"/>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3200" b="1" u="sng" dirty="0">
                <a:solidFill>
                  <a:schemeClr val="tx2"/>
                </a:solidFill>
                <a:latin typeface="Arial" pitchFamily="34" charset="0"/>
                <a:cs typeface="Arial" pitchFamily="34" charset="0"/>
              </a:rPr>
              <a:t>Proposed Solution (Prototype)</a:t>
            </a:r>
          </a:p>
          <a:p>
            <a:pPr marL="342900" indent="-342900">
              <a:buFont typeface="Wingdings" panose="05000000000000000000" pitchFamily="2" charset="2"/>
              <a:buChar char="v"/>
            </a:pPr>
            <a:endParaRPr lang="en-US" sz="3200" u="sng" dirty="0">
              <a:solidFill>
                <a:schemeClr val="tx2"/>
              </a:solidFill>
              <a:latin typeface="Arial" pitchFamily="34" charset="0"/>
              <a:cs typeface="Arial" pitchFamily="34" charset="0"/>
            </a:endParaRPr>
          </a:p>
          <a:p>
            <a:pPr marL="514350" lvl="0" indent="-514350" algn="just" rtl="0">
              <a:lnSpc>
                <a:spcPct val="100000"/>
              </a:lnSpc>
              <a:spcBef>
                <a:spcPts val="400"/>
              </a:spcBef>
              <a:spcAft>
                <a:spcPts val="0"/>
              </a:spcAft>
              <a:buClr>
                <a:schemeClr val="dk1"/>
              </a:buClr>
              <a:buSzPts val="1600"/>
              <a:buAutoNum type="arabicPeriod"/>
            </a:pPr>
            <a:r>
              <a:rPr lang="en-US" sz="2400" dirty="0">
                <a:latin typeface="Times New Roman"/>
                <a:ea typeface="Times New Roman"/>
                <a:cs typeface="Times New Roman"/>
                <a:sym typeface="Times New Roman"/>
              </a:rPr>
              <a:t>Develop a multilingual, chatbot-based ticketing system that automates the entire booking process, including payments and analytics.</a:t>
            </a:r>
          </a:p>
          <a:p>
            <a:pPr marL="514350" lvl="0" indent="-514350" algn="just" rtl="0">
              <a:lnSpc>
                <a:spcPct val="100000"/>
              </a:lnSpc>
              <a:spcBef>
                <a:spcPts val="400"/>
              </a:spcBef>
              <a:spcAft>
                <a:spcPts val="0"/>
              </a:spcAft>
              <a:buClr>
                <a:schemeClr val="dk1"/>
              </a:buClr>
              <a:buSzPts val="1600"/>
              <a:buAutoNum type="arabicPeriod"/>
            </a:pPr>
            <a:endParaRPr lang="en-US" sz="2400" dirty="0">
              <a:latin typeface="Times New Roman"/>
              <a:ea typeface="Times New Roman"/>
              <a:cs typeface="Times New Roman"/>
              <a:sym typeface="Times New Roman"/>
            </a:endParaRPr>
          </a:p>
          <a:p>
            <a:pPr marL="514350" lvl="0" indent="-514350" algn="just" rtl="0">
              <a:lnSpc>
                <a:spcPct val="100000"/>
              </a:lnSpc>
              <a:spcBef>
                <a:spcPts val="400"/>
              </a:spcBef>
              <a:spcAft>
                <a:spcPts val="0"/>
              </a:spcAft>
              <a:buClr>
                <a:schemeClr val="dk1"/>
              </a:buClr>
              <a:buSzPts val="1600"/>
              <a:buAutoNum type="arabicPeriod"/>
            </a:pPr>
            <a:r>
              <a:rPr lang="en-US" sz="2400" dirty="0">
                <a:latin typeface="Times New Roman"/>
                <a:ea typeface="Times New Roman"/>
                <a:cs typeface="Times New Roman"/>
                <a:sym typeface="Times New Roman"/>
              </a:rPr>
              <a:t>Enhance visitor satisfaction by reducing wait times, minimizing errors, and providing 24/7 customer support in multiple languages.</a:t>
            </a:r>
          </a:p>
          <a:p>
            <a:pPr marL="342900" indent="-342900">
              <a:buFont typeface="Arial" panose="020B0604020202020204" pitchFamily="34" charset="0"/>
              <a:buChar char="•"/>
            </a:pPr>
            <a:endParaRPr lang="en-US" sz="2000" u="sng" dirty="0">
              <a:solidFill>
                <a:schemeClr val="tx2"/>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945424" y="26590"/>
            <a:ext cx="2246575" cy="1149075"/>
          </a:xfrm>
          <a:prstGeom prst="rect">
            <a:avLst/>
          </a:prstGeom>
          <a:noFill/>
          <a:ln>
            <a:noFill/>
          </a:ln>
        </p:spPr>
      </p:pic>
      <p:sp>
        <p:nvSpPr>
          <p:cNvPr id="3" name="Oval 2" descr="Your startup LOGO">
            <a:extLst>
              <a:ext uri="{FF2B5EF4-FFF2-40B4-BE49-F238E27FC236}">
                <a16:creationId xmlns:a16="http://schemas.microsoft.com/office/drawing/2014/main" id="{D010F583-E5E0-7254-949D-D48CCF0146CB}"/>
              </a:ext>
              <a:ext uri="{C183D7F6-B498-43B3-948B-1728B52AA6E4}">
                <adec:decorative xmlns:adec="http://schemas.microsoft.com/office/drawing/2017/decorative" val="0"/>
              </a:ext>
            </a:extLst>
          </p:cNvPr>
          <p:cNvSpPr/>
          <p:nvPr/>
        </p:nvSpPr>
        <p:spPr>
          <a:xfrm>
            <a:off x="-1" y="128564"/>
            <a:ext cx="1902373" cy="87039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dirty="0"/>
          </a:p>
          <a:p>
            <a:pPr algn="ctr"/>
            <a:r>
              <a:rPr lang="en-IN" dirty="0" err="1"/>
              <a:t>Hexalite</a:t>
            </a:r>
            <a:endParaRPr lang="en-IN" dirty="0"/>
          </a:p>
          <a:p>
            <a:pPr algn="ct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525517" y="1059580"/>
            <a:ext cx="11225049" cy="4801314"/>
          </a:xfrm>
          <a:prstGeom prst="rect">
            <a:avLst/>
          </a:prstGeom>
          <a:noFill/>
          <a:ln w="9525">
            <a:noFill/>
            <a:miter lim="800000"/>
            <a:headEnd/>
            <a:tailEnd/>
          </a:ln>
        </p:spPr>
        <p:txBody>
          <a:bodyPr wrap="square">
            <a:spAutoFit/>
          </a:bodyPr>
          <a:lstStyle/>
          <a:p>
            <a:r>
              <a:rPr lang="en-IN" dirty="0">
                <a:latin typeface="Times New Roman" panose="02020603050405020304" pitchFamily="18" charset="0"/>
                <a:cs typeface="Times New Roman" panose="02020603050405020304" pitchFamily="18" charset="0"/>
              </a:rPr>
              <a:t>1.</a:t>
            </a:r>
            <a:r>
              <a:rPr lang="en-IN" b="1" dirty="0">
                <a:latin typeface="Times New Roman" panose="02020603050405020304" pitchFamily="18" charset="0"/>
                <a:cs typeface="Times New Roman" panose="02020603050405020304" pitchFamily="18" charset="0"/>
              </a:rPr>
              <a:t>Chatbot Framework:</a:t>
            </a:r>
          </a:p>
          <a:p>
            <a:r>
              <a:rPr lang="en-IN" dirty="0">
                <a:latin typeface="Times New Roman" panose="02020603050405020304" pitchFamily="18" charset="0"/>
                <a:cs typeface="Times New Roman" panose="02020603050405020304" pitchFamily="18" charset="0"/>
              </a:rPr>
              <a:t>	 Telegram Bot or Azure bot framework for developing the chatbot.</a:t>
            </a:r>
          </a:p>
          <a:p>
            <a:r>
              <a:rPr lang="en-IN" dirty="0">
                <a:latin typeface="Times New Roman" panose="02020603050405020304" pitchFamily="18" charset="0"/>
                <a:cs typeface="Times New Roman" panose="02020603050405020304" pitchFamily="18" charset="0"/>
              </a:rPr>
              <a:t>2. </a:t>
            </a:r>
            <a:r>
              <a:rPr lang="en-IN" b="1" dirty="0">
                <a:latin typeface="Times New Roman" panose="02020603050405020304" pitchFamily="18" charset="0"/>
                <a:cs typeface="Times New Roman" panose="02020603050405020304" pitchFamily="18" charset="0"/>
              </a:rPr>
              <a:t>Backend Development:</a:t>
            </a:r>
          </a:p>
          <a:p>
            <a:r>
              <a:rPr lang="en-IN" dirty="0">
                <a:latin typeface="Times New Roman" panose="02020603050405020304" pitchFamily="18" charset="0"/>
                <a:cs typeface="Times New Roman" panose="02020603050405020304" pitchFamily="18" charset="0"/>
              </a:rPr>
              <a:t>	 Node.js for server-side logic and API integration.</a:t>
            </a:r>
          </a:p>
          <a:p>
            <a:r>
              <a:rPr lang="en-IN" dirty="0">
                <a:latin typeface="Times New Roman" panose="02020603050405020304" pitchFamily="18" charset="0"/>
                <a:cs typeface="Times New Roman" panose="02020603050405020304" pitchFamily="18" charset="0"/>
              </a:rPr>
              <a:t>3. </a:t>
            </a:r>
            <a:r>
              <a:rPr lang="en-IN" b="1" dirty="0">
                <a:latin typeface="Times New Roman" panose="02020603050405020304" pitchFamily="18" charset="0"/>
                <a:cs typeface="Times New Roman" panose="02020603050405020304" pitchFamily="18" charset="0"/>
              </a:rPr>
              <a:t>Database:</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MongoDB for managing bookings and user data.</a:t>
            </a:r>
          </a:p>
          <a:p>
            <a:r>
              <a:rPr lang="en-IN" dirty="0">
                <a:latin typeface="Times New Roman" panose="02020603050405020304" pitchFamily="18" charset="0"/>
                <a:cs typeface="Times New Roman" panose="02020603050405020304" pitchFamily="18" charset="0"/>
              </a:rPr>
              <a:t>4. </a:t>
            </a:r>
            <a:r>
              <a:rPr lang="en-IN" b="1" dirty="0">
                <a:latin typeface="Times New Roman" panose="02020603050405020304" pitchFamily="18" charset="0"/>
                <a:cs typeface="Times New Roman" panose="02020603050405020304" pitchFamily="18" charset="0"/>
              </a:rPr>
              <a:t>Payment Gateway Integration:</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Razorpay</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Paypal</a:t>
            </a:r>
            <a:r>
              <a:rPr lang="en-IN" dirty="0">
                <a:latin typeface="Times New Roman" panose="02020603050405020304" pitchFamily="18" charset="0"/>
                <a:cs typeface="Times New Roman" panose="02020603050405020304" pitchFamily="18" charset="0"/>
              </a:rPr>
              <a:t> for processing payments.</a:t>
            </a:r>
          </a:p>
          <a:p>
            <a:r>
              <a:rPr lang="en-IN" dirty="0">
                <a:latin typeface="Times New Roman" panose="02020603050405020304" pitchFamily="18" charset="0"/>
                <a:cs typeface="Times New Roman" panose="02020603050405020304" pitchFamily="18" charset="0"/>
              </a:rPr>
              <a:t>5. </a:t>
            </a:r>
            <a:r>
              <a:rPr lang="en-IN" b="1" dirty="0">
                <a:latin typeface="Times New Roman" panose="02020603050405020304" pitchFamily="18" charset="0"/>
                <a:cs typeface="Times New Roman" panose="02020603050405020304" pitchFamily="18" charset="0"/>
              </a:rPr>
              <a:t>Analytics:</a:t>
            </a:r>
          </a:p>
          <a:p>
            <a:r>
              <a:rPr lang="en-IN" dirty="0">
                <a:latin typeface="Times New Roman" panose="02020603050405020304" pitchFamily="18" charset="0"/>
                <a:cs typeface="Times New Roman" panose="02020603050405020304" pitchFamily="18" charset="0"/>
              </a:rPr>
              <a:t>	 Power BI for tracking user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 and generating reports.</a:t>
            </a:r>
          </a:p>
          <a:p>
            <a:r>
              <a:rPr lang="en-IN" dirty="0">
                <a:latin typeface="Times New Roman" panose="02020603050405020304" pitchFamily="18" charset="0"/>
                <a:cs typeface="Times New Roman" panose="02020603050405020304" pitchFamily="18" charset="0"/>
              </a:rPr>
              <a:t>6.</a:t>
            </a:r>
            <a:r>
              <a:rPr lang="en-IN" b="1" dirty="0">
                <a:latin typeface="Times New Roman" panose="02020603050405020304" pitchFamily="18" charset="0"/>
                <a:cs typeface="Times New Roman" panose="02020603050405020304" pitchFamily="18" charset="0"/>
              </a:rPr>
              <a:t>Cloud Hosting: </a:t>
            </a:r>
          </a:p>
          <a:p>
            <a:r>
              <a:rPr lang="en-IN" dirty="0">
                <a:latin typeface="Times New Roman" panose="02020603050405020304" pitchFamily="18" charset="0"/>
                <a:cs typeface="Times New Roman" panose="02020603050405020304" pitchFamily="18" charset="0"/>
              </a:rPr>
              <a:t>	Azure for deploying and managing the application.</a:t>
            </a:r>
          </a:p>
          <a:p>
            <a:r>
              <a:rPr lang="en-IN" dirty="0">
                <a:latin typeface="Times New Roman" panose="02020603050405020304" pitchFamily="18" charset="0"/>
                <a:cs typeface="Times New Roman" panose="02020603050405020304" pitchFamily="18" charset="0"/>
              </a:rPr>
              <a:t>7. </a:t>
            </a:r>
            <a:r>
              <a:rPr lang="en-IN" b="1" dirty="0">
                <a:latin typeface="Times New Roman" panose="02020603050405020304" pitchFamily="18" charset="0"/>
                <a:cs typeface="Times New Roman" panose="02020603050405020304" pitchFamily="18" charset="0"/>
              </a:rPr>
              <a:t>Natural Language Processing (NLP):</a:t>
            </a:r>
          </a:p>
          <a:p>
            <a:r>
              <a:rPr lang="en-IN" dirty="0">
                <a:latin typeface="Times New Roman" panose="02020603050405020304" pitchFamily="18" charset="0"/>
                <a:cs typeface="Times New Roman" panose="02020603050405020304" pitchFamily="18" charset="0"/>
              </a:rPr>
              <a:t>	Google Cloud Natural Language API for enhancing chatbot's language understanding.</a:t>
            </a:r>
          </a:p>
          <a:p>
            <a:r>
              <a:rPr lang="en-IN" dirty="0">
                <a:latin typeface="Times New Roman" panose="02020603050405020304" pitchFamily="18" charset="0"/>
                <a:cs typeface="Times New Roman" panose="02020603050405020304" pitchFamily="18" charset="0"/>
              </a:rPr>
              <a:t>8. </a:t>
            </a:r>
            <a:r>
              <a:rPr lang="en-IN" b="1" dirty="0">
                <a:latin typeface="Times New Roman" panose="02020603050405020304" pitchFamily="18" charset="0"/>
                <a:cs typeface="Times New Roman" panose="02020603050405020304" pitchFamily="18" charset="0"/>
              </a:rPr>
              <a:t>Multilingual Support: </a:t>
            </a:r>
          </a:p>
          <a:p>
            <a:r>
              <a:rPr lang="en-IN" dirty="0">
                <a:latin typeface="Times New Roman" panose="02020603050405020304" pitchFamily="18" charset="0"/>
                <a:cs typeface="Times New Roman" panose="02020603050405020304" pitchFamily="18" charset="0"/>
              </a:rPr>
              <a:t>	Google Translate API for real-time language translation.</a:t>
            </a:r>
          </a:p>
          <a:p>
            <a:pPr marL="342900" indent="-342900" algn="just">
              <a:buFont typeface="Arial" panose="020B0604020202020204" pitchFamily="34" charset="0"/>
              <a:buChar char="•"/>
            </a:pPr>
            <a:endParaRPr lang="en-US"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4</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Oval 1" descr="Your startup LOGO">
            <a:extLst>
              <a:ext uri="{FF2B5EF4-FFF2-40B4-BE49-F238E27FC236}">
                <a16:creationId xmlns:a16="http://schemas.microsoft.com/office/drawing/2014/main" id="{FB202642-E86A-CD4B-E66B-F21DFFB3FBF8}"/>
              </a:ext>
              <a:ext uri="{C183D7F6-B498-43B3-948B-1728B52AA6E4}">
                <adec:decorative xmlns:adec="http://schemas.microsoft.com/office/drawing/2017/decorative" val="0"/>
              </a:ext>
            </a:extLst>
          </p:cNvPr>
          <p:cNvSpPr/>
          <p:nvPr/>
        </p:nvSpPr>
        <p:spPr>
          <a:xfrm>
            <a:off x="-1" y="128564"/>
            <a:ext cx="1902373" cy="87039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dirty="0"/>
          </a:p>
          <a:p>
            <a:pPr algn="ctr"/>
            <a:r>
              <a:rPr lang="en-IN" dirty="0" err="1"/>
              <a:t>Hexalite</a:t>
            </a:r>
            <a:endParaRPr lang="en-IN" dirty="0"/>
          </a:p>
          <a:p>
            <a:pPr algn="ct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1187669" y="995082"/>
            <a:ext cx="9385300" cy="5324535"/>
          </a:xfrm>
          <a:prstGeom prst="rect">
            <a:avLst/>
          </a:prstGeom>
          <a:noFill/>
          <a:ln w="9525">
            <a:noFill/>
            <a:miter lim="800000"/>
            <a:headEnd/>
            <a:tailEnd/>
          </a:ln>
        </p:spPr>
        <p:txBody>
          <a:bodyPr wrap="square">
            <a:spAutoFit/>
          </a:bodyPr>
          <a:lstStyle/>
          <a:p>
            <a:r>
              <a:rPr lang="en-US" sz="2000" b="1" dirty="0">
                <a:latin typeface="Times New Roman" panose="02020603050405020304" pitchFamily="18" charset="0"/>
                <a:cs typeface="Times New Roman" panose="02020603050405020304" pitchFamily="18" charset="0"/>
              </a:rPr>
              <a:t>Feasibility Analysis:</a:t>
            </a:r>
          </a:p>
          <a:p>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feasible due to the availability of mature AI technology, ease of integration with existing systems, and its scalability. The system can enhance visitor experience, reduce operational costs, and provide valuable data insights for the museum.</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Potential Challenges and Risks:</a:t>
            </a:r>
          </a:p>
          <a:p>
            <a:pPr lvl="1">
              <a:buFont typeface="+mj-lt"/>
              <a:buAutoNum type="arabicPeriod"/>
            </a:pPr>
            <a:r>
              <a:rPr lang="en-US" sz="2000" b="1" dirty="0">
                <a:latin typeface="Times New Roman" panose="02020603050405020304" pitchFamily="18" charset="0"/>
                <a:cs typeface="Times New Roman" panose="02020603050405020304" pitchFamily="18" charset="0"/>
              </a:rPr>
              <a:t>Technical Issues:</a:t>
            </a:r>
            <a:r>
              <a:rPr lang="en-US" sz="2000" dirty="0">
                <a:latin typeface="Times New Roman" panose="02020603050405020304" pitchFamily="18" charset="0"/>
                <a:cs typeface="Times New Roman" panose="02020603050405020304" pitchFamily="18" charset="0"/>
              </a:rPr>
              <a:t> Integration difficulties with existing museum systems and potential bugs in the chatbot could disrupt operations.</a:t>
            </a:r>
          </a:p>
          <a:p>
            <a:pPr lvl="1">
              <a:buFont typeface="+mj-lt"/>
              <a:buAutoNum type="arabicPeriod"/>
            </a:pPr>
            <a:r>
              <a:rPr lang="en-US" sz="2000" b="1" dirty="0">
                <a:latin typeface="Times New Roman" panose="02020603050405020304" pitchFamily="18" charset="0"/>
                <a:cs typeface="Times New Roman" panose="02020603050405020304" pitchFamily="18" charset="0"/>
              </a:rPr>
              <a:t>User Resistance:</a:t>
            </a:r>
            <a:r>
              <a:rPr lang="en-US" sz="2000" dirty="0">
                <a:latin typeface="Times New Roman" panose="02020603050405020304" pitchFamily="18" charset="0"/>
                <a:cs typeface="Times New Roman" panose="02020603050405020304" pitchFamily="18" charset="0"/>
              </a:rPr>
              <a:t> Visitors, especially those less tech-savvy</a:t>
            </a:r>
          </a:p>
          <a:p>
            <a:pPr lvl="1">
              <a:buFont typeface="+mj-lt"/>
              <a:buAutoNum type="arabicPeriod"/>
            </a:pPr>
            <a:r>
              <a:rPr lang="en-US" sz="2000" b="1" dirty="0">
                <a:latin typeface="Times New Roman" panose="02020603050405020304" pitchFamily="18" charset="0"/>
                <a:cs typeface="Times New Roman" panose="02020603050405020304" pitchFamily="18" charset="0"/>
              </a:rPr>
              <a:t>Cybersecurity Risks:</a:t>
            </a:r>
            <a:r>
              <a:rPr lang="en-US" sz="2000" dirty="0">
                <a:latin typeface="Times New Roman" panose="02020603050405020304" pitchFamily="18" charset="0"/>
                <a:cs typeface="Times New Roman" panose="02020603050405020304" pitchFamily="18" charset="0"/>
              </a:rPr>
              <a:t> The system could be vulnerable to data and cyber-attacks.</a:t>
            </a:r>
          </a:p>
          <a:p>
            <a:pPr lvl="1">
              <a:buFont typeface="+mj-lt"/>
              <a:buAutoNum type="arabicPeriod"/>
            </a:pPr>
            <a:r>
              <a:rPr lang="en-US" sz="2000" b="1" dirty="0">
                <a:latin typeface="Times New Roman" panose="02020603050405020304" pitchFamily="18" charset="0"/>
                <a:cs typeface="Times New Roman" panose="02020603050405020304" pitchFamily="18" charset="0"/>
              </a:rPr>
              <a:t>Initial Costs:</a:t>
            </a:r>
            <a:r>
              <a:rPr lang="en-US" sz="2000" dirty="0">
                <a:latin typeface="Times New Roman" panose="02020603050405020304" pitchFamily="18" charset="0"/>
                <a:cs typeface="Times New Roman" panose="02020603050405020304" pitchFamily="18" charset="0"/>
              </a:rPr>
              <a:t> High upfront investment for implementation might strain the budget.</a:t>
            </a:r>
          </a:p>
          <a:p>
            <a:pPr lvl="1">
              <a:buFont typeface="+mj-lt"/>
              <a:buAutoNum type="arabicPeriod"/>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Strategies for Overcoming Challenges:</a:t>
            </a:r>
          </a:p>
          <a:p>
            <a:pPr lvl="1">
              <a:buFont typeface="+mj-lt"/>
              <a:buAutoNum type="arabicPeriod"/>
            </a:pPr>
            <a:r>
              <a:rPr lang="en-US" sz="2000" dirty="0">
                <a:latin typeface="Times New Roman" panose="02020603050405020304" pitchFamily="18" charset="0"/>
                <a:cs typeface="Times New Roman" panose="02020603050405020304" pitchFamily="18" charset="0"/>
              </a:rPr>
              <a:t>Thorough Testing and Iteration</a:t>
            </a:r>
          </a:p>
          <a:p>
            <a:pPr lvl="1">
              <a:buFont typeface="+mj-lt"/>
              <a:buAutoNum type="arabicPeriod"/>
            </a:pPr>
            <a:r>
              <a:rPr lang="en-US" sz="2000" dirty="0">
                <a:latin typeface="Times New Roman" panose="02020603050405020304" pitchFamily="18" charset="0"/>
                <a:cs typeface="Times New Roman" panose="02020603050405020304" pitchFamily="18" charset="0"/>
              </a:rPr>
              <a:t>User Training and Support</a:t>
            </a:r>
          </a:p>
          <a:p>
            <a:pPr lvl="1">
              <a:buFont typeface="+mj-lt"/>
              <a:buAutoNum type="arabicPeriod"/>
            </a:pPr>
            <a:r>
              <a:rPr lang="en-US" sz="2000" dirty="0">
                <a:latin typeface="Times New Roman" panose="02020603050405020304" pitchFamily="18" charset="0"/>
                <a:cs typeface="Times New Roman" panose="02020603050405020304" pitchFamily="18" charset="0"/>
              </a:rPr>
              <a:t>Robust Security Measures</a:t>
            </a:r>
          </a:p>
          <a:p>
            <a:pPr lvl="1">
              <a:buFont typeface="+mj-lt"/>
              <a:buAutoNum type="arabicPeriod"/>
            </a:pPr>
            <a:r>
              <a:rPr lang="en-US" sz="2000" dirty="0">
                <a:latin typeface="Times New Roman" panose="02020603050405020304" pitchFamily="18" charset="0"/>
                <a:cs typeface="Times New Roman" panose="02020603050405020304" pitchFamily="18" charset="0"/>
              </a:rPr>
              <a:t>Phased Implementation</a:t>
            </a:r>
            <a:endParaRPr kumimoji="0" lang="en-US" sz="20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Oval 1" descr="Your startup LOGO">
            <a:extLst>
              <a:ext uri="{FF2B5EF4-FFF2-40B4-BE49-F238E27FC236}">
                <a16:creationId xmlns:a16="http://schemas.microsoft.com/office/drawing/2014/main" id="{2D68FE79-CA0C-4EB0-E854-3A4919D13801}"/>
              </a:ext>
              <a:ext uri="{C183D7F6-B498-43B3-948B-1728B52AA6E4}">
                <adec:decorative xmlns:adec="http://schemas.microsoft.com/office/drawing/2017/decorative" val="0"/>
              </a:ext>
            </a:extLst>
          </p:cNvPr>
          <p:cNvSpPr/>
          <p:nvPr/>
        </p:nvSpPr>
        <p:spPr>
          <a:xfrm>
            <a:off x="-1" y="128564"/>
            <a:ext cx="1902373" cy="87039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dirty="0"/>
          </a:p>
          <a:p>
            <a:pPr algn="ctr"/>
            <a:r>
              <a:rPr lang="en-IN" dirty="0" err="1"/>
              <a:t>Hexalite</a:t>
            </a:r>
            <a:endParaRPr lang="en-IN" dirty="0"/>
          </a:p>
          <a:p>
            <a:pPr algn="ctr"/>
            <a:endParaRPr lang="en-IN" dirty="0"/>
          </a:p>
        </p:txBody>
      </p:sp>
    </p:spTree>
    <p:extLst>
      <p:ext uri="{BB962C8B-B14F-4D97-AF65-F5344CB8AC3E}">
        <p14:creationId xmlns:p14="http://schemas.microsoft.com/office/powerpoint/2010/main" val="375338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1403349" y="1203818"/>
            <a:ext cx="8928320" cy="4093428"/>
          </a:xfrm>
          <a:prstGeom prst="rect">
            <a:avLst/>
          </a:prstGeom>
          <a:noFill/>
          <a:ln w="9525">
            <a:noFill/>
            <a:miter lim="800000"/>
            <a:headEnd/>
            <a:tailEnd/>
          </a:ln>
        </p:spPr>
        <p:txBody>
          <a:bodyPr wrap="square">
            <a:spAutoFit/>
          </a:bodyPr>
          <a:lstStyle/>
          <a:p>
            <a:r>
              <a:rPr lang="en-US" sz="2000" b="1" dirty="0">
                <a:latin typeface="Times New Roman" panose="02020603050405020304" pitchFamily="18" charset="0"/>
                <a:cs typeface="Times New Roman" panose="02020603050405020304" pitchFamily="18" charset="0"/>
              </a:rPr>
              <a:t>Potential Impact on the Target Audience:</a:t>
            </a:r>
          </a:p>
          <a:p>
            <a:r>
              <a:rPr lang="en-US" sz="2000" dirty="0">
                <a:latin typeface="Times New Roman" panose="02020603050405020304" pitchFamily="18" charset="0"/>
                <a:cs typeface="Times New Roman" panose="02020603050405020304" pitchFamily="18" charset="0"/>
              </a:rPr>
              <a:t>	The chatbot ticketing system will make it easier and faster for visitors to book tickets, leading to higher satisfaction and potentially increasing the number of visitors to the museum.</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Benefits of the Solution:</a:t>
            </a:r>
          </a:p>
          <a:p>
            <a:pPr lvl="1">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Social:</a:t>
            </a:r>
            <a:r>
              <a:rPr lang="en-US" sz="2000" dirty="0">
                <a:latin typeface="Times New Roman" panose="02020603050405020304" pitchFamily="18" charset="0"/>
                <a:cs typeface="Times New Roman" panose="02020603050405020304" pitchFamily="18" charset="0"/>
              </a:rPr>
              <a:t> Makes the museum more accessible to everyone, including non-English speakers and people with disabilities.</a:t>
            </a:r>
          </a:p>
          <a:p>
            <a:pPr lvl="1">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Economic:</a:t>
            </a:r>
            <a:r>
              <a:rPr lang="en-US" sz="2000" dirty="0">
                <a:latin typeface="Times New Roman" panose="02020603050405020304" pitchFamily="18" charset="0"/>
                <a:cs typeface="Times New Roman" panose="02020603050405020304" pitchFamily="18" charset="0"/>
              </a:rPr>
              <a:t> Saves money by reducing the need for manual ticketing staff and minimizing errors.</a:t>
            </a:r>
          </a:p>
          <a:p>
            <a:pPr lvl="1">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Environmental:</a:t>
            </a:r>
            <a:r>
              <a:rPr lang="en-US" sz="2000" dirty="0">
                <a:latin typeface="Times New Roman" panose="02020603050405020304" pitchFamily="18" charset="0"/>
                <a:cs typeface="Times New Roman" panose="02020603050405020304" pitchFamily="18" charset="0"/>
              </a:rPr>
              <a:t> Cuts down on paper usage by eliminating physical tickets, helping the museum be more eco-friendly.</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000" dirty="0">
              <a:solidFill>
                <a:prstClr val="black"/>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Oval 1" descr="Your startup LOGO">
            <a:extLst>
              <a:ext uri="{FF2B5EF4-FFF2-40B4-BE49-F238E27FC236}">
                <a16:creationId xmlns:a16="http://schemas.microsoft.com/office/drawing/2014/main" id="{436122AD-BB8E-9507-4E44-649EA90E3058}"/>
              </a:ext>
              <a:ext uri="{C183D7F6-B498-43B3-948B-1728B52AA6E4}">
                <adec:decorative xmlns:adec="http://schemas.microsoft.com/office/drawing/2017/decorative" val="0"/>
              </a:ext>
            </a:extLst>
          </p:cNvPr>
          <p:cNvSpPr/>
          <p:nvPr/>
        </p:nvSpPr>
        <p:spPr>
          <a:xfrm>
            <a:off x="-1" y="128564"/>
            <a:ext cx="1902373" cy="87039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dirty="0"/>
          </a:p>
          <a:p>
            <a:pPr algn="ctr"/>
            <a:r>
              <a:rPr lang="en-IN" dirty="0" err="1"/>
              <a:t>Hexalite</a:t>
            </a:r>
            <a:endParaRPr lang="en-IN" dirty="0"/>
          </a:p>
          <a:p>
            <a:pPr algn="ctr"/>
            <a:endParaRPr lang="en-IN" dirty="0"/>
          </a:p>
        </p:txBody>
      </p:sp>
    </p:spTree>
    <p:extLst>
      <p:ext uri="{BB962C8B-B14F-4D97-AF65-F5344CB8AC3E}">
        <p14:creationId xmlns:p14="http://schemas.microsoft.com/office/powerpoint/2010/main" val="299714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2" name="Picture 1">
            <a:extLst>
              <a:ext uri="{FF2B5EF4-FFF2-40B4-BE49-F238E27FC236}">
                <a16:creationId xmlns:a16="http://schemas.microsoft.com/office/drawing/2014/main" id="{021DF9D1-314B-91EE-7EBE-B785F6B232E8}"/>
              </a:ext>
            </a:extLst>
          </p:cNvPr>
          <p:cNvPicPr>
            <a:picLocks noChangeAspect="1"/>
          </p:cNvPicPr>
          <p:nvPr/>
        </p:nvPicPr>
        <p:blipFill>
          <a:blip r:embed="rId4"/>
          <a:stretch>
            <a:fillRect/>
          </a:stretch>
        </p:blipFill>
        <p:spPr>
          <a:xfrm>
            <a:off x="2879797" y="0"/>
            <a:ext cx="5769455" cy="6858000"/>
          </a:xfrm>
          <a:prstGeom prst="rect">
            <a:avLst/>
          </a:prstGeom>
        </p:spPr>
      </p:pic>
      <p:sp>
        <p:nvSpPr>
          <p:cNvPr id="4" name="Oval 3" descr="Your startup LOGO">
            <a:extLst>
              <a:ext uri="{FF2B5EF4-FFF2-40B4-BE49-F238E27FC236}">
                <a16:creationId xmlns:a16="http://schemas.microsoft.com/office/drawing/2014/main" id="{1871A4D7-E5E9-830A-022D-CCD4AB02BE2D}"/>
              </a:ext>
              <a:ext uri="{C183D7F6-B498-43B3-948B-1728B52AA6E4}">
                <adec:decorative xmlns:adec="http://schemas.microsoft.com/office/drawing/2017/decorative" val="0"/>
              </a:ext>
            </a:extLst>
          </p:cNvPr>
          <p:cNvSpPr/>
          <p:nvPr/>
        </p:nvSpPr>
        <p:spPr>
          <a:xfrm>
            <a:off x="-1" y="128564"/>
            <a:ext cx="1902373" cy="87039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dirty="0"/>
          </a:p>
          <a:p>
            <a:pPr algn="ctr"/>
            <a:r>
              <a:rPr lang="en-IN" dirty="0" err="1"/>
              <a:t>Hexalite</a:t>
            </a:r>
            <a:endParaRPr lang="en-IN" dirty="0"/>
          </a:p>
          <a:p>
            <a:pPr algn="ctr"/>
            <a:endParaRPr lang="en-IN" dirty="0"/>
          </a:p>
        </p:txBody>
      </p:sp>
    </p:spTree>
    <p:extLst>
      <p:ext uri="{BB962C8B-B14F-4D97-AF65-F5344CB8AC3E}">
        <p14:creationId xmlns:p14="http://schemas.microsoft.com/office/powerpoint/2010/main" val="3916788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8</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4" name="Picture 3">
            <a:extLst>
              <a:ext uri="{FF2B5EF4-FFF2-40B4-BE49-F238E27FC236}">
                <a16:creationId xmlns:a16="http://schemas.microsoft.com/office/drawing/2014/main" id="{74D31A82-7698-B827-C8FB-CAB79B2D787B}"/>
              </a:ext>
            </a:extLst>
          </p:cNvPr>
          <p:cNvPicPr>
            <a:picLocks noChangeAspect="1"/>
          </p:cNvPicPr>
          <p:nvPr/>
        </p:nvPicPr>
        <p:blipFill>
          <a:blip r:embed="rId4"/>
          <a:stretch>
            <a:fillRect/>
          </a:stretch>
        </p:blipFill>
        <p:spPr>
          <a:xfrm>
            <a:off x="1957865" y="755686"/>
            <a:ext cx="2944071" cy="5606991"/>
          </a:xfrm>
          <a:prstGeom prst="rect">
            <a:avLst/>
          </a:prstGeom>
        </p:spPr>
      </p:pic>
      <p:pic>
        <p:nvPicPr>
          <p:cNvPr id="9" name="Picture 8">
            <a:extLst>
              <a:ext uri="{FF2B5EF4-FFF2-40B4-BE49-F238E27FC236}">
                <a16:creationId xmlns:a16="http://schemas.microsoft.com/office/drawing/2014/main" id="{AA63CD27-DDC0-7766-6B6A-7C80D817869E}"/>
              </a:ext>
            </a:extLst>
          </p:cNvPr>
          <p:cNvPicPr>
            <a:picLocks noChangeAspect="1"/>
          </p:cNvPicPr>
          <p:nvPr/>
        </p:nvPicPr>
        <p:blipFill>
          <a:blip r:embed="rId5"/>
          <a:stretch>
            <a:fillRect/>
          </a:stretch>
        </p:blipFill>
        <p:spPr>
          <a:xfrm>
            <a:off x="5124075" y="708208"/>
            <a:ext cx="3360544" cy="5481324"/>
          </a:xfrm>
          <a:prstGeom prst="rect">
            <a:avLst/>
          </a:prstGeom>
        </p:spPr>
      </p:pic>
      <p:sp>
        <p:nvSpPr>
          <p:cNvPr id="5" name="Oval 4" descr="Your startup LOGO">
            <a:extLst>
              <a:ext uri="{FF2B5EF4-FFF2-40B4-BE49-F238E27FC236}">
                <a16:creationId xmlns:a16="http://schemas.microsoft.com/office/drawing/2014/main" id="{863E7925-03DA-61EA-A92E-592AAD7E5C7D}"/>
              </a:ext>
              <a:ext uri="{C183D7F6-B498-43B3-948B-1728B52AA6E4}">
                <adec:decorative xmlns:adec="http://schemas.microsoft.com/office/drawing/2017/decorative" val="0"/>
              </a:ext>
            </a:extLst>
          </p:cNvPr>
          <p:cNvSpPr/>
          <p:nvPr/>
        </p:nvSpPr>
        <p:spPr>
          <a:xfrm>
            <a:off x="-1" y="128564"/>
            <a:ext cx="1902373" cy="87039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dirty="0"/>
          </a:p>
          <a:p>
            <a:pPr algn="ctr"/>
            <a:r>
              <a:rPr lang="en-IN" dirty="0" err="1"/>
              <a:t>Hexalite</a:t>
            </a:r>
            <a:endParaRPr lang="en-IN" dirty="0"/>
          </a:p>
          <a:p>
            <a:pPr algn="ctr"/>
            <a:endParaRPr lang="en-IN" dirty="0"/>
          </a:p>
        </p:txBody>
      </p:sp>
      <p:sp>
        <p:nvSpPr>
          <p:cNvPr id="11" name="TextBox 10">
            <a:extLst>
              <a:ext uri="{FF2B5EF4-FFF2-40B4-BE49-F238E27FC236}">
                <a16:creationId xmlns:a16="http://schemas.microsoft.com/office/drawing/2014/main" id="{268DB9BD-4A50-343F-F87E-B6E4D0B5D010}"/>
              </a:ext>
            </a:extLst>
          </p:cNvPr>
          <p:cNvSpPr txBox="1"/>
          <p:nvPr/>
        </p:nvSpPr>
        <p:spPr>
          <a:xfrm>
            <a:off x="8797101" y="1680184"/>
            <a:ext cx="2393589" cy="923330"/>
          </a:xfrm>
          <a:prstGeom prst="rect">
            <a:avLst/>
          </a:prstGeom>
          <a:noFill/>
        </p:spPr>
        <p:txBody>
          <a:bodyPr wrap="square">
            <a:spAutoFit/>
          </a:bodyPr>
          <a:lstStyle/>
          <a:p>
            <a:r>
              <a:rPr lang="en-IN" dirty="0"/>
              <a:t>https://youtu.be/Ytb91sx7TmM?si=nhPFQ4Xg9uHM6VW5</a:t>
            </a:r>
          </a:p>
        </p:txBody>
      </p:sp>
      <p:sp>
        <p:nvSpPr>
          <p:cNvPr id="13" name="TextBox 12">
            <a:extLst>
              <a:ext uri="{FF2B5EF4-FFF2-40B4-BE49-F238E27FC236}">
                <a16:creationId xmlns:a16="http://schemas.microsoft.com/office/drawing/2014/main" id="{0FEB3E90-407C-7CF5-0719-7AAB29DE230C}"/>
              </a:ext>
            </a:extLst>
          </p:cNvPr>
          <p:cNvSpPr txBox="1"/>
          <p:nvPr/>
        </p:nvSpPr>
        <p:spPr>
          <a:xfrm>
            <a:off x="8797101" y="3088455"/>
            <a:ext cx="2312333" cy="923330"/>
          </a:xfrm>
          <a:prstGeom prst="rect">
            <a:avLst/>
          </a:prstGeom>
          <a:noFill/>
        </p:spPr>
        <p:txBody>
          <a:bodyPr wrap="square">
            <a:spAutoFit/>
          </a:bodyPr>
          <a:lstStyle/>
          <a:p>
            <a:r>
              <a:rPr lang="en-IN" dirty="0"/>
              <a:t>https://youtu.be/gHofNP2zefk?si=zrZJRpx6CrE2hYUM</a:t>
            </a:r>
          </a:p>
        </p:txBody>
      </p:sp>
      <p:sp>
        <p:nvSpPr>
          <p:cNvPr id="2" name="TextBox 1">
            <a:extLst>
              <a:ext uri="{FF2B5EF4-FFF2-40B4-BE49-F238E27FC236}">
                <a16:creationId xmlns:a16="http://schemas.microsoft.com/office/drawing/2014/main" id="{35CFC668-3280-8701-C241-AA7ED2C24885}"/>
              </a:ext>
            </a:extLst>
          </p:cNvPr>
          <p:cNvSpPr txBox="1"/>
          <p:nvPr/>
        </p:nvSpPr>
        <p:spPr>
          <a:xfrm>
            <a:off x="8917423" y="4345423"/>
            <a:ext cx="2273267" cy="646331"/>
          </a:xfrm>
          <a:prstGeom prst="rect">
            <a:avLst/>
          </a:prstGeom>
          <a:noFill/>
        </p:spPr>
        <p:txBody>
          <a:bodyPr wrap="square" rtlCol="0">
            <a:spAutoFit/>
          </a:bodyPr>
          <a:lstStyle/>
          <a:p>
            <a:r>
              <a:rPr lang="en-IN" b="1" i="0" dirty="0">
                <a:solidFill>
                  <a:srgbClr val="1A2B49"/>
                </a:solidFill>
                <a:effectLst/>
                <a:highlight>
                  <a:srgbClr val="FFFFFF"/>
                </a:highlight>
                <a:latin typeface="GT Eesti"/>
              </a:rPr>
              <a:t>"</a:t>
            </a:r>
            <a:r>
              <a:rPr lang="en-IN" b="1" i="0" dirty="0" err="1">
                <a:solidFill>
                  <a:srgbClr val="1A2B49"/>
                </a:solidFill>
                <a:effectLst/>
                <a:highlight>
                  <a:srgbClr val="FFFFFF"/>
                </a:highlight>
                <a:latin typeface="GT Eesti"/>
              </a:rPr>
              <a:t>Tromsø</a:t>
            </a:r>
            <a:r>
              <a:rPr lang="en-IN" b="1" i="0" dirty="0">
                <a:solidFill>
                  <a:srgbClr val="1A2B49"/>
                </a:solidFill>
                <a:effectLst/>
                <a:highlight>
                  <a:srgbClr val="FFFFFF"/>
                </a:highlight>
                <a:latin typeface="GT Eesti"/>
              </a:rPr>
              <a:t>"</a:t>
            </a:r>
          </a:p>
          <a:p>
            <a:endParaRPr lang="en-IN" dirty="0"/>
          </a:p>
        </p:txBody>
      </p:sp>
    </p:spTree>
    <p:extLst>
      <p:ext uri="{BB962C8B-B14F-4D97-AF65-F5344CB8AC3E}">
        <p14:creationId xmlns:p14="http://schemas.microsoft.com/office/powerpoint/2010/main" val="2341418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951185" y="2533861"/>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Thank You!!</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9</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5" name="Oval 4" descr="Your startup LOGO">
            <a:extLst>
              <a:ext uri="{FF2B5EF4-FFF2-40B4-BE49-F238E27FC236}">
                <a16:creationId xmlns:a16="http://schemas.microsoft.com/office/drawing/2014/main" id="{863E7925-03DA-61EA-A92E-592AAD7E5C7D}"/>
              </a:ext>
              <a:ext uri="{C183D7F6-B498-43B3-948B-1728B52AA6E4}">
                <adec:decorative xmlns:adec="http://schemas.microsoft.com/office/drawing/2017/decorative" val="0"/>
              </a:ext>
            </a:extLst>
          </p:cNvPr>
          <p:cNvSpPr/>
          <p:nvPr/>
        </p:nvSpPr>
        <p:spPr>
          <a:xfrm>
            <a:off x="-1" y="128564"/>
            <a:ext cx="1902373" cy="870396"/>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dirty="0"/>
          </a:p>
          <a:p>
            <a:pPr algn="ctr"/>
            <a:r>
              <a:rPr lang="en-IN" dirty="0" err="1"/>
              <a:t>Hexalite</a:t>
            </a:r>
            <a:endParaRPr lang="en-IN" dirty="0"/>
          </a:p>
          <a:p>
            <a:pPr algn="ctr"/>
            <a:endParaRPr lang="en-IN" dirty="0"/>
          </a:p>
        </p:txBody>
      </p:sp>
    </p:spTree>
    <p:extLst>
      <p:ext uri="{BB962C8B-B14F-4D97-AF65-F5344CB8AC3E}">
        <p14:creationId xmlns:p14="http://schemas.microsoft.com/office/powerpoint/2010/main" val="2412761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7589</TotalTime>
  <Words>781</Words>
  <Application>Microsoft Office PowerPoint</Application>
  <PresentationFormat>Widescreen</PresentationFormat>
  <Paragraphs>107</Paragraphs>
  <Slides>9</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ＭＳ Ｐゴシック</vt:lpstr>
      <vt:lpstr>Arial</vt:lpstr>
      <vt:lpstr>Calibri</vt:lpstr>
      <vt:lpstr>Garamond</vt:lpstr>
      <vt:lpstr>GT Eesti</vt:lpstr>
      <vt:lpstr>montserratregular</vt:lpstr>
      <vt:lpstr>Times New Roman</vt:lpstr>
      <vt:lpstr>TradeGothic</vt:lpstr>
      <vt:lpstr>Wingdings</vt:lpstr>
      <vt:lpstr>Office Theme</vt:lpstr>
      <vt:lpstr>SMART INDIA HACKATHON 2024</vt:lpstr>
      <vt:lpstr>PROBLEM DESCRIPTION</vt:lpstr>
      <vt:lpstr> SmartMuse: AI-Powered Multilingual Ticketing Chatbot for Museums</vt:lpstr>
      <vt:lpstr>TECHNICAL APPROACH</vt:lpstr>
      <vt:lpstr>FEASIBILITY AND VIABILITY</vt:lpstr>
      <vt:lpstr>IMPACT AND BENEFITS</vt:lpstr>
      <vt:lpstr>PowerPoint Presentation</vt:lpstr>
      <vt:lpstr>RESEARCH  AND REFERENCES</vt:lpstr>
      <vt:lpstr>Thank You!!</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Immanuvel R</cp:lastModifiedBy>
  <cp:revision>156</cp:revision>
  <dcterms:created xsi:type="dcterms:W3CDTF">2013-12-12T18:46:50Z</dcterms:created>
  <dcterms:modified xsi:type="dcterms:W3CDTF">2024-08-23T08:30:55Z</dcterms:modified>
  <cp:category/>
</cp:coreProperties>
</file>