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4" r:id="rId1"/>
  </p:sldMasterIdLst>
  <p:notesMasterIdLst>
    <p:notesMasterId r:id="rId21"/>
  </p:notesMasterIdLst>
  <p:sldIdLst>
    <p:sldId id="256" r:id="rId2"/>
    <p:sldId id="257" r:id="rId3"/>
    <p:sldId id="266" r:id="rId4"/>
    <p:sldId id="267" r:id="rId5"/>
    <p:sldId id="259" r:id="rId6"/>
    <p:sldId id="268" r:id="rId7"/>
    <p:sldId id="260" r:id="rId8"/>
    <p:sldId id="261" r:id="rId9"/>
    <p:sldId id="262" r:id="rId10"/>
    <p:sldId id="265" r:id="rId11"/>
    <p:sldId id="274" r:id="rId12"/>
    <p:sldId id="263" r:id="rId13"/>
    <p:sldId id="264" r:id="rId14"/>
    <p:sldId id="269" r:id="rId15"/>
    <p:sldId id="270" r:id="rId16"/>
    <p:sldId id="271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3950" autoAdjust="0"/>
  </p:normalViewPr>
  <p:slideViewPr>
    <p:cSldViewPr snapToGrid="0">
      <p:cViewPr varScale="1">
        <p:scale>
          <a:sx n="106" d="100"/>
          <a:sy n="106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3CD17-20C6-46F2-9CE1-25A008054C4B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FA367-98FC-4438-B00B-F4B21BB1E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2023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ru-RU"/>
              <a:t>Сербинович М.Д.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24508BC-CEE4-4E2C-9396-259403EC8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23605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Сербинович М.Д.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08BC-CEE4-4E2C-9396-259403EC8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70365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Сербинович М.Д.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08BC-CEE4-4E2C-9396-259403EC8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0167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Сербинович М.Д.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08BC-CEE4-4E2C-9396-259403EC8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88266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Сербинович М.Д.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08BC-CEE4-4E2C-9396-259403EC8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73885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Сербинович М.Д.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08BC-CEE4-4E2C-9396-259403EC8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15917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Сербинович М.Д.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08BC-CEE4-4E2C-9396-259403EC8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396523"/>
      </p:ext>
    </p:extLst>
  </p:cSld>
  <p:clrMapOvr>
    <a:masterClrMapping/>
  </p:clrMapOvr>
  <p:transition spd="slow">
    <p:push dir="u"/>
  </p:transition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Сербинович М.Д.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08BC-CEE4-4E2C-9396-259403EC8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59855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Сербинович М.Д.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08BC-CEE4-4E2C-9396-259403EC8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17887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Сербинович М.Д.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24508BC-CEE4-4E2C-9396-259403EC8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95586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2023</a:t>
            </a:r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ru-RU"/>
              <a:t>Сербинович М.Д.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24508BC-CEE4-4E2C-9396-259403EC8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596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2023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ru-RU"/>
              <a:t>Сербинович М.Д.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24508BC-CEE4-4E2C-9396-259403EC8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05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5" r:id="rId1"/>
    <p:sldLayoutId id="2147484536" r:id="rId2"/>
    <p:sldLayoutId id="2147484537" r:id="rId3"/>
    <p:sldLayoutId id="2147484538" r:id="rId4"/>
    <p:sldLayoutId id="2147484539" r:id="rId5"/>
    <p:sldLayoutId id="2147484540" r:id="rId6"/>
    <p:sldLayoutId id="2147484541" r:id="rId7"/>
    <p:sldLayoutId id="2147484542" r:id="rId8"/>
    <p:sldLayoutId id="2147484543" r:id="rId9"/>
    <p:sldLayoutId id="2147484544" r:id="rId10"/>
    <p:sldLayoutId id="2147484545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0D06BF-B274-4DE1-A320-B8E92A935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170515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Алгоритмы и структуры данных</a:t>
            </a: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br>
              <a:rPr lang="ru-RU" sz="3600" dirty="0">
                <a:solidFill>
                  <a:schemeClr val="tx1"/>
                </a:solidFill>
              </a:rPr>
            </a:br>
            <a:r>
              <a:rPr lang="ru-RU" sz="4000" dirty="0">
                <a:solidFill>
                  <a:schemeClr val="tx1"/>
                </a:solidFill>
              </a:rPr>
              <a:t>Эффективная длинная арифметика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115AE247-7E1D-4471-9A05-0EF9954B6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9008" y="4604803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solidFill>
                  <a:schemeClr val="tx1"/>
                </a:solidFill>
              </a:rPr>
              <a:t>Студент </a:t>
            </a:r>
            <a:r>
              <a:rPr lang="ru-RU" sz="1800" dirty="0" err="1">
                <a:solidFill>
                  <a:schemeClr val="tx1"/>
                </a:solidFill>
              </a:rPr>
              <a:t>Сербинович</a:t>
            </a:r>
            <a:r>
              <a:rPr lang="ru-RU" sz="1800" dirty="0">
                <a:solidFill>
                  <a:schemeClr val="tx1"/>
                </a:solidFill>
              </a:rPr>
              <a:t> Матвей Денисович</a:t>
            </a:r>
          </a:p>
          <a:p>
            <a:pPr algn="r"/>
            <a:r>
              <a:rPr lang="ru-RU" sz="1800" dirty="0">
                <a:solidFill>
                  <a:schemeClr val="tx1"/>
                </a:solidFill>
              </a:rPr>
              <a:t>Б9121-09.03.03пикд</a:t>
            </a:r>
          </a:p>
          <a:p>
            <a:pPr algn="r"/>
            <a:r>
              <a:rPr lang="ru-RU" sz="1800" dirty="0">
                <a:solidFill>
                  <a:schemeClr val="tx1"/>
                </a:solidFill>
              </a:rPr>
              <a:t>Руководитель доцент ИМКТ </a:t>
            </a:r>
            <a:r>
              <a:rPr lang="ru-RU" sz="1800" dirty="0" err="1">
                <a:solidFill>
                  <a:schemeClr val="tx1"/>
                </a:solidFill>
              </a:rPr>
              <a:t>Кленин</a:t>
            </a:r>
            <a:r>
              <a:rPr lang="ru-RU" sz="1800" dirty="0">
                <a:solidFill>
                  <a:schemeClr val="tx1"/>
                </a:solidFill>
              </a:rPr>
              <a:t> Александр Сергеевич </a:t>
            </a:r>
            <a:endParaRPr lang="en-US" sz="1800" dirty="0">
              <a:solidFill>
                <a:schemeClr val="tx1"/>
              </a:solidFill>
            </a:endParaRPr>
          </a:p>
          <a:p>
            <a:pPr algn="r"/>
            <a:r>
              <a:rPr lang="ru-RU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8874F6C-54A6-4942-8F7C-7DA73EE1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37583" y="6407631"/>
            <a:ext cx="4114800" cy="228600"/>
          </a:xfrm>
        </p:spPr>
        <p:txBody>
          <a:bodyPr/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2023</a:t>
            </a:r>
            <a:endParaRPr lang="ru-RU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B254744-0926-4EBE-A745-68E066860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42855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480D8673-88E0-4584-BFE1-C579AAA5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F6D17B-AE2A-4F73-89BB-23BD7074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Сербинович М.Д.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6255D8-743B-4F21-9C31-ADFBAFD6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08BC-CEE4-4E2C-9396-259403EC8EE7}" type="slidenum">
              <a:rPr lang="ru-RU" smtClean="0"/>
              <a:t>10</a:t>
            </a:fld>
            <a:endParaRPr lang="ru-RU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4F92680D-5A9B-4C7C-AE8D-1C43D01B0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232219"/>
            <a:ext cx="83534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3200" b="1" dirty="0"/>
              <a:t>Умножение двух длинных чисел:</a:t>
            </a:r>
            <a:endParaRPr lang="ru-RU" altLang="ru-RU" sz="3200" b="1" dirty="0">
              <a:sym typeface="Wingdings" panose="05000000000000000000" pitchFamily="2" charset="2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3FA7DDB5-66FE-4B54-96B5-27D33BB8F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882650"/>
            <a:ext cx="8353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800" b="1" dirty="0"/>
              <a:t>Алгоритм умножения(</a:t>
            </a:r>
            <a:r>
              <a:rPr lang="ru-RU" altLang="ru-RU" b="1" dirty="0"/>
              <a:t>быстрое умножение Схема Кули-</a:t>
            </a:r>
            <a:r>
              <a:rPr lang="ru-RU" altLang="ru-RU" b="1" dirty="0" err="1"/>
              <a:t>Тьюки</a:t>
            </a:r>
            <a:r>
              <a:rPr lang="ru-RU" altLang="ru-RU" sz="1800" b="1" dirty="0"/>
              <a:t>)</a:t>
            </a:r>
            <a:endParaRPr lang="ru-RU" altLang="ru-RU" sz="800" b="1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EFD9ECD5-5B86-4E3E-85C1-F204DE383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6" y="5501697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D7CA99-CC0D-4CAC-9078-9ECF2C6353C6}"/>
              </a:ext>
            </a:extLst>
          </p:cNvPr>
          <p:cNvSpPr txBox="1"/>
          <p:nvPr/>
        </p:nvSpPr>
        <p:spPr>
          <a:xfrm>
            <a:off x="1507400" y="1765801"/>
            <a:ext cx="746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 Кули-</a:t>
            </a:r>
            <a:r>
              <a:rPr lang="ru-RU" dirty="0" err="1"/>
              <a:t>Тьюки</a:t>
            </a:r>
            <a:r>
              <a:rPr lang="ru-RU" dirty="0"/>
              <a:t> - один из вариантов быстрого преобразования Фурье для комплексных векторов с размерностью, равной степени двойки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D1EDC8-981E-4E7A-9C19-029DD9FADE79}"/>
              </a:ext>
            </a:extLst>
          </p:cNvPr>
          <p:cNvSpPr txBox="1"/>
          <p:nvPr/>
        </p:nvSpPr>
        <p:spPr>
          <a:xfrm>
            <a:off x="1507400" y="2806422"/>
            <a:ext cx="9601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 заключается в последовательном применении метода быстрого преобразования Фурье и сведении преобразования к последовательности преобразований Фурье размерности 2 и выполнения умножений на поворотные множители(будут описаны дальше)</a:t>
            </a:r>
          </a:p>
        </p:txBody>
      </p:sp>
    </p:spTree>
    <p:extLst>
      <p:ext uri="{BB962C8B-B14F-4D97-AF65-F5344CB8AC3E}">
        <p14:creationId xmlns:p14="http://schemas.microsoft.com/office/powerpoint/2010/main" val="332002237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F84B0CC2-5A1A-4F6F-9D4E-69AD316B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F3DCA6-6615-4882-B2DB-E79C69AB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Сербинович М.Д.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73AD4F-14E1-4CD1-9726-188289EE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08BC-CEE4-4E2C-9396-259403EC8EE7}" type="slidenum">
              <a:rPr lang="ru-RU" smtClean="0"/>
              <a:t>11</a:t>
            </a:fld>
            <a:endParaRPr lang="ru-RU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B5CBA92-DA19-408E-B1D5-C86E447EA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198" y="702626"/>
            <a:ext cx="5798268" cy="517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2570AC-372C-43B6-83D8-9E7A3F4A735F}"/>
              </a:ext>
            </a:extLst>
          </p:cNvPr>
          <p:cNvSpPr txBox="1"/>
          <p:nvPr/>
        </p:nvSpPr>
        <p:spPr>
          <a:xfrm>
            <a:off x="451871" y="1789043"/>
            <a:ext cx="5804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Простой алгоритм Кули-</a:t>
            </a:r>
            <a:r>
              <a:rPr lang="ru-RU" dirty="0" err="1"/>
              <a:t>Тьюки</a:t>
            </a:r>
            <a:r>
              <a:rPr lang="ru-RU" dirty="0"/>
              <a:t> для n=8. </a:t>
            </a:r>
            <a:r>
              <a:rPr lang="en-US" dirty="0"/>
              <a:t>“</a:t>
            </a:r>
            <a:r>
              <a:rPr lang="ru-RU" dirty="0" err="1"/>
              <a:t>Op</a:t>
            </a:r>
            <a:r>
              <a:rPr lang="ru-RU" dirty="0"/>
              <a:t>+</a:t>
            </a:r>
            <a:r>
              <a:rPr lang="en-US" dirty="0"/>
              <a:t>”</a:t>
            </a:r>
            <a:r>
              <a:rPr lang="ru-RU" dirty="0"/>
              <a:t> - операция сложения двух комплексных чисел. </a:t>
            </a:r>
            <a:r>
              <a:rPr lang="en-US" dirty="0"/>
              <a:t>“</a:t>
            </a:r>
            <a:r>
              <a:rPr lang="ru-RU" dirty="0" err="1"/>
              <a:t>Op</a:t>
            </a:r>
            <a:r>
              <a:rPr lang="ru-RU" dirty="0"/>
              <a:t>-</a:t>
            </a:r>
            <a:r>
              <a:rPr lang="en-US" dirty="0"/>
              <a:t>”</a:t>
            </a:r>
            <a:r>
              <a:rPr lang="ru-RU" dirty="0"/>
              <a:t> - операция вычитания двух комплексных чисел и умножения результата вычитания на комплексное число (поворотный множитель). В последнем столбце операций умножение не производится.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D5EDD4C5-B19A-4993-BD72-ABC5A696F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63983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05E46FAD-B7BA-44B1-A85E-E89340C14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3955" y="103142"/>
            <a:ext cx="83534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3200" b="1" dirty="0"/>
              <a:t>Деление двух длинных чисел:</a:t>
            </a:r>
            <a:endParaRPr lang="ru-RU" altLang="ru-RU" sz="3200" b="1" dirty="0">
              <a:sym typeface="Wingdings" panose="05000000000000000000" pitchFamily="2" charset="2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8B059BB-B2C9-4493-9044-F3F94B308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064" y="577330"/>
            <a:ext cx="8353425" cy="232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800" b="1" dirty="0"/>
              <a:t>Алгоритм деления</a:t>
            </a:r>
            <a:endParaRPr lang="ru-RU" altLang="ru-RU" sz="800" b="1" dirty="0"/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ru-RU" altLang="ru-RU" sz="1600" dirty="0">
                <a:sym typeface="Wingdings" panose="05000000000000000000" pitchFamily="2" charset="2"/>
              </a:rPr>
              <a:t>Формируем начальное число из цифр делимого. Его длина на цифру меньше длины делителя </a:t>
            </a:r>
            <a:endParaRPr lang="en-US" altLang="ru-RU" sz="1600" dirty="0">
              <a:sym typeface="Wingdings" panose="05000000000000000000" pitchFamily="2" charset="2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ru-RU" altLang="ru-RU" sz="1600" dirty="0">
                <a:sym typeface="Wingdings" panose="05000000000000000000" pitchFamily="2" charset="2"/>
              </a:rPr>
              <a:t>Пока есть цифра делимого, который сносится в последний разряд текущего делимого: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ru-RU" altLang="ru-RU" sz="1600" dirty="0">
                <a:sym typeface="Wingdings" panose="05000000000000000000" pitchFamily="2" charset="2"/>
              </a:rPr>
              <a:t> Сносим цифру в последний разряд текущего делимого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ru-RU" altLang="ru-RU" sz="1600" dirty="0">
                <a:sym typeface="Wingdings" panose="05000000000000000000" pitchFamily="2" charset="2"/>
              </a:rPr>
              <a:t> Бинарным поиском подбираем цифру частного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ru-RU" altLang="ru-RU" sz="1600" dirty="0">
                <a:sym typeface="Wingdings" panose="05000000000000000000" pitchFamily="2" charset="2"/>
              </a:rPr>
              <a:t> Вычисляем произведение делителя на цифру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ru-RU" altLang="ru-RU" sz="1600" dirty="0">
                <a:sym typeface="Wingdings" panose="05000000000000000000" pitchFamily="2" charset="2"/>
              </a:rPr>
              <a:t> Вычисляем разность текущего делимого и произведения. Это есть новое текущее делимое</a:t>
            </a:r>
          </a:p>
        </p:txBody>
      </p:sp>
      <p:graphicFrame>
        <p:nvGraphicFramePr>
          <p:cNvPr id="6" name="Group 19">
            <a:extLst>
              <a:ext uri="{FF2B5EF4-FFF2-40B4-BE49-F238E27FC236}">
                <a16:creationId xmlns:a16="http://schemas.microsoft.com/office/drawing/2014/main" id="{254B25FA-F4C7-4C6A-8B6A-6C94FED02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432708"/>
              </p:ext>
            </p:extLst>
          </p:nvPr>
        </p:nvGraphicFramePr>
        <p:xfrm>
          <a:off x="6375532" y="3125034"/>
          <a:ext cx="4776787" cy="2731008"/>
        </p:xfrm>
        <a:graphic>
          <a:graphicData uri="http://schemas.openxmlformats.org/drawingml/2006/table">
            <a:tbl>
              <a:tblPr/>
              <a:tblGrid>
                <a:gridCol w="2389187">
                  <a:extLst>
                    <a:ext uri="{9D8B030D-6E8A-4147-A177-3AD203B41FA5}">
                      <a16:colId xmlns:a16="http://schemas.microsoft.com/office/drawing/2014/main" val="2664159832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311558169"/>
                    </a:ext>
                  </a:extLst>
                </a:gridCol>
              </a:tblGrid>
              <a:tr h="23059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72/</a:t>
                      </a:r>
                      <a:r>
                        <a:rPr kumimoji="0" lang="ru-RU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37 </a:t>
                      </a: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kumimoji="0" lang="ru-RU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8 7 2 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| 3 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-----------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8 7     2 3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7 4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---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1 3 2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1 1 1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-----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2 1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735001"/>
                  </a:ext>
                </a:extLst>
              </a:tr>
            </a:tbl>
          </a:graphicData>
        </a:graphic>
      </p:graphicFrame>
      <p:sp>
        <p:nvSpPr>
          <p:cNvPr id="2" name="Дата 1">
            <a:extLst>
              <a:ext uri="{FF2B5EF4-FFF2-40B4-BE49-F238E27FC236}">
                <a16:creationId xmlns:a16="http://schemas.microsoft.com/office/drawing/2014/main" id="{0E88DF0C-6DF4-4FC8-85B7-27678F71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058000-A685-4C56-A257-3C614CFA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Сербинович М.Д.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514101-A855-47FF-90DA-2D4662E9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08BC-CEE4-4E2C-9396-259403EC8EE7}" type="slidenum">
              <a:rPr lang="ru-RU" smtClean="0"/>
              <a:t>12</a:t>
            </a:fld>
            <a:endParaRPr lang="ru-RU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9AD5C8E-7D32-44E1-BF6A-69ED0C120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75E256-F142-4509-AE57-51F3C1E4DD00}"/>
              </a:ext>
            </a:extLst>
          </p:cNvPr>
          <p:cNvSpPr txBox="1"/>
          <p:nvPr/>
        </p:nvSpPr>
        <p:spPr>
          <a:xfrm>
            <a:off x="280702" y="2916268"/>
            <a:ext cx="59883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first operand </a:t>
            </a:r>
            <a:r>
              <a:rPr lang="ru-RU" sz="1400" b="1" dirty="0"/>
              <a:t>и </a:t>
            </a:r>
            <a:r>
              <a:rPr lang="en-US" sz="1400" b="1" dirty="0"/>
              <a:t>second operand </a:t>
            </a:r>
            <a:r>
              <a:rPr lang="ru-RU" sz="1400" b="1" dirty="0"/>
              <a:t>– большие числа</a:t>
            </a:r>
          </a:p>
          <a:p>
            <a:r>
              <a:rPr lang="en-US" sz="1400" b="1" dirty="0" err="1"/>
              <a:t>lentgh</a:t>
            </a:r>
            <a:r>
              <a:rPr lang="en-US" sz="1400" b="1" dirty="0"/>
              <a:t> = </a:t>
            </a:r>
            <a:r>
              <a:rPr lang="ru-RU" sz="1400" b="1" dirty="0"/>
              <a:t>размеру первого числа</a:t>
            </a:r>
            <a:r>
              <a:rPr lang="en-US" sz="1400" b="1" dirty="0"/>
              <a:t> </a:t>
            </a:r>
          </a:p>
          <a:p>
            <a:r>
              <a:rPr lang="en-US" sz="1400" b="1" dirty="0"/>
              <a:t>current </a:t>
            </a:r>
            <a:r>
              <a:rPr lang="ru-RU" sz="1400" b="1" dirty="0"/>
              <a:t>– большое число которое мы подбираем </a:t>
            </a:r>
            <a:endParaRPr lang="en-US" sz="1400" b="1" dirty="0"/>
          </a:p>
          <a:p>
            <a:r>
              <a:rPr lang="en-US" sz="1400" b="1" dirty="0"/>
              <a:t>result </a:t>
            </a:r>
            <a:r>
              <a:rPr lang="ru-RU" sz="1400" b="1" dirty="0"/>
              <a:t>– большое число куда будет записываться ответ</a:t>
            </a:r>
          </a:p>
          <a:p>
            <a:r>
              <a:rPr lang="en-US" sz="1400" b="1" dirty="0"/>
              <a:t>binary search </a:t>
            </a:r>
            <a:r>
              <a:rPr lang="ru-RU" sz="1400" b="1" dirty="0"/>
              <a:t>– функция подбирает делитель бинарным поиском</a:t>
            </a:r>
            <a:endParaRPr lang="en-US" sz="1400" b="1" dirty="0"/>
          </a:p>
          <a:p>
            <a:r>
              <a:rPr lang="en-US" sz="1400" b="1" dirty="0"/>
              <a:t>BASE – </a:t>
            </a:r>
            <a:r>
              <a:rPr lang="ru-RU" sz="1400" b="1" dirty="0"/>
              <a:t>Система счисления</a:t>
            </a:r>
            <a:endParaRPr lang="en-US" sz="1400" b="1" dirty="0"/>
          </a:p>
          <a:p>
            <a:r>
              <a:rPr lang="en-US" sz="1400" b="1" dirty="0"/>
              <a:t>for (</a:t>
            </a:r>
            <a:r>
              <a:rPr lang="en-US" sz="1400" b="1" dirty="0" err="1"/>
              <a:t>i</a:t>
            </a:r>
            <a:r>
              <a:rPr lang="en-US" sz="1400" b="1" dirty="0"/>
              <a:t> = 0; </a:t>
            </a:r>
            <a:r>
              <a:rPr lang="en-US" sz="1400" b="1" dirty="0" err="1"/>
              <a:t>i</a:t>
            </a:r>
            <a:r>
              <a:rPr lang="en-US" sz="1400" b="1" dirty="0"/>
              <a:t> &lt; length; </a:t>
            </a:r>
            <a:r>
              <a:rPr lang="en-US" sz="1400" b="1" dirty="0" err="1"/>
              <a:t>i</a:t>
            </a:r>
            <a:r>
              <a:rPr lang="en-US" sz="1400" b="1" dirty="0"/>
              <a:t>++){</a:t>
            </a:r>
          </a:p>
          <a:p>
            <a:r>
              <a:rPr lang="en-US" sz="1400" b="1" dirty="0"/>
              <a:t>	x = 0 </a:t>
            </a:r>
            <a:r>
              <a:rPr lang="ru-RU" sz="1400" b="1" dirty="0"/>
              <a:t>– подбираемое число</a:t>
            </a:r>
          </a:p>
          <a:p>
            <a:r>
              <a:rPr lang="en-US" sz="1400" b="1" dirty="0"/>
              <a:t>	</a:t>
            </a:r>
            <a:r>
              <a:rPr lang="en-US" sz="1400" b="1" dirty="0" err="1"/>
              <a:t>current.pushfront</a:t>
            </a:r>
            <a:r>
              <a:rPr lang="en-US" sz="1400" b="1" dirty="0"/>
              <a:t>(first operand[</a:t>
            </a:r>
            <a:r>
              <a:rPr lang="en-US" sz="1400" b="1" dirty="0" err="1"/>
              <a:t>i</a:t>
            </a:r>
            <a:r>
              <a:rPr lang="en-US" sz="1400" b="1" dirty="0"/>
              <a:t>])</a:t>
            </a:r>
          </a:p>
          <a:p>
            <a:r>
              <a:rPr lang="en-US" sz="1400" b="1" dirty="0"/>
              <a:t>	left  = 0 , right = BASE</a:t>
            </a:r>
          </a:p>
          <a:p>
            <a:r>
              <a:rPr lang="en-US" sz="1400" b="1" dirty="0"/>
              <a:t>	binary search(left, right, x)</a:t>
            </a:r>
          </a:p>
          <a:p>
            <a:r>
              <a:rPr lang="en-US" sz="1400" b="1" dirty="0"/>
              <a:t>	result[</a:t>
            </a:r>
            <a:r>
              <a:rPr lang="en-US" sz="1400" b="1" dirty="0" err="1"/>
              <a:t>i</a:t>
            </a:r>
            <a:r>
              <a:rPr lang="en-US" sz="1400" b="1" dirty="0"/>
              <a:t>] = x</a:t>
            </a:r>
          </a:p>
          <a:p>
            <a:r>
              <a:rPr lang="en-US" sz="1400" b="1" dirty="0"/>
              <a:t>	current -= (second operand * x)</a:t>
            </a:r>
          </a:p>
          <a:p>
            <a:r>
              <a:rPr lang="en-US" sz="1400" b="1" dirty="0"/>
              <a:t>} </a:t>
            </a:r>
          </a:p>
          <a:p>
            <a:r>
              <a:rPr lang="en-US" sz="1400" b="1" dirty="0"/>
              <a:t>	</a:t>
            </a:r>
            <a:r>
              <a:rPr lang="ru-RU" sz="1400" b="1" dirty="0"/>
              <a:t> Результат операции хранится в переменной </a:t>
            </a:r>
            <a:r>
              <a:rPr lang="en-US" sz="1400" b="1" dirty="0"/>
              <a:t>result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7504170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FCE52125-1144-49E3-BB28-98DCFE1D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AF0345-E9E9-4470-90E3-9264DC5B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Сербинович М.Д.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6FE394-071B-4276-8C9C-1EA903F2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08BC-CEE4-4E2C-9396-259403EC8EE7}" type="slidenum">
              <a:rPr lang="ru-RU" smtClean="0"/>
              <a:t>13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AAECB5-FAD2-45BD-9D9D-AEA53BA2DF17}"/>
              </a:ext>
            </a:extLst>
          </p:cNvPr>
          <p:cNvSpPr txBox="1"/>
          <p:nvPr/>
        </p:nvSpPr>
        <p:spPr>
          <a:xfrm>
            <a:off x="2936340" y="506994"/>
            <a:ext cx="6319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Анализ производительности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E260D-5A4B-4786-837E-D49EB7844549}"/>
              </a:ext>
            </a:extLst>
          </p:cNvPr>
          <p:cNvSpPr txBox="1"/>
          <p:nvPr/>
        </p:nvSpPr>
        <p:spPr>
          <a:xfrm>
            <a:off x="1021683" y="1911268"/>
            <a:ext cx="7557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 входе</a:t>
            </a:r>
            <a:r>
              <a:rPr lang="en-US" sz="2400" dirty="0"/>
              <a:t>:</a:t>
            </a:r>
          </a:p>
          <a:p>
            <a:r>
              <a:rPr lang="ru-RU" sz="2400" dirty="0"/>
              <a:t>1)	Случайный набор данных</a:t>
            </a:r>
            <a:endParaRPr lang="en-US" sz="2400" dirty="0"/>
          </a:p>
          <a:p>
            <a:r>
              <a:rPr lang="ru-RU" sz="2400" dirty="0"/>
              <a:t>2)	Тест будет проходить от 1 элемента до </a:t>
            </a:r>
            <a:r>
              <a:rPr lang="en-US" sz="2400" dirty="0"/>
              <a:t>10^7</a:t>
            </a:r>
            <a:endParaRPr lang="ru-RU" sz="2400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001D6C8F-1D5B-468F-9D40-E8C856A82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7911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27CA6BD2-1845-42E4-A622-C13A31C6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9ABCBE-8A57-4EA1-9AC7-014C078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Сербинович М.Д.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916F07-2D63-4576-B5B2-EDA75F01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08BC-CEE4-4E2C-9396-259403EC8EE7}" type="slidenum">
              <a:rPr lang="ru-RU" smtClean="0"/>
              <a:t>14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2C71F-864A-4CAE-A807-E140373108D7}"/>
              </a:ext>
            </a:extLst>
          </p:cNvPr>
          <p:cNvSpPr txBox="1"/>
          <p:nvPr/>
        </p:nvSpPr>
        <p:spPr>
          <a:xfrm>
            <a:off x="851026" y="914400"/>
            <a:ext cx="464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Операция Сложения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ED501-8DED-45CC-B3F5-887A2DBEC911}"/>
              </a:ext>
            </a:extLst>
          </p:cNvPr>
          <p:cNvSpPr txBox="1"/>
          <p:nvPr/>
        </p:nvSpPr>
        <p:spPr>
          <a:xfrm>
            <a:off x="896293" y="2209046"/>
            <a:ext cx="39835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Из графика можно сделать вывод</a:t>
            </a:r>
            <a:r>
              <a:rPr lang="en-US" sz="2000" dirty="0"/>
              <a:t>, </a:t>
            </a:r>
            <a:r>
              <a:rPr lang="ru-RU" sz="2000" dirty="0"/>
              <a:t>что операция сложения работает за линейное время</a:t>
            </a:r>
            <a:r>
              <a:rPr lang="en-US" sz="2000" dirty="0"/>
              <a:t>. </a:t>
            </a:r>
            <a:r>
              <a:rPr lang="ru-RU" sz="2000" dirty="0"/>
              <a:t>Это соответствует теоретической оценке </a:t>
            </a:r>
            <a:r>
              <a:rPr lang="en-US" sz="2000" dirty="0"/>
              <a:t>O(n)</a:t>
            </a:r>
            <a:r>
              <a:rPr lang="ru-RU" sz="2000" dirty="0"/>
              <a:t>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0F0418A-1405-4417-9381-D4236DE49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548" y="914400"/>
            <a:ext cx="4549230" cy="3453897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B8DDA887-7B24-42F5-AF38-CE9808FE8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42184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74386EC6-E3A6-4D91-87B6-B138D934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A552AB-055C-4483-8221-70CD3A7B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Сербинович М.Д.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1954B7-8B82-45DF-83E7-57B7331C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08BC-CEE4-4E2C-9396-259403EC8EE7}" type="slidenum">
              <a:rPr lang="ru-RU" smtClean="0"/>
              <a:t>15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CD596-A427-4B4A-8E76-73DBE1ABB1D3}"/>
              </a:ext>
            </a:extLst>
          </p:cNvPr>
          <p:cNvSpPr txBox="1"/>
          <p:nvPr/>
        </p:nvSpPr>
        <p:spPr>
          <a:xfrm>
            <a:off x="851026" y="914400"/>
            <a:ext cx="464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Операция Вычитания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2C6AB-BD3D-42AE-B01A-65BF01EACE8C}"/>
              </a:ext>
            </a:extLst>
          </p:cNvPr>
          <p:cNvSpPr txBox="1"/>
          <p:nvPr/>
        </p:nvSpPr>
        <p:spPr>
          <a:xfrm>
            <a:off x="896293" y="2209046"/>
            <a:ext cx="39835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Из графика можно сделать вывод</a:t>
            </a:r>
            <a:r>
              <a:rPr lang="en-US" sz="2000" dirty="0"/>
              <a:t>, </a:t>
            </a:r>
            <a:r>
              <a:rPr lang="ru-RU" sz="2000" dirty="0"/>
              <a:t>что операция вычитания работает за линейное время</a:t>
            </a:r>
            <a:r>
              <a:rPr lang="en-US" sz="2000" dirty="0"/>
              <a:t>. </a:t>
            </a:r>
            <a:r>
              <a:rPr lang="ru-RU" sz="2000" dirty="0"/>
              <a:t>Это соответствует теоретической оценке </a:t>
            </a:r>
            <a:r>
              <a:rPr lang="en-US" sz="2000" dirty="0"/>
              <a:t>O(n)</a:t>
            </a:r>
            <a:r>
              <a:rPr lang="ru-RU" sz="2000" dirty="0"/>
              <a:t> 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9C0B4A6-86E7-4471-9DF8-0C02E6E4F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548" y="914400"/>
            <a:ext cx="4549230" cy="3448962"/>
          </a:xfrm>
          <a:prstGeom prst="rect">
            <a:avLst/>
          </a:prstGeom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F03C36B5-B5C4-4078-8926-B97C6F480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46862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7205EED1-1A86-4A90-8670-A4FFDB5E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FDC94D-946A-4AA3-BA9C-EB1F4AFC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Сербинович М.Д.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985B5D-976D-4DB9-8C17-4057BA69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08BC-CEE4-4E2C-9396-259403EC8EE7}" type="slidenum">
              <a:rPr lang="ru-RU" smtClean="0"/>
              <a:t>16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A8E2E-AC9E-4EBD-AFA5-D605F5EB1BE4}"/>
              </a:ext>
            </a:extLst>
          </p:cNvPr>
          <p:cNvSpPr txBox="1"/>
          <p:nvPr/>
        </p:nvSpPr>
        <p:spPr>
          <a:xfrm>
            <a:off x="851026" y="914400"/>
            <a:ext cx="464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Операция Умножение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3E3F95-60F9-4262-B59D-42454F6EA027}"/>
              </a:ext>
            </a:extLst>
          </p:cNvPr>
          <p:cNvSpPr txBox="1"/>
          <p:nvPr/>
        </p:nvSpPr>
        <p:spPr>
          <a:xfrm>
            <a:off x="896293" y="2209046"/>
            <a:ext cx="411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График получается </a:t>
            </a:r>
            <a:r>
              <a:rPr lang="en-US" sz="2000" dirty="0"/>
              <a:t>“</a:t>
            </a:r>
            <a:r>
              <a:rPr lang="ru-RU" sz="2000" dirty="0"/>
              <a:t>ступенчатым</a:t>
            </a:r>
            <a:r>
              <a:rPr lang="en-US" sz="2000" dirty="0"/>
              <a:t>”</a:t>
            </a:r>
            <a:r>
              <a:rPr lang="ru-RU" sz="2000" dirty="0"/>
              <a:t> из-за того</a:t>
            </a:r>
            <a:r>
              <a:rPr lang="en-US" sz="2000" dirty="0"/>
              <a:t>, </a:t>
            </a:r>
            <a:r>
              <a:rPr lang="ru-RU" sz="2000" dirty="0"/>
              <a:t>что Алгоритм Кули-</a:t>
            </a:r>
            <a:r>
              <a:rPr lang="ru-RU" sz="2000" dirty="0" err="1"/>
              <a:t>Тьюки</a:t>
            </a:r>
            <a:r>
              <a:rPr lang="ru-RU" sz="2000" dirty="0"/>
              <a:t> работает корректно только тогда</a:t>
            </a:r>
            <a:r>
              <a:rPr lang="en-US" sz="2000" dirty="0"/>
              <a:t>, </a:t>
            </a:r>
            <a:r>
              <a:rPr lang="ru-RU" sz="2000" dirty="0"/>
              <a:t>когда длинна массива равна степени двойки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58DABEA-B3F1-4F41-8278-443B82F6E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548" y="914400"/>
            <a:ext cx="4276252" cy="3476879"/>
          </a:xfrm>
          <a:prstGeom prst="rect">
            <a:avLst/>
          </a:prstGeom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00923715-E06B-4936-A3D3-F2E44F7BE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39751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9FEE44AE-52E0-4BAF-947C-5CF78015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0B07A2-E999-4B72-B3BE-C0F4D0E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Сербинович М.Д.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8DD5CF-F8C9-4414-AFD9-210866B6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08BC-CEE4-4E2C-9396-259403EC8EE7}" type="slidenum">
              <a:rPr lang="ru-RU" smtClean="0"/>
              <a:t>17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4DED1-925C-4D61-BE78-504696379097}"/>
              </a:ext>
            </a:extLst>
          </p:cNvPr>
          <p:cNvSpPr txBox="1"/>
          <p:nvPr/>
        </p:nvSpPr>
        <p:spPr>
          <a:xfrm>
            <a:off x="851026" y="914400"/>
            <a:ext cx="464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Операция Деления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90070-DE81-4FAF-9573-709F437335BD}"/>
              </a:ext>
            </a:extLst>
          </p:cNvPr>
          <p:cNvSpPr txBox="1"/>
          <p:nvPr/>
        </p:nvSpPr>
        <p:spPr>
          <a:xfrm>
            <a:off x="896293" y="2209046"/>
            <a:ext cx="3983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Из графика можно сделать вывод</a:t>
            </a:r>
            <a:r>
              <a:rPr lang="en-US" sz="2000" dirty="0"/>
              <a:t>,</a:t>
            </a:r>
            <a:r>
              <a:rPr lang="ru-RU" sz="2000" dirty="0"/>
              <a:t> что деление работает долго и соответствует теоретической оценке </a:t>
            </a:r>
            <a:r>
              <a:rPr lang="en-US" sz="2000" dirty="0"/>
              <a:t>n^2</a:t>
            </a:r>
            <a:endParaRPr lang="ru-RU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44A439-8091-42E3-B2C2-DEE2FA363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548" y="914400"/>
            <a:ext cx="4212878" cy="3534400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ED21EF8E-D908-42E7-BEA9-4B2FDAE53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38617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BC3D38D2-17A0-4220-862B-021879BB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9A0325-36A7-4E21-856B-8163E68B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Сербинович М.Д.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A96214-25BC-45D5-95F5-2B519A3A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08BC-CEE4-4E2C-9396-259403EC8EE7}" type="slidenum">
              <a:rPr lang="ru-RU" smtClean="0"/>
              <a:t>18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2FBE8-A350-4A22-BDD8-237C509DD50B}"/>
              </a:ext>
            </a:extLst>
          </p:cNvPr>
          <p:cNvSpPr txBox="1"/>
          <p:nvPr/>
        </p:nvSpPr>
        <p:spPr>
          <a:xfrm>
            <a:off x="4560404" y="576469"/>
            <a:ext cx="3071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Заключение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DF81DB-2497-4E0F-811F-8F206AEE2608}"/>
              </a:ext>
            </a:extLst>
          </p:cNvPr>
          <p:cNvSpPr txBox="1"/>
          <p:nvPr/>
        </p:nvSpPr>
        <p:spPr>
          <a:xfrm>
            <a:off x="958726" y="1931290"/>
            <a:ext cx="107312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В ходе изучения структуры эффективная длинная арифметика были реализованы операции: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2400" dirty="0"/>
              <a:t>Сложения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2400" dirty="0"/>
              <a:t>Вычитания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2400" dirty="0"/>
              <a:t>Умножения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2400" dirty="0"/>
              <a:t>Деления нацело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44F8D-5A2E-4738-B261-C1053D21340F}"/>
              </a:ext>
            </a:extLst>
          </p:cNvPr>
          <p:cNvSpPr txBox="1"/>
          <p:nvPr/>
        </p:nvSpPr>
        <p:spPr>
          <a:xfrm>
            <a:off x="506232" y="4633533"/>
            <a:ext cx="985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400" dirty="0"/>
              <a:t>Был проведен анализ эффективности на время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471C28F-0C54-4BC6-ADB8-8AFB26D98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70173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F8097E84-3A51-48D8-8247-0ACC97A5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53B258-07D2-419F-8A27-30A27EEE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Сербинович М.Д.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37FB54-4A1A-46DC-BE79-052B5276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08BC-CEE4-4E2C-9396-259403EC8EE7}" type="slidenum">
              <a:rPr lang="ru-RU" smtClean="0"/>
              <a:t>19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3F5E9-3748-41BF-B5A1-CCEC4F4214B1}"/>
              </a:ext>
            </a:extLst>
          </p:cNvPr>
          <p:cNvSpPr txBox="1"/>
          <p:nvPr/>
        </p:nvSpPr>
        <p:spPr>
          <a:xfrm>
            <a:off x="4620039" y="387627"/>
            <a:ext cx="2951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Результаты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49D87E-C58B-4391-9A2D-5AA40D196E97}"/>
              </a:ext>
            </a:extLst>
          </p:cNvPr>
          <p:cNvSpPr txBox="1"/>
          <p:nvPr/>
        </p:nvSpPr>
        <p:spPr>
          <a:xfrm>
            <a:off x="1097280" y="1510748"/>
            <a:ext cx="62278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 репозиторий на </a:t>
            </a:r>
            <a:r>
              <a:rPr lang="en-US" sz="2800" dirty="0"/>
              <a:t>GitHub </a:t>
            </a:r>
            <a:r>
              <a:rPr lang="ru-RU" sz="2800" dirty="0"/>
              <a:t>выложены</a:t>
            </a:r>
            <a:r>
              <a:rPr lang="en-US" sz="2800" dirty="0"/>
              <a:t>:</a:t>
            </a:r>
            <a:br>
              <a:rPr lang="en-US" sz="2800" dirty="0"/>
            </a:br>
            <a:br>
              <a:rPr lang="en-US" sz="2800" dirty="0"/>
            </a:b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7239B-1DBB-4665-B906-0AFC5021137C}"/>
              </a:ext>
            </a:extLst>
          </p:cNvPr>
          <p:cNvSpPr txBox="1"/>
          <p:nvPr/>
        </p:nvSpPr>
        <p:spPr>
          <a:xfrm>
            <a:off x="1470991" y="2643978"/>
            <a:ext cx="52637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/>
              <a:t>Описание алгоритма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Исходный код алгоритма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Тестирующая система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Презентация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Результаты анализа производительности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A70DAC1-3DA7-4009-9B22-DAA0C4C99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850" y="1510748"/>
            <a:ext cx="3129237" cy="312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7F843DF9-F082-4EC1-A79B-97B3AC703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48436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D56C92-2B78-4C82-BFD6-DF1C200B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D52E9A7-368F-4C00-9E38-7924086D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Сербинович М.Д.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6B10CF-2DF6-49CF-8CF8-7309E228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08BC-CEE4-4E2C-9396-259403EC8EE7}" type="slidenum">
              <a:rPr lang="ru-RU" smtClean="0"/>
              <a:t>2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2CB6D-FC73-430A-A1FB-4B205ABB18E0}"/>
              </a:ext>
            </a:extLst>
          </p:cNvPr>
          <p:cNvSpPr txBox="1"/>
          <p:nvPr/>
        </p:nvSpPr>
        <p:spPr>
          <a:xfrm>
            <a:off x="1552574" y="819149"/>
            <a:ext cx="38671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Длинная</a:t>
            </a:r>
            <a:r>
              <a:rPr lang="ru-RU" sz="4000" dirty="0"/>
              <a:t> </a:t>
            </a:r>
            <a:r>
              <a:rPr lang="ru-RU" sz="4400" dirty="0"/>
              <a:t>Арифметика</a:t>
            </a:r>
            <a:endParaRPr lang="ru-R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2FA75-B004-48E6-902F-122847C7B174}"/>
              </a:ext>
            </a:extLst>
          </p:cNvPr>
          <p:cNvSpPr txBox="1"/>
          <p:nvPr/>
        </p:nvSpPr>
        <p:spPr>
          <a:xfrm>
            <a:off x="6830350" y="2480744"/>
            <a:ext cx="3867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Используются для операций над целыми числами состоящими из 10</a:t>
            </a:r>
            <a:r>
              <a:rPr lang="en-US" sz="2400" dirty="0"/>
              <a:t>^9 </a:t>
            </a:r>
            <a:r>
              <a:rPr lang="ru-RU" sz="2400" dirty="0"/>
              <a:t>цифр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BEA6532-E970-4BB4-8E15-CE2492A2B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0454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4958F-E3BF-4323-AD29-EDF95175A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567" y="405749"/>
            <a:ext cx="9105901" cy="1658198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Структура длинной арифметики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55BBFC-325E-4264-8066-33FD04AF3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106" y="2164399"/>
            <a:ext cx="10753725" cy="376618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Число в виде строки - </a:t>
            </a:r>
            <a:r>
              <a:rPr lang="en-US" dirty="0"/>
              <a:t>string number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Число представленное в виде динамического массива - </a:t>
            </a:r>
            <a:r>
              <a:rPr lang="en-US" dirty="0"/>
              <a:t>vector&lt;int&gt; number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Знак числа - </a:t>
            </a:r>
            <a:r>
              <a:rPr lang="en-US" dirty="0"/>
              <a:t>bool sign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96CD2B-E965-47F7-BAF2-ADD36EC3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A419AF-3376-4A0D-8E09-4B342508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Сербинович М.Д.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6A50CE-CEE8-4ECA-AEDC-CA4228EE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08BC-CEE4-4E2C-9396-259403EC8EE7}" type="slidenum">
              <a:rPr lang="ru-RU" smtClean="0"/>
              <a:t>3</a:t>
            </a:fld>
            <a:endParaRPr lang="ru-RU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B9605F0B-BAFB-4E93-8246-3DE1EEB29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8334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D4ECE-FB75-4A49-BF11-D6602505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195" y="445213"/>
            <a:ext cx="6241610" cy="1658198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Вспомогательные</a:t>
            </a:r>
            <a:r>
              <a:rPr lang="ru-RU" sz="4000" dirty="0"/>
              <a:t> </a:t>
            </a:r>
            <a:r>
              <a:rPr lang="ru-RU" sz="4000" dirty="0">
                <a:solidFill>
                  <a:schemeClr val="tx1"/>
                </a:solidFill>
              </a:rPr>
              <a:t>функции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B9865D-3DAB-493A-9154-5B24ED58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E9DA1D-60D7-45A8-8D7F-62E1FFF0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Сербинович М.Д.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F83787-0B1B-4A9D-A06F-0D270445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08BC-CEE4-4E2C-9396-259403EC8EE7}" type="slidenum">
              <a:rPr lang="ru-RU" smtClean="0"/>
              <a:t>4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C2745-0F42-4CF5-992E-1707088DFE93}"/>
              </a:ext>
            </a:extLst>
          </p:cNvPr>
          <p:cNvSpPr txBox="1"/>
          <p:nvPr/>
        </p:nvSpPr>
        <p:spPr>
          <a:xfrm>
            <a:off x="1068307" y="2362954"/>
            <a:ext cx="72065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 err="1"/>
              <a:t>RemoveLeedingZeros</a:t>
            </a:r>
            <a:r>
              <a:rPr lang="en-US" sz="2000" dirty="0"/>
              <a:t> –</a:t>
            </a:r>
            <a:r>
              <a:rPr lang="ru-RU" sz="2000" dirty="0"/>
              <a:t> функция</a:t>
            </a:r>
            <a:r>
              <a:rPr lang="en-US" sz="2000" dirty="0"/>
              <a:t>, </a:t>
            </a:r>
            <a:r>
              <a:rPr lang="ru-RU" sz="2000" dirty="0"/>
              <a:t>удаляющая лидирующие нули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ru-RU" sz="2000" dirty="0"/>
              <a:t>Пример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b="1" dirty="0" err="1"/>
              <a:t>RemoveLeedingZeros</a:t>
            </a:r>
            <a:r>
              <a:rPr lang="en-US" sz="2000" dirty="0"/>
              <a:t>(0003141) = 3141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/>
              <a:t>NumberExpansion</a:t>
            </a:r>
            <a:r>
              <a:rPr lang="en-US" sz="2000" dirty="0"/>
              <a:t> – </a:t>
            </a:r>
            <a:r>
              <a:rPr lang="ru-RU" sz="2000" dirty="0"/>
              <a:t>функция </a:t>
            </a:r>
            <a:r>
              <a:rPr lang="ru-RU" sz="2000" dirty="0" err="1"/>
              <a:t>добвляет</a:t>
            </a:r>
            <a:r>
              <a:rPr lang="ru-RU" sz="2000" dirty="0"/>
              <a:t> нули</a:t>
            </a:r>
            <a:r>
              <a:rPr lang="en-US" sz="2000" dirty="0"/>
              <a:t>,</a:t>
            </a:r>
            <a:r>
              <a:rPr lang="ru-RU" sz="2000" dirty="0"/>
              <a:t> чтобы цифр стало одинаково у обоих чисел</a:t>
            </a:r>
            <a:br>
              <a:rPr lang="ru-RU" sz="2000" dirty="0"/>
            </a:br>
            <a:r>
              <a:rPr lang="ru-RU" sz="2000" dirty="0"/>
              <a:t>	Пример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b="1" dirty="0" err="1"/>
              <a:t>NumberExpansion</a:t>
            </a:r>
            <a:r>
              <a:rPr lang="en-US" sz="2000" dirty="0"/>
              <a:t>(41155, 151) = 41155, 00151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/>
              <a:t>DifferenceBigNumber</a:t>
            </a:r>
            <a:r>
              <a:rPr lang="en-US" sz="2000" dirty="0"/>
              <a:t> </a:t>
            </a:r>
            <a:r>
              <a:rPr lang="ru-RU" sz="2000" dirty="0"/>
              <a:t>– функция</a:t>
            </a:r>
            <a:r>
              <a:rPr lang="en-US" sz="2000" dirty="0"/>
              <a:t>, </a:t>
            </a:r>
            <a:r>
              <a:rPr lang="ru-RU" sz="2000" dirty="0"/>
              <a:t>определяющая какое из чисел больше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ru-RU" sz="2000" dirty="0"/>
              <a:t>Пример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b="1" dirty="0" err="1"/>
              <a:t>DifferenceBigNumber</a:t>
            </a:r>
            <a:r>
              <a:rPr lang="en-US" sz="2000" dirty="0"/>
              <a:t>(41155, 151) = 41155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1C72122B-4611-4793-AC11-C9B5A9132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48739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EC91B81-7F76-4275-99DF-264323205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350" y="479973"/>
            <a:ext cx="11525779" cy="1831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3200" b="1" dirty="0"/>
              <a:t>Ввод длинных чисел:</a:t>
            </a:r>
          </a:p>
          <a:p>
            <a:pPr algn="ctr">
              <a:spcBef>
                <a:spcPct val="50000"/>
              </a:spcBef>
            </a:pPr>
            <a:endParaRPr lang="ru-RU" altLang="ru-RU" sz="1000" b="1" u="sng" dirty="0"/>
          </a:p>
          <a:p>
            <a:pPr>
              <a:spcBef>
                <a:spcPct val="50000"/>
              </a:spcBef>
              <a:buClr>
                <a:schemeClr val="hlink"/>
              </a:buClr>
            </a:pPr>
            <a:endParaRPr lang="ru-RU" altLang="ru-RU" sz="2400" dirty="0"/>
          </a:p>
          <a:p>
            <a:pPr>
              <a:spcBef>
                <a:spcPct val="50000"/>
              </a:spcBef>
              <a:buClr>
                <a:schemeClr val="hlink"/>
              </a:buClr>
            </a:pPr>
            <a:endParaRPr lang="ru-RU" altLang="ru-RU" sz="2000" b="1" dirty="0"/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4466D4A6-5E02-4BBA-A5B9-D4A92D0F3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483" y="1301126"/>
            <a:ext cx="6121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dirty="0"/>
              <a:t>Ввод</a:t>
            </a:r>
            <a:r>
              <a:rPr lang="en-US" altLang="ru-RU" dirty="0"/>
              <a:t>&gt;</a:t>
            </a:r>
            <a:r>
              <a:rPr lang="ru-RU" altLang="ru-RU" dirty="0"/>
              <a:t> 6</a:t>
            </a:r>
            <a:r>
              <a:rPr lang="en-US" altLang="ru-RU" dirty="0"/>
              <a:t>|</a:t>
            </a:r>
            <a:r>
              <a:rPr lang="ru-RU" altLang="ru-RU" dirty="0"/>
              <a:t>5</a:t>
            </a:r>
            <a:r>
              <a:rPr lang="en-US" altLang="ru-RU" dirty="0"/>
              <a:t>|</a:t>
            </a:r>
            <a:r>
              <a:rPr lang="ru-RU" altLang="ru-RU" dirty="0"/>
              <a:t>5</a:t>
            </a:r>
            <a:r>
              <a:rPr lang="en-US" altLang="ru-RU" dirty="0"/>
              <a:t>|</a:t>
            </a:r>
            <a:r>
              <a:rPr lang="ru-RU" altLang="ru-RU" dirty="0"/>
              <a:t>7</a:t>
            </a:r>
            <a:r>
              <a:rPr lang="en-US" altLang="ru-RU" dirty="0"/>
              <a:t>|</a:t>
            </a:r>
            <a:r>
              <a:rPr lang="ru-RU" altLang="ru-RU" dirty="0"/>
              <a:t>4</a:t>
            </a:r>
            <a:r>
              <a:rPr lang="en-US" altLang="ru-RU" dirty="0"/>
              <a:t>|</a:t>
            </a:r>
            <a:r>
              <a:rPr lang="ru-RU" altLang="ru-RU" dirty="0"/>
              <a:t>4</a:t>
            </a:r>
            <a:r>
              <a:rPr lang="en-US" altLang="ru-RU" dirty="0"/>
              <a:t>|</a:t>
            </a:r>
            <a:r>
              <a:rPr lang="ru-RU" altLang="ru-RU" dirty="0"/>
              <a:t>2</a:t>
            </a:r>
            <a:endParaRPr lang="ru-RU" altLang="ru-RU" dirty="0">
              <a:solidFill>
                <a:schemeClr val="hlink"/>
              </a:solidFill>
            </a:endParaRPr>
          </a:p>
        </p:txBody>
      </p:sp>
      <p:sp>
        <p:nvSpPr>
          <p:cNvPr id="46" name="Text Box 10">
            <a:extLst>
              <a:ext uri="{FF2B5EF4-FFF2-40B4-BE49-F238E27FC236}">
                <a16:creationId xmlns:a16="http://schemas.microsoft.com/office/drawing/2014/main" id="{BA1DC262-1A11-4CE4-9DDD-7BF3A50C2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466" y="2428492"/>
            <a:ext cx="506414" cy="36988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ru-RU" dirty="0"/>
              <a:t>7</a:t>
            </a:r>
            <a:endParaRPr lang="ru-RU" altLang="ru-RU" dirty="0"/>
          </a:p>
        </p:txBody>
      </p:sp>
      <p:sp>
        <p:nvSpPr>
          <p:cNvPr id="47" name="Text Box 10">
            <a:extLst>
              <a:ext uri="{FF2B5EF4-FFF2-40B4-BE49-F238E27FC236}">
                <a16:creationId xmlns:a16="http://schemas.microsoft.com/office/drawing/2014/main" id="{40DDCA0F-42A0-44DD-9C6C-9EC6F5B94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3880" y="2428492"/>
            <a:ext cx="506414" cy="36988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ru-RU" dirty="0"/>
              <a:t>5</a:t>
            </a:r>
            <a:endParaRPr lang="ru-RU" altLang="ru-RU" dirty="0"/>
          </a:p>
        </p:txBody>
      </p:sp>
      <p:sp>
        <p:nvSpPr>
          <p:cNvPr id="48" name="Text Box 10">
            <a:extLst>
              <a:ext uri="{FF2B5EF4-FFF2-40B4-BE49-F238E27FC236}">
                <a16:creationId xmlns:a16="http://schemas.microsoft.com/office/drawing/2014/main" id="{21240C85-3307-4402-B227-53694FC4F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0294" y="2428492"/>
            <a:ext cx="506414" cy="36988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ru-RU" dirty="0"/>
              <a:t>5</a:t>
            </a:r>
            <a:endParaRPr lang="ru-RU" altLang="ru-RU" dirty="0"/>
          </a:p>
        </p:txBody>
      </p:sp>
      <p:sp>
        <p:nvSpPr>
          <p:cNvPr id="49" name="Text Box 10">
            <a:extLst>
              <a:ext uri="{FF2B5EF4-FFF2-40B4-BE49-F238E27FC236}">
                <a16:creationId xmlns:a16="http://schemas.microsoft.com/office/drawing/2014/main" id="{1BF19C10-13DA-4C48-BBAF-1AB7031C6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6708" y="2428492"/>
            <a:ext cx="506414" cy="36988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ru-RU" dirty="0"/>
              <a:t>6</a:t>
            </a:r>
            <a:endParaRPr lang="ru-RU" altLang="ru-RU" dirty="0"/>
          </a:p>
        </p:txBody>
      </p:sp>
      <p:sp>
        <p:nvSpPr>
          <p:cNvPr id="50" name="Text Box 10">
            <a:extLst>
              <a:ext uri="{FF2B5EF4-FFF2-40B4-BE49-F238E27FC236}">
                <a16:creationId xmlns:a16="http://schemas.microsoft.com/office/drawing/2014/main" id="{D0628E0D-7234-41CF-92C2-66C29997E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2164" y="2428492"/>
            <a:ext cx="506414" cy="36988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ru-RU" dirty="0"/>
              <a:t>4</a:t>
            </a:r>
            <a:endParaRPr lang="ru-RU" altLang="ru-RU" dirty="0"/>
          </a:p>
        </p:txBody>
      </p:sp>
      <p:sp>
        <p:nvSpPr>
          <p:cNvPr id="51" name="Text Box 10">
            <a:extLst>
              <a:ext uri="{FF2B5EF4-FFF2-40B4-BE49-F238E27FC236}">
                <a16:creationId xmlns:a16="http://schemas.microsoft.com/office/drawing/2014/main" id="{D234BB34-C0EF-4E9D-8394-EE8333A15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862" y="2428492"/>
            <a:ext cx="506414" cy="36988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ru-RU" dirty="0"/>
              <a:t>4</a:t>
            </a:r>
            <a:endParaRPr lang="ru-RU" altLang="ru-RU" dirty="0"/>
          </a:p>
        </p:txBody>
      </p:sp>
      <p:sp>
        <p:nvSpPr>
          <p:cNvPr id="53" name="Text Box 10">
            <a:extLst>
              <a:ext uri="{FF2B5EF4-FFF2-40B4-BE49-F238E27FC236}">
                <a16:creationId xmlns:a16="http://schemas.microsoft.com/office/drawing/2014/main" id="{272F1273-C8CE-490B-893C-2A26C8A6B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336" y="2428492"/>
            <a:ext cx="506414" cy="36988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ru-RU" dirty="0"/>
              <a:t>2</a:t>
            </a:r>
            <a:endParaRPr lang="ru-RU" altLang="ru-RU" dirty="0"/>
          </a:p>
        </p:txBody>
      </p:sp>
      <p:sp>
        <p:nvSpPr>
          <p:cNvPr id="54" name="Text Box 12">
            <a:extLst>
              <a:ext uri="{FF2B5EF4-FFF2-40B4-BE49-F238E27FC236}">
                <a16:creationId xmlns:a16="http://schemas.microsoft.com/office/drawing/2014/main" id="{5C2098AA-58F8-466F-BB9B-1AF0909F1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686" y="2953785"/>
            <a:ext cx="409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400" b="1" dirty="0"/>
              <a:t>1</a:t>
            </a:r>
          </a:p>
        </p:txBody>
      </p:sp>
      <p:sp>
        <p:nvSpPr>
          <p:cNvPr id="55" name="Text Box 12">
            <a:extLst>
              <a:ext uri="{FF2B5EF4-FFF2-40B4-BE49-F238E27FC236}">
                <a16:creationId xmlns:a16="http://schemas.microsoft.com/office/drawing/2014/main" id="{54FE5FF6-9B2C-4E11-8062-3F3D87DDB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544" y="2955649"/>
            <a:ext cx="409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400" b="1" dirty="0"/>
              <a:t>2</a:t>
            </a:r>
          </a:p>
        </p:txBody>
      </p:sp>
      <p:sp>
        <p:nvSpPr>
          <p:cNvPr id="56" name="Text Box 12">
            <a:extLst>
              <a:ext uri="{FF2B5EF4-FFF2-40B4-BE49-F238E27FC236}">
                <a16:creationId xmlns:a16="http://schemas.microsoft.com/office/drawing/2014/main" id="{900FACC2-03EA-4702-8B13-5C622F37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7852" y="2961326"/>
            <a:ext cx="409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400" b="1" dirty="0"/>
              <a:t>3</a:t>
            </a:r>
          </a:p>
        </p:txBody>
      </p:sp>
      <p:sp>
        <p:nvSpPr>
          <p:cNvPr id="57" name="Text Box 12">
            <a:extLst>
              <a:ext uri="{FF2B5EF4-FFF2-40B4-BE49-F238E27FC236}">
                <a16:creationId xmlns:a16="http://schemas.microsoft.com/office/drawing/2014/main" id="{9FF53338-1000-47E4-BF92-0949CB0CD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2299" y="2965521"/>
            <a:ext cx="409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400" b="1" dirty="0"/>
              <a:t>4</a:t>
            </a:r>
          </a:p>
        </p:txBody>
      </p:sp>
      <p:sp>
        <p:nvSpPr>
          <p:cNvPr id="58" name="Text Box 12">
            <a:extLst>
              <a:ext uri="{FF2B5EF4-FFF2-40B4-BE49-F238E27FC236}">
                <a16:creationId xmlns:a16="http://schemas.microsoft.com/office/drawing/2014/main" id="{5DE8DA4D-3197-4E32-A269-A03C8BF47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3157" y="2961326"/>
            <a:ext cx="409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400" b="1" dirty="0"/>
              <a:t>5</a:t>
            </a:r>
          </a:p>
        </p:txBody>
      </p:sp>
      <p:sp>
        <p:nvSpPr>
          <p:cNvPr id="59" name="Text Box 12">
            <a:extLst>
              <a:ext uri="{FF2B5EF4-FFF2-40B4-BE49-F238E27FC236}">
                <a16:creationId xmlns:a16="http://schemas.microsoft.com/office/drawing/2014/main" id="{1258D2E9-33A7-4675-990F-297468385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5127" y="2965521"/>
            <a:ext cx="409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400" b="1" dirty="0"/>
              <a:t>6</a:t>
            </a: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8E90B37-8E3F-498F-8C12-2E0F7EF58FD0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6145037" y="1728717"/>
            <a:ext cx="3434878" cy="69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2E2E90BE-C931-4ACE-9F47-84F3664DE12C}"/>
              </a:ext>
            </a:extLst>
          </p:cNvPr>
          <p:cNvCxnSpPr>
            <a:endCxn id="48" idx="0"/>
          </p:cNvCxnSpPr>
          <p:nvPr/>
        </p:nvCxnSpPr>
        <p:spPr>
          <a:xfrm>
            <a:off x="6385068" y="1706709"/>
            <a:ext cx="2688433" cy="72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D6F2137-E17A-41B9-8B18-4AFC8AE7947F}"/>
              </a:ext>
            </a:extLst>
          </p:cNvPr>
          <p:cNvCxnSpPr>
            <a:endCxn id="47" idx="0"/>
          </p:cNvCxnSpPr>
          <p:nvPr/>
        </p:nvCxnSpPr>
        <p:spPr>
          <a:xfrm>
            <a:off x="6552543" y="1706709"/>
            <a:ext cx="2014544" cy="72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E18DC6CF-6C5C-48FC-BE3A-8E9A2CAC5B24}"/>
              </a:ext>
            </a:extLst>
          </p:cNvPr>
          <p:cNvCxnSpPr>
            <a:endCxn id="46" idx="0"/>
          </p:cNvCxnSpPr>
          <p:nvPr/>
        </p:nvCxnSpPr>
        <p:spPr>
          <a:xfrm>
            <a:off x="6805750" y="1706709"/>
            <a:ext cx="1254923" cy="72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CD98F392-08AD-4B95-8C2E-91ED5B777F9A}"/>
              </a:ext>
            </a:extLst>
          </p:cNvPr>
          <p:cNvCxnSpPr>
            <a:endCxn id="50" idx="0"/>
          </p:cNvCxnSpPr>
          <p:nvPr/>
        </p:nvCxnSpPr>
        <p:spPr>
          <a:xfrm>
            <a:off x="6992017" y="1706709"/>
            <a:ext cx="573354" cy="72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A8264E39-195D-4C94-A7C0-B3305E07097F}"/>
              </a:ext>
            </a:extLst>
          </p:cNvPr>
          <p:cNvCxnSpPr>
            <a:endCxn id="51" idx="0"/>
          </p:cNvCxnSpPr>
          <p:nvPr/>
        </p:nvCxnSpPr>
        <p:spPr>
          <a:xfrm flipH="1">
            <a:off x="7070069" y="1706709"/>
            <a:ext cx="127799" cy="72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B301B3CC-C9C6-4121-8796-AF4EC28BAAD2}"/>
              </a:ext>
            </a:extLst>
          </p:cNvPr>
          <p:cNvCxnSpPr>
            <a:endCxn id="51" idx="0"/>
          </p:cNvCxnSpPr>
          <p:nvPr/>
        </p:nvCxnSpPr>
        <p:spPr>
          <a:xfrm flipH="1">
            <a:off x="7070069" y="1706709"/>
            <a:ext cx="127799" cy="72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D3EEDB43-2E81-4FBD-87E8-E9056B966D05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6552543" y="1706709"/>
            <a:ext cx="880668" cy="72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1E4E624-66ED-4D25-823E-B1D82EF02F7D}"/>
              </a:ext>
            </a:extLst>
          </p:cNvPr>
          <p:cNvSpPr txBox="1"/>
          <p:nvPr/>
        </p:nvSpPr>
        <p:spPr>
          <a:xfrm>
            <a:off x="164228" y="3402459"/>
            <a:ext cx="1152577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3200" b="1" dirty="0"/>
              <a:t>Вывод длинных чисел:</a:t>
            </a:r>
          </a:p>
          <a:p>
            <a:pPr>
              <a:spcBef>
                <a:spcPct val="50000"/>
              </a:spcBef>
            </a:pPr>
            <a:br>
              <a:rPr lang="ru-RU" altLang="ru-RU" dirty="0"/>
            </a:br>
            <a:r>
              <a:rPr lang="ru-RU" altLang="ru-RU" dirty="0"/>
              <a:t>		    Вывод будет происходить также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9F31CF6-AAC3-4BAE-83A1-6351E886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E668F68-F8F9-448C-8DF1-31C8779C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629400"/>
            <a:ext cx="5029200" cy="228600"/>
          </a:xfrm>
        </p:spPr>
        <p:txBody>
          <a:bodyPr/>
          <a:lstStyle/>
          <a:p>
            <a:r>
              <a:rPr lang="ru-RU"/>
              <a:t>Сербинович М.Д.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1CCCA2-662B-49B8-9BC6-B90B75BE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08BC-CEE4-4E2C-9396-259403EC8EE7}" type="slidenum">
              <a:rPr lang="ru-RU" smtClean="0"/>
              <a:t>5</a:t>
            </a:fld>
            <a:endParaRPr lang="ru-RU"/>
          </a:p>
        </p:txBody>
      </p:sp>
      <p:sp>
        <p:nvSpPr>
          <p:cNvPr id="32" name="Text Box 12">
            <a:extLst>
              <a:ext uri="{FF2B5EF4-FFF2-40B4-BE49-F238E27FC236}">
                <a16:creationId xmlns:a16="http://schemas.microsoft.com/office/drawing/2014/main" id="{0E16885E-F062-42AF-A487-3CE39E009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444" y="2953785"/>
            <a:ext cx="409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400" b="1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B20C3-8E0C-4701-9911-7997CA52BAE1}"/>
              </a:ext>
            </a:extLst>
          </p:cNvPr>
          <p:cNvSpPr txBox="1"/>
          <p:nvPr/>
        </p:nvSpPr>
        <p:spPr>
          <a:xfrm>
            <a:off x="1227963" y="1478321"/>
            <a:ext cx="4209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operand = </a:t>
            </a:r>
            <a:r>
              <a:rPr lang="ru-RU" b="1" dirty="0"/>
              <a:t>большое число</a:t>
            </a:r>
            <a:endParaRPr lang="en-US" b="1" dirty="0"/>
          </a:p>
          <a:p>
            <a:r>
              <a:rPr lang="ru-RU" b="1" dirty="0"/>
              <a:t>На вход подаётся строка</a:t>
            </a:r>
            <a:r>
              <a:rPr lang="en-US" b="1" dirty="0"/>
              <a:t> X</a:t>
            </a:r>
            <a:br>
              <a:rPr lang="en-US" b="1" dirty="0"/>
            </a:br>
            <a:r>
              <a:rPr lang="en-US" b="1" dirty="0"/>
              <a:t>for (</a:t>
            </a:r>
            <a:r>
              <a:rPr lang="en-US" b="1" dirty="0" err="1"/>
              <a:t>i</a:t>
            </a:r>
            <a:r>
              <a:rPr lang="en-US" b="1" dirty="0"/>
              <a:t> = </a:t>
            </a:r>
            <a:r>
              <a:rPr lang="en-US" b="1" dirty="0" err="1"/>
              <a:t>X.length</a:t>
            </a:r>
            <a:r>
              <a:rPr lang="en-US" b="1" dirty="0"/>
              <a:t>(); </a:t>
            </a:r>
            <a:r>
              <a:rPr lang="en-US" b="1" dirty="0" err="1"/>
              <a:t>i</a:t>
            </a:r>
            <a:r>
              <a:rPr lang="en-US" b="1" dirty="0"/>
              <a:t> &gt;= 0; </a:t>
            </a:r>
            <a:r>
              <a:rPr lang="en-US" b="1" dirty="0" err="1"/>
              <a:t>i</a:t>
            </a:r>
            <a:r>
              <a:rPr lang="en-US" b="1" dirty="0"/>
              <a:t>--){</a:t>
            </a:r>
          </a:p>
          <a:p>
            <a:r>
              <a:rPr lang="en-US" b="1" dirty="0"/>
              <a:t>	</a:t>
            </a:r>
            <a:r>
              <a:rPr lang="en-US" b="1" dirty="0" err="1"/>
              <a:t>operand.pushback</a:t>
            </a:r>
            <a:r>
              <a:rPr lang="en-US" b="1" dirty="0"/>
              <a:t>(X[</a:t>
            </a:r>
            <a:r>
              <a:rPr lang="en-US" b="1" dirty="0" err="1"/>
              <a:t>i</a:t>
            </a:r>
            <a:r>
              <a:rPr lang="en-US" b="1" dirty="0"/>
              <a:t>]);</a:t>
            </a:r>
          </a:p>
          <a:p>
            <a:r>
              <a:rPr lang="en-US" b="1" dirty="0"/>
              <a:t>}</a:t>
            </a:r>
            <a:endParaRPr lang="ru-R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40D1B-705B-4776-A91B-8F36082B2D1C}"/>
              </a:ext>
            </a:extLst>
          </p:cNvPr>
          <p:cNvSpPr txBox="1"/>
          <p:nvPr/>
        </p:nvSpPr>
        <p:spPr>
          <a:xfrm>
            <a:off x="1256057" y="4688364"/>
            <a:ext cx="4671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(</a:t>
            </a:r>
            <a:r>
              <a:rPr lang="en-US" b="1" dirty="0" err="1"/>
              <a:t>i</a:t>
            </a:r>
            <a:r>
              <a:rPr lang="en-US" b="1" dirty="0"/>
              <a:t> = </a:t>
            </a:r>
            <a:r>
              <a:rPr lang="en-US" b="1" dirty="0" err="1"/>
              <a:t>operand.length</a:t>
            </a:r>
            <a:r>
              <a:rPr lang="en-US" b="1" dirty="0"/>
              <a:t>(); </a:t>
            </a:r>
            <a:r>
              <a:rPr lang="en-US" b="1" dirty="0" err="1"/>
              <a:t>i</a:t>
            </a:r>
            <a:r>
              <a:rPr lang="en-US" b="1" dirty="0"/>
              <a:t> &gt;= 0; </a:t>
            </a:r>
            <a:r>
              <a:rPr lang="en-US" b="1" dirty="0" err="1"/>
              <a:t>i</a:t>
            </a:r>
            <a:r>
              <a:rPr lang="en-US" b="1" dirty="0"/>
              <a:t>--){</a:t>
            </a:r>
          </a:p>
          <a:p>
            <a:r>
              <a:rPr lang="en-US" b="1" dirty="0"/>
              <a:t>	print(operand[</a:t>
            </a:r>
            <a:r>
              <a:rPr lang="en-US" b="1" dirty="0" err="1"/>
              <a:t>i</a:t>
            </a:r>
            <a:r>
              <a:rPr lang="en-US" b="1" dirty="0"/>
              <a:t>])</a:t>
            </a:r>
          </a:p>
          <a:p>
            <a:r>
              <a:rPr lang="en-US" b="1" dirty="0"/>
              <a:t>}</a:t>
            </a:r>
          </a:p>
        </p:txBody>
      </p:sp>
      <p:pic>
        <p:nvPicPr>
          <p:cNvPr id="33" name="Picture 4">
            <a:extLst>
              <a:ext uri="{FF2B5EF4-FFF2-40B4-BE49-F238E27FC236}">
                <a16:creationId xmlns:a16="http://schemas.microsoft.com/office/drawing/2014/main" id="{157FF35E-360B-4D93-A9E9-05ED56111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63820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BC3A3668-A31A-413D-94DA-3CAE3F77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AD3B0F-ADA7-4194-A849-F405BA3A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Сербинович М.Д.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7478D2-0094-41A3-B2BE-9ABA7FB1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08BC-CEE4-4E2C-9396-259403EC8EE7}" type="slidenum">
              <a:rPr lang="ru-RU" smtClean="0"/>
              <a:t>6</a:t>
            </a:fld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7217561-537F-4D08-9265-6C7482A0E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106" y="2164399"/>
            <a:ext cx="10753725" cy="376618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Сложение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Вычитание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Умножение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Деление нацело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881D4AE-F999-42E1-8088-C8820F8E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567" y="405749"/>
            <a:ext cx="9105901" cy="1658198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Операции длинной арифметики</a:t>
            </a:r>
          </a:p>
        </p:txBody>
      </p:sp>
    </p:spTree>
    <p:extLst>
      <p:ext uri="{BB962C8B-B14F-4D97-AF65-F5344CB8AC3E}">
        <p14:creationId xmlns:p14="http://schemas.microsoft.com/office/powerpoint/2010/main" val="143560058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0198D7AA-8BE2-402F-9BA9-6019D98AD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7" y="226750"/>
            <a:ext cx="83534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3200" b="1" dirty="0"/>
              <a:t>Сложение длинных чисел:</a:t>
            </a:r>
            <a:endParaRPr lang="ru-RU" altLang="ru-RU" sz="3200" b="1" dirty="0">
              <a:sym typeface="Wingdings" panose="05000000000000000000" pitchFamily="2" charset="2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3308073-B4B5-44DD-B56A-AF9B3A978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7" y="862012"/>
            <a:ext cx="8129173" cy="239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800" b="1" dirty="0"/>
              <a:t>Алгоритм сложения</a:t>
            </a:r>
            <a:endParaRPr lang="ru-RU" altLang="ru-RU" sz="800" b="1" dirty="0"/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ru-RU" altLang="ru-RU" sz="1800" dirty="0">
                <a:sym typeface="Wingdings" panose="05000000000000000000" pitchFamily="2" charset="2"/>
              </a:rPr>
              <a:t>Выберем длину числа-суммы как максимум из длин первого и второго числа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ru-RU" altLang="ru-RU" sz="1800" dirty="0">
                <a:sym typeface="Wingdings" panose="05000000000000000000" pitchFamily="2" charset="2"/>
              </a:rPr>
              <a:t>Проход от 1 до длины числа-суммы: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ru-RU" altLang="ru-RU" sz="1800" dirty="0">
                <a:sym typeface="Wingdings" panose="05000000000000000000" pitchFamily="2" charset="2"/>
              </a:rPr>
              <a:t> Суммируем текущий разряд двух слагаемых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ru-RU" altLang="ru-RU" sz="1800" dirty="0">
                <a:sym typeface="Wingdings" panose="05000000000000000000" pitchFamily="2" charset="2"/>
              </a:rPr>
              <a:t> Если сумма больше либо равна основанию СС, то</a:t>
            </a:r>
          </a:p>
          <a:p>
            <a:pPr lvl="2"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ru-RU" altLang="ru-RU" sz="1800" dirty="0">
                <a:sym typeface="Wingdings" panose="05000000000000000000" pitchFamily="2" charset="2"/>
              </a:rPr>
              <a:t> Делаем перенос в старший разряд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ru-RU" altLang="ru-RU" sz="1800" dirty="0">
                <a:sym typeface="Wingdings" panose="05000000000000000000" pitchFamily="2" charset="2"/>
              </a:rPr>
              <a:t> Если был перенос из последнего разряда числа-суммы, то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ru-RU" altLang="ru-RU" sz="1800" dirty="0">
                <a:sym typeface="Wingdings" panose="05000000000000000000" pitchFamily="2" charset="2"/>
              </a:rPr>
              <a:t> Увеличиваем на 1 длину суммы</a:t>
            </a:r>
          </a:p>
        </p:txBody>
      </p:sp>
      <p:graphicFrame>
        <p:nvGraphicFramePr>
          <p:cNvPr id="7" name="Group 52">
            <a:extLst>
              <a:ext uri="{FF2B5EF4-FFF2-40B4-BE49-F238E27FC236}">
                <a16:creationId xmlns:a16="http://schemas.microsoft.com/office/drawing/2014/main" id="{3A37EC14-AC71-415A-9C10-57D516844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618452"/>
              </p:ext>
            </p:extLst>
          </p:nvPr>
        </p:nvGraphicFramePr>
        <p:xfrm>
          <a:off x="6913219" y="3635793"/>
          <a:ext cx="4776787" cy="2335064"/>
        </p:xfrm>
        <a:graphic>
          <a:graphicData uri="http://schemas.openxmlformats.org/drawingml/2006/table">
            <a:tbl>
              <a:tblPr/>
              <a:tblGrid>
                <a:gridCol w="2389187">
                  <a:extLst>
                    <a:ext uri="{9D8B030D-6E8A-4147-A177-3AD203B41FA5}">
                      <a16:colId xmlns:a16="http://schemas.microsoft.com/office/drawing/2014/main" val="819608026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6855386"/>
                    </a:ext>
                  </a:extLst>
                </a:gridCol>
              </a:tblGrid>
              <a:tr h="23350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567+972=1539</a:t>
                      </a:r>
                      <a:endParaRPr kumimoji="0" lang="ru-RU" alt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ru-RU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ru-RU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ru-RU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  <a:endParaRPr kumimoji="0" lang="en-US" alt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+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ru-RU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ru-RU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ru-RU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endParaRPr kumimoji="0" lang="en-US" alt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-</a:t>
                      </a: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------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1 </a:t>
                      </a:r>
                      <a:r>
                        <a:rPr kumimoji="0" lang="ru-RU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3 </a:t>
                      </a:r>
                      <a:r>
                        <a:rPr kumimoji="0" lang="ru-RU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  <a:endParaRPr kumimoji="0" lang="ru-RU" alt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550922"/>
                  </a:ext>
                </a:extLst>
              </a:tr>
            </a:tbl>
          </a:graphicData>
        </a:graphic>
      </p:graphicFrame>
      <p:sp>
        <p:nvSpPr>
          <p:cNvPr id="2" name="Дата 1">
            <a:extLst>
              <a:ext uri="{FF2B5EF4-FFF2-40B4-BE49-F238E27FC236}">
                <a16:creationId xmlns:a16="http://schemas.microsoft.com/office/drawing/2014/main" id="{D9CF099C-CDEF-4260-9AB1-6BDB1999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A358A4F-9206-46AA-8B8D-B8E9CD58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Сербинович</a:t>
            </a:r>
            <a:r>
              <a:rPr lang="ru-RU" dirty="0"/>
              <a:t> М.Д.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B7EB01F9-50F0-4DDB-8949-836278FB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08BC-CEE4-4E2C-9396-259403EC8EE7}" type="slidenum">
              <a:rPr lang="ru-RU" smtClean="0"/>
              <a:t>7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4A2F0D-0B3B-4F6E-9E10-027202652627}"/>
              </a:ext>
            </a:extLst>
          </p:cNvPr>
          <p:cNvSpPr txBox="1"/>
          <p:nvPr/>
        </p:nvSpPr>
        <p:spPr>
          <a:xfrm>
            <a:off x="412474" y="3429000"/>
            <a:ext cx="59883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first operand </a:t>
            </a:r>
            <a:r>
              <a:rPr lang="ru-RU" sz="1400" b="1" dirty="0"/>
              <a:t>и </a:t>
            </a:r>
            <a:r>
              <a:rPr lang="en-US" sz="1400" b="1" dirty="0"/>
              <a:t>second operand </a:t>
            </a:r>
            <a:r>
              <a:rPr lang="ru-RU" sz="1400" b="1" dirty="0"/>
              <a:t>– большие числа</a:t>
            </a:r>
            <a:endParaRPr lang="en-US" sz="1400" b="1" dirty="0"/>
          </a:p>
          <a:p>
            <a:r>
              <a:rPr lang="en-US" sz="1400" b="1" dirty="0"/>
              <a:t>BASE – </a:t>
            </a:r>
            <a:r>
              <a:rPr lang="ru-RU" sz="1400" b="1" dirty="0"/>
              <a:t>Система счисления</a:t>
            </a:r>
            <a:endParaRPr lang="en-US" sz="1400" b="1" dirty="0"/>
          </a:p>
          <a:p>
            <a:r>
              <a:rPr lang="en-US" sz="1400" b="1" dirty="0"/>
              <a:t>length</a:t>
            </a:r>
            <a:r>
              <a:rPr lang="ru-RU" sz="1400" b="1" dirty="0"/>
              <a:t> </a:t>
            </a:r>
            <a:r>
              <a:rPr lang="en-US" sz="1400" b="1" dirty="0"/>
              <a:t> = max(</a:t>
            </a:r>
            <a:r>
              <a:rPr lang="ru-RU" sz="1400" b="1" dirty="0"/>
              <a:t>размер </a:t>
            </a:r>
            <a:r>
              <a:rPr lang="en-US" sz="1400" b="1" dirty="0"/>
              <a:t>first operand, </a:t>
            </a:r>
            <a:r>
              <a:rPr lang="ru-RU" sz="1400" b="1" dirty="0"/>
              <a:t>размер </a:t>
            </a:r>
            <a:r>
              <a:rPr lang="en-US" sz="1400" b="1" dirty="0"/>
              <a:t>second operand)</a:t>
            </a:r>
            <a:br>
              <a:rPr lang="en-US" sz="1400" b="1" dirty="0"/>
            </a:br>
            <a:r>
              <a:rPr lang="en-US" sz="1400" b="1" dirty="0"/>
              <a:t>for (</a:t>
            </a:r>
            <a:r>
              <a:rPr lang="en-US" sz="1400" b="1" dirty="0" err="1"/>
              <a:t>i</a:t>
            </a:r>
            <a:r>
              <a:rPr lang="en-US" sz="1400" b="1" dirty="0"/>
              <a:t> = 0; </a:t>
            </a:r>
            <a:r>
              <a:rPr lang="en-US" sz="1400" b="1" dirty="0" err="1"/>
              <a:t>i</a:t>
            </a:r>
            <a:r>
              <a:rPr lang="en-US" sz="1400" b="1" dirty="0"/>
              <a:t> &lt; length; </a:t>
            </a:r>
            <a:r>
              <a:rPr lang="en-US" sz="1400" b="1" dirty="0" err="1"/>
              <a:t>i</a:t>
            </a:r>
            <a:r>
              <a:rPr lang="en-US" sz="1400" b="1" dirty="0"/>
              <a:t>++){</a:t>
            </a:r>
          </a:p>
          <a:p>
            <a:r>
              <a:rPr lang="en-US" sz="1400" b="1" dirty="0"/>
              <a:t>	second operand[</a:t>
            </a:r>
            <a:r>
              <a:rPr lang="en-US" sz="1400" b="1" dirty="0" err="1"/>
              <a:t>i</a:t>
            </a:r>
            <a:r>
              <a:rPr lang="en-US" sz="1400" b="1" dirty="0"/>
              <a:t>] += first operand[</a:t>
            </a:r>
            <a:r>
              <a:rPr lang="en-US" sz="1400" b="1" dirty="0" err="1"/>
              <a:t>i</a:t>
            </a:r>
            <a:r>
              <a:rPr lang="en-US" sz="1400" b="1" dirty="0"/>
              <a:t>]</a:t>
            </a:r>
          </a:p>
          <a:p>
            <a:r>
              <a:rPr lang="en-US" sz="1400" b="1" dirty="0"/>
              <a:t>	second operand[</a:t>
            </a:r>
            <a:r>
              <a:rPr lang="en-US" sz="1400" b="1" dirty="0" err="1"/>
              <a:t>i</a:t>
            </a:r>
            <a:r>
              <a:rPr lang="en-US" sz="1400" b="1" dirty="0"/>
              <a:t> + 1] += </a:t>
            </a:r>
            <a:r>
              <a:rPr lang="ru-RU" sz="1400" b="1" dirty="0"/>
              <a:t>(</a:t>
            </a:r>
            <a:r>
              <a:rPr lang="en-US" sz="1400" b="1" dirty="0"/>
              <a:t>operand second[</a:t>
            </a:r>
            <a:r>
              <a:rPr lang="en-US" sz="1400" b="1" dirty="0" err="1"/>
              <a:t>i</a:t>
            </a:r>
            <a:r>
              <a:rPr lang="en-US" sz="1400" b="1" dirty="0"/>
              <a:t>] / BASE</a:t>
            </a:r>
            <a:r>
              <a:rPr lang="ru-RU" sz="1400" b="1" dirty="0"/>
              <a:t>)</a:t>
            </a:r>
          </a:p>
          <a:p>
            <a:r>
              <a:rPr lang="en-US" sz="1400" b="1" dirty="0"/>
              <a:t>	second operand[</a:t>
            </a:r>
            <a:r>
              <a:rPr lang="en-US" sz="1400" b="1" dirty="0" err="1"/>
              <a:t>i</a:t>
            </a:r>
            <a:r>
              <a:rPr lang="en-US" sz="1400" b="1" dirty="0"/>
              <a:t>] %= BASE</a:t>
            </a:r>
          </a:p>
          <a:p>
            <a:r>
              <a:rPr lang="en-US" sz="1400" b="1" dirty="0"/>
              <a:t>} </a:t>
            </a:r>
          </a:p>
          <a:p>
            <a:r>
              <a:rPr lang="en-US" sz="1400" b="1" dirty="0"/>
              <a:t>	</a:t>
            </a:r>
            <a:r>
              <a:rPr lang="ru-RU" sz="1400" b="1" dirty="0"/>
              <a:t>В итоге результат будет хранится во втором числе</a:t>
            </a:r>
            <a:endParaRPr lang="en-US" sz="1400" b="1" dirty="0"/>
          </a:p>
          <a:p>
            <a:endParaRPr lang="ru-RU" sz="1400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5CFBCF02-2576-45BA-9155-9F08101A0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74295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F05D1B58-6014-445E-9306-546EFEE05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7" y="280941"/>
            <a:ext cx="83534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3200" b="1" dirty="0"/>
              <a:t>Разность длинных чисел:</a:t>
            </a:r>
            <a:endParaRPr lang="ru-RU" altLang="ru-RU" sz="3200" b="1" dirty="0">
              <a:sym typeface="Wingdings" panose="05000000000000000000" pitchFamily="2" charset="2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00F4594-D6BB-4A4F-A9ED-5A359834D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7" y="865716"/>
            <a:ext cx="8353425" cy="244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800" b="1" dirty="0"/>
              <a:t>Алгоритм вычитания</a:t>
            </a:r>
            <a:endParaRPr lang="ru-RU" altLang="ru-RU" sz="800" b="1" dirty="0"/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ru-RU" altLang="ru-RU" sz="1800" dirty="0">
                <a:sym typeface="Wingdings" panose="05000000000000000000" pitchFamily="2" charset="2"/>
              </a:rPr>
              <a:t>Будем всегда вычитать из большего числа меньшее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ru-RU" altLang="ru-RU" sz="1800" dirty="0">
                <a:sym typeface="Wingdings" panose="05000000000000000000" pitchFamily="2" charset="2"/>
              </a:rPr>
              <a:t> Выберем длину числа-разности как максимум из длин первого и второго числа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ru-RU" altLang="ru-RU" sz="1800" dirty="0">
                <a:sym typeface="Wingdings" panose="05000000000000000000" pitchFamily="2" charset="2"/>
              </a:rPr>
              <a:t>Проход от 1 до длины числа-разности: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ru-RU" altLang="ru-RU" sz="1800" dirty="0">
                <a:sym typeface="Wingdings" panose="05000000000000000000" pitchFamily="2" charset="2"/>
              </a:rPr>
              <a:t> Вычисляем разность в текущем разряде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ru-RU" altLang="ru-RU" sz="1800" dirty="0">
                <a:sym typeface="Wingdings" panose="05000000000000000000" pitchFamily="2" charset="2"/>
              </a:rPr>
              <a:t> Если разность в текущем разряде меньше нуля, то</a:t>
            </a:r>
          </a:p>
          <a:p>
            <a:pPr lvl="2"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ru-RU" altLang="ru-RU" sz="1800" dirty="0">
                <a:sym typeface="Wingdings" panose="05000000000000000000" pitchFamily="2" charset="2"/>
              </a:rPr>
              <a:t> Делаем заем из старшего разряда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ru-RU" altLang="ru-RU" sz="1800" dirty="0">
                <a:sym typeface="Wingdings" panose="05000000000000000000" pitchFamily="2" charset="2"/>
              </a:rPr>
              <a:t> Определяем длину числа-результата</a:t>
            </a:r>
          </a:p>
        </p:txBody>
      </p:sp>
      <p:graphicFrame>
        <p:nvGraphicFramePr>
          <p:cNvPr id="6" name="Group 15">
            <a:extLst>
              <a:ext uri="{FF2B5EF4-FFF2-40B4-BE49-F238E27FC236}">
                <a16:creationId xmlns:a16="http://schemas.microsoft.com/office/drawing/2014/main" id="{796DFA62-09CE-4EA7-B21C-341508553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668272"/>
              </p:ext>
            </p:extLst>
          </p:nvPr>
        </p:nvGraphicFramePr>
        <p:xfrm>
          <a:off x="6813275" y="3515799"/>
          <a:ext cx="4776787" cy="2360613"/>
        </p:xfrm>
        <a:graphic>
          <a:graphicData uri="http://schemas.openxmlformats.org/drawingml/2006/table">
            <a:tbl>
              <a:tblPr/>
              <a:tblGrid>
                <a:gridCol w="2389187">
                  <a:extLst>
                    <a:ext uri="{9D8B030D-6E8A-4147-A177-3AD203B41FA5}">
                      <a16:colId xmlns:a16="http://schemas.microsoft.com/office/drawing/2014/main" val="3981052607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553782353"/>
                    </a:ext>
                  </a:extLst>
                </a:gridCol>
              </a:tblGrid>
              <a:tr h="2360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972</a:t>
                      </a:r>
                      <a:r>
                        <a:rPr kumimoji="0" lang="ru-RU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-567</a:t>
                      </a: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kumimoji="0" lang="ru-RU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405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ru-RU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9 7 2</a:t>
                      </a:r>
                      <a:endParaRPr kumimoji="0" lang="en-US" alt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-</a:t>
                      </a:r>
                      <a:endParaRPr kumimoji="0" lang="en-US" alt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ru-RU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5 6 7</a:t>
                      </a:r>
                      <a:endParaRPr kumimoji="0" lang="en-US" alt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-------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ru-RU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4 0 5</a:t>
                      </a:r>
                      <a:endParaRPr kumimoji="0" lang="ru-RU" alt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817086"/>
                  </a:ext>
                </a:extLst>
              </a:tr>
            </a:tbl>
          </a:graphicData>
        </a:graphic>
      </p:graphicFrame>
      <p:sp>
        <p:nvSpPr>
          <p:cNvPr id="7" name="Дата 6">
            <a:extLst>
              <a:ext uri="{FF2B5EF4-FFF2-40B4-BE49-F238E27FC236}">
                <a16:creationId xmlns:a16="http://schemas.microsoft.com/office/drawing/2014/main" id="{B521802F-7475-40CD-92AB-A3D7DB8A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8148833-07C4-41D4-A333-85CC80E1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Сербинович М.Д.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FC5704-8DEA-40FD-9C15-FC131EC9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08BC-CEE4-4E2C-9396-259403EC8EE7}" type="slidenum">
              <a:rPr lang="ru-RU" smtClean="0"/>
              <a:t>8</a:t>
            </a:fld>
            <a:endParaRPr lang="ru-RU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D70C1E6-E64F-404E-863E-43785535E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DBAA19-3FDD-4248-B613-93AB11F2CE03}"/>
              </a:ext>
            </a:extLst>
          </p:cNvPr>
          <p:cNvSpPr txBox="1"/>
          <p:nvPr/>
        </p:nvSpPr>
        <p:spPr>
          <a:xfrm>
            <a:off x="412474" y="3429000"/>
            <a:ext cx="59883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first operand </a:t>
            </a:r>
            <a:r>
              <a:rPr lang="ru-RU" sz="1400" b="1" dirty="0"/>
              <a:t>и </a:t>
            </a:r>
            <a:r>
              <a:rPr lang="en-US" sz="1400" b="1" dirty="0"/>
              <a:t>second operand </a:t>
            </a:r>
            <a:r>
              <a:rPr lang="ru-RU" sz="1400" b="1" dirty="0"/>
              <a:t>– большие числа</a:t>
            </a:r>
          </a:p>
          <a:p>
            <a:r>
              <a:rPr lang="en-US" sz="1400" b="1" dirty="0" err="1"/>
              <a:t>lentgh</a:t>
            </a:r>
            <a:r>
              <a:rPr lang="en-US" sz="1400" b="1" dirty="0"/>
              <a:t> = </a:t>
            </a:r>
            <a:r>
              <a:rPr lang="ru-RU" sz="1400" b="1" dirty="0"/>
              <a:t>размеру первого числа</a:t>
            </a:r>
            <a:r>
              <a:rPr lang="en-US" sz="1400" b="1" dirty="0"/>
              <a:t> </a:t>
            </a:r>
          </a:p>
          <a:p>
            <a:r>
              <a:rPr lang="en-US" sz="1400" b="1" dirty="0"/>
              <a:t>result </a:t>
            </a:r>
            <a:r>
              <a:rPr lang="ru-RU" sz="1400" b="1" dirty="0"/>
              <a:t>– большое число куда будет записываться ответ</a:t>
            </a:r>
          </a:p>
          <a:p>
            <a:r>
              <a:rPr lang="en-US" sz="1400" b="1" dirty="0"/>
              <a:t>BASE – </a:t>
            </a:r>
            <a:r>
              <a:rPr lang="ru-RU" sz="1400" b="1" dirty="0"/>
              <a:t>Система счисления</a:t>
            </a:r>
            <a:endParaRPr lang="en-US" sz="1400" b="1" dirty="0"/>
          </a:p>
          <a:p>
            <a:r>
              <a:rPr lang="en-US" sz="1400" b="1" dirty="0"/>
              <a:t>for (</a:t>
            </a:r>
            <a:r>
              <a:rPr lang="en-US" sz="1400" b="1" dirty="0" err="1"/>
              <a:t>i</a:t>
            </a:r>
            <a:r>
              <a:rPr lang="en-US" sz="1400" b="1" dirty="0"/>
              <a:t> = 0; </a:t>
            </a:r>
            <a:r>
              <a:rPr lang="en-US" sz="1400" b="1" dirty="0" err="1"/>
              <a:t>i</a:t>
            </a:r>
            <a:r>
              <a:rPr lang="en-US" sz="1400" b="1" dirty="0"/>
              <a:t> &lt; length; </a:t>
            </a:r>
            <a:r>
              <a:rPr lang="en-US" sz="1400" b="1" dirty="0" err="1"/>
              <a:t>i</a:t>
            </a:r>
            <a:r>
              <a:rPr lang="en-US" sz="1400" b="1" dirty="0"/>
              <a:t>++){</a:t>
            </a:r>
          </a:p>
          <a:p>
            <a:r>
              <a:rPr lang="ru-RU" sz="1400" b="1" dirty="0"/>
              <a:t>	</a:t>
            </a:r>
            <a:r>
              <a:rPr lang="en-US" sz="1400" b="1" dirty="0"/>
              <a:t>if(first operand[</a:t>
            </a:r>
            <a:r>
              <a:rPr lang="en-US" sz="1400" b="1" dirty="0" err="1"/>
              <a:t>i</a:t>
            </a:r>
            <a:r>
              <a:rPr lang="en-US" sz="1400" b="1" dirty="0"/>
              <a:t>] &gt;= second operand[</a:t>
            </a:r>
            <a:r>
              <a:rPr lang="en-US" sz="1400" b="1" dirty="0" err="1"/>
              <a:t>i</a:t>
            </a:r>
            <a:r>
              <a:rPr lang="en-US" sz="1400" b="1" dirty="0"/>
              <a:t>]){</a:t>
            </a:r>
          </a:p>
          <a:p>
            <a:r>
              <a:rPr lang="en-US" sz="1400" b="1" dirty="0"/>
              <a:t>		result[</a:t>
            </a:r>
            <a:r>
              <a:rPr lang="en-US" sz="1400" b="1" dirty="0" err="1"/>
              <a:t>i</a:t>
            </a:r>
            <a:r>
              <a:rPr lang="en-US" sz="1400" b="1" dirty="0"/>
              <a:t>] = first operand[</a:t>
            </a:r>
            <a:r>
              <a:rPr lang="en-US" sz="1400" b="1" dirty="0" err="1"/>
              <a:t>i</a:t>
            </a:r>
            <a:r>
              <a:rPr lang="en-US" sz="1400" b="1" dirty="0"/>
              <a:t>] – second operand[</a:t>
            </a:r>
            <a:r>
              <a:rPr lang="en-US" sz="1400" b="1" dirty="0" err="1"/>
              <a:t>i</a:t>
            </a:r>
            <a:r>
              <a:rPr lang="en-US" sz="1400" b="1" dirty="0"/>
              <a:t>]</a:t>
            </a:r>
          </a:p>
          <a:p>
            <a:r>
              <a:rPr lang="en-US" sz="1400" b="1" dirty="0"/>
              <a:t>	}	</a:t>
            </a:r>
          </a:p>
          <a:p>
            <a:r>
              <a:rPr lang="en-US" sz="1400" b="1" dirty="0"/>
              <a:t>	else{</a:t>
            </a:r>
          </a:p>
          <a:p>
            <a:r>
              <a:rPr lang="en-US" sz="1400" b="1" dirty="0"/>
              <a:t>		first operand[I + 1) -= 1</a:t>
            </a:r>
          </a:p>
          <a:p>
            <a:r>
              <a:rPr lang="en-US" sz="1400" b="1" dirty="0"/>
              <a:t>		result[</a:t>
            </a:r>
            <a:r>
              <a:rPr lang="en-US" sz="1400" b="1" dirty="0" err="1"/>
              <a:t>i</a:t>
            </a:r>
            <a:r>
              <a:rPr lang="en-US" sz="1400" b="1" dirty="0"/>
              <a:t>] = first operand[</a:t>
            </a:r>
            <a:r>
              <a:rPr lang="en-US" sz="1400" b="1" dirty="0" err="1"/>
              <a:t>i</a:t>
            </a:r>
            <a:r>
              <a:rPr lang="en-US" sz="1400" b="1" dirty="0"/>
              <a:t>] + BASE – second operand[</a:t>
            </a:r>
            <a:r>
              <a:rPr lang="en-US" sz="1400" b="1" dirty="0" err="1"/>
              <a:t>i</a:t>
            </a:r>
            <a:r>
              <a:rPr lang="en-US" sz="1400" b="1" dirty="0"/>
              <a:t>]</a:t>
            </a:r>
          </a:p>
          <a:p>
            <a:r>
              <a:rPr lang="en-US" sz="1400" b="1" dirty="0"/>
              <a:t>	}</a:t>
            </a:r>
            <a:endParaRPr lang="ru-RU" sz="1400" b="1" dirty="0"/>
          </a:p>
          <a:p>
            <a:r>
              <a:rPr lang="en-US" sz="1400" b="1" dirty="0"/>
              <a:t>} </a:t>
            </a:r>
          </a:p>
          <a:p>
            <a:r>
              <a:rPr lang="en-US" sz="1400" b="1" dirty="0"/>
              <a:t>	</a:t>
            </a:r>
            <a:r>
              <a:rPr lang="ru-RU" sz="1400" b="1" dirty="0"/>
              <a:t>Результат операции хранится в переменной </a:t>
            </a:r>
            <a:r>
              <a:rPr lang="en-US" sz="1400" b="1" dirty="0"/>
              <a:t>result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9413181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ED7F287D-89A4-4453-BFC5-1F361D2AE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216953"/>
            <a:ext cx="83534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3200" b="1" dirty="0"/>
              <a:t>Умножение двух длинных чисел:</a:t>
            </a:r>
            <a:endParaRPr lang="ru-RU" altLang="ru-RU" sz="3200" b="1" dirty="0">
              <a:sym typeface="Wingdings" panose="05000000000000000000" pitchFamily="2" charset="2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EFC5B0F-100A-46DC-952B-A570C11A7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882650"/>
            <a:ext cx="8353425" cy="185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800" b="1" dirty="0"/>
              <a:t>Алгоритм умножения(базовый метод)</a:t>
            </a:r>
            <a:endParaRPr lang="ru-RU" altLang="ru-RU" sz="800" b="1" dirty="0"/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ru-RU" altLang="ru-RU" sz="1600" dirty="0">
                <a:sym typeface="Wingdings" panose="05000000000000000000" pitchFamily="2" charset="2"/>
              </a:rPr>
              <a:t>Для каждой </a:t>
            </a:r>
            <a:r>
              <a:rPr lang="en-US" altLang="ru-RU" sz="1600" dirty="0" err="1">
                <a:sym typeface="Wingdings" panose="05000000000000000000" pitchFamily="2" charset="2"/>
              </a:rPr>
              <a:t>i</a:t>
            </a:r>
            <a:r>
              <a:rPr lang="en-US" altLang="ru-RU" sz="1600" dirty="0">
                <a:sym typeface="Wingdings" panose="05000000000000000000" pitchFamily="2" charset="2"/>
              </a:rPr>
              <a:t>-</a:t>
            </a:r>
            <a:r>
              <a:rPr lang="ru-RU" altLang="ru-RU" sz="1600" dirty="0">
                <a:sym typeface="Wingdings" panose="05000000000000000000" pitchFamily="2" charset="2"/>
              </a:rPr>
              <a:t>ой цифры второго множителя: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ru-RU" altLang="ru-RU" sz="1600" dirty="0">
                <a:sym typeface="Wingdings" panose="05000000000000000000" pitchFamily="2" charset="2"/>
              </a:rPr>
              <a:t> Находим произведение первого множителя на </a:t>
            </a:r>
            <a:r>
              <a:rPr lang="en-US" altLang="ru-RU" sz="1600" dirty="0" err="1">
                <a:sym typeface="Wingdings" panose="05000000000000000000" pitchFamily="2" charset="2"/>
              </a:rPr>
              <a:t>i</a:t>
            </a:r>
            <a:r>
              <a:rPr lang="en-US" altLang="ru-RU" sz="1600" dirty="0">
                <a:sym typeface="Wingdings" panose="05000000000000000000" pitchFamily="2" charset="2"/>
              </a:rPr>
              <a:t>-</a:t>
            </a:r>
            <a:r>
              <a:rPr lang="ru-RU" altLang="ru-RU" sz="1600" dirty="0">
                <a:sym typeface="Wingdings" panose="05000000000000000000" pitchFamily="2" charset="2"/>
              </a:rPr>
              <a:t>ую цифру (длинное на короткое)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ru-RU" altLang="ru-RU" sz="1600" dirty="0">
                <a:sym typeface="Wingdings" panose="05000000000000000000" pitchFamily="2" charset="2"/>
              </a:rPr>
              <a:t> Сдвигаем результат на </a:t>
            </a:r>
            <a:r>
              <a:rPr lang="en-US" altLang="ru-RU" sz="1600" dirty="0">
                <a:sym typeface="Wingdings" panose="05000000000000000000" pitchFamily="2" charset="2"/>
              </a:rPr>
              <a:t>i-1</a:t>
            </a:r>
            <a:r>
              <a:rPr lang="ru-RU" altLang="ru-RU" sz="1600" dirty="0">
                <a:sym typeface="Wingdings" panose="05000000000000000000" pitchFamily="2" charset="2"/>
              </a:rPr>
              <a:t> разрядов влево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ru-RU" altLang="ru-RU" sz="1600" dirty="0">
                <a:sym typeface="Wingdings" panose="05000000000000000000" pitchFamily="2" charset="2"/>
              </a:rPr>
              <a:t> Суммируем с текущим результатом умножения (сложение двух длинных)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ru-RU" altLang="ru-RU" sz="1600" dirty="0">
                <a:sym typeface="Wingdings" panose="05000000000000000000" pitchFamily="2" charset="2"/>
              </a:rPr>
              <a:t> Определяем длину числа-результата</a:t>
            </a:r>
          </a:p>
        </p:txBody>
      </p:sp>
      <p:graphicFrame>
        <p:nvGraphicFramePr>
          <p:cNvPr id="7" name="Group 19">
            <a:extLst>
              <a:ext uri="{FF2B5EF4-FFF2-40B4-BE49-F238E27FC236}">
                <a16:creationId xmlns:a16="http://schemas.microsoft.com/office/drawing/2014/main" id="{8B2013F7-B88A-4525-B7E1-CDFB31992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23743"/>
              </p:ext>
            </p:extLst>
          </p:nvPr>
        </p:nvGraphicFramePr>
        <p:xfrm>
          <a:off x="6913219" y="2914399"/>
          <a:ext cx="4776787" cy="2462784"/>
        </p:xfrm>
        <a:graphic>
          <a:graphicData uri="http://schemas.openxmlformats.org/drawingml/2006/table">
            <a:tbl>
              <a:tblPr/>
              <a:tblGrid>
                <a:gridCol w="2389187">
                  <a:extLst>
                    <a:ext uri="{9D8B030D-6E8A-4147-A177-3AD203B41FA5}">
                      <a16:colId xmlns:a16="http://schemas.microsoft.com/office/drawing/2014/main" val="2664159832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311558169"/>
                    </a:ext>
                  </a:extLst>
                </a:gridCol>
              </a:tblGrid>
              <a:tr h="2360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8924*567</a:t>
                      </a: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kumimoji="0" lang="ru-RU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8 9 2 4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  5 6 7</a:t>
                      </a:r>
                      <a:endParaRPr kumimoji="0" lang="en-US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-------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--------</a:t>
                      </a:r>
                      <a:endParaRPr kumimoji="0" lang="en-US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6 2 4 6 8</a:t>
                      </a:r>
                      <a:endParaRPr kumimoji="0" lang="en-US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5 3 5 4 4</a:t>
                      </a:r>
                      <a:endParaRPr kumimoji="0" lang="en-US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4 4 6 2 0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-----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----------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5 0 5 9 9 0 8</a:t>
                      </a:r>
                      <a:endParaRPr kumimoji="0" lang="en-US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735001"/>
                  </a:ext>
                </a:extLst>
              </a:tr>
            </a:tbl>
          </a:graphicData>
        </a:graphic>
      </p:graphicFrame>
      <p:sp>
        <p:nvSpPr>
          <p:cNvPr id="2" name="Дата 1">
            <a:extLst>
              <a:ext uri="{FF2B5EF4-FFF2-40B4-BE49-F238E27FC236}">
                <a16:creationId xmlns:a16="http://schemas.microsoft.com/office/drawing/2014/main" id="{E98572F4-622D-4F7B-B0B1-E53A3FA8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A1CE6A7-331F-4729-B8D4-429AC536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Сербинович М.Д.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F5EED5-9C47-43D1-BDEA-5BBD0794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08BC-CEE4-4E2C-9396-259403EC8EE7}" type="slidenum">
              <a:rPr lang="ru-RU" smtClean="0"/>
              <a:t>9</a:t>
            </a:fld>
            <a:endParaRPr lang="ru-RU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B6D1C023-5247-465E-A18F-3E2B1A733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44764F-D69F-44C1-ADAC-937DE7D675A7}"/>
              </a:ext>
            </a:extLst>
          </p:cNvPr>
          <p:cNvSpPr txBox="1"/>
          <p:nvPr/>
        </p:nvSpPr>
        <p:spPr>
          <a:xfrm>
            <a:off x="433911" y="2914399"/>
            <a:ext cx="598832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first operand </a:t>
            </a:r>
            <a:r>
              <a:rPr lang="ru-RU" sz="1400" b="1" dirty="0"/>
              <a:t>и </a:t>
            </a:r>
            <a:r>
              <a:rPr lang="en-US" sz="1400" b="1" dirty="0"/>
              <a:t>second operand </a:t>
            </a:r>
            <a:r>
              <a:rPr lang="ru-RU" sz="1400" b="1" dirty="0"/>
              <a:t>– большие числа</a:t>
            </a:r>
          </a:p>
          <a:p>
            <a:r>
              <a:rPr lang="en-US" sz="1400" b="1" dirty="0" err="1"/>
              <a:t>lentgh</a:t>
            </a:r>
            <a:r>
              <a:rPr lang="en-US" sz="1400" b="1" dirty="0"/>
              <a:t> = </a:t>
            </a:r>
            <a:r>
              <a:rPr lang="ru-RU" sz="1400" b="1" dirty="0"/>
              <a:t>размеру первого числа</a:t>
            </a:r>
            <a:r>
              <a:rPr lang="en-US" sz="1400" b="1" dirty="0"/>
              <a:t> </a:t>
            </a:r>
          </a:p>
          <a:p>
            <a:r>
              <a:rPr lang="en-US" sz="1400" b="1" dirty="0"/>
              <a:t>result </a:t>
            </a:r>
            <a:r>
              <a:rPr lang="ru-RU" sz="1400" b="1" dirty="0"/>
              <a:t>– большое число куда будет записываться ответ</a:t>
            </a:r>
          </a:p>
          <a:p>
            <a:r>
              <a:rPr lang="en-US" sz="1400" b="1" dirty="0"/>
              <a:t>BASE – </a:t>
            </a:r>
            <a:r>
              <a:rPr lang="ru-RU" sz="1400" b="1" dirty="0"/>
              <a:t>Система счисления</a:t>
            </a:r>
            <a:endParaRPr lang="en-US" sz="1400" b="1" dirty="0"/>
          </a:p>
          <a:p>
            <a:r>
              <a:rPr lang="en-US" sz="1400" b="1" dirty="0"/>
              <a:t>for (</a:t>
            </a:r>
            <a:r>
              <a:rPr lang="en-US" sz="1400" b="1" dirty="0" err="1"/>
              <a:t>i</a:t>
            </a:r>
            <a:r>
              <a:rPr lang="en-US" sz="1400" b="1" dirty="0"/>
              <a:t> = 0; </a:t>
            </a:r>
            <a:r>
              <a:rPr lang="en-US" sz="1400" b="1" dirty="0" err="1"/>
              <a:t>i</a:t>
            </a:r>
            <a:r>
              <a:rPr lang="en-US" sz="1400" b="1" dirty="0"/>
              <a:t> &lt; length; </a:t>
            </a:r>
            <a:r>
              <a:rPr lang="en-US" sz="1400" b="1" dirty="0" err="1"/>
              <a:t>i</a:t>
            </a:r>
            <a:r>
              <a:rPr lang="en-US" sz="1400" b="1" dirty="0"/>
              <a:t>++){</a:t>
            </a:r>
          </a:p>
          <a:p>
            <a:r>
              <a:rPr lang="en-US" sz="1400" b="1" dirty="0"/>
              <a:t>	for(j = 0; j &lt; length; </a:t>
            </a:r>
            <a:r>
              <a:rPr lang="en-US" sz="1400" b="1" dirty="0" err="1"/>
              <a:t>j++</a:t>
            </a:r>
            <a:r>
              <a:rPr lang="en-US" sz="1400" b="1" dirty="0"/>
              <a:t>){</a:t>
            </a:r>
          </a:p>
          <a:p>
            <a:r>
              <a:rPr lang="en-US" sz="1400" b="1" dirty="0"/>
              <a:t>		result[</a:t>
            </a:r>
            <a:r>
              <a:rPr lang="en-US" sz="1400" b="1" dirty="0" err="1"/>
              <a:t>i</a:t>
            </a:r>
            <a:r>
              <a:rPr lang="en-US" sz="1400" b="1" dirty="0"/>
              <a:t> + j] += first operand[</a:t>
            </a:r>
            <a:r>
              <a:rPr lang="en-US" sz="1400" b="1" dirty="0" err="1"/>
              <a:t>i</a:t>
            </a:r>
            <a:r>
              <a:rPr lang="en-US" sz="1400" b="1" dirty="0"/>
              <a:t>] * second operand[</a:t>
            </a:r>
            <a:r>
              <a:rPr lang="en-US" sz="1400" b="1" dirty="0" err="1"/>
              <a:t>i</a:t>
            </a:r>
            <a:r>
              <a:rPr lang="en-US" sz="1400" b="1" dirty="0"/>
              <a:t>]</a:t>
            </a:r>
          </a:p>
          <a:p>
            <a:r>
              <a:rPr lang="en-US" sz="1400" b="1" dirty="0"/>
              <a:t>	}</a:t>
            </a:r>
          </a:p>
          <a:p>
            <a:r>
              <a:rPr lang="en-US" sz="1400" b="1" dirty="0"/>
              <a:t>} </a:t>
            </a:r>
          </a:p>
          <a:p>
            <a:r>
              <a:rPr lang="en-US" sz="1400" b="1" dirty="0"/>
              <a:t>	</a:t>
            </a:r>
            <a:r>
              <a:rPr lang="ru-RU" sz="1400" b="1" dirty="0"/>
              <a:t> Результат операции хранится в переменной </a:t>
            </a:r>
            <a:r>
              <a:rPr lang="en-US" sz="1400" b="1" dirty="0"/>
              <a:t>result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30158072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1439</TotalTime>
  <Words>1380</Words>
  <Application>Microsoft Office PowerPoint</Application>
  <PresentationFormat>Широкоэкранный</PresentationFormat>
  <Paragraphs>244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Метрополия</vt:lpstr>
      <vt:lpstr>Алгоритмы и структуры данных   Эффективная длинная арифметика</vt:lpstr>
      <vt:lpstr>Презентация PowerPoint</vt:lpstr>
      <vt:lpstr>Структура длинной арифметики</vt:lpstr>
      <vt:lpstr>Вспомогательные функции</vt:lpstr>
      <vt:lpstr>Презентация PowerPoint</vt:lpstr>
      <vt:lpstr>Операции длинной арифметики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Эффективная длинная арифметика</dc:title>
  <dc:creator>Сербинович Матвей</dc:creator>
  <cp:lastModifiedBy>Сербинович Матвей</cp:lastModifiedBy>
  <cp:revision>66</cp:revision>
  <dcterms:created xsi:type="dcterms:W3CDTF">2022-12-19T11:06:07Z</dcterms:created>
  <dcterms:modified xsi:type="dcterms:W3CDTF">2023-01-27T05:29:24Z</dcterms:modified>
</cp:coreProperties>
</file>