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8" r:id="rId5"/>
    <p:sldId id="269" r:id="rId6"/>
    <p:sldId id="266" r:id="rId7"/>
    <p:sldId id="270" r:id="rId8"/>
    <p:sldId id="263" r:id="rId9"/>
    <p:sldId id="271" r:id="rId10"/>
    <p:sldId id="272" r:id="rId11"/>
    <p:sldId id="273" r:id="rId12"/>
    <p:sldId id="274" r:id="rId13"/>
    <p:sldId id="275" r:id="rId14"/>
    <p:sldId id="264" r:id="rId15"/>
    <p:sldId id="276" r:id="rId16"/>
    <p:sldId id="277" r:id="rId17"/>
    <p:sldId id="258" r:id="rId18"/>
    <p:sldId id="278" r:id="rId19"/>
    <p:sldId id="279" r:id="rId20"/>
    <p:sldId id="259" r:id="rId21"/>
    <p:sldId id="280" r:id="rId22"/>
    <p:sldId id="260" r:id="rId23"/>
    <p:sldId id="261" r:id="rId24"/>
    <p:sldId id="262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5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3CAF8-B9B8-4F87-8C3D-1E69A15F651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28A3-4EEA-4DAD-BE76-A50F35E8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28A3-4EEA-4DAD-BE76-A50F35E82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E1A0-1092-4B79-AABE-A7653A344E2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D17F-6FF1-44F6-B4DA-E00C5129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jpe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ython.readthedocs.io/en/stable/interactive/magic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en.wikipedia.org/wiki/Intelligent_code_completion" TargetMode="External"/><Relationship Id="rId4" Type="http://schemas.openxmlformats.org/officeDocument/2006/relationships/hyperlink" Target="https://ipython.readthedocs.io/en/stable/interactive/magic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en.wikipedia.org/wiki/Intelligent_code_completion" TargetMode="External"/><Relationship Id="rId4" Type="http://schemas.openxmlformats.org/officeDocument/2006/relationships/hyperlink" Target="https://ipython.readthedocs.io/en/stable/interactive/magic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s3.amazonaws.com/assets.datacamp.com/blog_assets/Jupyter_Notebook_Cheat_Sheet.pdf" TargetMode="External"/><Relationship Id="rId7" Type="http://schemas.openxmlformats.org/officeDocument/2006/relationships/hyperlink" Target="https://www.kdnuggets.com/2016/07/statistical-data-analysis-python.html" TargetMode="External"/><Relationship Id="rId2" Type="http://schemas.openxmlformats.org/officeDocument/2006/relationships/hyperlink" Target="https://www.cheatography.com/weidadeyue/cheat-sheets/jupyter-notebook/pdf_b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pandas-docs/version/0.15.0/tutorials.html" TargetMode="External"/><Relationship Id="rId11" Type="http://schemas.openxmlformats.org/officeDocument/2006/relationships/hyperlink" Target="http://seaborn.pydata.org/" TargetMode="External"/><Relationship Id="rId5" Type="http://schemas.openxmlformats.org/officeDocument/2006/relationships/hyperlink" Target="https://assets.datacamp.com/blog_assets/PandasPythonForDataScience.pdf" TargetMode="External"/><Relationship Id="rId10" Type="http://schemas.openxmlformats.org/officeDocument/2006/relationships/hyperlink" Target="https://jakevdp.github.io/PythonDataScienceHandbook/04.14-visualization-with-seaborn.html" TargetMode="External"/><Relationship Id="rId4" Type="http://schemas.openxmlformats.org/officeDocument/2006/relationships/hyperlink" Target="https://www.dataquest.io/blog/jupyter-notebook-tips-tricks-shortcuts/" TargetMode="External"/><Relationship Id="rId9" Type="http://schemas.openxmlformats.org/officeDocument/2006/relationships/hyperlink" Target="https://s3.amazonaws.com/assets.datacamp.com/blog_assets/Python_Seaborn_Cheat_She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pyth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Image result for python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Image result for python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1628800"/>
            <a:ext cx="762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Tutorial by</a:t>
            </a:r>
          </a:p>
          <a:p>
            <a:r>
              <a:rPr lang="en-US" sz="2000" dirty="0" smtClean="0"/>
              <a:t>Julia Berezutskaya</a:t>
            </a:r>
          </a:p>
          <a:p>
            <a:endParaRPr lang="en-US" sz="2000" dirty="0" smtClean="0"/>
          </a:p>
          <a:p>
            <a:r>
              <a:rPr lang="en-US" sz="2800" dirty="0" smtClean="0"/>
              <a:t>Language in Interaction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04" y="-8314"/>
            <a:ext cx="9021586" cy="6827060"/>
            <a:chOff x="107504" y="-8314"/>
            <a:chExt cx="9021586" cy="6827060"/>
          </a:xfrm>
        </p:grpSpPr>
        <p:pic>
          <p:nvPicPr>
            <p:cNvPr id="1035" name="Picture 11" descr="Image result for pycharm logo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8" y="6239894"/>
              <a:ext cx="2350690" cy="443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Image result for python spider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0" b="5608"/>
            <a:stretch/>
          </p:blipFill>
          <p:spPr bwMode="auto">
            <a:xfrm>
              <a:off x="6580726" y="5594298"/>
              <a:ext cx="2455770" cy="1219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Image result for numpy logo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122" y="6165304"/>
              <a:ext cx="1650796" cy="653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Image result for scipy logo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740" y="5544068"/>
              <a:ext cx="1563562" cy="621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Image result for sklearn logo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8" y="181054"/>
              <a:ext cx="1383376" cy="74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Image result for python pandas logo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3" y="-8314"/>
              <a:ext cx="1432326" cy="1123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Image result for matplotlib logo"/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5626168"/>
              <a:ext cx="2247780" cy="53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descr="Image result for python seaborn logo"/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1390" y="160337"/>
              <a:ext cx="1527700" cy="78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094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Cells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3305" r="1049" b="24817"/>
          <a:stretch/>
        </p:blipFill>
        <p:spPr bwMode="auto">
          <a:xfrm>
            <a:off x="566361" y="980728"/>
            <a:ext cx="8145710" cy="2282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Cells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key shortcuts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Shift + P</a:t>
            </a:r>
          </a:p>
          <a:p>
            <a:r>
              <a:rPr lang="en-US" sz="2000" dirty="0" smtClean="0"/>
              <a:t>Command mode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sz="2000" dirty="0" smtClean="0">
                <a:solidFill>
                  <a:prstClr val="black"/>
                </a:solidFill>
              </a:rPr>
              <a:t>) </a:t>
            </a:r>
            <a:r>
              <a:rPr lang="en-US" sz="2000" dirty="0" smtClean="0"/>
              <a:t>vs edit mode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dirty="0" smtClean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en-US" sz="2000" dirty="0" smtClean="0"/>
              <a:t>Markdown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solidFill>
                  <a:prstClr val="black"/>
                </a:solidFill>
              </a:rPr>
              <a:t>) </a:t>
            </a:r>
            <a:r>
              <a:rPr lang="en-US" sz="2000" dirty="0" smtClean="0"/>
              <a:t>vs code 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3305" r="1049" b="24817"/>
          <a:stretch/>
        </p:blipFill>
        <p:spPr bwMode="auto">
          <a:xfrm>
            <a:off x="566361" y="980728"/>
            <a:ext cx="8145710" cy="2282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484784"/>
            <a:ext cx="11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4080" y="226785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Cells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key shortcuts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Shift + P</a:t>
            </a:r>
          </a:p>
          <a:p>
            <a:r>
              <a:rPr lang="en-US" sz="2000" dirty="0"/>
              <a:t>Command mode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/>
              <a:t>vs edit mode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en-US" sz="2000" dirty="0"/>
              <a:t>Markdown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/>
              <a:t>vs code 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IPython</a:t>
            </a:r>
            <a:r>
              <a:rPr lang="en-US" sz="2000" dirty="0" smtClean="0"/>
              <a:t> </a:t>
            </a:r>
            <a:r>
              <a:rPr lang="en-US" sz="2000" dirty="0" err="1"/>
              <a:t>Magics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/>
              <a:t>): shortcut enhancements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3305" r="1049" b="24817"/>
          <a:stretch/>
        </p:blipFill>
        <p:spPr bwMode="auto">
          <a:xfrm>
            <a:off x="566361" y="980728"/>
            <a:ext cx="8145710" cy="2282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484784"/>
            <a:ext cx="11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4080" y="226785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538718"/>
            <a:ext cx="5244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run 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timeit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inline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conda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cd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history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517867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4"/>
              </a:rPr>
              <a:t>all </a:t>
            </a:r>
            <a:r>
              <a:rPr lang="en-US" sz="1600" dirty="0" err="1" smtClean="0">
                <a:hlinkClick r:id="rId4"/>
              </a:rPr>
              <a:t>magics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1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Cells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key shortcuts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Shift + P</a:t>
            </a:r>
          </a:p>
          <a:p>
            <a:r>
              <a:rPr lang="en-US" sz="2000" dirty="0"/>
              <a:t>Command mode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/>
              <a:t>vs edit mode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en-US" sz="2000" dirty="0"/>
              <a:t>Markdown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/>
              <a:t>vs code 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IPython</a:t>
            </a:r>
            <a:r>
              <a:rPr lang="en-US" sz="2000" dirty="0" smtClean="0"/>
              <a:t> </a:t>
            </a:r>
            <a:r>
              <a:rPr lang="en-US" sz="2000" dirty="0" err="1"/>
              <a:t>Magics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/>
              <a:t>): shortcut enhancements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3305" r="1049" b="24817"/>
          <a:stretch/>
        </p:blipFill>
        <p:spPr bwMode="auto">
          <a:xfrm>
            <a:off x="566361" y="980728"/>
            <a:ext cx="8145710" cy="2282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484784"/>
            <a:ext cx="11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4080" y="226785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538718"/>
            <a:ext cx="5244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run 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timeit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inline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conda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cd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history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517867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4"/>
              </a:rPr>
              <a:t>all </a:t>
            </a:r>
            <a:r>
              <a:rPr lang="en-US" sz="1600" dirty="0" err="1" smtClean="0">
                <a:hlinkClick r:id="rId4"/>
              </a:rPr>
              <a:t>magics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47661" y="4140369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/>
              <a:t>config</a:t>
            </a:r>
            <a:r>
              <a:rPr lang="en-US" sz="1600" dirty="0"/>
              <a:t> </a:t>
            </a:r>
            <a:r>
              <a:rPr lang="en-US" sz="1600" dirty="0" err="1" smtClean="0"/>
              <a:t>IPCompleter.greedy</a:t>
            </a:r>
            <a:r>
              <a:rPr lang="en-US" sz="1600" dirty="0" smtClean="0"/>
              <a:t>=True</a:t>
            </a:r>
          </a:p>
          <a:p>
            <a:pPr algn="r"/>
            <a:r>
              <a:rPr lang="en-US" sz="1600" dirty="0" smtClean="0"/>
              <a:t>to enable </a:t>
            </a:r>
            <a:r>
              <a:rPr lang="en-US" sz="1600" dirty="0" err="1">
                <a:hlinkClick r:id="rId5"/>
              </a:rPr>
              <a:t>intellisense</a:t>
            </a:r>
            <a:endParaRPr lang="en-US" sz="16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86" y="4653136"/>
            <a:ext cx="2014008" cy="14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93880" y="6287319"/>
            <a:ext cx="2150525" cy="603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Shift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</a:p>
          <a:p>
            <a:pPr lvl="0" algn="r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for  function arguments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4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Cells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key shortcuts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Shift + P</a:t>
            </a:r>
          </a:p>
          <a:p>
            <a:r>
              <a:rPr lang="en-US" sz="2000" dirty="0"/>
              <a:t>Command mode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/>
              <a:t>vs edit mode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en-US" sz="2000" dirty="0"/>
              <a:t>Markdown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/>
              <a:t>vs code 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IPython</a:t>
            </a:r>
            <a:r>
              <a:rPr lang="en-US" sz="2000" dirty="0" smtClean="0"/>
              <a:t> </a:t>
            </a:r>
            <a:r>
              <a:rPr lang="en-US" sz="2000" dirty="0" err="1"/>
              <a:t>Magics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/>
              <a:t>): shortcut enhancements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Doc on code: </a:t>
            </a:r>
            <a:r>
              <a:rPr lang="en-US" sz="2000" b="1" dirty="0" smtClean="0">
                <a:solidFill>
                  <a:srgbClr val="CC00FF"/>
                </a:solidFill>
              </a:rPr>
              <a:t>?</a:t>
            </a:r>
            <a:endParaRPr lang="en-US" sz="1800" b="1" dirty="0">
              <a:solidFill>
                <a:srgbClr val="CC00FF"/>
              </a:solidFill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3305" r="1049" b="24817"/>
          <a:stretch/>
        </p:blipFill>
        <p:spPr bwMode="auto">
          <a:xfrm>
            <a:off x="566361" y="980728"/>
            <a:ext cx="8145710" cy="2282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484784"/>
            <a:ext cx="11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4080" y="226785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538718"/>
            <a:ext cx="5244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run 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timeit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inline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 smtClean="0"/>
              <a:t>conda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cd   </a:t>
            </a:r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smtClean="0"/>
              <a:t>history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517867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4"/>
              </a:rPr>
              <a:t>all </a:t>
            </a:r>
            <a:r>
              <a:rPr lang="en-US" sz="1600" dirty="0" err="1" smtClean="0">
                <a:hlinkClick r:id="rId4"/>
              </a:rPr>
              <a:t>magics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47661" y="4140369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CC00FF"/>
                </a:solidFill>
              </a:rPr>
              <a:t>%</a:t>
            </a:r>
            <a:r>
              <a:rPr lang="en-US" sz="1600" dirty="0" err="1"/>
              <a:t>config</a:t>
            </a:r>
            <a:r>
              <a:rPr lang="en-US" sz="1600" dirty="0"/>
              <a:t> </a:t>
            </a:r>
            <a:r>
              <a:rPr lang="en-US" sz="1600" dirty="0" err="1" smtClean="0"/>
              <a:t>IPCompleter.greedy</a:t>
            </a:r>
            <a:r>
              <a:rPr lang="en-US" sz="1600" dirty="0" smtClean="0"/>
              <a:t>=True</a:t>
            </a:r>
          </a:p>
          <a:p>
            <a:pPr algn="r"/>
            <a:r>
              <a:rPr lang="en-US" sz="1600" dirty="0" smtClean="0"/>
              <a:t>to enable </a:t>
            </a:r>
            <a:r>
              <a:rPr lang="en-US" sz="1600" dirty="0" err="1">
                <a:hlinkClick r:id="rId5"/>
              </a:rPr>
              <a:t>intellisense</a:t>
            </a:r>
            <a:endParaRPr lang="en-US" sz="16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86" y="4653136"/>
            <a:ext cx="2014008" cy="14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93880" y="6287319"/>
            <a:ext cx="2150525" cy="603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Shift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</a:p>
          <a:p>
            <a:pPr lvl="0" algn="r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for  function arguments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r="76208" b="85655"/>
          <a:stretch/>
        </p:blipFill>
        <p:spPr bwMode="auto">
          <a:xfrm>
            <a:off x="2611663" y="6259645"/>
            <a:ext cx="966233" cy="38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8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basics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Object-oriented programming</a:t>
            </a:r>
          </a:p>
          <a:p>
            <a:r>
              <a:rPr lang="en-US" sz="2000" dirty="0" smtClean="0"/>
              <a:t>Limited set of built-ins, most functionality through imported </a:t>
            </a:r>
            <a:r>
              <a:rPr lang="en-US" sz="2000" dirty="0" smtClean="0"/>
              <a:t>modules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81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basics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Object-oriented programming</a:t>
            </a:r>
          </a:p>
          <a:p>
            <a:r>
              <a:rPr lang="en-US" sz="2000" dirty="0" smtClean="0"/>
              <a:t>Limited set of built-ins, most functionality through imported modules</a:t>
            </a:r>
          </a:p>
          <a:p>
            <a:endParaRPr lang="en-US" sz="2000" dirty="0" smtClean="0"/>
          </a:p>
          <a:p>
            <a:r>
              <a:rPr lang="en-US" sz="2000" dirty="0" smtClean="0"/>
              <a:t>Built-in data types: list, tuple, set, dictionary, string, function, </a:t>
            </a:r>
            <a:r>
              <a:rPr lang="en-US" sz="2000" dirty="0" smtClean="0"/>
              <a:t>object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9981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basics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Object-oriented programming</a:t>
            </a:r>
          </a:p>
          <a:p>
            <a:r>
              <a:rPr lang="en-US" sz="2000" dirty="0" smtClean="0"/>
              <a:t>Limited set of built-ins, most functionality through imported modules</a:t>
            </a:r>
          </a:p>
          <a:p>
            <a:endParaRPr lang="en-US" sz="2000" dirty="0" smtClean="0"/>
          </a:p>
          <a:p>
            <a:r>
              <a:rPr lang="en-US" sz="2000" dirty="0" smtClean="0"/>
              <a:t>Built-in data types: list, tuple, set, dictionary, string, function, object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Numpy</a:t>
            </a:r>
            <a:r>
              <a:rPr lang="en-US" sz="2000" dirty="0" smtClean="0"/>
              <a:t> to work with arrays and matrices</a:t>
            </a:r>
          </a:p>
          <a:p>
            <a:r>
              <a:rPr lang="en-US" sz="2000" dirty="0" err="1" smtClean="0"/>
              <a:t>Scipy</a:t>
            </a:r>
            <a:r>
              <a:rPr lang="en-US" sz="2000" dirty="0" smtClean="0"/>
              <a:t> for stats, linear algebra, signal processing and more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92280" y="5445224"/>
            <a:ext cx="1650796" cy="1274678"/>
            <a:chOff x="3993122" y="5544068"/>
            <a:chExt cx="1650796" cy="1274678"/>
          </a:xfrm>
        </p:grpSpPr>
        <p:pic>
          <p:nvPicPr>
            <p:cNvPr id="16" name="Picture 15" descr="Image result for numpy logo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122" y="6165304"/>
              <a:ext cx="1650796" cy="653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Image result for scipy logo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740" y="5544068"/>
              <a:ext cx="1563562" cy="621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595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handling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lists,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arrays, dictionaries, objects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79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handling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lists,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arrays, dictionaries, objects</a:t>
            </a:r>
          </a:p>
          <a:p>
            <a:endParaRPr lang="en-US" sz="2000" dirty="0" smtClean="0"/>
          </a:p>
          <a:p>
            <a:r>
              <a:rPr lang="en-US" sz="2000" dirty="0" smtClean="0"/>
              <a:t>pandas for convenient data storage, access and visualization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" name="Picture 21" descr="Image result for python panda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62" y="2283360"/>
            <a:ext cx="1736026" cy="13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versions: 2. vs 3. python, current: </a:t>
            </a:r>
            <a:r>
              <a:rPr lang="en-US" sz="2000" b="1" dirty="0" smtClean="0">
                <a:solidFill>
                  <a:srgbClr val="00B050"/>
                </a:solidFill>
              </a:rPr>
              <a:t>3.7.2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909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handling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lists,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arrays, dictionaries, objects</a:t>
            </a:r>
          </a:p>
          <a:p>
            <a:endParaRPr lang="en-US" sz="2000" dirty="0" smtClean="0"/>
          </a:p>
          <a:p>
            <a:r>
              <a:rPr lang="en-US" sz="2000" dirty="0" smtClean="0"/>
              <a:t>pandas for convenient data storage, access and visualization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Covered in tutorial:</a:t>
            </a:r>
          </a:p>
          <a:p>
            <a:pPr lvl="1"/>
            <a:r>
              <a:rPr lang="en-US" sz="1600" dirty="0" err="1" smtClean="0"/>
              <a:t>pandas.Series</a:t>
            </a:r>
            <a:r>
              <a:rPr lang="en-US" sz="1600" dirty="0" smtClean="0"/>
              <a:t> and </a:t>
            </a:r>
            <a:r>
              <a:rPr lang="en-US" sz="1600" dirty="0" err="1" smtClean="0"/>
              <a:t>pandas.Dataframe</a:t>
            </a:r>
            <a:endParaRPr lang="en-US" sz="1600" dirty="0" smtClean="0"/>
          </a:p>
          <a:p>
            <a:pPr lvl="1"/>
            <a:r>
              <a:rPr lang="en-US" sz="1600" dirty="0" smtClean="0"/>
              <a:t>data indexing </a:t>
            </a:r>
            <a:r>
              <a:rPr lang="en-US" sz="1600" dirty="0" smtClean="0"/>
              <a:t>filtering</a:t>
            </a:r>
          </a:p>
          <a:p>
            <a:pPr lvl="1"/>
            <a:r>
              <a:rPr lang="en-US" sz="1600" dirty="0" smtClean="0"/>
              <a:t>loading &amp; writing data</a:t>
            </a:r>
            <a:endParaRPr lang="en-US" sz="1600" dirty="0" smtClean="0"/>
          </a:p>
          <a:p>
            <a:pPr lvl="1"/>
            <a:r>
              <a:rPr lang="en-US" sz="1600" dirty="0" smtClean="0"/>
              <a:t>data visualization</a:t>
            </a:r>
          </a:p>
          <a:p>
            <a:pPr lvl="1"/>
            <a:r>
              <a:rPr lang="en-US" sz="1600" dirty="0" smtClean="0"/>
              <a:t>data processing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" name="Picture 21" descr="Image result for python panda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62" y="2283360"/>
            <a:ext cx="1736026" cy="13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46371"/>
            <a:ext cx="3971351" cy="43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visualization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matplotlib</a:t>
            </a:r>
            <a:endParaRPr lang="en-US" sz="2000" dirty="0" smtClean="0"/>
          </a:p>
          <a:p>
            <a:r>
              <a:rPr lang="en-US" sz="2000" dirty="0" smtClean="0"/>
              <a:t>pandas + </a:t>
            </a:r>
            <a:r>
              <a:rPr lang="en-US" sz="2000" dirty="0" err="1" smtClean="0"/>
              <a:t>seaborn</a:t>
            </a:r>
            <a:endParaRPr lang="en-US" sz="2000" dirty="0" smtClean="0"/>
          </a:p>
          <a:p>
            <a:r>
              <a:rPr lang="en-US" sz="2000" dirty="0" smtClean="0"/>
              <a:t>pandas + </a:t>
            </a:r>
            <a:r>
              <a:rPr lang="en-US" sz="2000" dirty="0" err="1" smtClean="0"/>
              <a:t>ggplot</a:t>
            </a:r>
            <a:endParaRPr lang="en-US" sz="2000" dirty="0" smtClean="0"/>
          </a:p>
          <a:p>
            <a:r>
              <a:rPr lang="en-US" sz="2000" dirty="0" err="1" smtClean="0"/>
              <a:t>bokeh</a:t>
            </a:r>
            <a:endParaRPr lang="en-US" sz="2000" dirty="0" smtClean="0"/>
          </a:p>
          <a:p>
            <a:r>
              <a:rPr lang="en-US" sz="2000" dirty="0" err="1" smtClean="0"/>
              <a:t>mayavi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23" descr="Image result for matplotlib logo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165304"/>
            <a:ext cx="2247780" cy="5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3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visualization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matplotlib</a:t>
            </a:r>
            <a:endParaRPr lang="en-US" sz="2000" dirty="0" smtClean="0"/>
          </a:p>
          <a:p>
            <a:r>
              <a:rPr lang="en-US" sz="2000" dirty="0" smtClean="0"/>
              <a:t>pandas + </a:t>
            </a:r>
            <a:r>
              <a:rPr lang="en-US" sz="2000" dirty="0" err="1" smtClean="0"/>
              <a:t>seaborn</a:t>
            </a:r>
            <a:endParaRPr lang="en-US" sz="2000" dirty="0" smtClean="0"/>
          </a:p>
          <a:p>
            <a:r>
              <a:rPr lang="en-US" sz="2000" dirty="0" smtClean="0"/>
              <a:t>pandas + </a:t>
            </a:r>
            <a:r>
              <a:rPr lang="en-US" sz="2000" dirty="0" err="1" smtClean="0"/>
              <a:t>ggplot</a:t>
            </a:r>
            <a:endParaRPr lang="en-US" sz="2000" dirty="0" smtClean="0"/>
          </a:p>
          <a:p>
            <a:r>
              <a:rPr lang="en-US" sz="2000" dirty="0" err="1" smtClean="0"/>
              <a:t>bokeh</a:t>
            </a:r>
            <a:endParaRPr lang="en-US" sz="2000" dirty="0" smtClean="0"/>
          </a:p>
          <a:p>
            <a:r>
              <a:rPr lang="en-US" sz="2000" dirty="0" err="1" smtClean="0"/>
              <a:t>mayavi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Covered in tutorial:</a:t>
            </a:r>
          </a:p>
          <a:p>
            <a:pPr lvl="1"/>
            <a:r>
              <a:rPr lang="en-US" sz="1600" dirty="0" err="1" smtClean="0"/>
              <a:t>seaborn</a:t>
            </a:r>
            <a:r>
              <a:rPr lang="en-US" sz="1600" dirty="0" smtClean="0"/>
              <a:t> styles and context</a:t>
            </a:r>
          </a:p>
          <a:p>
            <a:pPr lvl="1"/>
            <a:r>
              <a:rPr lang="en-US" sz="1600" dirty="0" smtClean="0"/>
              <a:t>distribution plots</a:t>
            </a:r>
          </a:p>
          <a:p>
            <a:pPr lvl="1"/>
            <a:r>
              <a:rPr lang="en-US" sz="1600" dirty="0" smtClean="0"/>
              <a:t>density estimation plots</a:t>
            </a:r>
          </a:p>
          <a:p>
            <a:pPr lvl="1"/>
            <a:r>
              <a:rPr lang="en-US" sz="1600" dirty="0" smtClean="0"/>
              <a:t>joint plots</a:t>
            </a:r>
            <a:endParaRPr lang="en-US" sz="1600" dirty="0"/>
          </a:p>
          <a:p>
            <a:endParaRPr lang="en-US" sz="2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0" b="1"/>
          <a:stretch/>
        </p:blipFill>
        <p:spPr bwMode="auto">
          <a:xfrm>
            <a:off x="308739" y="6010092"/>
            <a:ext cx="4551293" cy="37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5" descr="Image result for python seabor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35" y="2564904"/>
            <a:ext cx="2950076" cy="151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Machine learning tools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Sklearn</a:t>
            </a:r>
            <a:endParaRPr lang="en-US" sz="2000" dirty="0" smtClean="0"/>
          </a:p>
          <a:p>
            <a:r>
              <a:rPr lang="en-US" sz="2000" dirty="0" smtClean="0"/>
              <a:t>NLTK</a:t>
            </a:r>
          </a:p>
          <a:p>
            <a:r>
              <a:rPr lang="en-US" sz="2000" dirty="0" err="1" smtClean="0"/>
              <a:t>Gensim</a:t>
            </a:r>
            <a:endParaRPr lang="en-US" sz="2000" dirty="0" smtClean="0"/>
          </a:p>
          <a:p>
            <a:r>
              <a:rPr lang="en-US" sz="2000" dirty="0" smtClean="0"/>
              <a:t>Deep learning: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, </a:t>
            </a:r>
            <a:r>
              <a:rPr lang="en-US" sz="2000" dirty="0" err="1" smtClean="0"/>
              <a:t>pytorch</a:t>
            </a:r>
            <a:r>
              <a:rPr lang="en-US" sz="2000" dirty="0" smtClean="0"/>
              <a:t>, </a:t>
            </a:r>
            <a:r>
              <a:rPr lang="en-US" sz="2000" dirty="0" err="1" smtClean="0"/>
              <a:t>chainer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9" name="Picture 19" descr="Image result for sklearn logo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831478"/>
            <a:ext cx="1383376" cy="7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4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Neuroscience tools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pyMVPA</a:t>
            </a:r>
            <a:endParaRPr lang="en-US" sz="2000" dirty="0" smtClean="0"/>
          </a:p>
          <a:p>
            <a:r>
              <a:rPr lang="en-US" sz="2000" dirty="0" err="1" smtClean="0"/>
              <a:t>nipype</a:t>
            </a:r>
            <a:endParaRPr lang="en-US" sz="2000" dirty="0" smtClean="0"/>
          </a:p>
          <a:p>
            <a:r>
              <a:rPr lang="en-US" sz="2000" dirty="0" err="1" smtClean="0"/>
              <a:t>nilearn</a:t>
            </a:r>
            <a:endParaRPr lang="en-US" sz="2000" dirty="0" smtClean="0"/>
          </a:p>
          <a:p>
            <a:r>
              <a:rPr lang="en-US" sz="2000" dirty="0" err="1" smtClean="0"/>
              <a:t>pyCortex</a:t>
            </a:r>
            <a:endParaRPr lang="en-US" sz="2000" dirty="0" smtClean="0"/>
          </a:p>
          <a:p>
            <a:r>
              <a:rPr lang="en-US" sz="2000" dirty="0" err="1" smtClean="0"/>
              <a:t>nipy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64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3538736" cy="5001419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hlinkClick r:id="rId2"/>
              </a:rPr>
              <a:t>Jupyter</a:t>
            </a:r>
            <a:r>
              <a:rPr lang="en-US" sz="2000" dirty="0" smtClean="0">
                <a:hlinkClick r:id="rId2"/>
              </a:rPr>
              <a:t> cheat sheet</a:t>
            </a:r>
            <a:endParaRPr lang="en-US" sz="2000" dirty="0" smtClean="0"/>
          </a:p>
          <a:p>
            <a:r>
              <a:rPr lang="en-US" sz="2000" dirty="0" err="1" smtClean="0">
                <a:hlinkClick r:id="rId3"/>
              </a:rPr>
              <a:t>Jupyter</a:t>
            </a:r>
            <a:r>
              <a:rPr lang="en-US" sz="2000" dirty="0" smtClean="0">
                <a:hlinkClick r:id="rId3"/>
              </a:rPr>
              <a:t> cheat sheet </a:t>
            </a:r>
            <a:r>
              <a:rPr lang="en-US" sz="2000" dirty="0" smtClean="0">
                <a:hlinkClick r:id="rId3"/>
              </a:rPr>
              <a:t>II</a:t>
            </a:r>
            <a:endParaRPr lang="en-US" sz="2000" dirty="0" smtClean="0"/>
          </a:p>
          <a:p>
            <a:r>
              <a:rPr lang="en-US" sz="2000" dirty="0" err="1" smtClean="0">
                <a:hlinkClick r:id="rId4"/>
              </a:rPr>
              <a:t>Jupyter</a:t>
            </a:r>
            <a:r>
              <a:rPr lang="en-US" sz="2000" dirty="0" smtClean="0">
                <a:hlinkClick r:id="rId4"/>
              </a:rPr>
              <a:t> tips &amp; tricks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hlinkClick r:id="rId5"/>
              </a:rPr>
              <a:t>Pandas cheat sheet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Pandas tutorials</a:t>
            </a:r>
            <a:endParaRPr lang="en-US" sz="2000" dirty="0" smtClean="0"/>
          </a:p>
          <a:p>
            <a:r>
              <a:rPr lang="en-US" sz="2000" dirty="0" err="1" smtClean="0">
                <a:hlinkClick r:id="rId7"/>
              </a:rPr>
              <a:t>KDnuggets</a:t>
            </a:r>
            <a:r>
              <a:rPr lang="en-US" sz="2000" dirty="0" smtClean="0">
                <a:hlinkClick r:id="rId7"/>
              </a:rPr>
              <a:t> intro to Pandas</a:t>
            </a:r>
            <a:endParaRPr lang="en-US" sz="2000" dirty="0"/>
          </a:p>
        </p:txBody>
      </p:sp>
      <p:pic>
        <p:nvPicPr>
          <p:cNvPr id="1026" name="Picture 2" descr="Image result for python for data analys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1471642" cy="19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55976" y="1099914"/>
            <a:ext cx="35387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hlinkClick r:id="rId9"/>
              </a:rPr>
              <a:t>Seaborn</a:t>
            </a:r>
            <a:r>
              <a:rPr lang="en-US" sz="2000" dirty="0" smtClean="0">
                <a:hlinkClick r:id="rId9"/>
              </a:rPr>
              <a:t> cheat sheet</a:t>
            </a:r>
            <a:endParaRPr lang="en-US" sz="2000" dirty="0" smtClean="0"/>
          </a:p>
          <a:p>
            <a:r>
              <a:rPr lang="en-US" sz="2000" dirty="0" smtClean="0">
                <a:hlinkClick r:id="rId10"/>
              </a:rPr>
              <a:t>Visualization with </a:t>
            </a:r>
            <a:r>
              <a:rPr lang="en-US" sz="2000" dirty="0" err="1" smtClean="0">
                <a:hlinkClick r:id="rId10"/>
              </a:rPr>
              <a:t>seaborn</a:t>
            </a:r>
            <a:endParaRPr lang="en-US" sz="2000" dirty="0" smtClean="0"/>
          </a:p>
          <a:p>
            <a:r>
              <a:rPr lang="en-US" sz="2000" dirty="0" err="1" smtClean="0">
                <a:hlinkClick r:id="rId11"/>
              </a:rPr>
              <a:t>Seaborn</a:t>
            </a:r>
            <a:r>
              <a:rPr lang="en-US" sz="2000" dirty="0" smtClean="0">
                <a:hlinkClick r:id="rId11"/>
              </a:rPr>
              <a:t> docs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99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versions: 2. vs 3. python, current: </a:t>
            </a:r>
            <a:r>
              <a:rPr lang="en-US" sz="2000" b="1" dirty="0" smtClean="0">
                <a:solidFill>
                  <a:srgbClr val="00B050"/>
                </a:solidFill>
              </a:rPr>
              <a:t>3.7.2</a:t>
            </a:r>
          </a:p>
          <a:p>
            <a:r>
              <a:rPr lang="en-US" sz="2000" dirty="0" smtClean="0"/>
              <a:t>Anaconda/</a:t>
            </a:r>
            <a:r>
              <a:rPr lang="en-US" sz="2000" dirty="0" err="1" smtClean="0"/>
              <a:t>conda</a:t>
            </a:r>
            <a:r>
              <a:rPr lang="en-US" sz="2000" dirty="0" smtClean="0"/>
              <a:t>: working Python with all dependencies and basic packages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2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1" b="5608"/>
          <a:stretch/>
        </p:blipFill>
        <p:spPr bwMode="auto">
          <a:xfrm>
            <a:off x="3644884" y="1887090"/>
            <a:ext cx="1935228" cy="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versions: 2. vs 3. python, current: </a:t>
            </a:r>
            <a:r>
              <a:rPr lang="en-US" sz="2000" b="1" dirty="0" smtClean="0">
                <a:solidFill>
                  <a:srgbClr val="00B050"/>
                </a:solidFill>
              </a:rPr>
              <a:t>3.7.2</a:t>
            </a:r>
          </a:p>
          <a:p>
            <a:r>
              <a:rPr lang="en-US" sz="2000" dirty="0" smtClean="0"/>
              <a:t>Anaconda/</a:t>
            </a:r>
            <a:r>
              <a:rPr lang="en-US" sz="2000" dirty="0" err="1" smtClean="0"/>
              <a:t>conda</a:t>
            </a:r>
            <a:r>
              <a:rPr lang="en-US" sz="2000" dirty="0" smtClean="0"/>
              <a:t>: working Python with all dependencies and basic packages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Conda</a:t>
            </a:r>
            <a:r>
              <a:rPr lang="en-US" sz="2000" dirty="0" smtClean="0"/>
              <a:t> virtua</a:t>
            </a:r>
            <a:r>
              <a:rPr lang="en-US" sz="2000" dirty="0"/>
              <a:t>l</a:t>
            </a:r>
            <a:r>
              <a:rPr lang="en-US" sz="2000" dirty="0" smtClean="0"/>
              <a:t> environment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2762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anaconda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1" b="5608"/>
          <a:stretch/>
        </p:blipFill>
        <p:spPr bwMode="auto">
          <a:xfrm>
            <a:off x="3644884" y="1887090"/>
            <a:ext cx="1935228" cy="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versions: 2. vs 3. python, current: </a:t>
            </a:r>
            <a:r>
              <a:rPr lang="en-US" sz="2000" b="1" dirty="0" smtClean="0">
                <a:solidFill>
                  <a:srgbClr val="00B050"/>
                </a:solidFill>
              </a:rPr>
              <a:t>3.7.2</a:t>
            </a:r>
          </a:p>
          <a:p>
            <a:r>
              <a:rPr lang="en-US" sz="2000" dirty="0" smtClean="0"/>
              <a:t>Anaconda/</a:t>
            </a:r>
            <a:r>
              <a:rPr lang="en-US" sz="2000" dirty="0" err="1" smtClean="0"/>
              <a:t>conda</a:t>
            </a:r>
            <a:r>
              <a:rPr lang="en-US" sz="2000" dirty="0" smtClean="0"/>
              <a:t>: working Python with all dependencies and basic packages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Conda</a:t>
            </a:r>
            <a:r>
              <a:rPr lang="en-US" sz="2000" dirty="0" smtClean="0"/>
              <a:t> virtua</a:t>
            </a:r>
            <a:r>
              <a:rPr lang="en-US" sz="2000" dirty="0"/>
              <a:t>l</a:t>
            </a:r>
            <a:r>
              <a:rPr lang="en-US" sz="2000" dirty="0" smtClean="0"/>
              <a:t> environment</a:t>
            </a:r>
          </a:p>
          <a:p>
            <a:r>
              <a:rPr lang="en-US" sz="2000" dirty="0" smtClean="0"/>
              <a:t>Multiple IDEs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2762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anaconda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2454"/>
            <a:ext cx="8280920" cy="96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1" b="5608"/>
          <a:stretch/>
        </p:blipFill>
        <p:spPr bwMode="auto">
          <a:xfrm>
            <a:off x="3644884" y="1887090"/>
            <a:ext cx="1935228" cy="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versions: 2. vs 3. python, current: </a:t>
            </a:r>
            <a:r>
              <a:rPr lang="en-US" sz="2000" b="1" dirty="0" smtClean="0">
                <a:solidFill>
                  <a:srgbClr val="00B050"/>
                </a:solidFill>
              </a:rPr>
              <a:t>3.7.2</a:t>
            </a:r>
          </a:p>
          <a:p>
            <a:r>
              <a:rPr lang="en-US" sz="2000" dirty="0" smtClean="0"/>
              <a:t>Anaconda/</a:t>
            </a:r>
            <a:r>
              <a:rPr lang="en-US" sz="2000" dirty="0" err="1" smtClean="0"/>
              <a:t>conda</a:t>
            </a:r>
            <a:r>
              <a:rPr lang="en-US" sz="2000" dirty="0" smtClean="0"/>
              <a:t>: working Python with all dependencies and basic packages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Conda</a:t>
            </a:r>
            <a:r>
              <a:rPr lang="en-US" sz="2000" dirty="0" smtClean="0"/>
              <a:t> virtua</a:t>
            </a:r>
            <a:r>
              <a:rPr lang="en-US" sz="2000" dirty="0"/>
              <a:t>l</a:t>
            </a:r>
            <a:r>
              <a:rPr lang="en-US" sz="2000" dirty="0" smtClean="0"/>
              <a:t> environment</a:t>
            </a:r>
          </a:p>
          <a:p>
            <a:r>
              <a:rPr lang="en-US" sz="2000" dirty="0" smtClean="0"/>
              <a:t>Multiple IDEs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Interactive console vs running </a:t>
            </a:r>
            <a:r>
              <a:rPr lang="en-US" sz="2000" dirty="0" smtClean="0"/>
              <a:t>scripts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2762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anaconda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2454"/>
            <a:ext cx="8280920" cy="96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1" b="5608"/>
          <a:stretch/>
        </p:blipFill>
        <p:spPr bwMode="auto">
          <a:xfrm>
            <a:off x="3644884" y="1887090"/>
            <a:ext cx="1935228" cy="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0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 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versions: 2. vs 3. python, current: </a:t>
            </a:r>
            <a:r>
              <a:rPr lang="en-US" sz="2000" b="1" dirty="0" smtClean="0">
                <a:solidFill>
                  <a:srgbClr val="00B050"/>
                </a:solidFill>
              </a:rPr>
              <a:t>3.7.2</a:t>
            </a:r>
          </a:p>
          <a:p>
            <a:r>
              <a:rPr lang="en-US" sz="2000" dirty="0" smtClean="0"/>
              <a:t>Anaconda/</a:t>
            </a:r>
            <a:r>
              <a:rPr lang="en-US" sz="2000" dirty="0" err="1" smtClean="0"/>
              <a:t>conda</a:t>
            </a:r>
            <a:r>
              <a:rPr lang="en-US" sz="2000" dirty="0" smtClean="0"/>
              <a:t>: working Python with all dependencies and basic packages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Conda</a:t>
            </a:r>
            <a:r>
              <a:rPr lang="en-US" sz="2000" dirty="0" smtClean="0"/>
              <a:t> virtua</a:t>
            </a:r>
            <a:r>
              <a:rPr lang="en-US" sz="2000" dirty="0"/>
              <a:t>l</a:t>
            </a:r>
            <a:r>
              <a:rPr lang="en-US" sz="2000" dirty="0" smtClean="0"/>
              <a:t> environment</a:t>
            </a:r>
          </a:p>
          <a:p>
            <a:r>
              <a:rPr lang="en-US" sz="2000" dirty="0" smtClean="0"/>
              <a:t>Multiple IDEs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Interactive console vs running scripts</a:t>
            </a:r>
          </a:p>
          <a:p>
            <a:r>
              <a:rPr lang="en-US" sz="2000" dirty="0" err="1" smtClean="0"/>
              <a:t>Jupyter</a:t>
            </a:r>
            <a:r>
              <a:rPr lang="en-US" sz="2000" dirty="0" smtClean="0"/>
              <a:t> notebook: web-application. Can add code, text, figures. Great for demos and tutorials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2762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anaconda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2454"/>
            <a:ext cx="8280920" cy="96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" r="67883" b="35099"/>
          <a:stretch/>
        </p:blipFill>
        <p:spPr bwMode="auto">
          <a:xfrm>
            <a:off x="3998742" y="5554365"/>
            <a:ext cx="1227512" cy="126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1" b="5608"/>
          <a:stretch/>
        </p:blipFill>
        <p:spPr bwMode="auto">
          <a:xfrm>
            <a:off x="3644884" y="1887090"/>
            <a:ext cx="1935228" cy="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40" b="5608"/>
          <a:stretch/>
        </p:blipFill>
        <p:spPr bwMode="auto">
          <a:xfrm>
            <a:off x="6580726" y="5594298"/>
            <a:ext cx="2455770" cy="121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603" y="86807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8900"/>
            <a:ext cx="8352928" cy="2406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2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Kernels: language-specific engines to execute code</a:t>
            </a:r>
          </a:p>
          <a:p>
            <a:r>
              <a:rPr lang="en-US" sz="2000" dirty="0" smtClean="0"/>
              <a:t>Running processes</a:t>
            </a:r>
          </a:p>
        </p:txBody>
      </p:sp>
      <p:pic>
        <p:nvPicPr>
          <p:cNvPr id="6" name="Picture 13" descr="Image result for python spider logo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40" b="5608"/>
          <a:stretch/>
        </p:blipFill>
        <p:spPr bwMode="auto">
          <a:xfrm>
            <a:off x="6580726" y="5594298"/>
            <a:ext cx="2455770" cy="121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603" y="86807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8900"/>
            <a:ext cx="8352928" cy="2406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725</Words>
  <Application>Microsoft Office PowerPoint</Application>
  <PresentationFormat>On-screen Show (4:3)</PresentationFormat>
  <Paragraphs>261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Python intro</vt:lpstr>
      <vt:lpstr>Python intro</vt:lpstr>
      <vt:lpstr>Python intro</vt:lpstr>
      <vt:lpstr>Python intro</vt:lpstr>
      <vt:lpstr>Python intro</vt:lpstr>
      <vt:lpstr>Python intro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Python basics</vt:lpstr>
      <vt:lpstr>Python basics</vt:lpstr>
      <vt:lpstr>Python basics</vt:lpstr>
      <vt:lpstr>Data handling</vt:lpstr>
      <vt:lpstr>Data handling</vt:lpstr>
      <vt:lpstr>Data handling</vt:lpstr>
      <vt:lpstr>Data visualization</vt:lpstr>
      <vt:lpstr>Data visualization</vt:lpstr>
      <vt:lpstr>Machine learning tools</vt:lpstr>
      <vt:lpstr>Neuroscience tools</vt:lpstr>
      <vt:lpstr>Sources</vt:lpstr>
    </vt:vector>
  </TitlesOfParts>
  <Company>UMC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Berezutskaya, J.</dc:creator>
  <cp:lastModifiedBy>Immiora</cp:lastModifiedBy>
  <cp:revision>65</cp:revision>
  <dcterms:created xsi:type="dcterms:W3CDTF">2019-03-11T15:43:47Z</dcterms:created>
  <dcterms:modified xsi:type="dcterms:W3CDTF">2019-03-17T20:13:09Z</dcterms:modified>
</cp:coreProperties>
</file>