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13" r:id="rId3"/>
    <p:sldId id="314" r:id="rId4"/>
    <p:sldId id="257" r:id="rId5"/>
    <p:sldId id="267" r:id="rId6"/>
    <p:sldId id="268" r:id="rId7"/>
    <p:sldId id="269" r:id="rId8"/>
    <p:sldId id="266" r:id="rId9"/>
    <p:sldId id="270" r:id="rId10"/>
    <p:sldId id="263" r:id="rId11"/>
    <p:sldId id="271" r:id="rId12"/>
    <p:sldId id="272" r:id="rId13"/>
    <p:sldId id="273" r:id="rId14"/>
    <p:sldId id="274" r:id="rId15"/>
    <p:sldId id="275" r:id="rId16"/>
    <p:sldId id="264" r:id="rId17"/>
    <p:sldId id="312" r:id="rId18"/>
    <p:sldId id="281" r:id="rId19"/>
    <p:sldId id="286" r:id="rId20"/>
    <p:sldId id="287" r:id="rId21"/>
    <p:sldId id="288" r:id="rId22"/>
    <p:sldId id="283" r:id="rId23"/>
    <p:sldId id="284" r:id="rId24"/>
    <p:sldId id="285" r:id="rId25"/>
    <p:sldId id="289" r:id="rId26"/>
    <p:sldId id="293" r:id="rId27"/>
    <p:sldId id="294" r:id="rId28"/>
    <p:sldId id="296" r:id="rId29"/>
    <p:sldId id="297" r:id="rId30"/>
    <p:sldId id="300" r:id="rId31"/>
    <p:sldId id="301" r:id="rId32"/>
    <p:sldId id="299" r:id="rId33"/>
    <p:sldId id="304" r:id="rId34"/>
    <p:sldId id="305" r:id="rId35"/>
    <p:sldId id="308" r:id="rId36"/>
    <p:sldId id="310" r:id="rId37"/>
    <p:sldId id="309" r:id="rId38"/>
    <p:sldId id="311" r:id="rId39"/>
    <p:sldId id="279" r:id="rId40"/>
    <p:sldId id="259" r:id="rId41"/>
    <p:sldId id="280" r:id="rId42"/>
    <p:sldId id="260" r:id="rId43"/>
    <p:sldId id="261" r:id="rId44"/>
    <p:sldId id="262" r:id="rId45"/>
    <p:sldId id="302" r:id="rId46"/>
    <p:sldId id="303" r:id="rId47"/>
    <p:sldId id="26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FCE3E88-BD76-4B2C-9883-15DD2DA5FB40}">
          <p14:sldIdLst>
            <p14:sldId id="256"/>
            <p14:sldId id="313"/>
            <p14:sldId id="314"/>
            <p14:sldId id="257"/>
            <p14:sldId id="267"/>
            <p14:sldId id="268"/>
            <p14:sldId id="269"/>
            <p14:sldId id="266"/>
            <p14:sldId id="270"/>
            <p14:sldId id="263"/>
            <p14:sldId id="271"/>
            <p14:sldId id="272"/>
            <p14:sldId id="273"/>
            <p14:sldId id="274"/>
            <p14:sldId id="275"/>
            <p14:sldId id="264"/>
            <p14:sldId id="312"/>
          </p14:sldIdLst>
        </p14:section>
        <p14:section name="Python basics" id="{8D4BCCF6-8E7C-43C5-94FC-7F661EB6632B}">
          <p14:sldIdLst>
            <p14:sldId id="281"/>
            <p14:sldId id="286"/>
            <p14:sldId id="287"/>
            <p14:sldId id="288"/>
          </p14:sldIdLst>
        </p14:section>
        <p14:section name="Python datatypes" id="{D80AE03A-D0DF-4AC6-B6F0-0C2BBF0B134B}">
          <p14:sldIdLst>
            <p14:sldId id="283"/>
            <p14:sldId id="284"/>
            <p14:sldId id="285"/>
            <p14:sldId id="289"/>
            <p14:sldId id="293"/>
            <p14:sldId id="294"/>
          </p14:sldIdLst>
        </p14:section>
        <p14:section name="Methods, classes" id="{91B788BB-ABBF-4C47-BF05-E317B591845A}">
          <p14:sldIdLst>
            <p14:sldId id="296"/>
            <p14:sldId id="297"/>
            <p14:sldId id="300"/>
            <p14:sldId id="301"/>
            <p14:sldId id="299"/>
            <p14:sldId id="304"/>
            <p14:sldId id="305"/>
          </p14:sldIdLst>
        </p14:section>
        <p14:section name="Branching, loops" id="{7E343576-4A3E-4E2B-A8F1-C8C2AD757333}">
          <p14:sldIdLst>
            <p14:sldId id="308"/>
            <p14:sldId id="310"/>
            <p14:sldId id="309"/>
            <p14:sldId id="311"/>
          </p14:sldIdLst>
        </p14:section>
        <p14:section name="Data analysis" id="{267E6142-ECFC-458E-B0F9-D3BCE91FE811}">
          <p14:sldIdLst>
            <p14:sldId id="279"/>
            <p14:sldId id="259"/>
            <p14:sldId id="280"/>
            <p14:sldId id="260"/>
            <p14:sldId id="261"/>
            <p14:sldId id="262"/>
          </p14:sldIdLst>
        </p14:section>
        <p14:section name="outro" id="{C3DF6175-DE41-4EC7-801C-1D83E55CC048}">
          <p14:sldIdLst>
            <p14:sldId id="302"/>
            <p14:sldId id="303"/>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4144" autoAdjust="0"/>
  </p:normalViewPr>
  <p:slideViewPr>
    <p:cSldViewPr>
      <p:cViewPr varScale="1">
        <p:scale>
          <a:sx n="72" d="100"/>
          <a:sy n="72" d="100"/>
        </p:scale>
        <p:origin x="1786"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83CAF8-B9B8-4F87-8C3D-1E69A15F6516}" type="datetimeFigureOut">
              <a:rPr lang="en-US" smtClean="0"/>
              <a:t>4/30/2024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928A3-4EEA-4DAD-BE76-A50F35E82764}" type="slidenum">
              <a:rPr lang="en-US" smtClean="0"/>
              <a:t>‹#›</a:t>
            </a:fld>
            <a:endParaRPr lang="en-US"/>
          </a:p>
        </p:txBody>
      </p:sp>
    </p:spTree>
    <p:extLst>
      <p:ext uri="{BB962C8B-B14F-4D97-AF65-F5344CB8AC3E}">
        <p14:creationId xmlns:p14="http://schemas.microsoft.com/office/powerpoint/2010/main" val="3856768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4</a:t>
            </a:fld>
            <a:endParaRPr lang="en-US"/>
          </a:p>
        </p:txBody>
      </p:sp>
    </p:spTree>
    <p:extLst>
      <p:ext uri="{BB962C8B-B14F-4D97-AF65-F5344CB8AC3E}">
        <p14:creationId xmlns:p14="http://schemas.microsoft.com/office/powerpoint/2010/main" val="870823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15</a:t>
            </a:fld>
            <a:endParaRPr lang="en-US"/>
          </a:p>
        </p:txBody>
      </p:sp>
    </p:spTree>
    <p:extLst>
      <p:ext uri="{BB962C8B-B14F-4D97-AF65-F5344CB8AC3E}">
        <p14:creationId xmlns:p14="http://schemas.microsoft.com/office/powerpoint/2010/main" val="2168927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16</a:t>
            </a:fld>
            <a:endParaRPr lang="en-US"/>
          </a:p>
        </p:txBody>
      </p:sp>
    </p:spTree>
    <p:extLst>
      <p:ext uri="{BB962C8B-B14F-4D97-AF65-F5344CB8AC3E}">
        <p14:creationId xmlns:p14="http://schemas.microsoft.com/office/powerpoint/2010/main" val="2168927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1" dirty="0"/>
              <a:t>Imperative.</a:t>
            </a:r>
            <a:br>
              <a:rPr lang="en-GB" dirty="0"/>
            </a:br>
            <a:r>
              <a:rPr lang="en-GB" b="1" i="0" dirty="0">
                <a:solidFill>
                  <a:srgbClr val="ECECEC"/>
                </a:solidFill>
                <a:effectLst/>
                <a:latin typeface="Söhne"/>
              </a:rPr>
              <a:t>Command-driven:</a:t>
            </a:r>
            <a:r>
              <a:rPr lang="en-GB" b="0" i="0" dirty="0">
                <a:solidFill>
                  <a:srgbClr val="ECECEC"/>
                </a:solidFill>
                <a:effectLst/>
                <a:latin typeface="Söhne"/>
              </a:rPr>
              <a:t> Commands for the computer to perform that change a program's state through statements that explicitly modify mutable data.</a:t>
            </a:r>
          </a:p>
          <a:p>
            <a:pPr algn="l">
              <a:buFont typeface="Arial" panose="020B0604020202020204" pitchFamily="34" charset="0"/>
              <a:buNone/>
            </a:pPr>
            <a:r>
              <a:rPr lang="en-GB" b="1" i="0" dirty="0">
                <a:solidFill>
                  <a:srgbClr val="ECECEC"/>
                </a:solidFill>
                <a:effectLst/>
                <a:latin typeface="Söhne"/>
              </a:rPr>
              <a:t>Sequential execution:</a:t>
            </a:r>
            <a:r>
              <a:rPr lang="en-GB" b="0" i="0" dirty="0">
                <a:solidFill>
                  <a:srgbClr val="ECECEC"/>
                </a:solidFill>
                <a:effectLst/>
                <a:latin typeface="Söhne"/>
              </a:rPr>
              <a:t> Steps are executed in sequence, and the state or the outcome of one step can affect the execution of following steps. Code runs from top to bottom</a:t>
            </a:r>
          </a:p>
          <a:p>
            <a:pPr algn="l">
              <a:buFont typeface="Arial" panose="020B0604020202020204" pitchFamily="34" charset="0"/>
              <a:buNone/>
            </a:pPr>
            <a:r>
              <a:rPr lang="en-GB" b="1" i="0" dirty="0">
                <a:solidFill>
                  <a:srgbClr val="ECECEC"/>
                </a:solidFill>
                <a:effectLst/>
                <a:latin typeface="Söhne"/>
              </a:rPr>
              <a:t>Procedural</a:t>
            </a:r>
          </a:p>
          <a:p>
            <a:pPr algn="l">
              <a:buFont typeface="Arial" panose="020B0604020202020204" pitchFamily="34" charset="0"/>
              <a:buNone/>
            </a:pPr>
            <a:r>
              <a:rPr lang="en-GB" b="1" i="0" dirty="0">
                <a:solidFill>
                  <a:srgbClr val="ECECEC"/>
                </a:solidFill>
                <a:effectLst/>
                <a:latin typeface="Söhne"/>
              </a:rPr>
              <a:t>Structured approach:</a:t>
            </a:r>
            <a:r>
              <a:rPr lang="en-GB" b="0" i="0" dirty="0">
                <a:solidFill>
                  <a:srgbClr val="ECECEC"/>
                </a:solidFill>
                <a:effectLst/>
                <a:latin typeface="Söhne"/>
              </a:rPr>
              <a:t> Programs are structured into procedures or subroutines that can be called from other parts of the program, leading to more organized and modular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ECECEC"/>
                </a:solidFill>
                <a:effectLst/>
                <a:latin typeface="Söhne"/>
              </a:rPr>
              <a:t>Local and global data:</a:t>
            </a:r>
            <a:r>
              <a:rPr lang="en-GB" b="0" i="0" dirty="0">
                <a:solidFill>
                  <a:srgbClr val="ECECEC"/>
                </a:solidFill>
                <a:effectLst/>
                <a:latin typeface="Söhne"/>
              </a:rPr>
              <a:t> While global variables can be accessed by any part of the program, local variables within functions to limit side effects.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ECECEC"/>
                </a:solidFill>
                <a:effectLst/>
                <a:latin typeface="Söhne"/>
              </a:rPr>
              <a:t>Object Oriented</a:t>
            </a:r>
          </a:p>
          <a:p>
            <a:pPr algn="l">
              <a:buFont typeface="Arial" panose="020B0604020202020204" pitchFamily="34" charset="0"/>
              <a:buNone/>
            </a:pPr>
            <a:r>
              <a:rPr lang="en-GB" b="1" i="0" dirty="0">
                <a:solidFill>
                  <a:srgbClr val="ECECEC"/>
                </a:solidFill>
                <a:effectLst/>
                <a:latin typeface="Söhne"/>
              </a:rPr>
              <a:t>Based on objects:</a:t>
            </a:r>
            <a:r>
              <a:rPr lang="en-GB" b="0" i="0" dirty="0">
                <a:solidFill>
                  <a:srgbClr val="ECECEC"/>
                </a:solidFill>
                <a:effectLst/>
                <a:latin typeface="Söhne"/>
              </a:rPr>
              <a:t> OOP programs are designed around objects, which are instances of classes. These objects contain both data, in the form of fields (often known as attributes or properties), and procedures, known as methods.</a:t>
            </a:r>
          </a:p>
          <a:p>
            <a:pPr algn="l">
              <a:buFont typeface="Arial" panose="020B0604020202020204" pitchFamily="34" charset="0"/>
              <a:buChar char="•"/>
            </a:pPr>
            <a:r>
              <a:rPr lang="en-GB" b="1" i="0" dirty="0">
                <a:solidFill>
                  <a:srgbClr val="ECECEC"/>
                </a:solidFill>
                <a:effectLst/>
                <a:latin typeface="Söhne"/>
              </a:rPr>
              <a:t>Encapsulation:</a:t>
            </a:r>
            <a:r>
              <a:rPr lang="en-GB" b="0" i="0" dirty="0">
                <a:solidFill>
                  <a:srgbClr val="ECECEC"/>
                </a:solidFill>
                <a:effectLst/>
                <a:latin typeface="Söhne"/>
              </a:rPr>
              <a:t> Objects hide their internal state and require that all interaction be done through their own methods, protecting them from unexpected external changes and making the code easier to maintain.</a:t>
            </a:r>
          </a:p>
          <a:p>
            <a:pPr algn="l">
              <a:buFont typeface="Arial" panose="020B0604020202020204" pitchFamily="34" charset="0"/>
              <a:buChar char="•"/>
            </a:pPr>
            <a:r>
              <a:rPr lang="en-GB" b="1" i="0" dirty="0">
                <a:solidFill>
                  <a:srgbClr val="ECECEC"/>
                </a:solidFill>
                <a:effectLst/>
                <a:latin typeface="Söhne"/>
              </a:rPr>
              <a:t>Inheritance:</a:t>
            </a:r>
            <a:r>
              <a:rPr lang="en-GB" b="0" i="0" dirty="0">
                <a:solidFill>
                  <a:srgbClr val="ECECEC"/>
                </a:solidFill>
                <a:effectLst/>
                <a:latin typeface="Söhne"/>
              </a:rPr>
              <a:t> Classes can inherit characteristics (data and methods) from other classes, making it easy to create and maintain related classes without redundant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ECECEC"/>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ECECEC"/>
              </a:solidFill>
              <a:effectLst/>
              <a:latin typeface="Söhne"/>
            </a:endParaRPr>
          </a:p>
          <a:p>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18</a:t>
            </a:fld>
            <a:endParaRPr lang="en-US"/>
          </a:p>
        </p:txBody>
      </p:sp>
    </p:spTree>
    <p:extLst>
      <p:ext uri="{BB962C8B-B14F-4D97-AF65-F5344CB8AC3E}">
        <p14:creationId xmlns:p14="http://schemas.microsoft.com/office/powerpoint/2010/main" val="282283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ECECEC"/>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ECECEC"/>
                </a:solidFill>
                <a:effectLst/>
                <a:latin typeface="Söhne"/>
              </a:rPr>
              <a:t>Interpreter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ECECEC"/>
                </a:solidFill>
                <a:effectLst/>
                <a:latin typeface="Söhne"/>
              </a:rPr>
              <a:t>Compiler -&gt; translate to assembly language which steers machine language commands (machine instructions specific to the target machine's CPU architecture)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ECECEC"/>
                </a:solidFill>
                <a:effectLst/>
                <a:latin typeface="Söhne"/>
              </a:rPr>
              <a:t>Hardware -&gt; switches transistors on and off (write and read data in memory)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ECECEC"/>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ECECEC"/>
              </a:solidFill>
              <a:effectLst/>
              <a:latin typeface="Söhne"/>
            </a:endParaRPr>
          </a:p>
          <a:p>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19</a:t>
            </a:fld>
            <a:endParaRPr lang="en-US"/>
          </a:p>
        </p:txBody>
      </p:sp>
    </p:spTree>
    <p:extLst>
      <p:ext uri="{BB962C8B-B14F-4D97-AF65-F5344CB8AC3E}">
        <p14:creationId xmlns:p14="http://schemas.microsoft.com/office/powerpoint/2010/main" val="1241514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see later that an object is an instance of a class</a:t>
            </a:r>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20</a:t>
            </a:fld>
            <a:endParaRPr lang="en-US"/>
          </a:p>
        </p:txBody>
      </p:sp>
    </p:spTree>
    <p:extLst>
      <p:ext uri="{BB962C8B-B14F-4D97-AF65-F5344CB8AC3E}">
        <p14:creationId xmlns:p14="http://schemas.microsoft.com/office/powerpoint/2010/main" val="1353197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21</a:t>
            </a:fld>
            <a:endParaRPr lang="en-US"/>
          </a:p>
        </p:txBody>
      </p:sp>
    </p:spTree>
    <p:extLst>
      <p:ext uri="{BB962C8B-B14F-4D97-AF65-F5344CB8AC3E}">
        <p14:creationId xmlns:p14="http://schemas.microsoft.com/office/powerpoint/2010/main" val="953500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28</a:t>
            </a:fld>
            <a:endParaRPr lang="en-US"/>
          </a:p>
        </p:txBody>
      </p:sp>
    </p:spTree>
    <p:extLst>
      <p:ext uri="{BB962C8B-B14F-4D97-AF65-F5344CB8AC3E}">
        <p14:creationId xmlns:p14="http://schemas.microsoft.com/office/powerpoint/2010/main" val="3789956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a:p>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29</a:t>
            </a:fld>
            <a:endParaRPr lang="en-US"/>
          </a:p>
        </p:txBody>
      </p:sp>
    </p:spTree>
    <p:extLst>
      <p:ext uri="{BB962C8B-B14F-4D97-AF65-F5344CB8AC3E}">
        <p14:creationId xmlns:p14="http://schemas.microsoft.com/office/powerpoint/2010/main" val="4015540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a:p>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30</a:t>
            </a:fld>
            <a:endParaRPr lang="en-US"/>
          </a:p>
        </p:txBody>
      </p:sp>
    </p:spTree>
    <p:extLst>
      <p:ext uri="{BB962C8B-B14F-4D97-AF65-F5344CB8AC3E}">
        <p14:creationId xmlns:p14="http://schemas.microsoft.com/office/powerpoint/2010/main" val="2521399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a:p>
            <a:pPr marL="0" indent="0">
              <a:buNone/>
            </a:pPr>
            <a:r>
              <a:rPr lang="en-US" sz="2000" b="1" dirty="0"/>
              <a:t>Why?</a:t>
            </a:r>
          </a:p>
          <a:p>
            <a:pPr algn="l">
              <a:buFont typeface="+mj-lt"/>
              <a:buAutoNum type="arabicPeriod"/>
            </a:pPr>
            <a:r>
              <a:rPr lang="en-GB" sz="1200" b="1" i="0" dirty="0">
                <a:effectLst/>
                <a:latin typeface="Söhne"/>
              </a:rPr>
              <a:t>Modularity</a:t>
            </a:r>
            <a:r>
              <a:rPr lang="en-GB" sz="1200" b="0" i="0" dirty="0">
                <a:effectLst/>
                <a:latin typeface="Söhne"/>
              </a:rPr>
              <a:t>: Break down complex problems into smaller, manageable parts. </a:t>
            </a:r>
            <a:br>
              <a:rPr lang="en-GB" sz="1200" b="0" i="0" dirty="0">
                <a:effectLst/>
                <a:latin typeface="Söhne"/>
              </a:rPr>
            </a:br>
            <a:r>
              <a:rPr lang="en-GB" sz="1200" b="0" i="1" dirty="0">
                <a:effectLst/>
                <a:latin typeface="Söhne"/>
              </a:rPr>
              <a:t>Divide and conquer: Break down a problem into </a:t>
            </a:r>
            <a:r>
              <a:rPr lang="en-GB" sz="1200" b="0" i="1" dirty="0" err="1">
                <a:effectLst/>
                <a:latin typeface="Söhne"/>
              </a:rPr>
              <a:t>subproblerms</a:t>
            </a:r>
            <a:r>
              <a:rPr lang="en-GB" sz="1200" b="0" i="1" dirty="0">
                <a:effectLst/>
                <a:latin typeface="Söhne"/>
              </a:rPr>
              <a:t> and address those, solving the problem. Complex code easier to understand and manage: focus on high level aspects or low level aspects of a problem.</a:t>
            </a:r>
          </a:p>
          <a:p>
            <a:pPr algn="l">
              <a:buFont typeface="+mj-lt"/>
              <a:buAutoNum type="arabicPeriod"/>
            </a:pPr>
            <a:r>
              <a:rPr lang="en-GB" sz="1200" b="1" i="0" dirty="0">
                <a:effectLst/>
                <a:latin typeface="Söhne"/>
              </a:rPr>
              <a:t>Code Reuse</a:t>
            </a:r>
            <a:r>
              <a:rPr lang="en-GB" sz="1200" b="0" i="0" dirty="0">
                <a:effectLst/>
                <a:latin typeface="Söhne"/>
              </a:rPr>
              <a:t>: Can be used repeatedly. No need to write the same code multiple times, </a:t>
            </a:r>
          </a:p>
          <a:p>
            <a:pPr algn="l">
              <a:buFont typeface="+mj-lt"/>
              <a:buNone/>
            </a:pPr>
            <a:r>
              <a:rPr lang="en-GB" sz="1200" b="0" i="1" dirty="0">
                <a:effectLst/>
                <a:latin typeface="Söhne"/>
              </a:rPr>
              <a:t>This does not only save time but also reduces errors and redundancies in your codebase</a:t>
            </a:r>
          </a:p>
          <a:p>
            <a:pPr>
              <a:buFont typeface="+mj-lt"/>
              <a:buNone/>
            </a:pPr>
            <a:r>
              <a:rPr lang="en-GB" sz="1200" b="1" dirty="0">
                <a:latin typeface="Söhne"/>
              </a:rPr>
              <a:t>3.Parameterization</a:t>
            </a:r>
            <a:r>
              <a:rPr lang="en-GB" sz="1200" dirty="0">
                <a:latin typeface="Söhne"/>
              </a:rPr>
              <a:t>: Execute the same code with different inputs, leading to more flexible and dynamic programs.</a:t>
            </a:r>
          </a:p>
          <a:p>
            <a:pPr>
              <a:buFont typeface="+mj-lt"/>
              <a:buNone/>
            </a:pPr>
            <a:r>
              <a:rPr lang="en-GB" sz="1200" b="1" dirty="0">
                <a:latin typeface="Söhne"/>
              </a:rPr>
              <a:t>4.Maintainability</a:t>
            </a:r>
            <a:r>
              <a:rPr lang="en-GB" sz="1200" dirty="0">
                <a:latin typeface="Söhne"/>
              </a:rPr>
              <a:t>: Easier to maintain: Changes made in a single function are propagated wherever the function is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dirty="0">
                <a:latin typeface="Söhne"/>
              </a:rPr>
              <a:t>This localized updating reduces the chances of introducing bugs when modifications are made.</a:t>
            </a:r>
          </a:p>
          <a:p>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31</a:t>
            </a:fld>
            <a:endParaRPr lang="en-US"/>
          </a:p>
        </p:txBody>
      </p:sp>
    </p:spTree>
    <p:extLst>
      <p:ext uri="{BB962C8B-B14F-4D97-AF65-F5344CB8AC3E}">
        <p14:creationId xmlns:p14="http://schemas.microsoft.com/office/powerpoint/2010/main" val="630666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5</a:t>
            </a:fld>
            <a:endParaRPr lang="en-US"/>
          </a:p>
        </p:txBody>
      </p:sp>
    </p:spTree>
    <p:extLst>
      <p:ext uri="{BB962C8B-B14F-4D97-AF65-F5344CB8AC3E}">
        <p14:creationId xmlns:p14="http://schemas.microsoft.com/office/powerpoint/2010/main" val="870823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2000" b="1" dirty="0"/>
              <a:t>Why?</a:t>
            </a:r>
          </a:p>
          <a:p>
            <a:pPr algn="l">
              <a:buFont typeface="+mj-lt"/>
              <a:buAutoNum type="arabicPeriod"/>
            </a:pPr>
            <a:r>
              <a:rPr lang="en-GB" sz="1200" b="1" i="0" dirty="0">
                <a:effectLst/>
                <a:latin typeface="Söhne"/>
              </a:rPr>
              <a:t>Modularity</a:t>
            </a:r>
            <a:r>
              <a:rPr lang="en-GB" sz="1200" b="0" i="0" dirty="0">
                <a:effectLst/>
                <a:latin typeface="Söhne"/>
              </a:rPr>
              <a:t>: Break down complex problems into smaller, manageable parts. </a:t>
            </a:r>
            <a:br>
              <a:rPr lang="en-GB" sz="1200" b="0" i="0" dirty="0">
                <a:effectLst/>
                <a:latin typeface="Söhne"/>
              </a:rPr>
            </a:br>
            <a:r>
              <a:rPr lang="en-GB" sz="1200" b="0" i="1" dirty="0">
                <a:effectLst/>
                <a:latin typeface="Söhne"/>
              </a:rPr>
              <a:t>Divide and conquer: Break down a problem into </a:t>
            </a:r>
            <a:r>
              <a:rPr lang="en-GB" sz="1200" b="0" i="1" dirty="0" err="1">
                <a:effectLst/>
                <a:latin typeface="Söhne"/>
              </a:rPr>
              <a:t>subproblerms</a:t>
            </a:r>
            <a:r>
              <a:rPr lang="en-GB" sz="1200" b="0" i="1" dirty="0">
                <a:effectLst/>
                <a:latin typeface="Söhne"/>
              </a:rPr>
              <a:t> and address those, solving the problem. Complex code easier to understand and manage: focus on high level aspects or low level aspects of a problem.</a:t>
            </a:r>
          </a:p>
          <a:p>
            <a:pPr algn="l">
              <a:buFont typeface="+mj-lt"/>
              <a:buAutoNum type="arabicPeriod"/>
            </a:pPr>
            <a:r>
              <a:rPr lang="en-GB" sz="1200" b="1" i="0" dirty="0">
                <a:effectLst/>
                <a:latin typeface="Söhne"/>
              </a:rPr>
              <a:t>Code Reuse</a:t>
            </a:r>
            <a:r>
              <a:rPr lang="en-GB" sz="1200" b="0" i="0" dirty="0">
                <a:effectLst/>
                <a:latin typeface="Söhne"/>
              </a:rPr>
              <a:t>: Can be used repeatedly. No need to write the same code multiple times, </a:t>
            </a:r>
          </a:p>
          <a:p>
            <a:pPr algn="l">
              <a:buFont typeface="+mj-lt"/>
              <a:buNone/>
            </a:pPr>
            <a:r>
              <a:rPr lang="en-GB" sz="1200" b="0" i="1" dirty="0">
                <a:effectLst/>
                <a:latin typeface="Söhne"/>
              </a:rPr>
              <a:t>This does not only save time but also reduces errors and redundancies in your codebase.</a:t>
            </a:r>
          </a:p>
          <a:p>
            <a:pPr algn="l">
              <a:buFont typeface="+mj-lt"/>
              <a:buAutoNum type="arabicPeriod"/>
            </a:pPr>
            <a:r>
              <a:rPr lang="en-GB" sz="1200" b="1" i="0" dirty="0">
                <a:effectLst/>
                <a:latin typeface="Söhne"/>
              </a:rPr>
              <a:t>Maintainability</a:t>
            </a:r>
            <a:r>
              <a:rPr lang="en-GB" sz="1200" b="0" i="0" dirty="0">
                <a:effectLst/>
                <a:latin typeface="Söhne"/>
              </a:rPr>
              <a:t>: Functions make programs easier to maintain. Changes made in a single function are propagated wherever the function is used. This localized updating reduces the chances of introducing bugs when modifications are made.</a:t>
            </a:r>
          </a:p>
          <a:p>
            <a:pPr algn="l">
              <a:buFont typeface="+mj-lt"/>
              <a:buAutoNum type="arabicPeriod"/>
            </a:pPr>
            <a:r>
              <a:rPr lang="en-GB" sz="1200" b="1" i="0" dirty="0">
                <a:effectLst/>
                <a:latin typeface="Söhne"/>
              </a:rPr>
              <a:t>Testing and Debugging</a:t>
            </a:r>
            <a:r>
              <a:rPr lang="en-GB" sz="1200" b="0" i="0" dirty="0">
                <a:effectLst/>
                <a:latin typeface="Söhne"/>
              </a:rPr>
              <a:t>: Functions can be isolated and tested independently from the rest of the program. This makes it easier to pinpoint bugs and verify the functionality of specific parts of the code.</a:t>
            </a:r>
          </a:p>
          <a:p>
            <a:pPr algn="l">
              <a:buFont typeface="+mj-lt"/>
              <a:buAutoNum type="arabicPeriod"/>
            </a:pPr>
            <a:r>
              <a:rPr lang="en-GB" sz="1200" b="1" i="0" dirty="0">
                <a:effectLst/>
                <a:latin typeface="Söhne"/>
              </a:rPr>
              <a:t>Parameterization</a:t>
            </a:r>
            <a:r>
              <a:rPr lang="en-GB" sz="1200" b="0" i="0" dirty="0">
                <a:effectLst/>
                <a:latin typeface="Söhne"/>
              </a:rPr>
              <a:t>: Functions enable parameterized programming, meaning you can execute the same code with different inputs, leading to more flexible and dynamic programs.</a:t>
            </a:r>
          </a:p>
          <a:p>
            <a:endParaRPr lang="en-US" sz="2000" dirty="0"/>
          </a:p>
          <a:p>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32</a:t>
            </a:fld>
            <a:endParaRPr lang="en-US"/>
          </a:p>
        </p:txBody>
      </p:sp>
    </p:spTree>
    <p:extLst>
      <p:ext uri="{BB962C8B-B14F-4D97-AF65-F5344CB8AC3E}">
        <p14:creationId xmlns:p14="http://schemas.microsoft.com/office/powerpoint/2010/main" val="840943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2000" b="1" dirty="0"/>
              <a:t>Why?</a:t>
            </a:r>
          </a:p>
          <a:p>
            <a:pPr algn="l">
              <a:buFont typeface="+mj-lt"/>
              <a:buAutoNum type="arabicPeriod"/>
            </a:pPr>
            <a:r>
              <a:rPr lang="en-GB" sz="1200" b="1" i="0" dirty="0">
                <a:effectLst/>
                <a:latin typeface="Söhne"/>
              </a:rPr>
              <a:t>Modularity</a:t>
            </a:r>
            <a:r>
              <a:rPr lang="en-GB" sz="1200" b="0" i="0" dirty="0">
                <a:effectLst/>
                <a:latin typeface="Söhne"/>
              </a:rPr>
              <a:t>: Break down complex problems into smaller, manageable parts. </a:t>
            </a:r>
            <a:br>
              <a:rPr lang="en-GB" sz="1200" b="0" i="0" dirty="0">
                <a:effectLst/>
                <a:latin typeface="Söhne"/>
              </a:rPr>
            </a:br>
            <a:r>
              <a:rPr lang="en-GB" sz="1200" b="0" i="1" dirty="0">
                <a:effectLst/>
                <a:latin typeface="Söhne"/>
              </a:rPr>
              <a:t>Divide and conquer: Break down a problem into </a:t>
            </a:r>
            <a:r>
              <a:rPr lang="en-GB" sz="1200" b="0" i="1" dirty="0" err="1">
                <a:effectLst/>
                <a:latin typeface="Söhne"/>
              </a:rPr>
              <a:t>subproblerms</a:t>
            </a:r>
            <a:r>
              <a:rPr lang="en-GB" sz="1200" b="0" i="1" dirty="0">
                <a:effectLst/>
                <a:latin typeface="Söhne"/>
              </a:rPr>
              <a:t> and address those, solving the problem. Complex code easier to understand and manage: focus on high level aspects or low level aspects of a problem.</a:t>
            </a:r>
          </a:p>
          <a:p>
            <a:pPr algn="l">
              <a:buFont typeface="+mj-lt"/>
              <a:buAutoNum type="arabicPeriod"/>
            </a:pPr>
            <a:r>
              <a:rPr lang="en-GB" sz="1200" b="1" i="0" dirty="0">
                <a:effectLst/>
                <a:latin typeface="Söhne"/>
              </a:rPr>
              <a:t>Code Reuse</a:t>
            </a:r>
            <a:r>
              <a:rPr lang="en-GB" sz="1200" b="0" i="0" dirty="0">
                <a:effectLst/>
                <a:latin typeface="Söhne"/>
              </a:rPr>
              <a:t>: Can be used repeatedly. No need to write the same code multiple times, </a:t>
            </a:r>
          </a:p>
          <a:p>
            <a:pPr algn="l">
              <a:buFont typeface="+mj-lt"/>
              <a:buNone/>
            </a:pPr>
            <a:r>
              <a:rPr lang="en-GB" sz="1200" b="0" i="1" dirty="0">
                <a:effectLst/>
                <a:latin typeface="Söhne"/>
              </a:rPr>
              <a:t>This does not only save time but also reduces errors and redundancies in your codebase.</a:t>
            </a:r>
          </a:p>
          <a:p>
            <a:pPr algn="l">
              <a:buFont typeface="+mj-lt"/>
              <a:buAutoNum type="arabicPeriod"/>
            </a:pPr>
            <a:r>
              <a:rPr lang="en-GB" sz="1200" b="1" i="0" dirty="0">
                <a:effectLst/>
                <a:latin typeface="Söhne"/>
              </a:rPr>
              <a:t>Maintainability</a:t>
            </a:r>
            <a:r>
              <a:rPr lang="en-GB" sz="1200" b="0" i="0" dirty="0">
                <a:effectLst/>
                <a:latin typeface="Söhne"/>
              </a:rPr>
              <a:t>: Functions make programs easier to maintain. Changes made in a single function are propagated wherever the function is used. This localized updating reduces the chances of introducing bugs when modifications are made.</a:t>
            </a:r>
          </a:p>
          <a:p>
            <a:pPr algn="l">
              <a:buFont typeface="+mj-lt"/>
              <a:buAutoNum type="arabicPeriod"/>
            </a:pPr>
            <a:r>
              <a:rPr lang="en-GB" sz="1200" b="1" i="0" dirty="0">
                <a:effectLst/>
                <a:latin typeface="Söhne"/>
              </a:rPr>
              <a:t>Testing and Debugging</a:t>
            </a:r>
            <a:r>
              <a:rPr lang="en-GB" sz="1200" b="0" i="0" dirty="0">
                <a:effectLst/>
                <a:latin typeface="Söhne"/>
              </a:rPr>
              <a:t>: Functions can be isolated and tested independently from the rest of the program. This makes it easier to pinpoint bugs and verify the functionality of specific parts of the code.</a:t>
            </a:r>
          </a:p>
          <a:p>
            <a:pPr algn="l">
              <a:buFont typeface="+mj-lt"/>
              <a:buAutoNum type="arabicPeriod"/>
            </a:pPr>
            <a:r>
              <a:rPr lang="en-GB" sz="1200" b="1" i="0" dirty="0">
                <a:effectLst/>
                <a:latin typeface="Söhne"/>
              </a:rPr>
              <a:t>Parameterization</a:t>
            </a:r>
            <a:r>
              <a:rPr lang="en-GB" sz="1200" b="0" i="0" dirty="0">
                <a:effectLst/>
                <a:latin typeface="Söhne"/>
              </a:rPr>
              <a:t>: Functions enable parameterized programming, meaning you can execute the same code with different inputs, leading to more flexible and dynamic programs.</a:t>
            </a:r>
          </a:p>
          <a:p>
            <a:endParaRPr lang="en-US" sz="2000" dirty="0"/>
          </a:p>
          <a:p>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33</a:t>
            </a:fld>
            <a:endParaRPr lang="en-US"/>
          </a:p>
        </p:txBody>
      </p:sp>
    </p:spTree>
    <p:extLst>
      <p:ext uri="{BB962C8B-B14F-4D97-AF65-F5344CB8AC3E}">
        <p14:creationId xmlns:p14="http://schemas.microsoft.com/office/powerpoint/2010/main" val="3691074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58C928A3-4EEA-4DAD-BE76-A50F35E82764}" type="slidenum">
              <a:rPr lang="en-US" smtClean="0"/>
              <a:t>34</a:t>
            </a:fld>
            <a:endParaRPr lang="en-US"/>
          </a:p>
        </p:txBody>
      </p:sp>
    </p:spTree>
    <p:extLst>
      <p:ext uri="{BB962C8B-B14F-4D97-AF65-F5344CB8AC3E}">
        <p14:creationId xmlns:p14="http://schemas.microsoft.com/office/powerpoint/2010/main" val="1885972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statement:</a:t>
            </a:r>
            <a:r>
              <a:rPr lang="en-US" sz="800" dirty="0">
                <a:latin typeface="Martel Sans" pitchFamily="34" charset="0"/>
                <a:ea typeface="Martel Sans" pitchFamily="34" charset="-122"/>
                <a:cs typeface="Martel Sans" pitchFamily="34" charset="-120"/>
              </a:rPr>
              <a:t> They allow you to execute different blocks of code based on whether a particular condition is true or false.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Few cases in which while True is used.</a:t>
            </a:r>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680009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statement:</a:t>
            </a:r>
            <a:r>
              <a:rPr lang="en-US" sz="800" dirty="0">
                <a:latin typeface="Martel Sans" pitchFamily="34" charset="0"/>
                <a:ea typeface="Martel Sans" pitchFamily="34" charset="-122"/>
                <a:cs typeface="Martel Sans" pitchFamily="34" charset="-120"/>
              </a:rPr>
              <a:t> They allow you to execute different blocks of code based on whether a particular condition is true or false.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2041684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statement:</a:t>
            </a:r>
            <a:r>
              <a:rPr lang="en-US" sz="800" dirty="0">
                <a:latin typeface="Martel Sans" pitchFamily="34" charset="0"/>
                <a:ea typeface="Martel Sans" pitchFamily="34" charset="-122"/>
                <a:cs typeface="Martel Sans" pitchFamily="34" charset="-120"/>
              </a:rPr>
              <a:t> They allow you to execute different blocks of code based on whether a particular condition is true or false.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3347895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6</a:t>
            </a:fld>
            <a:endParaRPr lang="en-US"/>
          </a:p>
        </p:txBody>
      </p:sp>
    </p:spTree>
    <p:extLst>
      <p:ext uri="{BB962C8B-B14F-4D97-AF65-F5344CB8AC3E}">
        <p14:creationId xmlns:p14="http://schemas.microsoft.com/office/powerpoint/2010/main" val="870823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7</a:t>
            </a:fld>
            <a:endParaRPr lang="en-US"/>
          </a:p>
        </p:txBody>
      </p:sp>
    </p:spTree>
    <p:extLst>
      <p:ext uri="{BB962C8B-B14F-4D97-AF65-F5344CB8AC3E}">
        <p14:creationId xmlns:p14="http://schemas.microsoft.com/office/powerpoint/2010/main" val="870823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8</a:t>
            </a:fld>
            <a:endParaRPr lang="en-US"/>
          </a:p>
        </p:txBody>
      </p:sp>
    </p:spTree>
    <p:extLst>
      <p:ext uri="{BB962C8B-B14F-4D97-AF65-F5344CB8AC3E}">
        <p14:creationId xmlns:p14="http://schemas.microsoft.com/office/powerpoint/2010/main" val="870823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9</a:t>
            </a:fld>
            <a:endParaRPr lang="en-US"/>
          </a:p>
        </p:txBody>
      </p:sp>
    </p:spTree>
    <p:extLst>
      <p:ext uri="{BB962C8B-B14F-4D97-AF65-F5344CB8AC3E}">
        <p14:creationId xmlns:p14="http://schemas.microsoft.com/office/powerpoint/2010/main" val="870823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12</a:t>
            </a:fld>
            <a:endParaRPr lang="en-US"/>
          </a:p>
        </p:txBody>
      </p:sp>
    </p:spTree>
    <p:extLst>
      <p:ext uri="{BB962C8B-B14F-4D97-AF65-F5344CB8AC3E}">
        <p14:creationId xmlns:p14="http://schemas.microsoft.com/office/powerpoint/2010/main" val="2168927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13</a:t>
            </a:fld>
            <a:endParaRPr lang="en-US"/>
          </a:p>
        </p:txBody>
      </p:sp>
    </p:spTree>
    <p:extLst>
      <p:ext uri="{BB962C8B-B14F-4D97-AF65-F5344CB8AC3E}">
        <p14:creationId xmlns:p14="http://schemas.microsoft.com/office/powerpoint/2010/main" val="2168927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928A3-4EEA-4DAD-BE76-A50F35E82764}" type="slidenum">
              <a:rPr lang="en-US" smtClean="0"/>
              <a:t>14</a:t>
            </a:fld>
            <a:endParaRPr lang="en-US"/>
          </a:p>
        </p:txBody>
      </p:sp>
    </p:spTree>
    <p:extLst>
      <p:ext uri="{BB962C8B-B14F-4D97-AF65-F5344CB8AC3E}">
        <p14:creationId xmlns:p14="http://schemas.microsoft.com/office/powerpoint/2010/main" val="2168927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02E1A0-1092-4B79-AABE-A7653A344E2A}"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333508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02E1A0-1092-4B79-AABE-A7653A344E2A}"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1992394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02E1A0-1092-4B79-AABE-A7653A344E2A}"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1826436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5128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02E1A0-1092-4B79-AABE-A7653A344E2A}"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155153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2E1A0-1092-4B79-AABE-A7653A344E2A}"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3865492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02E1A0-1092-4B79-AABE-A7653A344E2A}"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69523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02E1A0-1092-4B79-AABE-A7653A344E2A}"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2227666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02E1A0-1092-4B79-AABE-A7653A344E2A}"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1587800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2E1A0-1092-4B79-AABE-A7653A344E2A}"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416936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2E1A0-1092-4B79-AABE-A7653A344E2A}"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2661475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2E1A0-1092-4B79-AABE-A7653A344E2A}"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AD17F-6FF1-44F6-B4DA-E00C51291858}" type="slidenum">
              <a:rPr lang="en-US" smtClean="0"/>
              <a:t>‹#›</a:t>
            </a:fld>
            <a:endParaRPr lang="en-US"/>
          </a:p>
        </p:txBody>
      </p:sp>
    </p:spTree>
    <p:extLst>
      <p:ext uri="{BB962C8B-B14F-4D97-AF65-F5344CB8AC3E}">
        <p14:creationId xmlns:p14="http://schemas.microsoft.com/office/powerpoint/2010/main" val="124891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2E1A0-1092-4B79-AABE-A7653A344E2A}" type="datetimeFigureOut">
              <a:rPr lang="en-US" smtClean="0"/>
              <a:t>4/30/2024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AD17F-6FF1-44F6-B4DA-E00C51291858}" type="slidenum">
              <a:rPr lang="en-US" smtClean="0"/>
              <a:t>‹#›</a:t>
            </a:fld>
            <a:endParaRPr lang="en-US"/>
          </a:p>
        </p:txBody>
      </p:sp>
    </p:spTree>
    <p:extLst>
      <p:ext uri="{BB962C8B-B14F-4D97-AF65-F5344CB8AC3E}">
        <p14:creationId xmlns:p14="http://schemas.microsoft.com/office/powerpoint/2010/main" val="1051415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7.png"/><Relationship Id="rId18" Type="http://schemas.microsoft.com/office/2007/relationships/hdphoto" Target="../media/hdphoto8.wdp"/><Relationship Id="rId3" Type="http://schemas.openxmlformats.org/officeDocument/2006/relationships/image" Target="../media/image2.png"/><Relationship Id="rId7" Type="http://schemas.openxmlformats.org/officeDocument/2006/relationships/image" Target="../media/image4.png"/><Relationship Id="rId12" Type="http://schemas.microsoft.com/office/2007/relationships/hdphoto" Target="../media/hdphoto5.wdp"/><Relationship Id="rId17" Type="http://schemas.openxmlformats.org/officeDocument/2006/relationships/image" Target="../media/image9.png"/><Relationship Id="rId2" Type="http://schemas.openxmlformats.org/officeDocument/2006/relationships/image" Target="../media/image1.png"/><Relationship Id="rId16" Type="http://schemas.microsoft.com/office/2007/relationships/hdphoto" Target="../media/hdphoto7.wdp"/><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6.png"/><Relationship Id="rId5" Type="http://schemas.openxmlformats.org/officeDocument/2006/relationships/image" Target="../media/image3.jpeg"/><Relationship Id="rId15" Type="http://schemas.openxmlformats.org/officeDocument/2006/relationships/image" Target="../media/image8.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5.png"/><Relationship Id="rId14" Type="http://schemas.microsoft.com/office/2007/relationships/hdphoto" Target="../media/hdphoto6.wdp"/></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ipython.readthedocs.io/en/stable/interactive/magics.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en.wikipedia.org/wiki/Intelligent_code_completion" TargetMode="External"/><Relationship Id="rId4" Type="http://schemas.openxmlformats.org/officeDocument/2006/relationships/hyperlink" Target="https://ipython.readthedocs.io/en/stable/interactive/magic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en.wikipedia.org/wiki/Intelligent_code_completion" TargetMode="External"/><Relationship Id="rId4" Type="http://schemas.openxmlformats.org/officeDocument/2006/relationships/hyperlink" Target="https://ipython.readthedocs.io/en/stable/interactive/magics.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5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5.png"/><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36.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3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3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87.jpeg"/><Relationship Id="rId3" Type="http://schemas.openxmlformats.org/officeDocument/2006/relationships/hyperlink" Target="https://s3.amazonaws.com/assets.datacamp.com/blog_assets/Jupyter_Notebook_Cheat_Sheet.pdf" TargetMode="External"/><Relationship Id="rId7" Type="http://schemas.openxmlformats.org/officeDocument/2006/relationships/hyperlink" Target="https://www.kdnuggets.com/2016/07/statistical-data-analysis-python.html" TargetMode="External"/><Relationship Id="rId2" Type="http://schemas.openxmlformats.org/officeDocument/2006/relationships/hyperlink" Target="https://www.cheatography.com/weidadeyue/cheat-sheets/jupyter-notebook/pdf_bw/" TargetMode="External"/><Relationship Id="rId1" Type="http://schemas.openxmlformats.org/officeDocument/2006/relationships/slideLayout" Target="../slideLayouts/slideLayout2.xml"/><Relationship Id="rId6" Type="http://schemas.openxmlformats.org/officeDocument/2006/relationships/hyperlink" Target="http://pandas.pydata.org/pandas-docs/version/0.15.0/tutorials.html" TargetMode="External"/><Relationship Id="rId11" Type="http://schemas.openxmlformats.org/officeDocument/2006/relationships/hyperlink" Target="http://seaborn.pydata.org/" TargetMode="External"/><Relationship Id="rId5" Type="http://schemas.openxmlformats.org/officeDocument/2006/relationships/hyperlink" Target="https://assets.datacamp.com/blog_assets/PandasPythonForDataScience.pdf" TargetMode="External"/><Relationship Id="rId10" Type="http://schemas.openxmlformats.org/officeDocument/2006/relationships/hyperlink" Target="https://jakevdp.github.io/PythonDataScienceHandbook/04.14-visualization-with-seaborn.html" TargetMode="External"/><Relationship Id="rId4" Type="http://schemas.openxmlformats.org/officeDocument/2006/relationships/hyperlink" Target="https://www.dataquest.io/blog/jupyter-notebook-tips-tricks-shortcuts/" TargetMode="External"/><Relationship Id="rId9" Type="http://schemas.openxmlformats.org/officeDocument/2006/relationships/hyperlink" Target="https://s3.amazonaws.com/assets.datacamp.com/blog_assets/Python_Seaborn_Cheat_Sheet.pdf"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python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5" descr="Image result for python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7" descr="Image result for python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Image result for 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08" y="1628800"/>
            <a:ext cx="7620000" cy="2257426"/>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7"/>
          <p:cNvSpPr>
            <a:spLocks noGrp="1"/>
          </p:cNvSpPr>
          <p:nvPr>
            <p:ph type="subTitle" idx="1"/>
          </p:nvPr>
        </p:nvSpPr>
        <p:spPr>
          <a:xfrm>
            <a:off x="1371600" y="3717032"/>
            <a:ext cx="6400800" cy="1752600"/>
          </a:xfrm>
        </p:spPr>
        <p:txBody>
          <a:bodyPr>
            <a:normAutofit/>
          </a:bodyPr>
          <a:lstStyle/>
          <a:p>
            <a:r>
              <a:rPr lang="en-US" sz="2000" dirty="0"/>
              <a:t>Julia Berezutskaya</a:t>
            </a:r>
          </a:p>
          <a:p>
            <a:r>
              <a:rPr lang="en-US" sz="2000" dirty="0"/>
              <a:t>Dirk Keller</a:t>
            </a:r>
          </a:p>
          <a:p>
            <a:endParaRPr lang="en-US" sz="2000" dirty="0"/>
          </a:p>
          <a:p>
            <a:r>
              <a:rPr lang="en-US" sz="2800" dirty="0"/>
              <a:t>AI for Cognitive Neuroscience 2024</a:t>
            </a:r>
          </a:p>
        </p:txBody>
      </p:sp>
      <p:grpSp>
        <p:nvGrpSpPr>
          <p:cNvPr id="9" name="Group 8"/>
          <p:cNvGrpSpPr/>
          <p:nvPr/>
        </p:nvGrpSpPr>
        <p:grpSpPr>
          <a:xfrm>
            <a:off x="107504" y="-8314"/>
            <a:ext cx="9021586" cy="6827060"/>
            <a:chOff x="107504" y="-8314"/>
            <a:chExt cx="9021586" cy="6827060"/>
          </a:xfrm>
        </p:grpSpPr>
        <p:pic>
          <p:nvPicPr>
            <p:cNvPr id="1035" name="Picture 11" descr="Image result for pycharm logo"/>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64288" y="6239894"/>
              <a:ext cx="2350690" cy="443568"/>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Image result for python spider logo"/>
            <p:cNvPicPr>
              <a:picLocks noChangeAspect="1" noChangeArrowheads="1"/>
            </p:cNvPicPr>
            <p:nvPr/>
          </p:nvPicPr>
          <p:blipFill rotWithShape="1">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t="6140" b="5608"/>
            <a:stretch/>
          </p:blipFill>
          <p:spPr bwMode="auto">
            <a:xfrm>
              <a:off x="6580726" y="5594298"/>
              <a:ext cx="2455770" cy="1219078"/>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mage result for numpy logo"/>
            <p:cNvPicPr>
              <a:picLocks noChangeAspect="1" noChangeArrowheads="1"/>
            </p:cNvPicPr>
            <p:nvPr/>
          </p:nvPicPr>
          <p:blipFill>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993122" y="6165304"/>
              <a:ext cx="1650796" cy="653442"/>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Image result for scipy logo"/>
            <p:cNvPicPr>
              <a:picLocks noChangeAspect="1" noChangeArrowheads="1"/>
            </p:cNvPicPr>
            <p:nvPr/>
          </p:nvPicPr>
          <p:blipFill>
            <a:blip r:embed="rId9" cstate="print">
              <a:duotone>
                <a:schemeClr val="bg2">
                  <a:shade val="45000"/>
                  <a:satMod val="135000"/>
                </a:schemeClr>
                <a:prstClr val="white"/>
              </a:duotone>
              <a:extLst>
                <a:ext uri="{BEBA8EAE-BF5A-486C-A8C5-ECC9F3942E4B}">
                  <a14:imgProps xmlns:a14="http://schemas.microsoft.com/office/drawing/2010/main">
                    <a14:imgLayer r:embed="rId10">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4036740" y="5544068"/>
              <a:ext cx="1563562" cy="621236"/>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Image result for sklearn logo"/>
            <p:cNvPicPr>
              <a:picLocks noChangeAspect="1" noChangeArrowheads="1"/>
            </p:cNvPicPr>
            <p:nvPr/>
          </p:nvPicPr>
          <p:blipFill>
            <a:blip r:embed="rId11" cstate="print">
              <a:duotone>
                <a:schemeClr val="bg2">
                  <a:shade val="45000"/>
                  <a:satMod val="135000"/>
                </a:schemeClr>
                <a:prstClr val="white"/>
              </a:duotone>
              <a:extLst>
                <a:ext uri="{BEBA8EAE-BF5A-486C-A8C5-ECC9F3942E4B}">
                  <a14:imgProps xmlns:a14="http://schemas.microsoft.com/office/drawing/2010/main">
                    <a14:imgLayer r:embed="rId12">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64288" y="181054"/>
              <a:ext cx="1383376" cy="744718"/>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Image result for python pandas logo"/>
            <p:cNvPicPr>
              <a:picLocks noChangeAspect="1" noChangeArrowheads="1"/>
            </p:cNvPicPr>
            <p:nvPr/>
          </p:nvPicPr>
          <p:blipFill>
            <a:blip r:embed="rId13" cstate="print">
              <a:duotone>
                <a:schemeClr val="bg2">
                  <a:shade val="45000"/>
                  <a:satMod val="135000"/>
                </a:schemeClr>
                <a:prstClr val="white"/>
              </a:duotone>
              <a:extLst>
                <a:ext uri="{BEBA8EAE-BF5A-486C-A8C5-ECC9F3942E4B}">
                  <a14:imgProps xmlns:a14="http://schemas.microsoft.com/office/drawing/2010/main">
                    <a14:imgLayer r:embed="rId1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6206893" y="-8314"/>
              <a:ext cx="1432326" cy="1123454"/>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Image result for matplotlib logo"/>
            <p:cNvPicPr>
              <a:picLocks noChangeAspect="1" noChangeArrowheads="1"/>
            </p:cNvPicPr>
            <p:nvPr/>
          </p:nvPicPr>
          <p:blipFill>
            <a:blip r:embed="rId15">
              <a:duotone>
                <a:schemeClr val="bg2">
                  <a:shade val="45000"/>
                  <a:satMod val="135000"/>
                </a:schemeClr>
                <a:prstClr val="white"/>
              </a:duotone>
              <a:extLst>
                <a:ext uri="{BEBA8EAE-BF5A-486C-A8C5-ECC9F3942E4B}">
                  <a14:imgProps xmlns:a14="http://schemas.microsoft.com/office/drawing/2010/main">
                    <a14:imgLayer r:embed="rId16">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07504" y="5626168"/>
              <a:ext cx="2247780" cy="539136"/>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Image result for python seaborn logo"/>
            <p:cNvPicPr>
              <a:picLocks noChangeAspect="1" noChangeArrowheads="1"/>
            </p:cNvPicPr>
            <p:nvPr/>
          </p:nvPicPr>
          <p:blipFill>
            <a:blip r:embed="rId17">
              <a:duotone>
                <a:schemeClr val="bg2">
                  <a:shade val="45000"/>
                  <a:satMod val="135000"/>
                </a:schemeClr>
                <a:prstClr val="white"/>
              </a:duotone>
              <a:extLst>
                <a:ext uri="{BEBA8EAE-BF5A-486C-A8C5-ECC9F3942E4B}">
                  <a14:imgProps xmlns:a14="http://schemas.microsoft.com/office/drawing/2010/main">
                    <a14:imgLayer r:embed="rId18">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601390" y="160337"/>
              <a:ext cx="1527700" cy="78615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8094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err="1"/>
              <a:t>Jupyter</a:t>
            </a:r>
            <a:r>
              <a:rPr lang="en-US" sz="2800" dirty="0"/>
              <a:t> notebook</a:t>
            </a:r>
          </a:p>
        </p:txBody>
      </p:sp>
      <p:sp>
        <p:nvSpPr>
          <p:cNvPr id="3" name="Content Placeholder 2"/>
          <p:cNvSpPr>
            <a:spLocks noGrp="1"/>
          </p:cNvSpPr>
          <p:nvPr>
            <p:ph idx="1"/>
          </p:nvPr>
        </p:nvSpPr>
        <p:spPr>
          <a:xfrm>
            <a:off x="457200" y="1124744"/>
            <a:ext cx="8229600" cy="5001419"/>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p:txBody>
      </p:sp>
      <p:pic>
        <p:nvPicPr>
          <p:cNvPr id="6" name="Picture 13" descr="Image result for python spider logo"/>
          <p:cNvPicPr>
            <a:picLocks noChangeAspect="1" noChangeArrowheads="1"/>
          </p:cNvPicPr>
          <p:nvPr/>
        </p:nvPicPr>
        <p:blipFill rotWithShape="1">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6140" b="5608"/>
          <a:stretch/>
        </p:blipFill>
        <p:spPr bwMode="auto">
          <a:xfrm>
            <a:off x="6580726" y="5594298"/>
            <a:ext cx="2455770" cy="12190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0603" y="868070"/>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jupyter</a:t>
            </a:r>
            <a:r>
              <a:rPr lang="en-US" dirty="0">
                <a:latin typeface="Courier New" panose="02070309020205020404" pitchFamily="49" charset="0"/>
                <a:cs typeface="Courier New" panose="02070309020205020404" pitchFamily="49" charset="0"/>
              </a:rPr>
              <a:t> lab</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598900"/>
            <a:ext cx="8352928" cy="24061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29726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err="1"/>
              <a:t>Jupyter</a:t>
            </a:r>
            <a:r>
              <a:rPr lang="en-US" sz="2800" dirty="0"/>
              <a:t> notebook</a:t>
            </a:r>
          </a:p>
        </p:txBody>
      </p:sp>
      <p:sp>
        <p:nvSpPr>
          <p:cNvPr id="3" name="Content Placeholder 2"/>
          <p:cNvSpPr>
            <a:spLocks noGrp="1"/>
          </p:cNvSpPr>
          <p:nvPr>
            <p:ph idx="1"/>
          </p:nvPr>
        </p:nvSpPr>
        <p:spPr>
          <a:xfrm>
            <a:off x="457200" y="1124744"/>
            <a:ext cx="8229600" cy="5001419"/>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Kernels: language-specific engines to execute code</a:t>
            </a:r>
          </a:p>
          <a:p>
            <a:r>
              <a:rPr lang="en-US" sz="2000" dirty="0"/>
              <a:t>Running processes</a:t>
            </a:r>
          </a:p>
        </p:txBody>
      </p:sp>
      <p:pic>
        <p:nvPicPr>
          <p:cNvPr id="6" name="Picture 13" descr="Image result for python spider logo"/>
          <p:cNvPicPr>
            <a:picLocks noChangeAspect="1" noChangeArrowheads="1"/>
          </p:cNvPicPr>
          <p:nvPr/>
        </p:nvPicPr>
        <p:blipFill rotWithShape="1">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6140" b="5608"/>
          <a:stretch/>
        </p:blipFill>
        <p:spPr bwMode="auto">
          <a:xfrm>
            <a:off x="6580726" y="5594298"/>
            <a:ext cx="2455770" cy="12190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0603" y="868070"/>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jupyter</a:t>
            </a:r>
            <a:r>
              <a:rPr lang="en-US" dirty="0">
                <a:latin typeface="Courier New" panose="02070309020205020404" pitchFamily="49" charset="0"/>
                <a:cs typeface="Courier New" panose="02070309020205020404" pitchFamily="49" charset="0"/>
              </a:rPr>
              <a:t> lab</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598900"/>
            <a:ext cx="8352928" cy="24061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13725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err="1"/>
              <a:t>Jupyter</a:t>
            </a:r>
            <a:r>
              <a:rPr lang="en-US" sz="2800" dirty="0"/>
              <a:t> notebook</a:t>
            </a:r>
          </a:p>
        </p:txBody>
      </p:sp>
      <p:sp>
        <p:nvSpPr>
          <p:cNvPr id="3" name="Content Placeholder 2"/>
          <p:cNvSpPr>
            <a:spLocks noGrp="1"/>
          </p:cNvSpPr>
          <p:nvPr>
            <p:ph idx="1"/>
          </p:nvPr>
        </p:nvSpPr>
        <p:spPr>
          <a:xfrm>
            <a:off x="457200" y="1124744"/>
            <a:ext cx="8229600" cy="5733256"/>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Cells</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34" t="3305" r="1049" b="24817"/>
          <a:stretch/>
        </p:blipFill>
        <p:spPr bwMode="auto">
          <a:xfrm>
            <a:off x="566361" y="980728"/>
            <a:ext cx="8145710" cy="22825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11652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err="1"/>
              <a:t>Jupyter</a:t>
            </a:r>
            <a:r>
              <a:rPr lang="en-US" sz="2800" dirty="0"/>
              <a:t> notebook</a:t>
            </a:r>
          </a:p>
        </p:txBody>
      </p:sp>
      <p:sp>
        <p:nvSpPr>
          <p:cNvPr id="3" name="Content Placeholder 2"/>
          <p:cNvSpPr>
            <a:spLocks noGrp="1"/>
          </p:cNvSpPr>
          <p:nvPr>
            <p:ph idx="1"/>
          </p:nvPr>
        </p:nvSpPr>
        <p:spPr>
          <a:xfrm>
            <a:off x="457200" y="1124744"/>
            <a:ext cx="8229600" cy="5040560"/>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Cells</a:t>
            </a:r>
          </a:p>
          <a:p>
            <a:r>
              <a:rPr lang="en-US" sz="2000" dirty="0" err="1"/>
              <a:t>Jupyter</a:t>
            </a:r>
            <a:r>
              <a:rPr lang="en-US" sz="2000" dirty="0"/>
              <a:t> key shortcuts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Cmd</a:t>
            </a:r>
            <a:r>
              <a:rPr lang="en-US" sz="1400" dirty="0">
                <a:solidFill>
                  <a:srgbClr val="000000"/>
                </a:solidFill>
                <a:highlight>
                  <a:srgbClr val="FFFFFF"/>
                </a:highlight>
                <a:latin typeface="Courier New" panose="02070309020205020404" pitchFamily="49" charset="0"/>
                <a:cs typeface="Courier New" panose="02070309020205020404" pitchFamily="49" charset="0"/>
              </a:rPr>
              <a:t> + Shift + P</a:t>
            </a:r>
          </a:p>
          <a:p>
            <a:r>
              <a:rPr lang="en-US" sz="2000" dirty="0"/>
              <a:t>Command mode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Esc</a:t>
            </a:r>
            <a:r>
              <a:rPr lang="en-US" sz="2000" dirty="0">
                <a:solidFill>
                  <a:prstClr val="black"/>
                </a:solidFill>
              </a:rPr>
              <a:t>) </a:t>
            </a:r>
            <a:r>
              <a:rPr lang="en-US" sz="2000" dirty="0"/>
              <a:t>vs edit mode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Enter</a:t>
            </a:r>
            <a:r>
              <a:rPr lang="en-US" sz="2000" dirty="0">
                <a:solidFill>
                  <a:prstClr val="black"/>
                </a:solidFill>
              </a:rPr>
              <a:t>) </a:t>
            </a:r>
          </a:p>
          <a:p>
            <a:pPr lvl="0"/>
            <a:r>
              <a:rPr lang="en-US" sz="2000" dirty="0"/>
              <a:t>Markdown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M</a:t>
            </a:r>
            <a:r>
              <a:rPr lang="en-US" sz="2000" dirty="0">
                <a:solidFill>
                  <a:prstClr val="black"/>
                </a:solidFill>
              </a:rPr>
              <a:t>) </a:t>
            </a:r>
            <a:r>
              <a:rPr lang="en-US" sz="2000" dirty="0"/>
              <a:t>vs code (</a:t>
            </a:r>
            <a:r>
              <a:rPr lang="en-US" sz="1400" dirty="0">
                <a:solidFill>
                  <a:srgbClr val="000000"/>
                </a:solidFill>
                <a:highlight>
                  <a:srgbClr val="FFFFFF"/>
                </a:highlight>
                <a:latin typeface="Courier New" panose="02070309020205020404" pitchFamily="49" charset="0"/>
                <a:cs typeface="Courier New" panose="02070309020205020404" pitchFamily="49" charset="0"/>
              </a:rPr>
              <a:t>Y</a:t>
            </a:r>
            <a:r>
              <a:rPr lang="en-US" sz="2000" dirty="0"/>
              <a:t>)</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34" t="3305" r="1049" b="24817"/>
          <a:stretch/>
        </p:blipFill>
        <p:spPr bwMode="auto">
          <a:xfrm>
            <a:off x="566361" y="980728"/>
            <a:ext cx="8145710" cy="22825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6300192" y="1484784"/>
            <a:ext cx="1187376" cy="369332"/>
          </a:xfrm>
          <a:prstGeom prst="rect">
            <a:avLst/>
          </a:prstGeom>
          <a:noFill/>
        </p:spPr>
        <p:txBody>
          <a:bodyPr wrap="none" rtlCol="0">
            <a:spAutoFit/>
          </a:bodyPr>
          <a:lstStyle/>
          <a:p>
            <a:pPr algn="ctr"/>
            <a:r>
              <a:rPr lang="en-US" dirty="0"/>
              <a:t>markdown</a:t>
            </a:r>
          </a:p>
        </p:txBody>
      </p:sp>
      <p:sp>
        <p:nvSpPr>
          <p:cNvPr id="9" name="TextBox 8"/>
          <p:cNvSpPr txBox="1"/>
          <p:nvPr/>
        </p:nvSpPr>
        <p:spPr>
          <a:xfrm>
            <a:off x="6574080" y="2267851"/>
            <a:ext cx="639599" cy="369332"/>
          </a:xfrm>
          <a:prstGeom prst="rect">
            <a:avLst/>
          </a:prstGeom>
          <a:noFill/>
        </p:spPr>
        <p:txBody>
          <a:bodyPr wrap="none" rtlCol="0">
            <a:spAutoFit/>
          </a:bodyPr>
          <a:lstStyle/>
          <a:p>
            <a:pPr algn="ctr"/>
            <a:r>
              <a:rPr lang="en-US" dirty="0"/>
              <a:t>code</a:t>
            </a:r>
          </a:p>
        </p:txBody>
      </p:sp>
    </p:spTree>
    <p:extLst>
      <p:ext uri="{BB962C8B-B14F-4D97-AF65-F5344CB8AC3E}">
        <p14:creationId xmlns:p14="http://schemas.microsoft.com/office/powerpoint/2010/main" val="2833467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err="1"/>
              <a:t>Jupyter</a:t>
            </a:r>
            <a:r>
              <a:rPr lang="en-US" sz="2800" dirty="0"/>
              <a:t> notebook</a:t>
            </a:r>
          </a:p>
        </p:txBody>
      </p:sp>
      <p:sp>
        <p:nvSpPr>
          <p:cNvPr id="3" name="Content Placeholder 2"/>
          <p:cNvSpPr>
            <a:spLocks noGrp="1"/>
          </p:cNvSpPr>
          <p:nvPr>
            <p:ph idx="1"/>
          </p:nvPr>
        </p:nvSpPr>
        <p:spPr>
          <a:xfrm>
            <a:off x="457200" y="1124744"/>
            <a:ext cx="8229600" cy="5040560"/>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Cells</a:t>
            </a:r>
          </a:p>
          <a:p>
            <a:r>
              <a:rPr lang="en-US" sz="2000" dirty="0" err="1"/>
              <a:t>Jupyter</a:t>
            </a:r>
            <a:r>
              <a:rPr lang="en-US" sz="2000" dirty="0"/>
              <a:t> key shortcuts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Cmd</a:t>
            </a:r>
            <a:r>
              <a:rPr lang="en-US" sz="1400" dirty="0">
                <a:solidFill>
                  <a:srgbClr val="000000"/>
                </a:solidFill>
                <a:highlight>
                  <a:srgbClr val="FFFFFF"/>
                </a:highlight>
                <a:latin typeface="Courier New" panose="02070309020205020404" pitchFamily="49" charset="0"/>
                <a:cs typeface="Courier New" panose="02070309020205020404" pitchFamily="49" charset="0"/>
              </a:rPr>
              <a:t> + Shift + P</a:t>
            </a:r>
          </a:p>
          <a:p>
            <a:r>
              <a:rPr lang="en-US" sz="2000" dirty="0"/>
              <a:t>Command mode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Esc</a:t>
            </a:r>
            <a:r>
              <a:rPr lang="en-US" sz="2000" dirty="0">
                <a:solidFill>
                  <a:prstClr val="black"/>
                </a:solidFill>
              </a:rPr>
              <a:t>) </a:t>
            </a:r>
            <a:r>
              <a:rPr lang="en-US" sz="2000" dirty="0"/>
              <a:t>vs edit mode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Enter</a:t>
            </a:r>
            <a:r>
              <a:rPr lang="en-US" sz="2000" dirty="0">
                <a:solidFill>
                  <a:prstClr val="black"/>
                </a:solidFill>
              </a:rPr>
              <a:t>) </a:t>
            </a:r>
          </a:p>
          <a:p>
            <a:pPr lvl="0"/>
            <a:r>
              <a:rPr lang="en-US" sz="2000" dirty="0"/>
              <a:t>Markdown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M</a:t>
            </a:r>
            <a:r>
              <a:rPr lang="en-US" sz="2000" dirty="0">
                <a:solidFill>
                  <a:prstClr val="black"/>
                </a:solidFill>
              </a:rPr>
              <a:t>) </a:t>
            </a:r>
            <a:r>
              <a:rPr lang="en-US" sz="2000" dirty="0"/>
              <a:t>vs code (</a:t>
            </a:r>
            <a:r>
              <a:rPr lang="en-US" sz="1400" dirty="0">
                <a:solidFill>
                  <a:srgbClr val="000000"/>
                </a:solidFill>
                <a:highlight>
                  <a:srgbClr val="FFFFFF"/>
                </a:highlight>
                <a:latin typeface="Courier New" panose="02070309020205020404" pitchFamily="49" charset="0"/>
                <a:cs typeface="Courier New" panose="02070309020205020404" pitchFamily="49" charset="0"/>
              </a:rPr>
              <a:t>Y</a:t>
            </a:r>
            <a:r>
              <a:rPr lang="en-US" sz="2000" dirty="0"/>
              <a:t>)</a:t>
            </a:r>
          </a:p>
          <a:p>
            <a:r>
              <a:rPr lang="en-US" sz="2000" dirty="0" err="1"/>
              <a:t>IPython</a:t>
            </a:r>
            <a:r>
              <a:rPr lang="en-US" sz="2000" dirty="0"/>
              <a:t> </a:t>
            </a:r>
            <a:r>
              <a:rPr lang="en-US" sz="2000" dirty="0" err="1"/>
              <a:t>Magics</a:t>
            </a:r>
            <a:r>
              <a:rPr lang="en-US" sz="2000" dirty="0"/>
              <a:t> (</a:t>
            </a:r>
            <a:r>
              <a:rPr lang="en-US" sz="2000" b="1" dirty="0">
                <a:solidFill>
                  <a:srgbClr val="CC00FF"/>
                </a:solidFill>
                <a:latin typeface="Courier New" panose="02070309020205020404" pitchFamily="49" charset="0"/>
                <a:cs typeface="Courier New" panose="02070309020205020404" pitchFamily="49" charset="0"/>
              </a:rPr>
              <a:t>%</a:t>
            </a:r>
            <a:r>
              <a:rPr lang="en-US" sz="2000" dirty="0"/>
              <a:t>): shortcut enhancements</a:t>
            </a:r>
          </a:p>
          <a:p>
            <a:endParaRPr lang="en-US" sz="2000"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34" t="3305" r="1049" b="24817"/>
          <a:stretch/>
        </p:blipFill>
        <p:spPr bwMode="auto">
          <a:xfrm>
            <a:off x="566361" y="980728"/>
            <a:ext cx="8145710" cy="22825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6300192" y="1484784"/>
            <a:ext cx="1187376" cy="369332"/>
          </a:xfrm>
          <a:prstGeom prst="rect">
            <a:avLst/>
          </a:prstGeom>
          <a:noFill/>
        </p:spPr>
        <p:txBody>
          <a:bodyPr wrap="none" rtlCol="0">
            <a:spAutoFit/>
          </a:bodyPr>
          <a:lstStyle/>
          <a:p>
            <a:pPr algn="ctr"/>
            <a:r>
              <a:rPr lang="en-US" dirty="0"/>
              <a:t>markdown</a:t>
            </a:r>
          </a:p>
        </p:txBody>
      </p:sp>
      <p:sp>
        <p:nvSpPr>
          <p:cNvPr id="9" name="TextBox 8"/>
          <p:cNvSpPr txBox="1"/>
          <p:nvPr/>
        </p:nvSpPr>
        <p:spPr>
          <a:xfrm>
            <a:off x="6574080" y="2267851"/>
            <a:ext cx="639599" cy="369332"/>
          </a:xfrm>
          <a:prstGeom prst="rect">
            <a:avLst/>
          </a:prstGeom>
          <a:noFill/>
        </p:spPr>
        <p:txBody>
          <a:bodyPr wrap="none" rtlCol="0">
            <a:spAutoFit/>
          </a:bodyPr>
          <a:lstStyle/>
          <a:p>
            <a:pPr algn="ctr"/>
            <a:r>
              <a:rPr lang="en-US" dirty="0"/>
              <a:t>code</a:t>
            </a:r>
          </a:p>
        </p:txBody>
      </p:sp>
      <p:sp>
        <p:nvSpPr>
          <p:cNvPr id="5" name="TextBox 4"/>
          <p:cNvSpPr txBox="1"/>
          <p:nvPr/>
        </p:nvSpPr>
        <p:spPr>
          <a:xfrm>
            <a:off x="971600" y="5538718"/>
            <a:ext cx="5244834" cy="338554"/>
          </a:xfrm>
          <a:prstGeom prst="rect">
            <a:avLst/>
          </a:prstGeom>
          <a:noFill/>
        </p:spPr>
        <p:txBody>
          <a:bodyPr wrap="none" rtlCol="0">
            <a:spAutoFit/>
          </a:bodyPr>
          <a:lstStyle/>
          <a:p>
            <a:r>
              <a:rPr lang="en-US" sz="1600" b="1" dirty="0">
                <a:solidFill>
                  <a:srgbClr val="CC00FF"/>
                </a:solidFill>
              </a:rPr>
              <a:t>%</a:t>
            </a:r>
            <a:r>
              <a:rPr lang="en-US" sz="1600" dirty="0"/>
              <a:t>run    </a:t>
            </a:r>
            <a:r>
              <a:rPr lang="en-US" sz="1600" b="1" dirty="0">
                <a:solidFill>
                  <a:srgbClr val="CC00FF"/>
                </a:solidFill>
              </a:rPr>
              <a:t>%</a:t>
            </a:r>
            <a:r>
              <a:rPr lang="en-US" sz="1600" dirty="0" err="1"/>
              <a:t>timeit</a:t>
            </a:r>
            <a:r>
              <a:rPr lang="en-US" sz="1600" dirty="0"/>
              <a:t>   </a:t>
            </a:r>
            <a:r>
              <a:rPr lang="en-US" sz="1600" b="1" dirty="0">
                <a:solidFill>
                  <a:srgbClr val="CC00FF"/>
                </a:solidFill>
              </a:rPr>
              <a:t>%</a:t>
            </a:r>
            <a:r>
              <a:rPr lang="en-US" sz="1600" dirty="0" err="1"/>
              <a:t>matplotlib</a:t>
            </a:r>
            <a:r>
              <a:rPr lang="en-US" sz="1600" dirty="0"/>
              <a:t> inline   </a:t>
            </a:r>
            <a:r>
              <a:rPr lang="en-US" sz="1600" b="1" dirty="0">
                <a:solidFill>
                  <a:srgbClr val="CC00FF"/>
                </a:solidFill>
              </a:rPr>
              <a:t>%</a:t>
            </a:r>
            <a:r>
              <a:rPr lang="en-US" sz="1600" dirty="0" err="1"/>
              <a:t>conda</a:t>
            </a:r>
            <a:r>
              <a:rPr lang="en-US" sz="1600" dirty="0"/>
              <a:t>   </a:t>
            </a:r>
            <a:r>
              <a:rPr lang="en-US" sz="1600" b="1" dirty="0">
                <a:solidFill>
                  <a:srgbClr val="CC00FF"/>
                </a:solidFill>
              </a:rPr>
              <a:t>%</a:t>
            </a:r>
            <a:r>
              <a:rPr lang="en-US" sz="1600" dirty="0"/>
              <a:t>cd   </a:t>
            </a:r>
            <a:r>
              <a:rPr lang="en-US" sz="1600" b="1" dirty="0">
                <a:solidFill>
                  <a:srgbClr val="CC00FF"/>
                </a:solidFill>
              </a:rPr>
              <a:t>%</a:t>
            </a:r>
            <a:r>
              <a:rPr lang="en-US" sz="1600" dirty="0"/>
              <a:t>history</a:t>
            </a:r>
          </a:p>
        </p:txBody>
      </p:sp>
      <p:sp>
        <p:nvSpPr>
          <p:cNvPr id="7" name="TextBox 6"/>
          <p:cNvSpPr txBox="1"/>
          <p:nvPr/>
        </p:nvSpPr>
        <p:spPr>
          <a:xfrm>
            <a:off x="5508104" y="5178678"/>
            <a:ext cx="992579" cy="338554"/>
          </a:xfrm>
          <a:prstGeom prst="rect">
            <a:avLst/>
          </a:prstGeom>
          <a:noFill/>
        </p:spPr>
        <p:txBody>
          <a:bodyPr wrap="none" rtlCol="0">
            <a:spAutoFit/>
          </a:bodyPr>
          <a:lstStyle/>
          <a:p>
            <a:r>
              <a:rPr lang="en-US" sz="1600" dirty="0">
                <a:hlinkClick r:id="rId4"/>
              </a:rPr>
              <a:t>all </a:t>
            </a:r>
            <a:r>
              <a:rPr lang="en-US" sz="1600" dirty="0" err="1">
                <a:hlinkClick r:id="rId4"/>
              </a:rPr>
              <a:t>magics</a:t>
            </a:r>
            <a:endParaRPr lang="en-US" sz="1600" dirty="0"/>
          </a:p>
        </p:txBody>
      </p:sp>
    </p:spTree>
    <p:extLst>
      <p:ext uri="{BB962C8B-B14F-4D97-AF65-F5344CB8AC3E}">
        <p14:creationId xmlns:p14="http://schemas.microsoft.com/office/powerpoint/2010/main" val="950211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err="1"/>
              <a:t>Jupyter</a:t>
            </a:r>
            <a:r>
              <a:rPr lang="en-US" sz="2800" dirty="0"/>
              <a:t> notebook</a:t>
            </a:r>
          </a:p>
        </p:txBody>
      </p:sp>
      <p:sp>
        <p:nvSpPr>
          <p:cNvPr id="3" name="Content Placeholder 2"/>
          <p:cNvSpPr>
            <a:spLocks noGrp="1"/>
          </p:cNvSpPr>
          <p:nvPr>
            <p:ph idx="1"/>
          </p:nvPr>
        </p:nvSpPr>
        <p:spPr>
          <a:xfrm>
            <a:off x="457200" y="1124744"/>
            <a:ext cx="8229600" cy="5733256"/>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Cells</a:t>
            </a:r>
          </a:p>
          <a:p>
            <a:r>
              <a:rPr lang="en-US" sz="2000" dirty="0" err="1"/>
              <a:t>Jupyter</a:t>
            </a:r>
            <a:r>
              <a:rPr lang="en-US" sz="2000" dirty="0"/>
              <a:t> key shortcuts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Cmd</a:t>
            </a:r>
            <a:r>
              <a:rPr lang="en-US" sz="1400" dirty="0">
                <a:solidFill>
                  <a:srgbClr val="000000"/>
                </a:solidFill>
                <a:highlight>
                  <a:srgbClr val="FFFFFF"/>
                </a:highlight>
                <a:latin typeface="Courier New" panose="02070309020205020404" pitchFamily="49" charset="0"/>
                <a:cs typeface="Courier New" panose="02070309020205020404" pitchFamily="49" charset="0"/>
              </a:rPr>
              <a:t> + Shift + P</a:t>
            </a:r>
          </a:p>
          <a:p>
            <a:r>
              <a:rPr lang="en-US" sz="2000" dirty="0"/>
              <a:t>Command mode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Esc</a:t>
            </a:r>
            <a:r>
              <a:rPr lang="en-US" sz="2000" dirty="0">
                <a:solidFill>
                  <a:prstClr val="black"/>
                </a:solidFill>
              </a:rPr>
              <a:t>) </a:t>
            </a:r>
            <a:r>
              <a:rPr lang="en-US" sz="2000" dirty="0"/>
              <a:t>vs edit mode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Enter</a:t>
            </a:r>
            <a:r>
              <a:rPr lang="en-US" sz="2000" dirty="0">
                <a:solidFill>
                  <a:prstClr val="black"/>
                </a:solidFill>
              </a:rPr>
              <a:t>) </a:t>
            </a:r>
          </a:p>
          <a:p>
            <a:pPr lvl="0"/>
            <a:r>
              <a:rPr lang="en-US" sz="2000" dirty="0"/>
              <a:t>Markdown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M</a:t>
            </a:r>
            <a:r>
              <a:rPr lang="en-US" sz="2000" dirty="0">
                <a:solidFill>
                  <a:prstClr val="black"/>
                </a:solidFill>
              </a:rPr>
              <a:t>) </a:t>
            </a:r>
            <a:r>
              <a:rPr lang="en-US" sz="2000" dirty="0"/>
              <a:t>vs code (</a:t>
            </a:r>
            <a:r>
              <a:rPr lang="en-US" sz="1400" dirty="0">
                <a:solidFill>
                  <a:srgbClr val="000000"/>
                </a:solidFill>
                <a:highlight>
                  <a:srgbClr val="FFFFFF"/>
                </a:highlight>
                <a:latin typeface="Courier New" panose="02070309020205020404" pitchFamily="49" charset="0"/>
                <a:cs typeface="Courier New" panose="02070309020205020404" pitchFamily="49" charset="0"/>
              </a:rPr>
              <a:t>Y</a:t>
            </a:r>
            <a:r>
              <a:rPr lang="en-US" sz="2000" dirty="0"/>
              <a:t>)</a:t>
            </a:r>
          </a:p>
          <a:p>
            <a:r>
              <a:rPr lang="en-US" sz="2000" dirty="0" err="1"/>
              <a:t>IPython</a:t>
            </a:r>
            <a:r>
              <a:rPr lang="en-US" sz="2000" dirty="0"/>
              <a:t> </a:t>
            </a:r>
            <a:r>
              <a:rPr lang="en-US" sz="2000" dirty="0" err="1"/>
              <a:t>Magics</a:t>
            </a:r>
            <a:r>
              <a:rPr lang="en-US" sz="2000" dirty="0"/>
              <a:t> (</a:t>
            </a:r>
            <a:r>
              <a:rPr lang="en-US" sz="2000" b="1" dirty="0">
                <a:solidFill>
                  <a:srgbClr val="CC00FF"/>
                </a:solidFill>
                <a:latin typeface="Courier New" panose="02070309020205020404" pitchFamily="49" charset="0"/>
                <a:cs typeface="Courier New" panose="02070309020205020404" pitchFamily="49" charset="0"/>
              </a:rPr>
              <a:t>%</a:t>
            </a:r>
            <a:r>
              <a:rPr lang="en-US" sz="2000" dirty="0"/>
              <a:t>): shortcut enhancements</a:t>
            </a:r>
          </a:p>
          <a:p>
            <a:endParaRPr lang="en-US" sz="2000" dirty="0"/>
          </a:p>
          <a:p>
            <a:endParaRPr lang="en-US" sz="2000"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34" t="3305" r="1049" b="24817"/>
          <a:stretch/>
        </p:blipFill>
        <p:spPr bwMode="auto">
          <a:xfrm>
            <a:off x="566361" y="980728"/>
            <a:ext cx="8145710" cy="22825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6300192" y="1484784"/>
            <a:ext cx="1187376" cy="369332"/>
          </a:xfrm>
          <a:prstGeom prst="rect">
            <a:avLst/>
          </a:prstGeom>
          <a:noFill/>
        </p:spPr>
        <p:txBody>
          <a:bodyPr wrap="none" rtlCol="0">
            <a:spAutoFit/>
          </a:bodyPr>
          <a:lstStyle/>
          <a:p>
            <a:pPr algn="ctr"/>
            <a:r>
              <a:rPr lang="en-US" dirty="0"/>
              <a:t>markdown</a:t>
            </a:r>
          </a:p>
        </p:txBody>
      </p:sp>
      <p:sp>
        <p:nvSpPr>
          <p:cNvPr id="9" name="TextBox 8"/>
          <p:cNvSpPr txBox="1"/>
          <p:nvPr/>
        </p:nvSpPr>
        <p:spPr>
          <a:xfrm>
            <a:off x="6574080" y="2267851"/>
            <a:ext cx="639599" cy="369332"/>
          </a:xfrm>
          <a:prstGeom prst="rect">
            <a:avLst/>
          </a:prstGeom>
          <a:noFill/>
        </p:spPr>
        <p:txBody>
          <a:bodyPr wrap="none" rtlCol="0">
            <a:spAutoFit/>
          </a:bodyPr>
          <a:lstStyle/>
          <a:p>
            <a:pPr algn="ctr"/>
            <a:r>
              <a:rPr lang="en-US" dirty="0"/>
              <a:t>code</a:t>
            </a:r>
          </a:p>
        </p:txBody>
      </p:sp>
      <p:sp>
        <p:nvSpPr>
          <p:cNvPr id="5" name="TextBox 4"/>
          <p:cNvSpPr txBox="1"/>
          <p:nvPr/>
        </p:nvSpPr>
        <p:spPr>
          <a:xfrm>
            <a:off x="971600" y="5538718"/>
            <a:ext cx="5244834" cy="338554"/>
          </a:xfrm>
          <a:prstGeom prst="rect">
            <a:avLst/>
          </a:prstGeom>
          <a:noFill/>
        </p:spPr>
        <p:txBody>
          <a:bodyPr wrap="none" rtlCol="0">
            <a:spAutoFit/>
          </a:bodyPr>
          <a:lstStyle/>
          <a:p>
            <a:r>
              <a:rPr lang="en-US" sz="1600" b="1" dirty="0">
                <a:solidFill>
                  <a:srgbClr val="CC00FF"/>
                </a:solidFill>
              </a:rPr>
              <a:t>%</a:t>
            </a:r>
            <a:r>
              <a:rPr lang="en-US" sz="1600" dirty="0"/>
              <a:t>run    </a:t>
            </a:r>
            <a:r>
              <a:rPr lang="en-US" sz="1600" b="1" dirty="0">
                <a:solidFill>
                  <a:srgbClr val="CC00FF"/>
                </a:solidFill>
              </a:rPr>
              <a:t>%</a:t>
            </a:r>
            <a:r>
              <a:rPr lang="en-US" sz="1600" dirty="0" err="1"/>
              <a:t>timeit</a:t>
            </a:r>
            <a:r>
              <a:rPr lang="en-US" sz="1600" dirty="0"/>
              <a:t>   </a:t>
            </a:r>
            <a:r>
              <a:rPr lang="en-US" sz="1600" b="1" dirty="0">
                <a:solidFill>
                  <a:srgbClr val="CC00FF"/>
                </a:solidFill>
              </a:rPr>
              <a:t>%</a:t>
            </a:r>
            <a:r>
              <a:rPr lang="en-US" sz="1600" dirty="0" err="1"/>
              <a:t>matplotlib</a:t>
            </a:r>
            <a:r>
              <a:rPr lang="en-US" sz="1600" dirty="0"/>
              <a:t> inline   </a:t>
            </a:r>
            <a:r>
              <a:rPr lang="en-US" sz="1600" b="1" dirty="0">
                <a:solidFill>
                  <a:srgbClr val="CC00FF"/>
                </a:solidFill>
              </a:rPr>
              <a:t>%</a:t>
            </a:r>
            <a:r>
              <a:rPr lang="en-US" sz="1600" dirty="0" err="1"/>
              <a:t>conda</a:t>
            </a:r>
            <a:r>
              <a:rPr lang="en-US" sz="1600" dirty="0"/>
              <a:t>   </a:t>
            </a:r>
            <a:r>
              <a:rPr lang="en-US" sz="1600" b="1" dirty="0">
                <a:solidFill>
                  <a:srgbClr val="CC00FF"/>
                </a:solidFill>
              </a:rPr>
              <a:t>%</a:t>
            </a:r>
            <a:r>
              <a:rPr lang="en-US" sz="1600" dirty="0"/>
              <a:t>cd   </a:t>
            </a:r>
            <a:r>
              <a:rPr lang="en-US" sz="1600" b="1" dirty="0">
                <a:solidFill>
                  <a:srgbClr val="CC00FF"/>
                </a:solidFill>
              </a:rPr>
              <a:t>%</a:t>
            </a:r>
            <a:r>
              <a:rPr lang="en-US" sz="1600" dirty="0"/>
              <a:t>history</a:t>
            </a:r>
          </a:p>
        </p:txBody>
      </p:sp>
      <p:sp>
        <p:nvSpPr>
          <p:cNvPr id="7" name="TextBox 6"/>
          <p:cNvSpPr txBox="1"/>
          <p:nvPr/>
        </p:nvSpPr>
        <p:spPr>
          <a:xfrm>
            <a:off x="5508104" y="5178678"/>
            <a:ext cx="992579" cy="338554"/>
          </a:xfrm>
          <a:prstGeom prst="rect">
            <a:avLst/>
          </a:prstGeom>
          <a:noFill/>
        </p:spPr>
        <p:txBody>
          <a:bodyPr wrap="none" rtlCol="0">
            <a:spAutoFit/>
          </a:bodyPr>
          <a:lstStyle/>
          <a:p>
            <a:r>
              <a:rPr lang="en-US" sz="1600" dirty="0">
                <a:hlinkClick r:id="rId4"/>
              </a:rPr>
              <a:t>all </a:t>
            </a:r>
            <a:r>
              <a:rPr lang="en-US" sz="1600" dirty="0" err="1">
                <a:hlinkClick r:id="rId4"/>
              </a:rPr>
              <a:t>magics</a:t>
            </a:r>
            <a:endParaRPr lang="en-US" sz="1600" dirty="0"/>
          </a:p>
        </p:txBody>
      </p:sp>
      <p:sp>
        <p:nvSpPr>
          <p:cNvPr id="10" name="TextBox 9"/>
          <p:cNvSpPr txBox="1"/>
          <p:nvPr/>
        </p:nvSpPr>
        <p:spPr>
          <a:xfrm>
            <a:off x="6047661" y="4140369"/>
            <a:ext cx="2996333" cy="584775"/>
          </a:xfrm>
          <a:prstGeom prst="rect">
            <a:avLst/>
          </a:prstGeom>
          <a:noFill/>
        </p:spPr>
        <p:txBody>
          <a:bodyPr wrap="none" rtlCol="0">
            <a:spAutoFit/>
          </a:bodyPr>
          <a:lstStyle/>
          <a:p>
            <a:pPr algn="r"/>
            <a:r>
              <a:rPr lang="en-US" sz="1600" b="1" dirty="0">
                <a:solidFill>
                  <a:srgbClr val="CC00FF"/>
                </a:solidFill>
              </a:rPr>
              <a:t>%</a:t>
            </a:r>
            <a:r>
              <a:rPr lang="en-US" sz="1600" dirty="0" err="1"/>
              <a:t>config</a:t>
            </a:r>
            <a:r>
              <a:rPr lang="en-US" sz="1600" dirty="0"/>
              <a:t> </a:t>
            </a:r>
            <a:r>
              <a:rPr lang="en-US" sz="1600" dirty="0" err="1"/>
              <a:t>IPCompleter.greedy</a:t>
            </a:r>
            <a:r>
              <a:rPr lang="en-US" sz="1600" dirty="0"/>
              <a:t>=True</a:t>
            </a:r>
          </a:p>
          <a:p>
            <a:pPr algn="r"/>
            <a:r>
              <a:rPr lang="en-US" sz="1600" dirty="0"/>
              <a:t>to enable </a:t>
            </a:r>
            <a:r>
              <a:rPr lang="en-US" sz="1600" dirty="0" err="1">
                <a:hlinkClick r:id="rId5"/>
              </a:rPr>
              <a:t>intellisense</a:t>
            </a:r>
            <a:endParaRPr lang="en-US" sz="1600" dirty="0"/>
          </a:p>
        </p:txBody>
      </p:sp>
      <p:pic>
        <p:nvPicPr>
          <p:cNvPr id="1026" name="Picture 2" descr="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9986" y="4653136"/>
            <a:ext cx="2014008" cy="14835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893880" y="6287319"/>
            <a:ext cx="2150525" cy="603242"/>
          </a:xfrm>
          <a:prstGeom prst="rect">
            <a:avLst/>
          </a:prstGeom>
        </p:spPr>
        <p:txBody>
          <a:bodyPr wrap="none">
            <a:spAutoFit/>
          </a:bodyPr>
          <a:lstStyle/>
          <a:p>
            <a:pPr lvl="0" algn="r">
              <a:spcBef>
                <a:spcPct val="20000"/>
              </a:spcBef>
            </a:pPr>
            <a:r>
              <a:rPr lang="en-US" sz="1400" dirty="0">
                <a:solidFill>
                  <a:srgbClr val="000000"/>
                </a:solidFill>
                <a:highlight>
                  <a:srgbClr val="FFFFFF"/>
                </a:highlight>
                <a:latin typeface="Courier New" panose="02070309020205020404" pitchFamily="49" charset="0"/>
                <a:cs typeface="Courier New" panose="02070309020205020404" pitchFamily="49" charset="0"/>
              </a:rPr>
              <a:t>Shift + Tab</a:t>
            </a:r>
          </a:p>
          <a:p>
            <a:pPr lvl="0" algn="r">
              <a:spcBef>
                <a:spcPct val="20000"/>
              </a:spcBef>
            </a:pPr>
            <a:r>
              <a:rPr lang="en-US" sz="1600" dirty="0">
                <a:solidFill>
                  <a:srgbClr val="000000"/>
                </a:solidFill>
                <a:highlight>
                  <a:srgbClr val="FFFFFF"/>
                </a:highlight>
                <a:cs typeface="Courier New" panose="02070309020205020404" pitchFamily="49" charset="0"/>
              </a:rPr>
              <a:t>for  function arguments</a:t>
            </a:r>
          </a:p>
        </p:txBody>
      </p:sp>
    </p:spTree>
    <p:extLst>
      <p:ext uri="{BB962C8B-B14F-4D97-AF65-F5344CB8AC3E}">
        <p14:creationId xmlns:p14="http://schemas.microsoft.com/office/powerpoint/2010/main" val="1963043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err="1"/>
              <a:t>Jupyter</a:t>
            </a:r>
            <a:r>
              <a:rPr lang="en-US" sz="2800" dirty="0"/>
              <a:t> notebook</a:t>
            </a:r>
          </a:p>
        </p:txBody>
      </p:sp>
      <p:sp>
        <p:nvSpPr>
          <p:cNvPr id="3" name="Content Placeholder 2"/>
          <p:cNvSpPr>
            <a:spLocks noGrp="1"/>
          </p:cNvSpPr>
          <p:nvPr>
            <p:ph idx="1"/>
          </p:nvPr>
        </p:nvSpPr>
        <p:spPr>
          <a:xfrm>
            <a:off x="457200" y="1124744"/>
            <a:ext cx="8229600" cy="5733256"/>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Cells</a:t>
            </a:r>
          </a:p>
          <a:p>
            <a:r>
              <a:rPr lang="en-US" sz="2000" dirty="0" err="1"/>
              <a:t>Jupyter</a:t>
            </a:r>
            <a:r>
              <a:rPr lang="en-US" sz="2000" dirty="0"/>
              <a:t> key shortcuts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Cmd</a:t>
            </a:r>
            <a:r>
              <a:rPr lang="en-US" sz="1400" dirty="0">
                <a:solidFill>
                  <a:srgbClr val="000000"/>
                </a:solidFill>
                <a:highlight>
                  <a:srgbClr val="FFFFFF"/>
                </a:highlight>
                <a:latin typeface="Courier New" panose="02070309020205020404" pitchFamily="49" charset="0"/>
                <a:cs typeface="Courier New" panose="02070309020205020404" pitchFamily="49" charset="0"/>
              </a:rPr>
              <a:t> + Shift + P</a:t>
            </a:r>
          </a:p>
          <a:p>
            <a:r>
              <a:rPr lang="en-US" sz="2000" dirty="0"/>
              <a:t>Command mode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Esc</a:t>
            </a:r>
            <a:r>
              <a:rPr lang="en-US" sz="2000" dirty="0">
                <a:solidFill>
                  <a:prstClr val="black"/>
                </a:solidFill>
              </a:rPr>
              <a:t>) </a:t>
            </a:r>
            <a:r>
              <a:rPr lang="en-US" sz="2000" dirty="0"/>
              <a:t>vs edit mode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Enter</a:t>
            </a:r>
            <a:r>
              <a:rPr lang="en-US" sz="2000" dirty="0">
                <a:solidFill>
                  <a:prstClr val="black"/>
                </a:solidFill>
              </a:rPr>
              <a:t>) </a:t>
            </a:r>
          </a:p>
          <a:p>
            <a:pPr lvl="0"/>
            <a:r>
              <a:rPr lang="en-US" sz="2000" dirty="0"/>
              <a:t>Markdown </a:t>
            </a:r>
            <a:r>
              <a:rPr lang="en-US" sz="2000" dirty="0">
                <a:solidFill>
                  <a:prstClr val="black"/>
                </a:solidFill>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M</a:t>
            </a:r>
            <a:r>
              <a:rPr lang="en-US" sz="2000" dirty="0">
                <a:solidFill>
                  <a:prstClr val="black"/>
                </a:solidFill>
              </a:rPr>
              <a:t>) </a:t>
            </a:r>
            <a:r>
              <a:rPr lang="en-US" sz="2000" dirty="0"/>
              <a:t>vs code (</a:t>
            </a:r>
            <a:r>
              <a:rPr lang="en-US" sz="1400" dirty="0">
                <a:solidFill>
                  <a:srgbClr val="000000"/>
                </a:solidFill>
                <a:highlight>
                  <a:srgbClr val="FFFFFF"/>
                </a:highlight>
                <a:latin typeface="Courier New" panose="02070309020205020404" pitchFamily="49" charset="0"/>
                <a:cs typeface="Courier New" panose="02070309020205020404" pitchFamily="49" charset="0"/>
              </a:rPr>
              <a:t>Y</a:t>
            </a:r>
            <a:r>
              <a:rPr lang="en-US" sz="2000" dirty="0"/>
              <a:t>)</a:t>
            </a:r>
          </a:p>
          <a:p>
            <a:r>
              <a:rPr lang="en-US" sz="2000" dirty="0" err="1"/>
              <a:t>IPython</a:t>
            </a:r>
            <a:r>
              <a:rPr lang="en-US" sz="2000" dirty="0"/>
              <a:t> </a:t>
            </a:r>
            <a:r>
              <a:rPr lang="en-US" sz="2000" dirty="0" err="1"/>
              <a:t>Magics</a:t>
            </a:r>
            <a:r>
              <a:rPr lang="en-US" sz="2000" dirty="0"/>
              <a:t> (</a:t>
            </a:r>
            <a:r>
              <a:rPr lang="en-US" sz="2000" b="1" dirty="0">
                <a:solidFill>
                  <a:srgbClr val="CC00FF"/>
                </a:solidFill>
                <a:latin typeface="Courier New" panose="02070309020205020404" pitchFamily="49" charset="0"/>
                <a:cs typeface="Courier New" panose="02070309020205020404" pitchFamily="49" charset="0"/>
              </a:rPr>
              <a:t>%</a:t>
            </a:r>
            <a:r>
              <a:rPr lang="en-US" sz="2000" dirty="0"/>
              <a:t>): shortcut enhancements</a:t>
            </a:r>
          </a:p>
          <a:p>
            <a:endParaRPr lang="en-US" sz="2000" dirty="0"/>
          </a:p>
          <a:p>
            <a:endParaRPr lang="en-US" sz="2000" dirty="0"/>
          </a:p>
          <a:p>
            <a:r>
              <a:rPr lang="en-US" sz="2000" dirty="0"/>
              <a:t> Doc on code: </a:t>
            </a:r>
            <a:r>
              <a:rPr lang="en-US" sz="2000" b="1" dirty="0">
                <a:solidFill>
                  <a:srgbClr val="CC00FF"/>
                </a:solidFill>
              </a:rPr>
              <a:t>?</a:t>
            </a:r>
            <a:endParaRPr lang="en-US" sz="1800" b="1" dirty="0">
              <a:solidFill>
                <a:srgbClr val="CC00FF"/>
              </a:solidFill>
              <a:cs typeface="Courier New" panose="02070309020205020404" pitchFamily="49" charset="0"/>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34" t="3305" r="1049" b="24817"/>
          <a:stretch/>
        </p:blipFill>
        <p:spPr bwMode="auto">
          <a:xfrm>
            <a:off x="566361" y="980728"/>
            <a:ext cx="8145710" cy="22825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6300192" y="1484784"/>
            <a:ext cx="1187376" cy="369332"/>
          </a:xfrm>
          <a:prstGeom prst="rect">
            <a:avLst/>
          </a:prstGeom>
          <a:noFill/>
        </p:spPr>
        <p:txBody>
          <a:bodyPr wrap="none" rtlCol="0">
            <a:spAutoFit/>
          </a:bodyPr>
          <a:lstStyle/>
          <a:p>
            <a:pPr algn="ctr"/>
            <a:r>
              <a:rPr lang="en-US" dirty="0"/>
              <a:t>markdown</a:t>
            </a:r>
          </a:p>
        </p:txBody>
      </p:sp>
      <p:sp>
        <p:nvSpPr>
          <p:cNvPr id="9" name="TextBox 8"/>
          <p:cNvSpPr txBox="1"/>
          <p:nvPr/>
        </p:nvSpPr>
        <p:spPr>
          <a:xfrm>
            <a:off x="6574080" y="2267851"/>
            <a:ext cx="639599" cy="369332"/>
          </a:xfrm>
          <a:prstGeom prst="rect">
            <a:avLst/>
          </a:prstGeom>
          <a:noFill/>
        </p:spPr>
        <p:txBody>
          <a:bodyPr wrap="none" rtlCol="0">
            <a:spAutoFit/>
          </a:bodyPr>
          <a:lstStyle/>
          <a:p>
            <a:pPr algn="ctr"/>
            <a:r>
              <a:rPr lang="en-US" dirty="0"/>
              <a:t>code</a:t>
            </a:r>
          </a:p>
        </p:txBody>
      </p:sp>
      <p:sp>
        <p:nvSpPr>
          <p:cNvPr id="5" name="TextBox 4"/>
          <p:cNvSpPr txBox="1"/>
          <p:nvPr/>
        </p:nvSpPr>
        <p:spPr>
          <a:xfrm>
            <a:off x="971600" y="5538718"/>
            <a:ext cx="5244834" cy="338554"/>
          </a:xfrm>
          <a:prstGeom prst="rect">
            <a:avLst/>
          </a:prstGeom>
          <a:noFill/>
        </p:spPr>
        <p:txBody>
          <a:bodyPr wrap="none" rtlCol="0">
            <a:spAutoFit/>
          </a:bodyPr>
          <a:lstStyle/>
          <a:p>
            <a:r>
              <a:rPr lang="en-US" sz="1600" b="1" dirty="0">
                <a:solidFill>
                  <a:srgbClr val="CC00FF"/>
                </a:solidFill>
              </a:rPr>
              <a:t>%</a:t>
            </a:r>
            <a:r>
              <a:rPr lang="en-US" sz="1600" dirty="0"/>
              <a:t>run    </a:t>
            </a:r>
            <a:r>
              <a:rPr lang="en-US" sz="1600" b="1" dirty="0">
                <a:solidFill>
                  <a:srgbClr val="CC00FF"/>
                </a:solidFill>
              </a:rPr>
              <a:t>%</a:t>
            </a:r>
            <a:r>
              <a:rPr lang="en-US" sz="1600" dirty="0" err="1"/>
              <a:t>timeit</a:t>
            </a:r>
            <a:r>
              <a:rPr lang="en-US" sz="1600" dirty="0"/>
              <a:t>   </a:t>
            </a:r>
            <a:r>
              <a:rPr lang="en-US" sz="1600" b="1" dirty="0">
                <a:solidFill>
                  <a:srgbClr val="CC00FF"/>
                </a:solidFill>
              </a:rPr>
              <a:t>%</a:t>
            </a:r>
            <a:r>
              <a:rPr lang="en-US" sz="1600" dirty="0" err="1"/>
              <a:t>matplotlib</a:t>
            </a:r>
            <a:r>
              <a:rPr lang="en-US" sz="1600" dirty="0"/>
              <a:t> inline   </a:t>
            </a:r>
            <a:r>
              <a:rPr lang="en-US" sz="1600" b="1" dirty="0">
                <a:solidFill>
                  <a:srgbClr val="CC00FF"/>
                </a:solidFill>
              </a:rPr>
              <a:t>%</a:t>
            </a:r>
            <a:r>
              <a:rPr lang="en-US" sz="1600" dirty="0" err="1"/>
              <a:t>conda</a:t>
            </a:r>
            <a:r>
              <a:rPr lang="en-US" sz="1600" dirty="0"/>
              <a:t>   </a:t>
            </a:r>
            <a:r>
              <a:rPr lang="en-US" sz="1600" b="1" dirty="0">
                <a:solidFill>
                  <a:srgbClr val="CC00FF"/>
                </a:solidFill>
              </a:rPr>
              <a:t>%</a:t>
            </a:r>
            <a:r>
              <a:rPr lang="en-US" sz="1600" dirty="0"/>
              <a:t>cd   </a:t>
            </a:r>
            <a:r>
              <a:rPr lang="en-US" sz="1600" b="1" dirty="0">
                <a:solidFill>
                  <a:srgbClr val="CC00FF"/>
                </a:solidFill>
              </a:rPr>
              <a:t>%</a:t>
            </a:r>
            <a:r>
              <a:rPr lang="en-US" sz="1600" dirty="0"/>
              <a:t>history</a:t>
            </a:r>
          </a:p>
        </p:txBody>
      </p:sp>
      <p:sp>
        <p:nvSpPr>
          <p:cNvPr id="7" name="TextBox 6"/>
          <p:cNvSpPr txBox="1"/>
          <p:nvPr/>
        </p:nvSpPr>
        <p:spPr>
          <a:xfrm>
            <a:off x="5508104" y="5178678"/>
            <a:ext cx="992579" cy="338554"/>
          </a:xfrm>
          <a:prstGeom prst="rect">
            <a:avLst/>
          </a:prstGeom>
          <a:noFill/>
        </p:spPr>
        <p:txBody>
          <a:bodyPr wrap="none" rtlCol="0">
            <a:spAutoFit/>
          </a:bodyPr>
          <a:lstStyle/>
          <a:p>
            <a:r>
              <a:rPr lang="en-US" sz="1600" dirty="0">
                <a:hlinkClick r:id="rId4"/>
              </a:rPr>
              <a:t>all </a:t>
            </a:r>
            <a:r>
              <a:rPr lang="en-US" sz="1600" dirty="0" err="1">
                <a:hlinkClick r:id="rId4"/>
              </a:rPr>
              <a:t>magics</a:t>
            </a:r>
            <a:endParaRPr lang="en-US" sz="1600" dirty="0"/>
          </a:p>
        </p:txBody>
      </p:sp>
      <p:sp>
        <p:nvSpPr>
          <p:cNvPr id="10" name="TextBox 9"/>
          <p:cNvSpPr txBox="1"/>
          <p:nvPr/>
        </p:nvSpPr>
        <p:spPr>
          <a:xfrm>
            <a:off x="6047661" y="4140369"/>
            <a:ext cx="2996333" cy="584775"/>
          </a:xfrm>
          <a:prstGeom prst="rect">
            <a:avLst/>
          </a:prstGeom>
          <a:noFill/>
        </p:spPr>
        <p:txBody>
          <a:bodyPr wrap="none" rtlCol="0">
            <a:spAutoFit/>
          </a:bodyPr>
          <a:lstStyle/>
          <a:p>
            <a:pPr algn="r"/>
            <a:r>
              <a:rPr lang="en-US" sz="1600" b="1" dirty="0">
                <a:solidFill>
                  <a:srgbClr val="CC00FF"/>
                </a:solidFill>
              </a:rPr>
              <a:t>%</a:t>
            </a:r>
            <a:r>
              <a:rPr lang="en-US" sz="1600" dirty="0" err="1"/>
              <a:t>config</a:t>
            </a:r>
            <a:r>
              <a:rPr lang="en-US" sz="1600" dirty="0"/>
              <a:t> </a:t>
            </a:r>
            <a:r>
              <a:rPr lang="en-US" sz="1600" dirty="0" err="1"/>
              <a:t>IPCompleter.greedy</a:t>
            </a:r>
            <a:r>
              <a:rPr lang="en-US" sz="1600" dirty="0"/>
              <a:t>=True</a:t>
            </a:r>
          </a:p>
          <a:p>
            <a:pPr algn="r"/>
            <a:r>
              <a:rPr lang="en-US" sz="1600" dirty="0"/>
              <a:t>to enable </a:t>
            </a:r>
            <a:r>
              <a:rPr lang="en-US" sz="1600" dirty="0" err="1">
                <a:hlinkClick r:id="rId5"/>
              </a:rPr>
              <a:t>intellisense</a:t>
            </a:r>
            <a:endParaRPr lang="en-US" sz="1600" dirty="0"/>
          </a:p>
        </p:txBody>
      </p:sp>
      <p:pic>
        <p:nvPicPr>
          <p:cNvPr id="1026" name="Picture 2" descr="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9986" y="4653136"/>
            <a:ext cx="2014008" cy="14835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893880" y="6287319"/>
            <a:ext cx="2150525" cy="603242"/>
          </a:xfrm>
          <a:prstGeom prst="rect">
            <a:avLst/>
          </a:prstGeom>
        </p:spPr>
        <p:txBody>
          <a:bodyPr wrap="none">
            <a:spAutoFit/>
          </a:bodyPr>
          <a:lstStyle/>
          <a:p>
            <a:pPr lvl="0" algn="r">
              <a:spcBef>
                <a:spcPct val="20000"/>
              </a:spcBef>
            </a:pPr>
            <a:r>
              <a:rPr lang="en-US" sz="1400" dirty="0">
                <a:solidFill>
                  <a:srgbClr val="000000"/>
                </a:solidFill>
                <a:highlight>
                  <a:srgbClr val="FFFFFF"/>
                </a:highlight>
                <a:latin typeface="Courier New" panose="02070309020205020404" pitchFamily="49" charset="0"/>
                <a:cs typeface="Courier New" panose="02070309020205020404" pitchFamily="49" charset="0"/>
              </a:rPr>
              <a:t>Shift + Tab</a:t>
            </a:r>
          </a:p>
          <a:p>
            <a:pPr lvl="0" algn="r">
              <a:spcBef>
                <a:spcPct val="20000"/>
              </a:spcBef>
            </a:pPr>
            <a:r>
              <a:rPr lang="en-US" sz="1600" dirty="0">
                <a:solidFill>
                  <a:srgbClr val="000000"/>
                </a:solidFill>
                <a:highlight>
                  <a:srgbClr val="FFFFFF"/>
                </a:highlight>
                <a:cs typeface="Courier New" panose="02070309020205020404" pitchFamily="49" charset="0"/>
              </a:rPr>
              <a:t>for  function arguments</a:t>
            </a:r>
          </a:p>
        </p:txBody>
      </p:sp>
      <p:pic>
        <p:nvPicPr>
          <p:cNvPr id="1027"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l="13941" r="76208" b="85655"/>
          <a:stretch/>
        </p:blipFill>
        <p:spPr bwMode="auto">
          <a:xfrm>
            <a:off x="2611663" y="6259645"/>
            <a:ext cx="966233" cy="386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1288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304BC-C23E-89FE-9FDA-353ED5ED164B}"/>
              </a:ext>
            </a:extLst>
          </p:cNvPr>
          <p:cNvSpPr>
            <a:spLocks noGrp="1"/>
          </p:cNvSpPr>
          <p:nvPr>
            <p:ph type="title"/>
          </p:nvPr>
        </p:nvSpPr>
        <p:spPr/>
        <p:txBody>
          <a:bodyPr>
            <a:normAutofit/>
          </a:bodyPr>
          <a:lstStyle/>
          <a:p>
            <a:r>
              <a:rPr lang="nl-NL" sz="2800" dirty="0" err="1"/>
              <a:t>Pycharm</a:t>
            </a:r>
            <a:endParaRPr lang="en-US" sz="2800" dirty="0"/>
          </a:p>
        </p:txBody>
      </p:sp>
      <p:sp>
        <p:nvSpPr>
          <p:cNvPr id="3" name="Content Placeholder 2">
            <a:extLst>
              <a:ext uri="{FF2B5EF4-FFF2-40B4-BE49-F238E27FC236}">
                <a16:creationId xmlns:a16="http://schemas.microsoft.com/office/drawing/2014/main" id="{98DE6579-2D99-6AA1-D3D9-02961FC78957}"/>
              </a:ext>
            </a:extLst>
          </p:cNvPr>
          <p:cNvSpPr>
            <a:spLocks noGrp="1"/>
          </p:cNvSpPr>
          <p:nvPr>
            <p:ph idx="1"/>
          </p:nvPr>
        </p:nvSpPr>
        <p:spPr/>
        <p:txBody>
          <a:bodyPr/>
          <a:lstStyle/>
          <a:p>
            <a:endParaRPr lang="en-US"/>
          </a:p>
        </p:txBody>
      </p:sp>
      <p:pic>
        <p:nvPicPr>
          <p:cNvPr id="1026" name="Picture 2" descr="Install pycharm-community on openSUSE using the Snap Store | Snapcraft">
            <a:extLst>
              <a:ext uri="{FF2B5EF4-FFF2-40B4-BE49-F238E27FC236}">
                <a16:creationId xmlns:a16="http://schemas.microsoft.com/office/drawing/2014/main" id="{5B1A37E7-1F5B-5A22-7B31-6C10A59DC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 y="1662906"/>
            <a:ext cx="7800975"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879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Programming Paradigms</a:t>
            </a:r>
          </a:p>
        </p:txBody>
      </p:sp>
      <p:sp>
        <p:nvSpPr>
          <p:cNvPr id="3" name="Content Placeholder 2"/>
          <p:cNvSpPr>
            <a:spLocks noGrp="1"/>
          </p:cNvSpPr>
          <p:nvPr>
            <p:ph idx="1"/>
          </p:nvPr>
        </p:nvSpPr>
        <p:spPr>
          <a:xfrm>
            <a:off x="457200" y="3429000"/>
            <a:ext cx="5460780" cy="3024336"/>
          </a:xfrm>
        </p:spPr>
        <p:txBody>
          <a:bodyPr>
            <a:normAutofit/>
          </a:bodyPr>
          <a:lstStyle/>
          <a:p>
            <a:r>
              <a:rPr lang="en-US" sz="2000" dirty="0"/>
              <a:t>Python is Object-oriented</a:t>
            </a:r>
          </a:p>
          <a:p>
            <a:pPr lvl="1"/>
            <a:r>
              <a:rPr lang="en-US" sz="1600" dirty="0"/>
              <a:t>Command driven, sequential (from top to bottom)</a:t>
            </a:r>
          </a:p>
          <a:p>
            <a:pPr lvl="1"/>
            <a:r>
              <a:rPr lang="en-US" sz="1600" dirty="0"/>
              <a:t>Structured in encapsulated procedures (e.g. functions) with local computation (</a:t>
            </a:r>
            <a:r>
              <a:rPr lang="en-US" sz="1600" dirty="0" err="1"/>
              <a:t>e.g.local</a:t>
            </a:r>
            <a:r>
              <a:rPr lang="en-US" sz="1600" dirty="0"/>
              <a:t> variables)</a:t>
            </a:r>
          </a:p>
          <a:p>
            <a:pPr lvl="1"/>
            <a:r>
              <a:rPr lang="en-US" sz="1600" dirty="0"/>
              <a:t>Data and procedures are stored in objects</a:t>
            </a:r>
          </a:p>
          <a:p>
            <a:pPr lvl="1"/>
            <a:r>
              <a:rPr lang="en-US" sz="1600" dirty="0"/>
              <a:t>Objects are encapsulated (own attributes and procedures) and can inherit others from other objects</a:t>
            </a:r>
          </a:p>
          <a:p>
            <a:pPr lvl="1"/>
            <a:endParaRPr lang="en-US" sz="1600" dirty="0"/>
          </a:p>
        </p:txBody>
      </p:sp>
      <p:pic>
        <p:nvPicPr>
          <p:cNvPr id="1026" name="Picture 2">
            <a:extLst>
              <a:ext uri="{FF2B5EF4-FFF2-40B4-BE49-F238E27FC236}">
                <a16:creationId xmlns:a16="http://schemas.microsoft.com/office/drawing/2014/main" id="{7908A8CD-0051-1926-7376-71279026E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820" y="807122"/>
            <a:ext cx="7812360" cy="272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986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Programming Paradigms</a:t>
            </a:r>
          </a:p>
        </p:txBody>
      </p:sp>
      <p:sp>
        <p:nvSpPr>
          <p:cNvPr id="3" name="Content Placeholder 2"/>
          <p:cNvSpPr>
            <a:spLocks noGrp="1"/>
          </p:cNvSpPr>
          <p:nvPr>
            <p:ph idx="1"/>
          </p:nvPr>
        </p:nvSpPr>
        <p:spPr>
          <a:xfrm>
            <a:off x="457200" y="3429000"/>
            <a:ext cx="5460780" cy="3024336"/>
          </a:xfrm>
        </p:spPr>
        <p:txBody>
          <a:bodyPr>
            <a:normAutofit/>
          </a:bodyPr>
          <a:lstStyle/>
          <a:p>
            <a:r>
              <a:rPr lang="en-US" sz="2000" dirty="0"/>
              <a:t>Python is Object-oriented</a:t>
            </a:r>
          </a:p>
          <a:p>
            <a:pPr lvl="1"/>
            <a:r>
              <a:rPr lang="en-US" sz="1600" dirty="0"/>
              <a:t>Command driven, sequential (from top to bottom)</a:t>
            </a:r>
          </a:p>
          <a:p>
            <a:pPr lvl="1"/>
            <a:r>
              <a:rPr lang="en-US" sz="1600" dirty="0"/>
              <a:t>Structured in encapsulated procedures (e.g. functions) with local computation (e.g. local variables)</a:t>
            </a:r>
          </a:p>
          <a:p>
            <a:pPr lvl="1"/>
            <a:r>
              <a:rPr lang="en-US" sz="1600" dirty="0"/>
              <a:t>Data and procedures are stored in objects</a:t>
            </a:r>
          </a:p>
          <a:p>
            <a:pPr lvl="1"/>
            <a:r>
              <a:rPr lang="en-US" sz="1600" dirty="0"/>
              <a:t>Objects are encapsulated (own attributes and procedures) and can inherit others from other objects</a:t>
            </a:r>
          </a:p>
          <a:p>
            <a:r>
              <a:rPr lang="en-US" sz="2000" dirty="0"/>
              <a:t>Python is an interpreter language</a:t>
            </a:r>
          </a:p>
          <a:p>
            <a:pPr lvl="1"/>
            <a:endParaRPr lang="en-US" sz="1600" dirty="0"/>
          </a:p>
        </p:txBody>
      </p:sp>
      <p:pic>
        <p:nvPicPr>
          <p:cNvPr id="1026" name="Picture 2">
            <a:extLst>
              <a:ext uri="{FF2B5EF4-FFF2-40B4-BE49-F238E27FC236}">
                <a16:creationId xmlns:a16="http://schemas.microsoft.com/office/drawing/2014/main" id="{7908A8CD-0051-1926-7376-71279026E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820" y="807122"/>
            <a:ext cx="7812360" cy="27234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3383CB3-B7CF-57EA-E172-2DA01134F56C}"/>
              </a:ext>
            </a:extLst>
          </p:cNvPr>
          <p:cNvPicPr>
            <a:picLocks noChangeAspect="1"/>
          </p:cNvPicPr>
          <p:nvPr/>
        </p:nvPicPr>
        <p:blipFill>
          <a:blip r:embed="rId4"/>
          <a:stretch>
            <a:fillRect/>
          </a:stretch>
        </p:blipFill>
        <p:spPr>
          <a:xfrm>
            <a:off x="5917980" y="3429001"/>
            <a:ext cx="3193608" cy="2811412"/>
          </a:xfrm>
          <a:prstGeom prst="rect">
            <a:avLst/>
          </a:prstGeom>
        </p:spPr>
      </p:pic>
    </p:spTree>
    <p:extLst>
      <p:ext uri="{BB962C8B-B14F-4D97-AF65-F5344CB8AC3E}">
        <p14:creationId xmlns:p14="http://schemas.microsoft.com/office/powerpoint/2010/main" val="428630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087B-74B7-7B1B-C500-708412F1F40E}"/>
              </a:ext>
            </a:extLst>
          </p:cNvPr>
          <p:cNvSpPr>
            <a:spLocks noGrp="1"/>
          </p:cNvSpPr>
          <p:nvPr>
            <p:ph type="title"/>
          </p:nvPr>
        </p:nvSpPr>
        <p:spPr/>
        <p:txBody>
          <a:bodyPr>
            <a:normAutofit/>
          </a:bodyPr>
          <a:lstStyle/>
          <a:p>
            <a:r>
              <a:rPr lang="nl-NL" sz="2800" dirty="0" err="1"/>
              <a:t>Session</a:t>
            </a:r>
            <a:r>
              <a:rPr lang="nl-NL" sz="2800" dirty="0"/>
              <a:t> 2. Python practical</a:t>
            </a:r>
            <a:endParaRPr lang="en-US" sz="2800" dirty="0"/>
          </a:p>
        </p:txBody>
      </p:sp>
      <p:sp>
        <p:nvSpPr>
          <p:cNvPr id="3" name="Content Placeholder 2">
            <a:extLst>
              <a:ext uri="{FF2B5EF4-FFF2-40B4-BE49-F238E27FC236}">
                <a16:creationId xmlns:a16="http://schemas.microsoft.com/office/drawing/2014/main" id="{ACDE7D50-C4C9-98D4-E45F-F57370B87682}"/>
              </a:ext>
            </a:extLst>
          </p:cNvPr>
          <p:cNvSpPr>
            <a:spLocks noGrp="1"/>
          </p:cNvSpPr>
          <p:nvPr>
            <p:ph idx="1"/>
          </p:nvPr>
        </p:nvSpPr>
        <p:spPr/>
        <p:txBody>
          <a:bodyPr/>
          <a:lstStyle/>
          <a:p>
            <a:r>
              <a:rPr lang="nl-NL" dirty="0" err="1"/>
              <a:t>Overview</a:t>
            </a:r>
            <a:endParaRPr lang="nl-NL" dirty="0"/>
          </a:p>
          <a:p>
            <a:r>
              <a:rPr lang="nl-NL" dirty="0" err="1"/>
              <a:t>Jupyter</a:t>
            </a:r>
            <a:r>
              <a:rPr lang="nl-NL" dirty="0"/>
              <a:t> notebooks &amp; </a:t>
            </a:r>
            <a:r>
              <a:rPr lang="nl-NL" dirty="0" err="1"/>
              <a:t>Pycharm</a:t>
            </a:r>
            <a:endParaRPr lang="nl-NL" dirty="0"/>
          </a:p>
          <a:p>
            <a:r>
              <a:rPr lang="en-US" dirty="0"/>
              <a:t>Python basics</a:t>
            </a:r>
          </a:p>
          <a:p>
            <a:r>
              <a:rPr lang="en-US" dirty="0"/>
              <a:t>Python datatypes</a:t>
            </a:r>
          </a:p>
          <a:p>
            <a:r>
              <a:rPr lang="en-US" dirty="0"/>
              <a:t>Python programming</a:t>
            </a:r>
          </a:p>
          <a:p>
            <a:r>
              <a:rPr lang="en-US" dirty="0" err="1"/>
              <a:t>Numpy</a:t>
            </a:r>
            <a:endParaRPr lang="en-US" dirty="0"/>
          </a:p>
        </p:txBody>
      </p:sp>
    </p:spTree>
    <p:extLst>
      <p:ext uri="{BB962C8B-B14F-4D97-AF65-F5344CB8AC3E}">
        <p14:creationId xmlns:p14="http://schemas.microsoft.com/office/powerpoint/2010/main" val="1047954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Variables</a:t>
            </a:r>
          </a:p>
        </p:txBody>
      </p:sp>
      <p:sp>
        <p:nvSpPr>
          <p:cNvPr id="3" name="Content Placeholder 2"/>
          <p:cNvSpPr>
            <a:spLocks noGrp="1"/>
          </p:cNvSpPr>
          <p:nvPr>
            <p:ph idx="1"/>
          </p:nvPr>
        </p:nvSpPr>
        <p:spPr>
          <a:xfrm>
            <a:off x="457200" y="1124744"/>
            <a:ext cx="8229600" cy="5001419"/>
          </a:xfrm>
        </p:spPr>
        <p:txBody>
          <a:bodyPr>
            <a:normAutofit/>
          </a:bodyPr>
          <a:lstStyle/>
          <a:p>
            <a:r>
              <a:rPr lang="en-US" sz="2000" b="1" dirty="0"/>
              <a:t>Variable</a:t>
            </a:r>
            <a:r>
              <a:rPr lang="en-US" sz="2000" dirty="0"/>
              <a:t>: location in memory</a:t>
            </a:r>
          </a:p>
          <a:p>
            <a:r>
              <a:rPr lang="en-US" sz="2000" b="1" dirty="0"/>
              <a:t>Object</a:t>
            </a:r>
            <a:r>
              <a:rPr lang="en-US" sz="2000" dirty="0"/>
              <a:t>: Group of variables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2050" name="Picture 2">
            <a:extLst>
              <a:ext uri="{FF2B5EF4-FFF2-40B4-BE49-F238E27FC236}">
                <a16:creationId xmlns:a16="http://schemas.microsoft.com/office/drawing/2014/main" id="{87039333-A977-A028-99EC-8FFDC453C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873931"/>
            <a:ext cx="2926258" cy="22031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58805A9-E4D9-0CCF-965A-492E1DC6DF07}"/>
              </a:ext>
            </a:extLst>
          </p:cNvPr>
          <p:cNvPicPr>
            <a:picLocks noChangeAspect="1"/>
          </p:cNvPicPr>
          <p:nvPr/>
        </p:nvPicPr>
        <p:blipFill>
          <a:blip r:embed="rId4"/>
          <a:stretch>
            <a:fillRect/>
          </a:stretch>
        </p:blipFill>
        <p:spPr>
          <a:xfrm>
            <a:off x="5364088" y="849599"/>
            <a:ext cx="2054301" cy="2545005"/>
          </a:xfrm>
          <a:prstGeom prst="rect">
            <a:avLst/>
          </a:prstGeom>
        </p:spPr>
      </p:pic>
    </p:spTree>
    <p:extLst>
      <p:ext uri="{BB962C8B-B14F-4D97-AF65-F5344CB8AC3E}">
        <p14:creationId xmlns:p14="http://schemas.microsoft.com/office/powerpoint/2010/main" val="3489540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Variables</a:t>
            </a:r>
          </a:p>
        </p:txBody>
      </p:sp>
      <p:sp>
        <p:nvSpPr>
          <p:cNvPr id="3" name="Content Placeholder 2"/>
          <p:cNvSpPr>
            <a:spLocks noGrp="1"/>
          </p:cNvSpPr>
          <p:nvPr>
            <p:ph idx="1"/>
          </p:nvPr>
        </p:nvSpPr>
        <p:spPr>
          <a:xfrm>
            <a:off x="457200" y="1124744"/>
            <a:ext cx="8229600" cy="5001419"/>
          </a:xfrm>
        </p:spPr>
        <p:txBody>
          <a:bodyPr>
            <a:normAutofit lnSpcReduction="10000"/>
          </a:bodyPr>
          <a:lstStyle/>
          <a:p>
            <a:r>
              <a:rPr lang="en-US" sz="2000" b="1" dirty="0"/>
              <a:t>Variable</a:t>
            </a:r>
            <a:r>
              <a:rPr lang="en-US" sz="2000" dirty="0"/>
              <a:t>: location in memory</a:t>
            </a:r>
          </a:p>
          <a:p>
            <a:r>
              <a:rPr lang="en-US" sz="2000" b="1" dirty="0"/>
              <a:t>Object</a:t>
            </a:r>
            <a:r>
              <a:rPr lang="en-US" sz="2000" dirty="0"/>
              <a:t>: Group of variables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Limited set of built-ins, most functionality through imported modules</a:t>
            </a:r>
          </a:p>
          <a:p>
            <a:pPr lvl="1"/>
            <a:r>
              <a:rPr lang="en-US" sz="1200" dirty="0"/>
              <a:t>Built-in data types: list, tuple, set, dictionary, string, function, object</a:t>
            </a:r>
          </a:p>
          <a:p>
            <a:pPr lvl="1"/>
            <a:r>
              <a:rPr lang="en-US" sz="1200" dirty="0" err="1"/>
              <a:t>Numpy</a:t>
            </a:r>
            <a:r>
              <a:rPr lang="en-US" sz="1200" dirty="0"/>
              <a:t> (external) to work with arrays and matrices</a:t>
            </a:r>
          </a:p>
          <a:p>
            <a:pPr lvl="1"/>
            <a:r>
              <a:rPr lang="en-US" sz="1200" dirty="0" err="1"/>
              <a:t>Scipy</a:t>
            </a:r>
            <a:r>
              <a:rPr lang="en-US" sz="1200" dirty="0"/>
              <a:t> (external) for stats, linear algebra, signal processing and more</a:t>
            </a:r>
          </a:p>
          <a:p>
            <a:r>
              <a:rPr lang="en-US" sz="2000" dirty="0"/>
              <a:t>Information and Operations in those Modules and code in general is structured (mainly classes, functions)</a:t>
            </a:r>
          </a:p>
        </p:txBody>
      </p:sp>
      <p:pic>
        <p:nvPicPr>
          <p:cNvPr id="2050" name="Picture 2">
            <a:extLst>
              <a:ext uri="{FF2B5EF4-FFF2-40B4-BE49-F238E27FC236}">
                <a16:creationId xmlns:a16="http://schemas.microsoft.com/office/drawing/2014/main" id="{87039333-A977-A028-99EC-8FFDC453C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873931"/>
            <a:ext cx="2926258" cy="22031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58805A9-E4D9-0CCF-965A-492E1DC6DF07}"/>
              </a:ext>
            </a:extLst>
          </p:cNvPr>
          <p:cNvPicPr>
            <a:picLocks noChangeAspect="1"/>
          </p:cNvPicPr>
          <p:nvPr/>
        </p:nvPicPr>
        <p:blipFill>
          <a:blip r:embed="rId4"/>
          <a:stretch>
            <a:fillRect/>
          </a:stretch>
        </p:blipFill>
        <p:spPr>
          <a:xfrm>
            <a:off x="5364088" y="849599"/>
            <a:ext cx="2054301" cy="2545005"/>
          </a:xfrm>
          <a:prstGeom prst="rect">
            <a:avLst/>
          </a:prstGeom>
        </p:spPr>
      </p:pic>
      <p:pic>
        <p:nvPicPr>
          <p:cNvPr id="7" name="Picture 6">
            <a:extLst>
              <a:ext uri="{FF2B5EF4-FFF2-40B4-BE49-F238E27FC236}">
                <a16:creationId xmlns:a16="http://schemas.microsoft.com/office/drawing/2014/main" id="{37B4A5D6-E246-8557-9C92-6A7AB377C676}"/>
              </a:ext>
            </a:extLst>
          </p:cNvPr>
          <p:cNvPicPr>
            <a:picLocks noChangeAspect="1"/>
          </p:cNvPicPr>
          <p:nvPr/>
        </p:nvPicPr>
        <p:blipFill>
          <a:blip r:embed="rId5"/>
          <a:stretch>
            <a:fillRect/>
          </a:stretch>
        </p:blipFill>
        <p:spPr>
          <a:xfrm>
            <a:off x="4096629" y="3438694"/>
            <a:ext cx="3934374" cy="676369"/>
          </a:xfrm>
          <a:prstGeom prst="rect">
            <a:avLst/>
          </a:prstGeom>
        </p:spPr>
      </p:pic>
    </p:spTree>
    <p:extLst>
      <p:ext uri="{BB962C8B-B14F-4D97-AF65-F5344CB8AC3E}">
        <p14:creationId xmlns:p14="http://schemas.microsoft.com/office/powerpoint/2010/main" val="1525044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Primitive Data Types: Numerical</a:t>
            </a:r>
          </a:p>
        </p:txBody>
      </p:sp>
      <p:sp>
        <p:nvSpPr>
          <p:cNvPr id="5" name="Shape 3">
            <a:extLst>
              <a:ext uri="{FF2B5EF4-FFF2-40B4-BE49-F238E27FC236}">
                <a16:creationId xmlns:a16="http://schemas.microsoft.com/office/drawing/2014/main" id="{4EFCF485-D28D-22EE-FD8C-8CC4C6321421}"/>
              </a:ext>
            </a:extLst>
          </p:cNvPr>
          <p:cNvSpPr/>
          <p:nvPr/>
        </p:nvSpPr>
        <p:spPr>
          <a:xfrm>
            <a:off x="884428" y="999812"/>
            <a:ext cx="3398996" cy="2518441"/>
          </a:xfrm>
          <a:prstGeom prst="roundRect">
            <a:avLst>
              <a:gd name="adj" fmla="val 1379"/>
            </a:avLst>
          </a:prstGeom>
          <a:solidFill>
            <a:srgbClr val="221D4C"/>
          </a:solidFill>
          <a:ln/>
        </p:spPr>
      </p:sp>
      <p:sp>
        <p:nvSpPr>
          <p:cNvPr id="6" name="Text 4">
            <a:extLst>
              <a:ext uri="{FF2B5EF4-FFF2-40B4-BE49-F238E27FC236}">
                <a16:creationId xmlns:a16="http://schemas.microsoft.com/office/drawing/2014/main" id="{B9E6AD6D-BE70-9B4C-A988-952CB7AB7BD0}"/>
              </a:ext>
            </a:extLst>
          </p:cNvPr>
          <p:cNvSpPr/>
          <p:nvPr/>
        </p:nvSpPr>
        <p:spPr>
          <a:xfrm>
            <a:off x="1039924" y="1155308"/>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Numeric Types</a:t>
            </a:r>
            <a:endParaRPr lang="en-US" sz="1600" b="1" dirty="0"/>
          </a:p>
        </p:txBody>
      </p:sp>
      <p:sp>
        <p:nvSpPr>
          <p:cNvPr id="7" name="Text 5">
            <a:extLst>
              <a:ext uri="{FF2B5EF4-FFF2-40B4-BE49-F238E27FC236}">
                <a16:creationId xmlns:a16="http://schemas.microsoft.com/office/drawing/2014/main" id="{0897D007-AE88-2A5C-1C07-6885B2BA07AA}"/>
              </a:ext>
            </a:extLst>
          </p:cNvPr>
          <p:cNvSpPr/>
          <p:nvPr/>
        </p:nvSpPr>
        <p:spPr>
          <a:xfrm>
            <a:off x="1039924" y="1491541"/>
            <a:ext cx="3088005" cy="1746642"/>
          </a:xfrm>
          <a:prstGeom prst="rect">
            <a:avLst/>
          </a:prstGeom>
          <a:noFill/>
          <a:ln/>
        </p:spPr>
        <p:txBody>
          <a:bodyPr wrap="square" rtlCol="0" anchor="t"/>
          <a:lstStyle/>
          <a:p>
            <a:pPr marL="0" marR="0" lvl="0" indent="0" algn="l" defTabSz="914400" rtl="0" eaLnBrk="0" fontAlgn="base" latinLnBrk="0" hangingPunct="0">
              <a:spcBef>
                <a:spcPts val="600"/>
              </a:spcBef>
              <a:spcAft>
                <a:spcPct val="0"/>
              </a:spcAft>
              <a:buClrTx/>
              <a:buSzTx/>
              <a:buFontTx/>
              <a:buAutoNum type="arabicPeriod"/>
              <a:tabLst/>
            </a:pPr>
            <a:r>
              <a:rPr kumimoji="0" lang="LID4096" altLang="LID4096" sz="1400" b="1" i="0" u="none" strike="noStrike" cap="none" normalizeH="0" baseline="0" dirty="0">
                <a:ln>
                  <a:noFill/>
                </a:ln>
                <a:solidFill>
                  <a:srgbClr val="ECECEC"/>
                </a:solidFill>
                <a:effectLst/>
                <a:latin typeface="Martel Sans"/>
              </a:rPr>
              <a:t>Integer (int)</a:t>
            </a:r>
            <a:r>
              <a:rPr kumimoji="0" lang="LID4096" altLang="LID4096" sz="1400" b="0" i="0" u="none" strike="noStrike" cap="none" normalizeH="0" baseline="0" dirty="0">
                <a:ln>
                  <a:noFill/>
                </a:ln>
                <a:solidFill>
                  <a:srgbClr val="ECECEC"/>
                </a:solidFill>
                <a:effectLst/>
                <a:latin typeface="Martel Sans"/>
              </a:rPr>
              <a:t>: Whole numbers, positive or negative, without decimals.</a:t>
            </a:r>
          </a:p>
          <a:p>
            <a:pPr marL="0" marR="0" lvl="0" indent="0" algn="l" defTabSz="914400" rtl="0" eaLnBrk="0" fontAlgn="base" latinLnBrk="0" hangingPunct="0">
              <a:spcBef>
                <a:spcPts val="600"/>
              </a:spcBef>
              <a:spcAft>
                <a:spcPct val="0"/>
              </a:spcAft>
              <a:buClrTx/>
              <a:buSzTx/>
              <a:buFontTx/>
              <a:buAutoNum type="arabicPeriod" startAt="2"/>
              <a:tabLst/>
            </a:pPr>
            <a:r>
              <a:rPr kumimoji="0" lang="LID4096" altLang="LID4096" sz="1400" b="1" i="0" u="none" strike="noStrike" cap="none" normalizeH="0" baseline="0" dirty="0">
                <a:ln>
                  <a:noFill/>
                </a:ln>
                <a:solidFill>
                  <a:srgbClr val="ECECEC"/>
                </a:solidFill>
                <a:effectLst/>
                <a:latin typeface="Martel Sans"/>
              </a:rPr>
              <a:t>Float (float)</a:t>
            </a:r>
            <a:r>
              <a:rPr kumimoji="0" lang="LID4096" altLang="LID4096" sz="1400" b="0" i="0" u="none" strike="noStrike" cap="none" normalizeH="0" baseline="0" dirty="0">
                <a:ln>
                  <a:noFill/>
                </a:ln>
                <a:solidFill>
                  <a:srgbClr val="ECECEC"/>
                </a:solidFill>
                <a:effectLst/>
                <a:latin typeface="Martel Sans"/>
              </a:rPr>
              <a:t>: Floating-point numbers, which include decimal points.</a:t>
            </a:r>
          </a:p>
          <a:p>
            <a:pPr marL="0" marR="0" lvl="0" indent="0" algn="l" defTabSz="914400" rtl="0" eaLnBrk="0" fontAlgn="base" latinLnBrk="0" hangingPunct="0">
              <a:spcBef>
                <a:spcPts val="600"/>
              </a:spcBef>
              <a:spcAft>
                <a:spcPct val="0"/>
              </a:spcAft>
              <a:buClrTx/>
              <a:buSzTx/>
              <a:buFontTx/>
              <a:buAutoNum type="arabicPeriod" startAt="3"/>
              <a:tabLst/>
            </a:pPr>
            <a:r>
              <a:rPr kumimoji="0" lang="LID4096" altLang="LID4096" sz="1400" b="1" i="0" u="none" strike="noStrike" cap="none" normalizeH="0" baseline="0" dirty="0">
                <a:ln>
                  <a:noFill/>
                </a:ln>
                <a:solidFill>
                  <a:srgbClr val="ECECEC"/>
                </a:solidFill>
                <a:effectLst/>
                <a:latin typeface="Martel Sans"/>
              </a:rPr>
              <a:t>Complex (complex)</a:t>
            </a:r>
            <a:r>
              <a:rPr kumimoji="0" lang="LID4096" altLang="LID4096" sz="1400" b="0" i="0" u="none" strike="noStrike" cap="none" normalizeH="0" baseline="0" dirty="0">
                <a:ln>
                  <a:noFill/>
                </a:ln>
                <a:solidFill>
                  <a:srgbClr val="ECECEC"/>
                </a:solidFill>
                <a:effectLst/>
                <a:latin typeface="Martel Sans"/>
              </a:rPr>
              <a:t>: Complex numbers which have a real part and an imaginary part, denoted as </a:t>
            </a:r>
            <a:r>
              <a:rPr kumimoji="0" lang="en-GB" altLang="LID4096" sz="1400" b="1" i="0" u="none" strike="noStrike" cap="none" normalizeH="0" baseline="0" dirty="0">
                <a:ln>
                  <a:noFill/>
                </a:ln>
                <a:solidFill>
                  <a:srgbClr val="ECECEC"/>
                </a:solidFill>
                <a:effectLst/>
                <a:latin typeface="Martel Sans"/>
              </a:rPr>
              <a:t>3</a:t>
            </a:r>
            <a:r>
              <a:rPr kumimoji="0" lang="LID4096" altLang="LID4096" sz="1400" b="1" i="0" u="none" strike="noStrike" cap="none" normalizeH="0" baseline="0" dirty="0">
                <a:ln>
                  <a:noFill/>
                </a:ln>
                <a:solidFill>
                  <a:srgbClr val="ECECEC"/>
                </a:solidFill>
                <a:effectLst/>
                <a:latin typeface="Martel Sans"/>
              </a:rPr>
              <a:t>x + y</a:t>
            </a:r>
            <a:r>
              <a:rPr kumimoji="0" lang="LID4096" altLang="LID4096" sz="1400" b="0" i="0" u="none" strike="noStrike" cap="none" normalizeH="0" baseline="0" dirty="0">
                <a:ln>
                  <a:noFill/>
                </a:ln>
                <a:solidFill>
                  <a:srgbClr val="ECECEC"/>
                </a:solidFill>
                <a:effectLst/>
                <a:latin typeface="Martel Sans"/>
              </a:rPr>
              <a:t>.</a:t>
            </a:r>
            <a:br>
              <a:rPr kumimoji="0" lang="en-GB" altLang="LID4096" sz="1400" b="0" i="0" u="none" strike="noStrike" cap="none" normalizeH="0" baseline="0" dirty="0">
                <a:ln>
                  <a:noFill/>
                </a:ln>
                <a:solidFill>
                  <a:srgbClr val="ECECEC"/>
                </a:solidFill>
                <a:effectLst/>
                <a:latin typeface="Martel Sans"/>
              </a:rPr>
            </a:br>
            <a:br>
              <a:rPr kumimoji="0" lang="en-GB" altLang="LID4096" sz="1400" b="0" i="0" u="none" strike="noStrike" cap="none" normalizeH="0" baseline="0" dirty="0">
                <a:ln>
                  <a:noFill/>
                </a:ln>
                <a:solidFill>
                  <a:srgbClr val="ECECEC"/>
                </a:solidFill>
                <a:effectLst/>
                <a:latin typeface="Martel Sans"/>
              </a:rPr>
            </a:br>
            <a:endParaRPr kumimoji="0" lang="en-GB" altLang="LID4096" sz="2000" b="0" i="0" u="none" strike="noStrike" cap="none" normalizeH="0" baseline="0" dirty="0">
              <a:ln>
                <a:noFill/>
              </a:ln>
              <a:solidFill>
                <a:schemeClr val="tx1"/>
              </a:solidFill>
              <a:effectLst/>
              <a:latin typeface="Martel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LID4096" altLang="LID4096" sz="2000" b="0" i="0" u="none" strike="noStrike" cap="none" normalizeH="0" baseline="0" dirty="0">
              <a:ln>
                <a:noFill/>
              </a:ln>
              <a:solidFill>
                <a:schemeClr val="tx1"/>
              </a:solidFill>
              <a:effectLst/>
              <a:latin typeface="Martel Sans"/>
            </a:endParaRPr>
          </a:p>
        </p:txBody>
      </p:sp>
      <p:sp>
        <p:nvSpPr>
          <p:cNvPr id="11" name="Shape 9">
            <a:extLst>
              <a:ext uri="{FF2B5EF4-FFF2-40B4-BE49-F238E27FC236}">
                <a16:creationId xmlns:a16="http://schemas.microsoft.com/office/drawing/2014/main" id="{D3785C5C-EF53-8C4F-64F0-ADD2ED90FB37}"/>
              </a:ext>
            </a:extLst>
          </p:cNvPr>
          <p:cNvSpPr/>
          <p:nvPr/>
        </p:nvSpPr>
        <p:spPr>
          <a:xfrm>
            <a:off x="900580" y="3636503"/>
            <a:ext cx="3398996" cy="1240974"/>
          </a:xfrm>
          <a:prstGeom prst="roundRect">
            <a:avLst>
              <a:gd name="adj" fmla="val 1489"/>
            </a:avLst>
          </a:prstGeom>
          <a:solidFill>
            <a:srgbClr val="221D4C"/>
          </a:solidFill>
          <a:ln/>
        </p:spPr>
        <p:txBody>
          <a:bodyPr/>
          <a:lstStyle/>
          <a:p>
            <a:endParaRPr lang="LID4096" dirty="0"/>
          </a:p>
        </p:txBody>
      </p:sp>
      <p:sp>
        <p:nvSpPr>
          <p:cNvPr id="12" name="Text 10">
            <a:extLst>
              <a:ext uri="{FF2B5EF4-FFF2-40B4-BE49-F238E27FC236}">
                <a16:creationId xmlns:a16="http://schemas.microsoft.com/office/drawing/2014/main" id="{28E7A8E1-F0C7-C557-A58F-306A919C7C02}"/>
              </a:ext>
            </a:extLst>
          </p:cNvPr>
          <p:cNvSpPr/>
          <p:nvPr/>
        </p:nvSpPr>
        <p:spPr>
          <a:xfrm>
            <a:off x="1029674" y="3791998"/>
            <a:ext cx="2491689" cy="243007"/>
          </a:xfrm>
          <a:prstGeom prst="rect">
            <a:avLst/>
          </a:prstGeom>
          <a:noFill/>
          <a:ln/>
        </p:spPr>
        <p:txBody>
          <a:bodyPr wrap="none" rtlCol="0" anchor="t"/>
          <a:lstStyle/>
          <a:p>
            <a:pPr>
              <a:lnSpc>
                <a:spcPts val="1914"/>
              </a:lnSpc>
            </a:pPr>
            <a:r>
              <a:rPr lang="en-GB" sz="1530" b="1" dirty="0">
                <a:solidFill>
                  <a:srgbClr val="ECECEC"/>
                </a:solidFill>
                <a:latin typeface="Martel Sans"/>
              </a:rPr>
              <a:t>Arithmetic </a:t>
            </a:r>
            <a:r>
              <a:rPr lang="en-US" sz="1531" b="1" dirty="0">
                <a:solidFill>
                  <a:srgbClr val="FFFFFF"/>
                </a:solidFill>
                <a:latin typeface="Kanit" pitchFamily="34" charset="0"/>
                <a:ea typeface="Kanit" pitchFamily="34" charset="-122"/>
                <a:cs typeface="Kanit" pitchFamily="34" charset="-120"/>
              </a:rPr>
              <a:t>Operations</a:t>
            </a:r>
            <a:endParaRPr lang="en-US" sz="1530" b="1" dirty="0">
              <a:latin typeface="Martel Sans"/>
            </a:endParaRPr>
          </a:p>
        </p:txBody>
      </p:sp>
      <p:sp>
        <p:nvSpPr>
          <p:cNvPr id="13" name="Text 11">
            <a:extLst>
              <a:ext uri="{FF2B5EF4-FFF2-40B4-BE49-F238E27FC236}">
                <a16:creationId xmlns:a16="http://schemas.microsoft.com/office/drawing/2014/main" id="{050CF870-BFF5-B73B-52ED-0961DBF6723A}"/>
              </a:ext>
            </a:extLst>
          </p:cNvPr>
          <p:cNvSpPr/>
          <p:nvPr/>
        </p:nvSpPr>
        <p:spPr>
          <a:xfrm>
            <a:off x="1029675" y="4128231"/>
            <a:ext cx="3088005" cy="662820"/>
          </a:xfrm>
          <a:prstGeom prst="rect">
            <a:avLst/>
          </a:prstGeom>
          <a:noFill/>
          <a:ln/>
        </p:spPr>
        <p:txBody>
          <a:bodyPr wrap="square" rtlCol="0" anchor="t"/>
          <a:lstStyle/>
          <a:p>
            <a:pPr marL="0" indent="0">
              <a:buNone/>
            </a:pPr>
            <a:r>
              <a:rPr lang="en-GB" sz="1400" dirty="0">
                <a:solidFill>
                  <a:srgbClr val="ECECEC"/>
                </a:solidFill>
                <a:latin typeface="Martel Sans"/>
              </a:rPr>
              <a:t>M</a:t>
            </a:r>
            <a:r>
              <a:rPr lang="en-GB" sz="1400" b="0" i="0" dirty="0">
                <a:solidFill>
                  <a:srgbClr val="ECECEC"/>
                </a:solidFill>
                <a:effectLst/>
                <a:latin typeface="Martel Sans"/>
              </a:rPr>
              <a:t>athematical calculations on numerical data</a:t>
            </a:r>
            <a:endParaRPr lang="en-US" sz="1225" dirty="0">
              <a:latin typeface="Martel Sans"/>
            </a:endParaRPr>
          </a:p>
        </p:txBody>
      </p:sp>
      <p:pic>
        <p:nvPicPr>
          <p:cNvPr id="17" name="Picture 16">
            <a:extLst>
              <a:ext uri="{FF2B5EF4-FFF2-40B4-BE49-F238E27FC236}">
                <a16:creationId xmlns:a16="http://schemas.microsoft.com/office/drawing/2014/main" id="{87B1C892-D2E5-76AB-7602-0A81E56D8472}"/>
              </a:ext>
            </a:extLst>
          </p:cNvPr>
          <p:cNvPicPr>
            <a:picLocks noChangeAspect="1"/>
          </p:cNvPicPr>
          <p:nvPr/>
        </p:nvPicPr>
        <p:blipFill>
          <a:blip r:embed="rId2"/>
          <a:stretch>
            <a:fillRect/>
          </a:stretch>
        </p:blipFill>
        <p:spPr>
          <a:xfrm>
            <a:off x="5491112" y="5012101"/>
            <a:ext cx="2588119" cy="1751358"/>
          </a:xfrm>
          <a:prstGeom prst="rect">
            <a:avLst/>
          </a:prstGeom>
        </p:spPr>
      </p:pic>
      <p:pic>
        <p:nvPicPr>
          <p:cNvPr id="18" name="Picture 4">
            <a:extLst>
              <a:ext uri="{FF2B5EF4-FFF2-40B4-BE49-F238E27FC236}">
                <a16:creationId xmlns:a16="http://schemas.microsoft.com/office/drawing/2014/main" id="{C7EA4F84-FF68-7197-4DE9-6F611F480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837" y="4995727"/>
            <a:ext cx="4469276" cy="178410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BDF294C4-744A-7222-FE8B-F9C840B2742D}"/>
              </a:ext>
            </a:extLst>
          </p:cNvPr>
          <p:cNvPicPr>
            <a:picLocks noChangeAspect="1"/>
          </p:cNvPicPr>
          <p:nvPr/>
        </p:nvPicPr>
        <p:blipFill>
          <a:blip r:embed="rId4"/>
          <a:stretch>
            <a:fillRect/>
          </a:stretch>
        </p:blipFill>
        <p:spPr>
          <a:xfrm>
            <a:off x="6084168" y="1081801"/>
            <a:ext cx="1557790" cy="1190810"/>
          </a:xfrm>
          <a:prstGeom prst="rect">
            <a:avLst/>
          </a:prstGeom>
        </p:spPr>
      </p:pic>
      <p:pic>
        <p:nvPicPr>
          <p:cNvPr id="20" name="Picture 19">
            <a:extLst>
              <a:ext uri="{FF2B5EF4-FFF2-40B4-BE49-F238E27FC236}">
                <a16:creationId xmlns:a16="http://schemas.microsoft.com/office/drawing/2014/main" id="{A1190C83-3DE0-4823-9478-100B727B9899}"/>
              </a:ext>
            </a:extLst>
          </p:cNvPr>
          <p:cNvPicPr>
            <a:picLocks noChangeAspect="1"/>
          </p:cNvPicPr>
          <p:nvPr/>
        </p:nvPicPr>
        <p:blipFill>
          <a:blip r:embed="rId5"/>
          <a:stretch>
            <a:fillRect/>
          </a:stretch>
        </p:blipFill>
        <p:spPr>
          <a:xfrm>
            <a:off x="4438920" y="1066350"/>
            <a:ext cx="1443418" cy="582664"/>
          </a:xfrm>
          <a:prstGeom prst="rect">
            <a:avLst/>
          </a:prstGeom>
        </p:spPr>
      </p:pic>
      <p:pic>
        <p:nvPicPr>
          <p:cNvPr id="28" name="Picture 27">
            <a:extLst>
              <a:ext uri="{FF2B5EF4-FFF2-40B4-BE49-F238E27FC236}">
                <a16:creationId xmlns:a16="http://schemas.microsoft.com/office/drawing/2014/main" id="{31246C95-F63A-CFD5-E52E-341085CE1506}"/>
              </a:ext>
            </a:extLst>
          </p:cNvPr>
          <p:cNvPicPr>
            <a:picLocks noChangeAspect="1"/>
          </p:cNvPicPr>
          <p:nvPr/>
        </p:nvPicPr>
        <p:blipFill>
          <a:blip r:embed="rId6"/>
          <a:stretch>
            <a:fillRect/>
          </a:stretch>
        </p:blipFill>
        <p:spPr>
          <a:xfrm>
            <a:off x="4790108" y="2348058"/>
            <a:ext cx="2588119" cy="2555848"/>
          </a:xfrm>
          <a:prstGeom prst="rect">
            <a:avLst/>
          </a:prstGeom>
        </p:spPr>
      </p:pic>
    </p:spTree>
    <p:extLst>
      <p:ext uri="{BB962C8B-B14F-4D97-AF65-F5344CB8AC3E}">
        <p14:creationId xmlns:p14="http://schemas.microsoft.com/office/powerpoint/2010/main" val="406899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Primitive Data Types: Strings, Booleans, None</a:t>
            </a:r>
          </a:p>
        </p:txBody>
      </p:sp>
      <p:sp>
        <p:nvSpPr>
          <p:cNvPr id="6" name="Text 4">
            <a:extLst>
              <a:ext uri="{FF2B5EF4-FFF2-40B4-BE49-F238E27FC236}">
                <a16:creationId xmlns:a16="http://schemas.microsoft.com/office/drawing/2014/main" id="{B9E6AD6D-BE70-9B4C-A988-952CB7AB7BD0}"/>
              </a:ext>
            </a:extLst>
          </p:cNvPr>
          <p:cNvSpPr/>
          <p:nvPr/>
        </p:nvSpPr>
        <p:spPr>
          <a:xfrm>
            <a:off x="3993952" y="1380173"/>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Numeric Types</a:t>
            </a:r>
            <a:endParaRPr lang="en-US" sz="1600" b="1" dirty="0"/>
          </a:p>
        </p:txBody>
      </p:sp>
      <p:sp>
        <p:nvSpPr>
          <p:cNvPr id="8" name="Shape 6">
            <a:extLst>
              <a:ext uri="{FF2B5EF4-FFF2-40B4-BE49-F238E27FC236}">
                <a16:creationId xmlns:a16="http://schemas.microsoft.com/office/drawing/2014/main" id="{196135B7-E601-6EEB-00B7-7D1EFF95605D}"/>
              </a:ext>
            </a:extLst>
          </p:cNvPr>
          <p:cNvSpPr/>
          <p:nvPr/>
        </p:nvSpPr>
        <p:spPr>
          <a:xfrm>
            <a:off x="962313" y="956873"/>
            <a:ext cx="3398996" cy="2518441"/>
          </a:xfrm>
          <a:prstGeom prst="roundRect">
            <a:avLst>
              <a:gd name="adj" fmla="val 1379"/>
            </a:avLst>
          </a:prstGeom>
          <a:solidFill>
            <a:srgbClr val="221D4C"/>
          </a:solidFill>
          <a:ln/>
        </p:spPr>
      </p:sp>
      <p:sp>
        <p:nvSpPr>
          <p:cNvPr id="9" name="Text 7">
            <a:extLst>
              <a:ext uri="{FF2B5EF4-FFF2-40B4-BE49-F238E27FC236}">
                <a16:creationId xmlns:a16="http://schemas.microsoft.com/office/drawing/2014/main" id="{826180AE-7CDF-48EE-09C6-A80AAEF006E5}"/>
              </a:ext>
            </a:extLst>
          </p:cNvPr>
          <p:cNvSpPr/>
          <p:nvPr/>
        </p:nvSpPr>
        <p:spPr>
          <a:xfrm>
            <a:off x="1117808" y="1112369"/>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Strings, Booleans, None</a:t>
            </a:r>
            <a:endParaRPr lang="en-US" sz="1600" b="1" dirty="0"/>
          </a:p>
        </p:txBody>
      </p:sp>
      <p:sp>
        <p:nvSpPr>
          <p:cNvPr id="10" name="Text 8">
            <a:extLst>
              <a:ext uri="{FF2B5EF4-FFF2-40B4-BE49-F238E27FC236}">
                <a16:creationId xmlns:a16="http://schemas.microsoft.com/office/drawing/2014/main" id="{C5CE73FA-463B-7623-7CC6-D4E8045915C6}"/>
              </a:ext>
            </a:extLst>
          </p:cNvPr>
          <p:cNvSpPr/>
          <p:nvPr/>
        </p:nvSpPr>
        <p:spPr>
          <a:xfrm>
            <a:off x="1117808" y="1448601"/>
            <a:ext cx="3088005" cy="2238494"/>
          </a:xfrm>
          <a:prstGeom prst="rect">
            <a:avLst/>
          </a:prstGeom>
          <a:noFill/>
          <a:ln/>
        </p:spPr>
        <p:txBody>
          <a:bodyPr wrap="square" rtlCol="0" anchor="t"/>
          <a:lstStyle/>
          <a:p>
            <a:pPr marL="0" marR="0" lvl="0" indent="0" algn="l" defTabSz="914400" rtl="0" eaLnBrk="0" fontAlgn="base" latinLnBrk="0" hangingPunct="0">
              <a:spcBef>
                <a:spcPts val="600"/>
              </a:spcBef>
              <a:spcAft>
                <a:spcPct val="0"/>
              </a:spcAft>
              <a:buClrTx/>
              <a:buSzTx/>
              <a:buFontTx/>
              <a:buAutoNum type="arabicPeriod"/>
              <a:tabLst/>
            </a:pPr>
            <a:r>
              <a:rPr kumimoji="0" lang="en-GB" altLang="LID4096" sz="1400" b="1" i="0" u="none" strike="noStrike" cap="none" normalizeH="0" baseline="0" dirty="0">
                <a:ln>
                  <a:noFill/>
                </a:ln>
                <a:solidFill>
                  <a:srgbClr val="ECECEC"/>
                </a:solidFill>
                <a:effectLst/>
                <a:latin typeface="Martel Sans"/>
              </a:rPr>
              <a:t>Boolean</a:t>
            </a:r>
            <a:r>
              <a:rPr kumimoji="0" lang="LID4096" altLang="LID4096" sz="1400" b="1" i="0" u="none" strike="noStrike" cap="none" normalizeH="0" baseline="0" dirty="0">
                <a:ln>
                  <a:noFill/>
                </a:ln>
                <a:solidFill>
                  <a:srgbClr val="ECECEC"/>
                </a:solidFill>
                <a:effectLst/>
                <a:latin typeface="Martel Sans"/>
              </a:rPr>
              <a:t> (</a:t>
            </a:r>
            <a:r>
              <a:rPr kumimoji="0" lang="en-GB" altLang="LID4096" sz="1400" b="1" i="0" u="none" strike="noStrike" cap="none" normalizeH="0" baseline="0" dirty="0">
                <a:ln>
                  <a:noFill/>
                </a:ln>
                <a:solidFill>
                  <a:srgbClr val="ECECEC"/>
                </a:solidFill>
                <a:effectLst/>
                <a:latin typeface="Martel Sans"/>
              </a:rPr>
              <a:t>bool</a:t>
            </a:r>
            <a:r>
              <a:rPr kumimoji="0" lang="LID4096" altLang="LID4096" sz="1400" b="1" i="0" u="none" strike="noStrike" cap="none" normalizeH="0" baseline="0" dirty="0">
                <a:ln>
                  <a:noFill/>
                </a:ln>
                <a:solidFill>
                  <a:srgbClr val="ECECEC"/>
                </a:solidFill>
                <a:effectLst/>
                <a:latin typeface="Martel Sans"/>
              </a:rPr>
              <a:t>)</a:t>
            </a:r>
            <a:r>
              <a:rPr kumimoji="0" lang="LID4096" altLang="LID4096" sz="1400" b="0" i="0" u="none" strike="noStrike" cap="none" normalizeH="0" baseline="0" dirty="0">
                <a:ln>
                  <a:noFill/>
                </a:ln>
                <a:solidFill>
                  <a:srgbClr val="ECECEC"/>
                </a:solidFill>
                <a:effectLst/>
                <a:latin typeface="Martel Sans"/>
              </a:rPr>
              <a:t>: Represents truth values: </a:t>
            </a:r>
            <a:r>
              <a:rPr kumimoji="0" lang="LID4096" altLang="LID4096" sz="1400" b="1" i="0" u="none" strike="noStrike" cap="none" normalizeH="0" baseline="0" dirty="0">
                <a:ln>
                  <a:noFill/>
                </a:ln>
                <a:solidFill>
                  <a:srgbClr val="ECECEC"/>
                </a:solidFill>
                <a:effectLst/>
                <a:latin typeface="Martel Sans"/>
              </a:rPr>
              <a:t>True</a:t>
            </a:r>
            <a:r>
              <a:rPr kumimoji="0" lang="LID4096" altLang="LID4096" sz="1400" b="0" i="0" u="none" strike="noStrike" cap="none" normalizeH="0" baseline="0" dirty="0">
                <a:ln>
                  <a:noFill/>
                </a:ln>
                <a:solidFill>
                  <a:srgbClr val="ECECEC"/>
                </a:solidFill>
                <a:effectLst/>
                <a:latin typeface="Martel Sans"/>
              </a:rPr>
              <a:t> and </a:t>
            </a:r>
            <a:r>
              <a:rPr kumimoji="0" lang="LID4096" altLang="LID4096" sz="1400" b="1" i="0" u="none" strike="noStrike" cap="none" normalizeH="0" baseline="0" dirty="0">
                <a:ln>
                  <a:noFill/>
                </a:ln>
                <a:solidFill>
                  <a:srgbClr val="ECECEC"/>
                </a:solidFill>
                <a:effectLst/>
                <a:latin typeface="Martel Sans"/>
              </a:rPr>
              <a:t>False</a:t>
            </a:r>
            <a:r>
              <a:rPr kumimoji="0" lang="LID4096" altLang="LID4096" sz="1400" b="0" i="0" u="none" strike="noStrike" cap="none" normalizeH="0" baseline="0" dirty="0">
                <a:ln>
                  <a:noFill/>
                </a:ln>
                <a:solidFill>
                  <a:srgbClr val="ECECEC"/>
                </a:solidFill>
                <a:effectLst/>
                <a:latin typeface="Martel Sans"/>
              </a:rPr>
              <a:t>. </a:t>
            </a:r>
            <a:r>
              <a:rPr kumimoji="0" lang="en-GB" altLang="LID4096" sz="1400" b="0" i="0" u="none" strike="noStrike" cap="none" normalizeH="0" baseline="0" dirty="0">
                <a:ln>
                  <a:noFill/>
                </a:ln>
                <a:solidFill>
                  <a:srgbClr val="ECECEC"/>
                </a:solidFill>
                <a:effectLst/>
                <a:latin typeface="Martel Sans"/>
              </a:rPr>
              <a:t>A </a:t>
            </a:r>
            <a:r>
              <a:rPr kumimoji="0" lang="LID4096" altLang="LID4096" sz="1400" b="0" i="0" u="none" strike="noStrike" cap="none" normalizeH="0" baseline="0" dirty="0">
                <a:ln>
                  <a:noFill/>
                </a:ln>
                <a:solidFill>
                  <a:srgbClr val="ECECEC"/>
                </a:solidFill>
                <a:effectLst/>
                <a:latin typeface="Martel Sans"/>
              </a:rPr>
              <a:t>sub</a:t>
            </a:r>
            <a:r>
              <a:rPr kumimoji="0" lang="en-GB" altLang="LID4096" sz="1400" b="0" i="0" u="none" strike="noStrike" cap="none" normalizeH="0" baseline="0" dirty="0">
                <a:ln>
                  <a:noFill/>
                </a:ln>
                <a:solidFill>
                  <a:srgbClr val="ECECEC"/>
                </a:solidFill>
                <a:effectLst/>
                <a:latin typeface="Martel Sans"/>
              </a:rPr>
              <a:t>definition</a:t>
            </a:r>
            <a:r>
              <a:rPr kumimoji="0" lang="LID4096" altLang="LID4096" sz="1400" b="0" i="0" u="none" strike="noStrike" cap="none" normalizeH="0" baseline="0" dirty="0">
                <a:ln>
                  <a:noFill/>
                </a:ln>
                <a:solidFill>
                  <a:srgbClr val="ECECEC"/>
                </a:solidFill>
                <a:effectLst/>
                <a:latin typeface="Martel Sans"/>
              </a:rPr>
              <a:t> of </a:t>
            </a:r>
            <a:r>
              <a:rPr kumimoji="0" lang="LID4096" altLang="LID4096" sz="1400" b="1" i="0" u="none" strike="noStrike" cap="none" normalizeH="0" baseline="0" dirty="0">
                <a:ln>
                  <a:noFill/>
                </a:ln>
                <a:solidFill>
                  <a:srgbClr val="ECECEC"/>
                </a:solidFill>
                <a:effectLst/>
                <a:latin typeface="Martel Sans"/>
              </a:rPr>
              <a:t>int</a:t>
            </a:r>
            <a:r>
              <a:rPr kumimoji="0" lang="LID4096" altLang="LID4096" sz="1400" b="0" i="0" u="none" strike="noStrike" cap="none" normalizeH="0" baseline="0" dirty="0">
                <a:ln>
                  <a:noFill/>
                </a:ln>
                <a:solidFill>
                  <a:srgbClr val="ECECEC"/>
                </a:solidFill>
                <a:effectLst/>
                <a:latin typeface="Martel Sans"/>
              </a:rPr>
              <a:t>, where </a:t>
            </a:r>
            <a:r>
              <a:rPr kumimoji="0" lang="LID4096" altLang="LID4096" sz="1400" b="1" i="0" u="none" strike="noStrike" cap="none" normalizeH="0" baseline="0" dirty="0">
                <a:ln>
                  <a:noFill/>
                </a:ln>
                <a:solidFill>
                  <a:srgbClr val="ECECEC"/>
                </a:solidFill>
                <a:effectLst/>
                <a:latin typeface="Martel Sans"/>
              </a:rPr>
              <a:t>True</a:t>
            </a:r>
            <a:r>
              <a:rPr kumimoji="0" lang="LID4096" altLang="LID4096" sz="1400" b="0" i="0" u="none" strike="noStrike" cap="none" normalizeH="0" baseline="0" dirty="0">
                <a:ln>
                  <a:noFill/>
                </a:ln>
                <a:solidFill>
                  <a:srgbClr val="ECECEC"/>
                </a:solidFill>
                <a:effectLst/>
                <a:latin typeface="Martel Sans"/>
              </a:rPr>
              <a:t> and </a:t>
            </a:r>
            <a:r>
              <a:rPr kumimoji="0" lang="LID4096" altLang="LID4096" sz="1400" b="1" i="0" u="none" strike="noStrike" cap="none" normalizeH="0" baseline="0" dirty="0">
                <a:ln>
                  <a:noFill/>
                </a:ln>
                <a:solidFill>
                  <a:srgbClr val="ECECEC"/>
                </a:solidFill>
                <a:effectLst/>
                <a:latin typeface="Martel Sans"/>
              </a:rPr>
              <a:t>False</a:t>
            </a:r>
            <a:r>
              <a:rPr kumimoji="0" lang="LID4096" altLang="LID4096" sz="1400" b="0" i="0" u="none" strike="noStrike" cap="none" normalizeH="0" baseline="0" dirty="0">
                <a:ln>
                  <a:noFill/>
                </a:ln>
                <a:solidFill>
                  <a:srgbClr val="ECECEC"/>
                </a:solidFill>
                <a:effectLst/>
                <a:latin typeface="Martel Sans"/>
              </a:rPr>
              <a:t> correspond to </a:t>
            </a:r>
            <a:r>
              <a:rPr kumimoji="0" lang="LID4096" altLang="LID4096" sz="1400" b="1" i="0" u="none" strike="noStrike" cap="none" normalizeH="0" baseline="0" dirty="0">
                <a:ln>
                  <a:noFill/>
                </a:ln>
                <a:solidFill>
                  <a:srgbClr val="ECECEC"/>
                </a:solidFill>
                <a:effectLst/>
                <a:latin typeface="Martel Sans"/>
              </a:rPr>
              <a:t>1</a:t>
            </a:r>
            <a:r>
              <a:rPr kumimoji="0" lang="LID4096" altLang="LID4096" sz="1400" b="0" i="0" u="none" strike="noStrike" cap="none" normalizeH="0" baseline="0" dirty="0">
                <a:ln>
                  <a:noFill/>
                </a:ln>
                <a:solidFill>
                  <a:srgbClr val="ECECEC"/>
                </a:solidFill>
                <a:effectLst/>
                <a:latin typeface="Martel Sans"/>
              </a:rPr>
              <a:t> and </a:t>
            </a:r>
            <a:r>
              <a:rPr kumimoji="0" lang="LID4096" altLang="LID4096" sz="1400" b="1" i="0" u="none" strike="noStrike" cap="none" normalizeH="0" baseline="0" dirty="0">
                <a:ln>
                  <a:noFill/>
                </a:ln>
                <a:solidFill>
                  <a:srgbClr val="ECECEC"/>
                </a:solidFill>
                <a:effectLst/>
                <a:latin typeface="Martel Sans"/>
              </a:rPr>
              <a:t>0</a:t>
            </a:r>
            <a:r>
              <a:rPr kumimoji="0" lang="LID4096" altLang="LID4096" sz="1400" b="0" i="0" u="none" strike="noStrike" cap="none" normalizeH="0" baseline="0" dirty="0">
                <a:ln>
                  <a:noFill/>
                </a:ln>
                <a:solidFill>
                  <a:srgbClr val="ECECEC"/>
                </a:solidFill>
                <a:effectLst/>
                <a:latin typeface="Martel Sans"/>
              </a:rPr>
              <a:t>, respectively</a:t>
            </a:r>
            <a:r>
              <a:rPr lang="en-GB" altLang="LID4096" sz="1400" dirty="0">
                <a:latin typeface="Martel Sans"/>
              </a:rPr>
              <a:t>.</a:t>
            </a:r>
            <a:endParaRPr kumimoji="0" lang="en-GB" altLang="LID4096" sz="1400" b="0" i="0" u="none" strike="noStrike" cap="none" normalizeH="0" baseline="0" dirty="0">
              <a:ln>
                <a:noFill/>
              </a:ln>
              <a:solidFill>
                <a:srgbClr val="ECECEC"/>
              </a:solidFill>
              <a:effectLst/>
              <a:latin typeface="Martel Sans"/>
            </a:endParaRPr>
          </a:p>
          <a:p>
            <a:pPr lvl="0" eaLnBrk="0" fontAlgn="base" hangingPunct="0">
              <a:spcBef>
                <a:spcPts val="600"/>
              </a:spcBef>
              <a:spcAft>
                <a:spcPct val="0"/>
              </a:spcAft>
              <a:buFontTx/>
              <a:buAutoNum type="arabicPeriod"/>
            </a:pPr>
            <a:r>
              <a:rPr lang="LID4096" altLang="LID4096" sz="1400" b="1" dirty="0">
                <a:solidFill>
                  <a:srgbClr val="ECECEC"/>
                </a:solidFill>
                <a:latin typeface="Martel Sans"/>
              </a:rPr>
              <a:t>String (str)</a:t>
            </a:r>
            <a:r>
              <a:rPr lang="LID4096" altLang="LID4096" sz="1400" dirty="0">
                <a:solidFill>
                  <a:srgbClr val="ECECEC"/>
                </a:solidFill>
                <a:latin typeface="Martel Sans"/>
              </a:rPr>
              <a:t>: A sequence of Unicode characters.</a:t>
            </a:r>
            <a:endParaRPr lang="en-GB" altLang="LID4096" sz="1400" dirty="0">
              <a:solidFill>
                <a:srgbClr val="ECECEC"/>
              </a:solidFill>
              <a:latin typeface="Martel Sans"/>
            </a:endParaRPr>
          </a:p>
          <a:p>
            <a:pPr lvl="0" eaLnBrk="0" fontAlgn="base" hangingPunct="0">
              <a:spcBef>
                <a:spcPts val="600"/>
              </a:spcBef>
              <a:spcAft>
                <a:spcPct val="0"/>
              </a:spcAft>
              <a:buFontTx/>
              <a:buAutoNum type="arabicPeriod"/>
            </a:pPr>
            <a:r>
              <a:rPr lang="LID4096" altLang="LID4096" sz="1400" b="1" dirty="0">
                <a:solidFill>
                  <a:srgbClr val="ECECEC"/>
                </a:solidFill>
                <a:latin typeface="Söhne"/>
              </a:rPr>
              <a:t>None (</a:t>
            </a:r>
            <a:r>
              <a:rPr lang="LID4096" altLang="LID4096" sz="1400" b="1" dirty="0">
                <a:solidFill>
                  <a:srgbClr val="ECECEC"/>
                </a:solidFill>
                <a:latin typeface="Söhne Mono"/>
              </a:rPr>
              <a:t>None</a:t>
            </a:r>
            <a:r>
              <a:rPr lang="LID4096" altLang="LID4096" sz="1400" b="1" dirty="0">
                <a:solidFill>
                  <a:srgbClr val="ECECEC"/>
                </a:solidFill>
                <a:latin typeface="Söhne"/>
              </a:rPr>
              <a:t>)</a:t>
            </a:r>
            <a:r>
              <a:rPr lang="LID4096" altLang="LID4096" sz="1400" dirty="0">
                <a:solidFill>
                  <a:srgbClr val="ECECEC"/>
                </a:solidFill>
                <a:latin typeface="Söhne"/>
              </a:rPr>
              <a:t>: Represents the absence of a value</a:t>
            </a:r>
            <a:r>
              <a:rPr lang="en-GB" altLang="LID4096" sz="1400" dirty="0">
                <a:solidFill>
                  <a:srgbClr val="ECECEC"/>
                </a:solidFill>
                <a:latin typeface="Söhne"/>
              </a:rPr>
              <a:t>: </a:t>
            </a:r>
            <a:r>
              <a:rPr lang="LID4096" altLang="LID4096" sz="1400" dirty="0">
                <a:solidFill>
                  <a:srgbClr val="ECECEC"/>
                </a:solidFill>
                <a:latin typeface="Söhne"/>
              </a:rPr>
              <a:t>'empty', or 'no value here'.</a:t>
            </a:r>
          </a:p>
          <a:p>
            <a:pPr lvl="0" eaLnBrk="0" fontAlgn="base" hangingPunct="0">
              <a:spcBef>
                <a:spcPct val="0"/>
              </a:spcBef>
              <a:spcAft>
                <a:spcPct val="0"/>
              </a:spcAft>
            </a:pPr>
            <a:endParaRPr lang="LID4096" altLang="LID4096" sz="2000" dirty="0">
              <a:latin typeface="Arial" panose="020B0604020202020204" pitchFamily="34" charset="0"/>
            </a:endParaRPr>
          </a:p>
          <a:p>
            <a:pPr lvl="0" eaLnBrk="0" fontAlgn="base" hangingPunct="0">
              <a:spcBef>
                <a:spcPts val="600"/>
              </a:spcBef>
              <a:spcAft>
                <a:spcPct val="0"/>
              </a:spcAft>
              <a:buFontTx/>
              <a:buAutoNum type="arabicPeriod"/>
            </a:pPr>
            <a:endParaRPr lang="LID4096" altLang="LID4096" sz="1400" dirty="0">
              <a:solidFill>
                <a:srgbClr val="ECECEC"/>
              </a:solidFill>
              <a:latin typeface="Martel Sans"/>
            </a:endParaRPr>
          </a:p>
          <a:p>
            <a:pPr lvl="0" eaLnBrk="0" fontAlgn="base" hangingPunct="0">
              <a:spcBef>
                <a:spcPct val="0"/>
              </a:spcBef>
              <a:spcAft>
                <a:spcPct val="0"/>
              </a:spcAft>
            </a:pPr>
            <a:endParaRPr lang="LID4096" altLang="LID4096" sz="2000" dirty="0">
              <a:latin typeface="Arial" panose="020B0604020202020204" pitchFamily="34" charset="0"/>
            </a:endParaRPr>
          </a:p>
          <a:p>
            <a:pPr marL="0" marR="0" lvl="0" indent="0" algn="l" defTabSz="914400" rtl="0" eaLnBrk="0" fontAlgn="base" latinLnBrk="0" hangingPunct="0">
              <a:spcBef>
                <a:spcPts val="600"/>
              </a:spcBef>
              <a:spcAft>
                <a:spcPct val="0"/>
              </a:spcAft>
              <a:buClrTx/>
              <a:buSzTx/>
              <a:tabLst/>
            </a:pPr>
            <a:endParaRPr kumimoji="0" lang="LID4096" altLang="LID4096" sz="1400" b="0" i="0" u="none" strike="noStrike" cap="none" normalizeH="0" baseline="0" dirty="0">
              <a:ln>
                <a:noFill/>
              </a:ln>
              <a:solidFill>
                <a:srgbClr val="ECECEC"/>
              </a:solidFill>
              <a:effectLst/>
              <a:latin typeface="Martel Sans"/>
            </a:endParaRPr>
          </a:p>
          <a:p>
            <a:pPr marL="0" marR="0" lvl="0" indent="0" algn="l" defTabSz="914400" rtl="0" eaLnBrk="0" fontAlgn="base" latinLnBrk="0" hangingPunct="0">
              <a:spcBef>
                <a:spcPts val="600"/>
              </a:spcBef>
              <a:spcAft>
                <a:spcPct val="0"/>
              </a:spcAft>
              <a:buClrTx/>
              <a:buSzTx/>
              <a:buFontTx/>
              <a:buNone/>
              <a:tabLst/>
            </a:pPr>
            <a:endParaRPr kumimoji="0" lang="LID4096" altLang="LID4096" sz="1400" b="0" i="0" u="none" strike="noStrike" cap="none" normalizeH="0" baseline="0" dirty="0">
              <a:ln>
                <a:noFill/>
              </a:ln>
              <a:solidFill>
                <a:schemeClr val="tx1"/>
              </a:solidFill>
              <a:effectLst/>
              <a:latin typeface="Martel Sans"/>
            </a:endParaRPr>
          </a:p>
        </p:txBody>
      </p:sp>
      <p:sp>
        <p:nvSpPr>
          <p:cNvPr id="14" name="Shape 12">
            <a:extLst>
              <a:ext uri="{FF2B5EF4-FFF2-40B4-BE49-F238E27FC236}">
                <a16:creationId xmlns:a16="http://schemas.microsoft.com/office/drawing/2014/main" id="{D664DED5-1563-6F59-1D17-33C3D7F663F5}"/>
              </a:ext>
            </a:extLst>
          </p:cNvPr>
          <p:cNvSpPr/>
          <p:nvPr/>
        </p:nvSpPr>
        <p:spPr>
          <a:xfrm>
            <a:off x="952063" y="3612939"/>
            <a:ext cx="3398996" cy="1226277"/>
          </a:xfrm>
          <a:prstGeom prst="roundRect">
            <a:avLst>
              <a:gd name="adj" fmla="val 1489"/>
            </a:avLst>
          </a:prstGeom>
          <a:solidFill>
            <a:srgbClr val="221D4C"/>
          </a:solidFill>
          <a:ln/>
        </p:spPr>
      </p:sp>
      <p:sp>
        <p:nvSpPr>
          <p:cNvPr id="15" name="Text 13">
            <a:extLst>
              <a:ext uri="{FF2B5EF4-FFF2-40B4-BE49-F238E27FC236}">
                <a16:creationId xmlns:a16="http://schemas.microsoft.com/office/drawing/2014/main" id="{F5CFA913-6001-1F5E-9404-7B12DC72B25F}"/>
              </a:ext>
            </a:extLst>
          </p:cNvPr>
          <p:cNvSpPr/>
          <p:nvPr/>
        </p:nvSpPr>
        <p:spPr>
          <a:xfrm>
            <a:off x="1107558" y="3744819"/>
            <a:ext cx="3019924"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Comparison and Logical Operations</a:t>
            </a:r>
            <a:endParaRPr lang="en-US" sz="1600" b="1" dirty="0"/>
          </a:p>
        </p:txBody>
      </p:sp>
      <p:sp>
        <p:nvSpPr>
          <p:cNvPr id="16" name="Text 14">
            <a:extLst>
              <a:ext uri="{FF2B5EF4-FFF2-40B4-BE49-F238E27FC236}">
                <a16:creationId xmlns:a16="http://schemas.microsoft.com/office/drawing/2014/main" id="{47E05540-353A-E0AD-C4E3-657F62FFD64A}"/>
              </a:ext>
            </a:extLst>
          </p:cNvPr>
          <p:cNvSpPr/>
          <p:nvPr/>
        </p:nvSpPr>
        <p:spPr>
          <a:xfrm>
            <a:off x="1117808" y="4045336"/>
            <a:ext cx="3088005" cy="869903"/>
          </a:xfrm>
          <a:prstGeom prst="rect">
            <a:avLst/>
          </a:prstGeom>
          <a:noFill/>
          <a:ln/>
        </p:spPr>
        <p:txBody>
          <a:bodyPr wrap="square" rtlCol="0" anchor="t"/>
          <a:lstStyle/>
          <a:p>
            <a:pPr marL="0" indent="0">
              <a:spcBef>
                <a:spcPts val="600"/>
              </a:spcBef>
              <a:buNone/>
            </a:pPr>
            <a:r>
              <a:rPr lang="en-GB" sz="1400" dirty="0">
                <a:solidFill>
                  <a:srgbClr val="ECECEC"/>
                </a:solidFill>
                <a:latin typeface="Martel Sans"/>
              </a:rPr>
              <a:t>C</a:t>
            </a:r>
            <a:r>
              <a:rPr lang="en-GB" sz="1400" b="0" i="0" dirty="0">
                <a:solidFill>
                  <a:srgbClr val="ECECEC"/>
                </a:solidFill>
                <a:effectLst/>
                <a:latin typeface="Martel Sans"/>
              </a:rPr>
              <a:t>ompare two values or combine conditional statements (returns a Boolean)</a:t>
            </a:r>
            <a:endParaRPr lang="en-US" sz="1400" dirty="0">
              <a:latin typeface="Martel Sans"/>
            </a:endParaRPr>
          </a:p>
        </p:txBody>
      </p:sp>
      <p:pic>
        <p:nvPicPr>
          <p:cNvPr id="25" name="Picture 24">
            <a:extLst>
              <a:ext uri="{FF2B5EF4-FFF2-40B4-BE49-F238E27FC236}">
                <a16:creationId xmlns:a16="http://schemas.microsoft.com/office/drawing/2014/main" id="{EB821DA9-7571-1519-E16E-0CA075B3BD98}"/>
              </a:ext>
            </a:extLst>
          </p:cNvPr>
          <p:cNvPicPr>
            <a:picLocks noChangeAspect="1"/>
          </p:cNvPicPr>
          <p:nvPr/>
        </p:nvPicPr>
        <p:blipFill>
          <a:blip r:embed="rId2"/>
          <a:stretch>
            <a:fillRect/>
          </a:stretch>
        </p:blipFill>
        <p:spPr>
          <a:xfrm>
            <a:off x="4406627" y="972699"/>
            <a:ext cx="3677499" cy="708726"/>
          </a:xfrm>
          <a:prstGeom prst="rect">
            <a:avLst/>
          </a:prstGeom>
        </p:spPr>
      </p:pic>
      <p:pic>
        <p:nvPicPr>
          <p:cNvPr id="26" name="Picture 25">
            <a:extLst>
              <a:ext uri="{FF2B5EF4-FFF2-40B4-BE49-F238E27FC236}">
                <a16:creationId xmlns:a16="http://schemas.microsoft.com/office/drawing/2014/main" id="{4211BFA2-01CC-B68F-5938-E339476269CD}"/>
              </a:ext>
            </a:extLst>
          </p:cNvPr>
          <p:cNvPicPr>
            <a:picLocks noChangeAspect="1"/>
          </p:cNvPicPr>
          <p:nvPr/>
        </p:nvPicPr>
        <p:blipFill>
          <a:blip r:embed="rId3"/>
          <a:stretch>
            <a:fillRect/>
          </a:stretch>
        </p:blipFill>
        <p:spPr>
          <a:xfrm>
            <a:off x="952063" y="5055907"/>
            <a:ext cx="4067743" cy="1562318"/>
          </a:xfrm>
          <a:prstGeom prst="rect">
            <a:avLst/>
          </a:prstGeom>
        </p:spPr>
      </p:pic>
      <p:pic>
        <p:nvPicPr>
          <p:cNvPr id="27" name="Picture 26">
            <a:extLst>
              <a:ext uri="{FF2B5EF4-FFF2-40B4-BE49-F238E27FC236}">
                <a16:creationId xmlns:a16="http://schemas.microsoft.com/office/drawing/2014/main" id="{BCDBCC02-4D85-2B79-CE67-11ECF34A0B31}"/>
              </a:ext>
            </a:extLst>
          </p:cNvPr>
          <p:cNvPicPr>
            <a:picLocks noChangeAspect="1"/>
          </p:cNvPicPr>
          <p:nvPr/>
        </p:nvPicPr>
        <p:blipFill>
          <a:blip r:embed="rId4"/>
          <a:stretch>
            <a:fillRect/>
          </a:stretch>
        </p:blipFill>
        <p:spPr>
          <a:xfrm>
            <a:off x="5364088" y="3744819"/>
            <a:ext cx="2458269" cy="2880651"/>
          </a:xfrm>
          <a:prstGeom prst="rect">
            <a:avLst/>
          </a:prstGeom>
        </p:spPr>
      </p:pic>
      <p:pic>
        <p:nvPicPr>
          <p:cNvPr id="30" name="Picture 29">
            <a:extLst>
              <a:ext uri="{FF2B5EF4-FFF2-40B4-BE49-F238E27FC236}">
                <a16:creationId xmlns:a16="http://schemas.microsoft.com/office/drawing/2014/main" id="{AE264160-2B29-CD22-6F25-22E08B18D895}"/>
              </a:ext>
            </a:extLst>
          </p:cNvPr>
          <p:cNvPicPr>
            <a:picLocks noChangeAspect="1"/>
          </p:cNvPicPr>
          <p:nvPr/>
        </p:nvPicPr>
        <p:blipFill>
          <a:blip r:embed="rId5"/>
          <a:stretch>
            <a:fillRect/>
          </a:stretch>
        </p:blipFill>
        <p:spPr>
          <a:xfrm>
            <a:off x="4410876" y="1697252"/>
            <a:ext cx="3031121" cy="810551"/>
          </a:xfrm>
          <a:prstGeom prst="rect">
            <a:avLst/>
          </a:prstGeom>
        </p:spPr>
      </p:pic>
    </p:spTree>
    <p:extLst>
      <p:ext uri="{BB962C8B-B14F-4D97-AF65-F5344CB8AC3E}">
        <p14:creationId xmlns:p14="http://schemas.microsoft.com/office/powerpoint/2010/main" val="415044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6961"/>
          </a:xfrm>
        </p:spPr>
        <p:txBody>
          <a:bodyPr>
            <a:normAutofit fontScale="90000"/>
          </a:bodyPr>
          <a:lstStyle/>
          <a:p>
            <a:r>
              <a:rPr lang="en-US" sz="2800" dirty="0"/>
              <a:t>Convert between data types</a:t>
            </a:r>
          </a:p>
        </p:txBody>
      </p:sp>
      <p:sp>
        <p:nvSpPr>
          <p:cNvPr id="6" name="Text 4">
            <a:extLst>
              <a:ext uri="{FF2B5EF4-FFF2-40B4-BE49-F238E27FC236}">
                <a16:creationId xmlns:a16="http://schemas.microsoft.com/office/drawing/2014/main" id="{B9E6AD6D-BE70-9B4C-A988-952CB7AB7BD0}"/>
              </a:ext>
            </a:extLst>
          </p:cNvPr>
          <p:cNvSpPr/>
          <p:nvPr/>
        </p:nvSpPr>
        <p:spPr>
          <a:xfrm>
            <a:off x="3993952" y="1380173"/>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Numeric Types</a:t>
            </a:r>
            <a:endParaRPr lang="en-US" sz="1600" b="1" dirty="0"/>
          </a:p>
        </p:txBody>
      </p:sp>
      <p:sp>
        <p:nvSpPr>
          <p:cNvPr id="9" name="Text 7">
            <a:extLst>
              <a:ext uri="{FF2B5EF4-FFF2-40B4-BE49-F238E27FC236}">
                <a16:creationId xmlns:a16="http://schemas.microsoft.com/office/drawing/2014/main" id="{826180AE-7CDF-48EE-09C6-A80AAEF006E5}"/>
              </a:ext>
            </a:extLst>
          </p:cNvPr>
          <p:cNvSpPr/>
          <p:nvPr/>
        </p:nvSpPr>
        <p:spPr>
          <a:xfrm>
            <a:off x="262999" y="1064216"/>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Strings, Booleans, None</a:t>
            </a:r>
            <a:endParaRPr lang="en-US" sz="1600" b="1" dirty="0"/>
          </a:p>
        </p:txBody>
      </p:sp>
      <p:sp>
        <p:nvSpPr>
          <p:cNvPr id="15" name="Text 13">
            <a:extLst>
              <a:ext uri="{FF2B5EF4-FFF2-40B4-BE49-F238E27FC236}">
                <a16:creationId xmlns:a16="http://schemas.microsoft.com/office/drawing/2014/main" id="{F5CFA913-6001-1F5E-9404-7B12DC72B25F}"/>
              </a:ext>
            </a:extLst>
          </p:cNvPr>
          <p:cNvSpPr/>
          <p:nvPr/>
        </p:nvSpPr>
        <p:spPr>
          <a:xfrm>
            <a:off x="252749" y="3696666"/>
            <a:ext cx="3019924"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Comparison and Logical Operations</a:t>
            </a:r>
            <a:endParaRPr lang="en-US" sz="1600" b="1" dirty="0"/>
          </a:p>
        </p:txBody>
      </p:sp>
      <p:pic>
        <p:nvPicPr>
          <p:cNvPr id="23" name="Picture 22">
            <a:extLst>
              <a:ext uri="{FF2B5EF4-FFF2-40B4-BE49-F238E27FC236}">
                <a16:creationId xmlns:a16="http://schemas.microsoft.com/office/drawing/2014/main" id="{1B8643CD-A147-FC60-4B3E-30C15CCA8B35}"/>
              </a:ext>
            </a:extLst>
          </p:cNvPr>
          <p:cNvPicPr>
            <a:picLocks noChangeAspect="1"/>
          </p:cNvPicPr>
          <p:nvPr/>
        </p:nvPicPr>
        <p:blipFill>
          <a:blip r:embed="rId2"/>
          <a:stretch>
            <a:fillRect/>
          </a:stretch>
        </p:blipFill>
        <p:spPr>
          <a:xfrm>
            <a:off x="4836966" y="865664"/>
            <a:ext cx="3849833" cy="1367083"/>
          </a:xfrm>
          <a:prstGeom prst="rect">
            <a:avLst/>
          </a:prstGeom>
        </p:spPr>
      </p:pic>
      <p:pic>
        <p:nvPicPr>
          <p:cNvPr id="24" name="Picture 23">
            <a:extLst>
              <a:ext uri="{FF2B5EF4-FFF2-40B4-BE49-F238E27FC236}">
                <a16:creationId xmlns:a16="http://schemas.microsoft.com/office/drawing/2014/main" id="{348C1CC4-9B67-1174-7891-FFA6DE0C9D70}"/>
              </a:ext>
            </a:extLst>
          </p:cNvPr>
          <p:cNvPicPr>
            <a:picLocks noChangeAspect="1"/>
          </p:cNvPicPr>
          <p:nvPr/>
        </p:nvPicPr>
        <p:blipFill>
          <a:blip r:embed="rId3"/>
          <a:stretch>
            <a:fillRect/>
          </a:stretch>
        </p:blipFill>
        <p:spPr>
          <a:xfrm>
            <a:off x="4873614" y="2301542"/>
            <a:ext cx="3813185" cy="1002184"/>
          </a:xfrm>
          <a:prstGeom prst="rect">
            <a:avLst/>
          </a:prstGeom>
        </p:spPr>
      </p:pic>
      <p:pic>
        <p:nvPicPr>
          <p:cNvPr id="29" name="Picture 28">
            <a:extLst>
              <a:ext uri="{FF2B5EF4-FFF2-40B4-BE49-F238E27FC236}">
                <a16:creationId xmlns:a16="http://schemas.microsoft.com/office/drawing/2014/main" id="{F0A4D623-5CEE-D8C5-EB9A-FF5429DE7B7B}"/>
              </a:ext>
            </a:extLst>
          </p:cNvPr>
          <p:cNvPicPr>
            <a:picLocks noChangeAspect="1"/>
          </p:cNvPicPr>
          <p:nvPr/>
        </p:nvPicPr>
        <p:blipFill>
          <a:blip r:embed="rId4"/>
          <a:stretch>
            <a:fillRect/>
          </a:stretch>
        </p:blipFill>
        <p:spPr>
          <a:xfrm>
            <a:off x="240235" y="2481603"/>
            <a:ext cx="4112008" cy="760883"/>
          </a:xfrm>
          <a:prstGeom prst="rect">
            <a:avLst/>
          </a:prstGeom>
        </p:spPr>
      </p:pic>
      <p:pic>
        <p:nvPicPr>
          <p:cNvPr id="3" name="Picture 2">
            <a:extLst>
              <a:ext uri="{FF2B5EF4-FFF2-40B4-BE49-F238E27FC236}">
                <a16:creationId xmlns:a16="http://schemas.microsoft.com/office/drawing/2014/main" id="{22AFE983-0638-FA2E-717D-F7A5AF2E250B}"/>
              </a:ext>
            </a:extLst>
          </p:cNvPr>
          <p:cNvPicPr>
            <a:picLocks noChangeAspect="1"/>
          </p:cNvPicPr>
          <p:nvPr/>
        </p:nvPicPr>
        <p:blipFill>
          <a:blip r:embed="rId5"/>
          <a:stretch>
            <a:fillRect/>
          </a:stretch>
        </p:blipFill>
        <p:spPr>
          <a:xfrm>
            <a:off x="290495" y="850394"/>
            <a:ext cx="3724349" cy="698812"/>
          </a:xfrm>
          <a:prstGeom prst="rect">
            <a:avLst/>
          </a:prstGeom>
        </p:spPr>
      </p:pic>
      <p:pic>
        <p:nvPicPr>
          <p:cNvPr id="4" name="Picture 3">
            <a:extLst>
              <a:ext uri="{FF2B5EF4-FFF2-40B4-BE49-F238E27FC236}">
                <a16:creationId xmlns:a16="http://schemas.microsoft.com/office/drawing/2014/main" id="{47794740-5E43-51B2-C2D3-972D2C2E99AC}"/>
              </a:ext>
            </a:extLst>
          </p:cNvPr>
          <p:cNvPicPr>
            <a:picLocks noChangeAspect="1"/>
          </p:cNvPicPr>
          <p:nvPr/>
        </p:nvPicPr>
        <p:blipFill>
          <a:blip r:embed="rId6"/>
          <a:stretch>
            <a:fillRect/>
          </a:stretch>
        </p:blipFill>
        <p:spPr>
          <a:xfrm>
            <a:off x="252749" y="1640998"/>
            <a:ext cx="3724349" cy="711898"/>
          </a:xfrm>
          <a:prstGeom prst="rect">
            <a:avLst/>
          </a:prstGeom>
        </p:spPr>
      </p:pic>
      <p:pic>
        <p:nvPicPr>
          <p:cNvPr id="5" name="Picture 4">
            <a:extLst>
              <a:ext uri="{FF2B5EF4-FFF2-40B4-BE49-F238E27FC236}">
                <a16:creationId xmlns:a16="http://schemas.microsoft.com/office/drawing/2014/main" id="{29C3D5D2-8DE8-ACE5-2830-EE65E1ABB218}"/>
              </a:ext>
            </a:extLst>
          </p:cNvPr>
          <p:cNvPicPr>
            <a:picLocks noChangeAspect="1"/>
          </p:cNvPicPr>
          <p:nvPr/>
        </p:nvPicPr>
        <p:blipFill>
          <a:blip r:embed="rId7"/>
          <a:stretch>
            <a:fillRect/>
          </a:stretch>
        </p:blipFill>
        <p:spPr>
          <a:xfrm>
            <a:off x="140117" y="3801608"/>
            <a:ext cx="4390577" cy="2952329"/>
          </a:xfrm>
          <a:prstGeom prst="rect">
            <a:avLst/>
          </a:prstGeom>
        </p:spPr>
      </p:pic>
      <p:pic>
        <p:nvPicPr>
          <p:cNvPr id="7" name="Picture 6">
            <a:extLst>
              <a:ext uri="{FF2B5EF4-FFF2-40B4-BE49-F238E27FC236}">
                <a16:creationId xmlns:a16="http://schemas.microsoft.com/office/drawing/2014/main" id="{966E42F3-8D45-B702-05E7-433035955299}"/>
              </a:ext>
            </a:extLst>
          </p:cNvPr>
          <p:cNvPicPr>
            <a:picLocks noChangeAspect="1"/>
          </p:cNvPicPr>
          <p:nvPr/>
        </p:nvPicPr>
        <p:blipFill>
          <a:blip r:embed="rId8"/>
          <a:stretch>
            <a:fillRect/>
          </a:stretch>
        </p:blipFill>
        <p:spPr>
          <a:xfrm>
            <a:off x="241261" y="3885565"/>
            <a:ext cx="2279577" cy="1323854"/>
          </a:xfrm>
          <a:prstGeom prst="rect">
            <a:avLst/>
          </a:prstGeom>
        </p:spPr>
      </p:pic>
      <p:pic>
        <p:nvPicPr>
          <p:cNvPr id="11" name="Picture 10">
            <a:extLst>
              <a:ext uri="{FF2B5EF4-FFF2-40B4-BE49-F238E27FC236}">
                <a16:creationId xmlns:a16="http://schemas.microsoft.com/office/drawing/2014/main" id="{056B0BFA-5D34-834B-2B66-FF1F3CC20CEC}"/>
              </a:ext>
            </a:extLst>
          </p:cNvPr>
          <p:cNvPicPr>
            <a:picLocks noChangeAspect="1"/>
          </p:cNvPicPr>
          <p:nvPr/>
        </p:nvPicPr>
        <p:blipFill>
          <a:blip r:embed="rId9"/>
          <a:stretch>
            <a:fillRect/>
          </a:stretch>
        </p:blipFill>
        <p:spPr>
          <a:xfrm>
            <a:off x="203736" y="5320367"/>
            <a:ext cx="4326960" cy="415338"/>
          </a:xfrm>
          <a:prstGeom prst="rect">
            <a:avLst/>
          </a:prstGeom>
        </p:spPr>
      </p:pic>
      <p:pic>
        <p:nvPicPr>
          <p:cNvPr id="12" name="Picture 11">
            <a:extLst>
              <a:ext uri="{FF2B5EF4-FFF2-40B4-BE49-F238E27FC236}">
                <a16:creationId xmlns:a16="http://schemas.microsoft.com/office/drawing/2014/main" id="{15957B62-777C-FF74-1436-5B19BC661C43}"/>
              </a:ext>
            </a:extLst>
          </p:cNvPr>
          <p:cNvPicPr>
            <a:picLocks noChangeAspect="1"/>
          </p:cNvPicPr>
          <p:nvPr/>
        </p:nvPicPr>
        <p:blipFill>
          <a:blip r:embed="rId10"/>
          <a:stretch>
            <a:fillRect/>
          </a:stretch>
        </p:blipFill>
        <p:spPr>
          <a:xfrm>
            <a:off x="198930" y="5906009"/>
            <a:ext cx="3886608" cy="622990"/>
          </a:xfrm>
          <a:prstGeom prst="rect">
            <a:avLst/>
          </a:prstGeom>
        </p:spPr>
      </p:pic>
      <p:pic>
        <p:nvPicPr>
          <p:cNvPr id="22" name="Picture 21">
            <a:extLst>
              <a:ext uri="{FF2B5EF4-FFF2-40B4-BE49-F238E27FC236}">
                <a16:creationId xmlns:a16="http://schemas.microsoft.com/office/drawing/2014/main" id="{97068DD0-D381-0CA2-28A9-2101DA43289F}"/>
              </a:ext>
            </a:extLst>
          </p:cNvPr>
          <p:cNvPicPr>
            <a:picLocks noChangeAspect="1"/>
          </p:cNvPicPr>
          <p:nvPr/>
        </p:nvPicPr>
        <p:blipFill>
          <a:blip r:embed="rId7"/>
          <a:stretch>
            <a:fillRect/>
          </a:stretch>
        </p:blipFill>
        <p:spPr>
          <a:xfrm>
            <a:off x="4594313" y="3801608"/>
            <a:ext cx="4326959" cy="2952330"/>
          </a:xfrm>
          <a:prstGeom prst="rect">
            <a:avLst/>
          </a:prstGeom>
        </p:spPr>
      </p:pic>
      <p:pic>
        <p:nvPicPr>
          <p:cNvPr id="18" name="Picture 17">
            <a:extLst>
              <a:ext uri="{FF2B5EF4-FFF2-40B4-BE49-F238E27FC236}">
                <a16:creationId xmlns:a16="http://schemas.microsoft.com/office/drawing/2014/main" id="{5006D711-D90C-F78B-C51E-A39E48F4A26B}"/>
              </a:ext>
            </a:extLst>
          </p:cNvPr>
          <p:cNvPicPr>
            <a:picLocks noChangeAspect="1"/>
          </p:cNvPicPr>
          <p:nvPr/>
        </p:nvPicPr>
        <p:blipFill>
          <a:blip r:embed="rId11"/>
          <a:stretch>
            <a:fillRect/>
          </a:stretch>
        </p:blipFill>
        <p:spPr>
          <a:xfrm>
            <a:off x="4680384" y="3906886"/>
            <a:ext cx="2371611" cy="1203504"/>
          </a:xfrm>
          <a:prstGeom prst="rect">
            <a:avLst/>
          </a:prstGeom>
        </p:spPr>
      </p:pic>
      <p:pic>
        <p:nvPicPr>
          <p:cNvPr id="19" name="Picture 18">
            <a:extLst>
              <a:ext uri="{FF2B5EF4-FFF2-40B4-BE49-F238E27FC236}">
                <a16:creationId xmlns:a16="http://schemas.microsoft.com/office/drawing/2014/main" id="{B0AC323B-A7B0-192C-9125-B0CFDD3386E7}"/>
              </a:ext>
            </a:extLst>
          </p:cNvPr>
          <p:cNvPicPr>
            <a:picLocks noChangeAspect="1"/>
          </p:cNvPicPr>
          <p:nvPr/>
        </p:nvPicPr>
        <p:blipFill>
          <a:blip r:embed="rId12"/>
          <a:stretch>
            <a:fillRect/>
          </a:stretch>
        </p:blipFill>
        <p:spPr>
          <a:xfrm>
            <a:off x="4711013" y="5173026"/>
            <a:ext cx="3037076" cy="764579"/>
          </a:xfrm>
          <a:prstGeom prst="rect">
            <a:avLst/>
          </a:prstGeom>
        </p:spPr>
      </p:pic>
      <p:pic>
        <p:nvPicPr>
          <p:cNvPr id="20" name="Picture 19">
            <a:extLst>
              <a:ext uri="{FF2B5EF4-FFF2-40B4-BE49-F238E27FC236}">
                <a16:creationId xmlns:a16="http://schemas.microsoft.com/office/drawing/2014/main" id="{672D8BF8-FFF5-FEE1-0A89-578B754B8D2A}"/>
              </a:ext>
            </a:extLst>
          </p:cNvPr>
          <p:cNvPicPr>
            <a:picLocks noChangeAspect="1"/>
          </p:cNvPicPr>
          <p:nvPr/>
        </p:nvPicPr>
        <p:blipFill>
          <a:blip r:embed="rId13"/>
          <a:stretch>
            <a:fillRect/>
          </a:stretch>
        </p:blipFill>
        <p:spPr>
          <a:xfrm>
            <a:off x="4711013" y="6029733"/>
            <a:ext cx="3447683" cy="481401"/>
          </a:xfrm>
          <a:prstGeom prst="rect">
            <a:avLst/>
          </a:prstGeom>
        </p:spPr>
      </p:pic>
      <p:sp>
        <p:nvSpPr>
          <p:cNvPr id="28" name="Title 1">
            <a:extLst>
              <a:ext uri="{FF2B5EF4-FFF2-40B4-BE49-F238E27FC236}">
                <a16:creationId xmlns:a16="http://schemas.microsoft.com/office/drawing/2014/main" id="{AFE5407C-626C-EEC4-B7F7-6F21F786F894}"/>
              </a:ext>
            </a:extLst>
          </p:cNvPr>
          <p:cNvSpPr txBox="1">
            <a:spLocks/>
          </p:cNvSpPr>
          <p:nvPr/>
        </p:nvSpPr>
        <p:spPr>
          <a:xfrm>
            <a:off x="661651" y="3034799"/>
            <a:ext cx="8229600" cy="95457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Examples: Numerical and Bool.</a:t>
            </a:r>
          </a:p>
        </p:txBody>
      </p:sp>
    </p:spTree>
    <p:extLst>
      <p:ext uri="{BB962C8B-B14F-4D97-AF65-F5344CB8AC3E}">
        <p14:creationId xmlns:p14="http://schemas.microsoft.com/office/powerpoint/2010/main" val="320068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4">
            <a:extLst>
              <a:ext uri="{FF2B5EF4-FFF2-40B4-BE49-F238E27FC236}">
                <a16:creationId xmlns:a16="http://schemas.microsoft.com/office/drawing/2014/main" id="{B9E6AD6D-BE70-9B4C-A988-952CB7AB7BD0}"/>
              </a:ext>
            </a:extLst>
          </p:cNvPr>
          <p:cNvSpPr/>
          <p:nvPr/>
        </p:nvSpPr>
        <p:spPr>
          <a:xfrm>
            <a:off x="3993952" y="1380173"/>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Numeric Types</a:t>
            </a:r>
            <a:endParaRPr lang="en-US" sz="1600" b="1" dirty="0"/>
          </a:p>
        </p:txBody>
      </p:sp>
      <p:sp>
        <p:nvSpPr>
          <p:cNvPr id="9" name="Text 7">
            <a:extLst>
              <a:ext uri="{FF2B5EF4-FFF2-40B4-BE49-F238E27FC236}">
                <a16:creationId xmlns:a16="http://schemas.microsoft.com/office/drawing/2014/main" id="{826180AE-7CDF-48EE-09C6-A80AAEF006E5}"/>
              </a:ext>
            </a:extLst>
          </p:cNvPr>
          <p:cNvSpPr/>
          <p:nvPr/>
        </p:nvSpPr>
        <p:spPr>
          <a:xfrm>
            <a:off x="262999" y="1064216"/>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Strings, Booleans, None</a:t>
            </a:r>
            <a:endParaRPr lang="en-US" sz="1600" b="1" dirty="0"/>
          </a:p>
        </p:txBody>
      </p:sp>
      <p:sp>
        <p:nvSpPr>
          <p:cNvPr id="15" name="Text 13">
            <a:extLst>
              <a:ext uri="{FF2B5EF4-FFF2-40B4-BE49-F238E27FC236}">
                <a16:creationId xmlns:a16="http://schemas.microsoft.com/office/drawing/2014/main" id="{F5CFA913-6001-1F5E-9404-7B12DC72B25F}"/>
              </a:ext>
            </a:extLst>
          </p:cNvPr>
          <p:cNvSpPr/>
          <p:nvPr/>
        </p:nvSpPr>
        <p:spPr>
          <a:xfrm>
            <a:off x="252749" y="3696666"/>
            <a:ext cx="3019924"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Comparison and Logical Operations</a:t>
            </a:r>
            <a:endParaRPr lang="en-US" sz="1600" b="1" dirty="0"/>
          </a:p>
        </p:txBody>
      </p:sp>
      <p:sp>
        <p:nvSpPr>
          <p:cNvPr id="14" name="Shape 3">
            <a:extLst>
              <a:ext uri="{FF2B5EF4-FFF2-40B4-BE49-F238E27FC236}">
                <a16:creationId xmlns:a16="http://schemas.microsoft.com/office/drawing/2014/main" id="{A12EDBFF-949D-97C3-A71C-A08D4D4A56B1}"/>
              </a:ext>
            </a:extLst>
          </p:cNvPr>
          <p:cNvSpPr/>
          <p:nvPr/>
        </p:nvSpPr>
        <p:spPr>
          <a:xfrm>
            <a:off x="5076056" y="1405414"/>
            <a:ext cx="3398996" cy="2481561"/>
          </a:xfrm>
          <a:prstGeom prst="roundRect">
            <a:avLst>
              <a:gd name="adj" fmla="val 1379"/>
            </a:avLst>
          </a:prstGeom>
          <a:solidFill>
            <a:srgbClr val="221D4C"/>
          </a:solidFill>
          <a:ln/>
        </p:spPr>
      </p:sp>
      <p:sp>
        <p:nvSpPr>
          <p:cNvPr id="16" name="Text 4">
            <a:extLst>
              <a:ext uri="{FF2B5EF4-FFF2-40B4-BE49-F238E27FC236}">
                <a16:creationId xmlns:a16="http://schemas.microsoft.com/office/drawing/2014/main" id="{F0901923-7461-B905-455A-ABE326E0012E}"/>
              </a:ext>
            </a:extLst>
          </p:cNvPr>
          <p:cNvSpPr/>
          <p:nvPr/>
        </p:nvSpPr>
        <p:spPr>
          <a:xfrm>
            <a:off x="5231552" y="1560910"/>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Sequence Types</a:t>
            </a:r>
            <a:endParaRPr lang="en-US" sz="1600" b="1" dirty="0"/>
          </a:p>
        </p:txBody>
      </p:sp>
      <p:sp>
        <p:nvSpPr>
          <p:cNvPr id="17" name="Text 5">
            <a:extLst>
              <a:ext uri="{FF2B5EF4-FFF2-40B4-BE49-F238E27FC236}">
                <a16:creationId xmlns:a16="http://schemas.microsoft.com/office/drawing/2014/main" id="{000C008D-C347-9085-2C07-2E56551F4AC7}"/>
              </a:ext>
            </a:extLst>
          </p:cNvPr>
          <p:cNvSpPr/>
          <p:nvPr/>
        </p:nvSpPr>
        <p:spPr>
          <a:xfrm>
            <a:off x="5231552" y="1897143"/>
            <a:ext cx="3088005" cy="1666965"/>
          </a:xfrm>
          <a:prstGeom prst="rect">
            <a:avLst/>
          </a:prstGeom>
          <a:noFill/>
          <a:ln/>
        </p:spPr>
        <p:txBody>
          <a:bodyPr wrap="square" rtlCol="0" anchor="t"/>
          <a:lstStyle/>
          <a:p>
            <a:pPr eaLnBrk="0" fontAlgn="base" hangingPunct="0">
              <a:spcBef>
                <a:spcPct val="0"/>
              </a:spcBef>
              <a:spcAft>
                <a:spcPct val="0"/>
              </a:spcAft>
              <a:buFontTx/>
              <a:buAutoNum type="arabicPeriod"/>
            </a:pPr>
            <a:r>
              <a:rPr kumimoji="0" lang="en-GB" altLang="LID4096" sz="1400" b="1" i="0" u="none" strike="noStrike" cap="none" normalizeH="0" baseline="0" dirty="0">
                <a:ln>
                  <a:noFill/>
                </a:ln>
                <a:solidFill>
                  <a:srgbClr val="ECECEC"/>
                </a:solidFill>
                <a:effectLst/>
                <a:latin typeface="Martel Sans"/>
              </a:rPr>
              <a:t> </a:t>
            </a:r>
            <a:r>
              <a:rPr kumimoji="0" lang="LID4096" altLang="LID4096" sz="1400" b="1" i="0" u="none" strike="noStrike" cap="none" normalizeH="0" baseline="0" dirty="0">
                <a:ln>
                  <a:noFill/>
                </a:ln>
                <a:solidFill>
                  <a:srgbClr val="ECECEC"/>
                </a:solidFill>
                <a:effectLst/>
                <a:latin typeface="Martel Sans"/>
              </a:rPr>
              <a:t>List</a:t>
            </a:r>
            <a:r>
              <a:rPr kumimoji="0" lang="en-GB" altLang="LID4096" sz="1400" b="1" i="0" u="none" strike="noStrike" cap="none" normalizeH="0" baseline="0" dirty="0">
                <a:ln>
                  <a:noFill/>
                </a:ln>
                <a:solidFill>
                  <a:srgbClr val="ECECEC"/>
                </a:solidFill>
                <a:effectLst/>
                <a:latin typeface="Martel Sans"/>
              </a:rPr>
              <a:t> (list)</a:t>
            </a:r>
            <a:r>
              <a:rPr kumimoji="0" lang="LID4096" altLang="LID4096" sz="1400" b="0" i="0" u="none" strike="noStrike" cap="none" normalizeH="0" baseline="0" dirty="0">
                <a:ln>
                  <a:noFill/>
                </a:ln>
                <a:solidFill>
                  <a:srgbClr val="ECECEC"/>
                </a:solidFill>
                <a:effectLst/>
                <a:latin typeface="Martel Sans"/>
              </a:rPr>
              <a:t>: An ordered and mutable sequence of items.</a:t>
            </a:r>
            <a:r>
              <a:rPr lang="en-US" sz="1400" dirty="0">
                <a:latin typeface="Martel Sans"/>
              </a:rPr>
              <a:t> </a:t>
            </a:r>
            <a:endParaRPr lang="en-US" sz="1400" dirty="0">
              <a:solidFill>
                <a:schemeClr val="bg1"/>
              </a:solidFill>
              <a:latin typeface="Martel Sans"/>
            </a:endParaRPr>
          </a:p>
          <a:p>
            <a:pPr marL="628650" lvl="1" indent="-171450" eaLnBrk="0" fontAlgn="base" hangingPunct="0">
              <a:spcBef>
                <a:spcPct val="0"/>
              </a:spcBef>
              <a:spcAft>
                <a:spcPct val="0"/>
              </a:spcAft>
              <a:buClr>
                <a:schemeClr val="bg1"/>
              </a:buClr>
              <a:buFont typeface="Calibri" panose="020F0502020204030204" pitchFamily="34" charset="0"/>
              <a:buChar char="→"/>
            </a:pPr>
            <a:r>
              <a:rPr lang="en-US" sz="1400" dirty="0">
                <a:solidFill>
                  <a:schemeClr val="bg1"/>
                </a:solidFill>
                <a:latin typeface="Martel Sans"/>
              </a:rPr>
              <a:t>[ x, y ]  </a:t>
            </a:r>
          </a:p>
          <a:p>
            <a:pPr marL="171450" indent="-171450" eaLnBrk="0" fontAlgn="base" hangingPunct="0">
              <a:spcBef>
                <a:spcPct val="0"/>
              </a:spcBef>
              <a:spcAft>
                <a:spcPct val="0"/>
              </a:spcAft>
              <a:buFont typeface="Wingdings" panose="05000000000000000000" pitchFamily="2" charset="2"/>
              <a:buChar char="Ø"/>
            </a:pPr>
            <a:endParaRPr lang="en-US" sz="1050" dirty="0"/>
          </a:p>
          <a:p>
            <a:pPr eaLnBrk="0" fontAlgn="base" hangingPunct="0">
              <a:spcBef>
                <a:spcPct val="0"/>
              </a:spcBef>
              <a:spcAft>
                <a:spcPct val="0"/>
              </a:spcAft>
            </a:pPr>
            <a:r>
              <a:rPr kumimoji="0" lang="en-GB" altLang="LID4096" sz="1400" b="1" i="0" u="none" strike="noStrike" cap="none" normalizeH="0" baseline="0" dirty="0">
                <a:ln>
                  <a:noFill/>
                </a:ln>
                <a:solidFill>
                  <a:srgbClr val="ECECEC"/>
                </a:solidFill>
                <a:effectLst/>
                <a:latin typeface="Martel Sans"/>
              </a:rPr>
              <a:t>2. </a:t>
            </a:r>
            <a:r>
              <a:rPr kumimoji="0" lang="LID4096" altLang="LID4096" sz="1400" b="1" i="0" u="none" strike="noStrike" cap="none" normalizeH="0" baseline="0" dirty="0">
                <a:ln>
                  <a:noFill/>
                </a:ln>
                <a:solidFill>
                  <a:srgbClr val="ECECEC"/>
                </a:solidFill>
                <a:effectLst/>
                <a:latin typeface="Martel Sans"/>
              </a:rPr>
              <a:t>Tuple (tuple)</a:t>
            </a:r>
            <a:r>
              <a:rPr kumimoji="0" lang="LID4096" altLang="LID4096" sz="1400" b="0" i="0" u="none" strike="noStrike" cap="none" normalizeH="0" baseline="0" dirty="0">
                <a:ln>
                  <a:noFill/>
                </a:ln>
                <a:solidFill>
                  <a:srgbClr val="ECECEC"/>
                </a:solidFill>
                <a:effectLst/>
                <a:latin typeface="Martel Sans"/>
              </a:rPr>
              <a:t>: An ordered and immutable sequence of items.</a:t>
            </a:r>
            <a:r>
              <a:rPr lang="en-US" sz="1400" dirty="0">
                <a:latin typeface="Martel Sans"/>
              </a:rPr>
              <a:t> </a:t>
            </a:r>
            <a:endParaRPr lang="en-US" sz="1400" dirty="0">
              <a:solidFill>
                <a:schemeClr val="bg1"/>
              </a:solidFill>
              <a:latin typeface="Martel Sans"/>
            </a:endParaRPr>
          </a:p>
          <a:p>
            <a:pPr marL="628650" lvl="1" indent="-171450" eaLnBrk="0" fontAlgn="base" hangingPunct="0">
              <a:spcBef>
                <a:spcPct val="0"/>
              </a:spcBef>
              <a:spcAft>
                <a:spcPct val="0"/>
              </a:spcAft>
              <a:buClr>
                <a:schemeClr val="bg1"/>
              </a:buClr>
              <a:buFont typeface="Calibri" panose="020F0502020204030204" pitchFamily="34" charset="0"/>
              <a:buChar char="→"/>
            </a:pPr>
            <a:r>
              <a:rPr lang="en-US" sz="1400" dirty="0">
                <a:solidFill>
                  <a:schemeClr val="bg1"/>
                </a:solidFill>
                <a:latin typeface="Martel Sans"/>
              </a:rPr>
              <a:t> = ( x , y )  </a:t>
            </a:r>
          </a:p>
          <a:p>
            <a:pPr marL="0" marR="0" lvl="0" indent="0" algn="l" defTabSz="914400" rtl="0" eaLnBrk="0" fontAlgn="base" latinLnBrk="0" hangingPunct="0">
              <a:lnSpc>
                <a:spcPct val="100000"/>
              </a:lnSpc>
              <a:spcBef>
                <a:spcPct val="0"/>
              </a:spcBef>
              <a:spcAft>
                <a:spcPct val="0"/>
              </a:spcAft>
              <a:buClrTx/>
              <a:buSzTx/>
              <a:tabLst/>
            </a:pPr>
            <a:endParaRPr kumimoji="0" lang="en-GB" altLang="LID4096" sz="1400" b="0" i="0" u="none" strike="noStrike" cap="none" normalizeH="0" baseline="0" dirty="0">
              <a:ln>
                <a:noFill/>
              </a:ln>
              <a:solidFill>
                <a:srgbClr val="ECECEC"/>
              </a:solidFill>
              <a:effectLst/>
              <a:latin typeface="Martel Sans"/>
            </a:endParaRPr>
          </a:p>
        </p:txBody>
      </p:sp>
      <p:sp>
        <p:nvSpPr>
          <p:cNvPr id="21" name="Shape 6">
            <a:extLst>
              <a:ext uri="{FF2B5EF4-FFF2-40B4-BE49-F238E27FC236}">
                <a16:creationId xmlns:a16="http://schemas.microsoft.com/office/drawing/2014/main" id="{E54EC531-0FE7-9E94-4136-B91E908106D3}"/>
              </a:ext>
            </a:extLst>
          </p:cNvPr>
          <p:cNvSpPr/>
          <p:nvPr/>
        </p:nvSpPr>
        <p:spPr>
          <a:xfrm>
            <a:off x="5076056" y="3957274"/>
            <a:ext cx="3398996" cy="2481561"/>
          </a:xfrm>
          <a:prstGeom prst="roundRect">
            <a:avLst>
              <a:gd name="adj" fmla="val 1379"/>
            </a:avLst>
          </a:prstGeom>
          <a:solidFill>
            <a:srgbClr val="221D4C"/>
          </a:solidFill>
          <a:ln/>
        </p:spPr>
        <p:txBody>
          <a:bodyPr/>
          <a:lstStyle/>
          <a:p>
            <a:endParaRPr lang="LID4096" dirty="0"/>
          </a:p>
        </p:txBody>
      </p:sp>
      <p:sp>
        <p:nvSpPr>
          <p:cNvPr id="25" name="Text 7">
            <a:extLst>
              <a:ext uri="{FF2B5EF4-FFF2-40B4-BE49-F238E27FC236}">
                <a16:creationId xmlns:a16="http://schemas.microsoft.com/office/drawing/2014/main" id="{E659FA42-4A8F-3D42-4190-12BF2B38EA08}"/>
              </a:ext>
            </a:extLst>
          </p:cNvPr>
          <p:cNvSpPr/>
          <p:nvPr/>
        </p:nvSpPr>
        <p:spPr>
          <a:xfrm>
            <a:off x="5231551" y="4112770"/>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rPr>
              <a:t>Sets and Mapping Structures</a:t>
            </a:r>
            <a:endParaRPr lang="en-US" sz="1600" b="1" dirty="0"/>
          </a:p>
        </p:txBody>
      </p:sp>
      <p:sp>
        <p:nvSpPr>
          <p:cNvPr id="26" name="Text 8">
            <a:extLst>
              <a:ext uri="{FF2B5EF4-FFF2-40B4-BE49-F238E27FC236}">
                <a16:creationId xmlns:a16="http://schemas.microsoft.com/office/drawing/2014/main" id="{BFB34BEA-291B-0B4B-D2B0-3284BC4BA619}"/>
              </a:ext>
            </a:extLst>
          </p:cNvPr>
          <p:cNvSpPr/>
          <p:nvPr/>
        </p:nvSpPr>
        <p:spPr>
          <a:xfrm>
            <a:off x="5231551" y="4449002"/>
            <a:ext cx="3088005" cy="2238494"/>
          </a:xfrm>
          <a:prstGeom prst="rect">
            <a:avLst/>
          </a:prstGeom>
          <a:noFill/>
          <a:ln/>
        </p:spPr>
        <p:txBody>
          <a:bodyPr wrap="square" rtlCol="0" anchor="t"/>
          <a:lstStyle/>
          <a:p>
            <a:pPr eaLnBrk="0" fontAlgn="base" hangingPunct="0">
              <a:spcBef>
                <a:spcPct val="0"/>
              </a:spcBef>
              <a:spcAft>
                <a:spcPct val="0"/>
              </a:spcAft>
            </a:pPr>
            <a:r>
              <a:rPr lang="en-GB" altLang="LID4096" sz="1400" b="1" dirty="0">
                <a:solidFill>
                  <a:srgbClr val="ECECEC"/>
                </a:solidFill>
                <a:latin typeface="Martel Sans"/>
              </a:rPr>
              <a:t>1. </a:t>
            </a:r>
            <a:r>
              <a:rPr kumimoji="0" lang="LID4096" altLang="LID4096" sz="1400" b="1" i="0" u="none" strike="noStrike" cap="none" normalizeH="0" baseline="0" dirty="0">
                <a:ln>
                  <a:noFill/>
                </a:ln>
                <a:solidFill>
                  <a:srgbClr val="ECECEC"/>
                </a:solidFill>
                <a:effectLst/>
                <a:latin typeface="Martel Sans"/>
              </a:rPr>
              <a:t>Set (set)</a:t>
            </a:r>
            <a:r>
              <a:rPr kumimoji="0" lang="LID4096" altLang="LID4096" sz="1400" b="0" i="0" u="none" strike="noStrike" cap="none" normalizeH="0" baseline="0" dirty="0">
                <a:ln>
                  <a:noFill/>
                </a:ln>
                <a:solidFill>
                  <a:srgbClr val="ECECEC"/>
                </a:solidFill>
                <a:effectLst/>
                <a:latin typeface="Martel Sans"/>
              </a:rPr>
              <a:t>: An unordered </a:t>
            </a:r>
            <a:r>
              <a:rPr kumimoji="0" lang="en-GB" altLang="LID4096" sz="1400" b="0" i="0" u="none" strike="noStrike" cap="none" normalizeH="0" baseline="0" dirty="0">
                <a:ln>
                  <a:noFill/>
                </a:ln>
                <a:solidFill>
                  <a:srgbClr val="ECECEC"/>
                </a:solidFill>
                <a:effectLst/>
                <a:latin typeface="Martel Sans"/>
              </a:rPr>
              <a:t>and mutable </a:t>
            </a:r>
            <a:r>
              <a:rPr kumimoji="0" lang="LID4096" altLang="LID4096" sz="1400" b="0" i="0" u="none" strike="noStrike" cap="none" normalizeH="0" baseline="0" dirty="0">
                <a:ln>
                  <a:noFill/>
                </a:ln>
                <a:solidFill>
                  <a:srgbClr val="ECECEC"/>
                </a:solidFill>
                <a:effectLst/>
                <a:latin typeface="Martel Sans"/>
              </a:rPr>
              <a:t>collection of unique elements.</a:t>
            </a:r>
            <a:endParaRPr lang="en-US" sz="1400" dirty="0">
              <a:solidFill>
                <a:schemeClr val="bg1"/>
              </a:solidFill>
              <a:latin typeface="Martel Sans"/>
            </a:endParaRPr>
          </a:p>
          <a:p>
            <a:pPr marL="628650" lvl="1" indent="-171450" eaLnBrk="0" fontAlgn="base" hangingPunct="0">
              <a:spcBef>
                <a:spcPct val="0"/>
              </a:spcBef>
              <a:spcAft>
                <a:spcPct val="0"/>
              </a:spcAft>
              <a:buClr>
                <a:schemeClr val="bg1"/>
              </a:buClr>
              <a:buFont typeface="Calibri" panose="020F0502020204030204" pitchFamily="34" charset="0"/>
              <a:buChar char="→"/>
            </a:pPr>
            <a:r>
              <a:rPr lang="en-US" sz="1400" dirty="0">
                <a:solidFill>
                  <a:schemeClr val="bg1"/>
                </a:solidFill>
                <a:latin typeface="Martel Sans"/>
              </a:rPr>
              <a:t>{ x , y }  </a:t>
            </a:r>
          </a:p>
          <a:p>
            <a:pPr marR="0" lvl="0" algn="l" defTabSz="914400" rtl="0" eaLnBrk="0" fontAlgn="base" latinLnBrk="0" hangingPunct="0">
              <a:lnSpc>
                <a:spcPct val="100000"/>
              </a:lnSpc>
              <a:spcBef>
                <a:spcPct val="0"/>
              </a:spcBef>
              <a:spcAft>
                <a:spcPct val="0"/>
              </a:spcAft>
              <a:buClrTx/>
              <a:buSzTx/>
              <a:tabLst/>
            </a:pPr>
            <a:endParaRPr kumimoji="0" lang="en-GB" altLang="LID4096" sz="1400" b="0" i="0" u="none" strike="noStrike" cap="none" normalizeH="0" baseline="0" dirty="0">
              <a:ln>
                <a:noFill/>
              </a:ln>
              <a:solidFill>
                <a:srgbClr val="ECECEC"/>
              </a:solidFill>
              <a:effectLst/>
              <a:latin typeface="Martel Sans"/>
            </a:endParaRPr>
          </a:p>
          <a:p>
            <a:pPr eaLnBrk="0" fontAlgn="base" hangingPunct="0">
              <a:spcBef>
                <a:spcPct val="0"/>
              </a:spcBef>
              <a:spcAft>
                <a:spcPct val="0"/>
              </a:spcAft>
            </a:pPr>
            <a:r>
              <a:rPr kumimoji="0" lang="en-GB" altLang="LID4096" sz="1400" b="1" i="0" u="none" strike="noStrike" cap="none" normalizeH="0" baseline="0" dirty="0">
                <a:ln>
                  <a:noFill/>
                </a:ln>
                <a:solidFill>
                  <a:srgbClr val="ECECEC"/>
                </a:solidFill>
                <a:effectLst/>
                <a:latin typeface="Martel Sans"/>
              </a:rPr>
              <a:t>2. </a:t>
            </a:r>
            <a:r>
              <a:rPr kumimoji="0" lang="LID4096" altLang="LID4096" sz="1400" b="1" i="0" u="none" strike="noStrike" cap="none" normalizeH="0" baseline="0" dirty="0">
                <a:ln>
                  <a:noFill/>
                </a:ln>
                <a:solidFill>
                  <a:srgbClr val="ECECEC"/>
                </a:solidFill>
                <a:effectLst/>
                <a:latin typeface="Martel Sans"/>
              </a:rPr>
              <a:t>Dictionary (dict)</a:t>
            </a:r>
            <a:r>
              <a:rPr kumimoji="0" lang="LID4096" altLang="LID4096" sz="1400" b="0" i="0" u="none" strike="noStrike" cap="none" normalizeH="0" baseline="0" dirty="0">
                <a:ln>
                  <a:noFill/>
                </a:ln>
                <a:solidFill>
                  <a:srgbClr val="ECECEC"/>
                </a:solidFill>
                <a:effectLst/>
                <a:latin typeface="Martel Sans"/>
              </a:rPr>
              <a:t>: A collection of key-value pairs.</a:t>
            </a:r>
            <a:endParaRPr lang="en-US" sz="1400" dirty="0">
              <a:solidFill>
                <a:schemeClr val="bg1"/>
              </a:solidFill>
              <a:latin typeface="Martel Sans"/>
            </a:endParaRPr>
          </a:p>
          <a:p>
            <a:pPr marL="628650" lvl="1" indent="-171450" eaLnBrk="0" fontAlgn="base" hangingPunct="0">
              <a:spcBef>
                <a:spcPct val="0"/>
              </a:spcBef>
              <a:spcAft>
                <a:spcPct val="0"/>
              </a:spcAft>
              <a:buClr>
                <a:schemeClr val="bg1"/>
              </a:buClr>
              <a:buFont typeface="Calibri" panose="020F0502020204030204" pitchFamily="34" charset="0"/>
              <a:buChar char="→"/>
            </a:pPr>
            <a:r>
              <a:rPr lang="en-US" sz="1400" dirty="0">
                <a:solidFill>
                  <a:schemeClr val="bg1"/>
                </a:solidFill>
                <a:latin typeface="Martel Sans"/>
              </a:rPr>
              <a:t>{ “x” : x , “y” : y }  </a:t>
            </a:r>
          </a:p>
          <a:p>
            <a:pPr marL="0" marR="0" lvl="0" indent="0" algn="l" defTabSz="914400" rtl="0" eaLnBrk="0" fontAlgn="base" latinLnBrk="0" hangingPunct="0">
              <a:lnSpc>
                <a:spcPct val="100000"/>
              </a:lnSpc>
              <a:spcBef>
                <a:spcPct val="0"/>
              </a:spcBef>
              <a:spcAft>
                <a:spcPct val="0"/>
              </a:spcAft>
              <a:buClrTx/>
              <a:buSzTx/>
              <a:tabLst/>
            </a:pPr>
            <a:endParaRPr kumimoji="0" lang="LID4096" altLang="LID4096" sz="1400" b="0" i="0" u="none" strike="noStrike" cap="none" normalizeH="0" baseline="0" dirty="0">
              <a:ln>
                <a:noFill/>
              </a:ln>
              <a:solidFill>
                <a:srgbClr val="ECECEC"/>
              </a:solidFill>
              <a:effectLst/>
              <a:latin typeface="Martel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LID4096" altLang="LID4096" sz="1400" b="0" i="0" u="none" strike="noStrike" cap="none" normalizeH="0" baseline="0" dirty="0">
              <a:ln>
                <a:noFill/>
              </a:ln>
              <a:solidFill>
                <a:schemeClr val="tx1"/>
              </a:solidFill>
              <a:effectLst/>
              <a:latin typeface="Martel Sans"/>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GB" altLang="LID4096" sz="1400" b="0" i="0" u="none" strike="noStrike" cap="none" normalizeH="0" baseline="0" dirty="0">
              <a:ln>
                <a:noFill/>
              </a:ln>
              <a:solidFill>
                <a:srgbClr val="ECECEC"/>
              </a:solidFill>
              <a:effectLst/>
              <a:latin typeface="Martel Sans"/>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LID4096" altLang="LID4096" sz="1400" b="0" i="0" u="none" strike="noStrike" cap="none" normalizeH="0" baseline="0" dirty="0">
              <a:ln>
                <a:noFill/>
              </a:ln>
              <a:solidFill>
                <a:srgbClr val="ECECEC"/>
              </a:solidFill>
              <a:effectLst/>
              <a:latin typeface="Martel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LID4096" altLang="LID4096" sz="1400" b="0" i="0" u="none" strike="noStrike" cap="none" normalizeH="0" baseline="0" dirty="0">
              <a:ln>
                <a:noFill/>
              </a:ln>
              <a:solidFill>
                <a:schemeClr val="tx1"/>
              </a:solidFill>
              <a:effectLst/>
              <a:latin typeface="Martel Sans"/>
            </a:endParaRPr>
          </a:p>
        </p:txBody>
      </p:sp>
      <p:pic>
        <p:nvPicPr>
          <p:cNvPr id="27" name="Picture 26">
            <a:extLst>
              <a:ext uri="{FF2B5EF4-FFF2-40B4-BE49-F238E27FC236}">
                <a16:creationId xmlns:a16="http://schemas.microsoft.com/office/drawing/2014/main" id="{129AF773-A54F-F470-6A49-AB578D3DF26D}"/>
              </a:ext>
            </a:extLst>
          </p:cNvPr>
          <p:cNvPicPr>
            <a:picLocks noChangeAspect="1"/>
          </p:cNvPicPr>
          <p:nvPr/>
        </p:nvPicPr>
        <p:blipFill>
          <a:blip r:embed="rId2"/>
          <a:stretch>
            <a:fillRect/>
          </a:stretch>
        </p:blipFill>
        <p:spPr>
          <a:xfrm>
            <a:off x="477099" y="1502908"/>
            <a:ext cx="3697265" cy="2504599"/>
          </a:xfrm>
          <a:prstGeom prst="rect">
            <a:avLst/>
          </a:prstGeom>
        </p:spPr>
      </p:pic>
      <p:sp>
        <p:nvSpPr>
          <p:cNvPr id="34" name="Title 1">
            <a:extLst>
              <a:ext uri="{FF2B5EF4-FFF2-40B4-BE49-F238E27FC236}">
                <a16:creationId xmlns:a16="http://schemas.microsoft.com/office/drawing/2014/main" id="{731F0EE5-F071-9C54-B1C4-FF221DDF5E42}"/>
              </a:ext>
            </a:extLst>
          </p:cNvPr>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(Build-in) Data Structures</a:t>
            </a:r>
          </a:p>
        </p:txBody>
      </p:sp>
      <p:pic>
        <p:nvPicPr>
          <p:cNvPr id="37" name="Picture 36">
            <a:extLst>
              <a:ext uri="{FF2B5EF4-FFF2-40B4-BE49-F238E27FC236}">
                <a16:creationId xmlns:a16="http://schemas.microsoft.com/office/drawing/2014/main" id="{839AA6D7-FD2B-A799-10B0-264BA7D8027A}"/>
              </a:ext>
            </a:extLst>
          </p:cNvPr>
          <p:cNvPicPr>
            <a:picLocks noChangeAspect="1"/>
          </p:cNvPicPr>
          <p:nvPr/>
        </p:nvPicPr>
        <p:blipFill>
          <a:blip r:embed="rId3"/>
          <a:stretch>
            <a:fillRect/>
          </a:stretch>
        </p:blipFill>
        <p:spPr>
          <a:xfrm>
            <a:off x="479655" y="4098878"/>
            <a:ext cx="2793018" cy="2435920"/>
          </a:xfrm>
          <a:prstGeom prst="rect">
            <a:avLst/>
          </a:prstGeom>
        </p:spPr>
      </p:pic>
    </p:spTree>
    <p:extLst>
      <p:ext uri="{BB962C8B-B14F-4D97-AF65-F5344CB8AC3E}">
        <p14:creationId xmlns:p14="http://schemas.microsoft.com/office/powerpoint/2010/main" val="416623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4">
            <a:extLst>
              <a:ext uri="{FF2B5EF4-FFF2-40B4-BE49-F238E27FC236}">
                <a16:creationId xmlns:a16="http://schemas.microsoft.com/office/drawing/2014/main" id="{B9E6AD6D-BE70-9B4C-A988-952CB7AB7BD0}"/>
              </a:ext>
            </a:extLst>
          </p:cNvPr>
          <p:cNvSpPr/>
          <p:nvPr/>
        </p:nvSpPr>
        <p:spPr>
          <a:xfrm>
            <a:off x="3993952" y="1380173"/>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Numeric Types</a:t>
            </a:r>
            <a:endParaRPr lang="en-US" sz="1600" b="1" dirty="0"/>
          </a:p>
        </p:txBody>
      </p:sp>
      <p:sp>
        <p:nvSpPr>
          <p:cNvPr id="9" name="Text 7">
            <a:extLst>
              <a:ext uri="{FF2B5EF4-FFF2-40B4-BE49-F238E27FC236}">
                <a16:creationId xmlns:a16="http://schemas.microsoft.com/office/drawing/2014/main" id="{826180AE-7CDF-48EE-09C6-A80AAEF006E5}"/>
              </a:ext>
            </a:extLst>
          </p:cNvPr>
          <p:cNvSpPr/>
          <p:nvPr/>
        </p:nvSpPr>
        <p:spPr>
          <a:xfrm>
            <a:off x="262999" y="1064216"/>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Strings, Booleans, None</a:t>
            </a:r>
            <a:endParaRPr lang="en-US" sz="1600" b="1" dirty="0"/>
          </a:p>
        </p:txBody>
      </p:sp>
      <p:sp>
        <p:nvSpPr>
          <p:cNvPr id="15" name="Text 13">
            <a:extLst>
              <a:ext uri="{FF2B5EF4-FFF2-40B4-BE49-F238E27FC236}">
                <a16:creationId xmlns:a16="http://schemas.microsoft.com/office/drawing/2014/main" id="{F5CFA913-6001-1F5E-9404-7B12DC72B25F}"/>
              </a:ext>
            </a:extLst>
          </p:cNvPr>
          <p:cNvSpPr/>
          <p:nvPr/>
        </p:nvSpPr>
        <p:spPr>
          <a:xfrm>
            <a:off x="252749" y="3696666"/>
            <a:ext cx="3019924"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Comparison and Logical Operations</a:t>
            </a:r>
            <a:endParaRPr lang="en-US" sz="1600" b="1" dirty="0"/>
          </a:p>
        </p:txBody>
      </p:sp>
      <p:sp>
        <p:nvSpPr>
          <p:cNvPr id="28" name="Title 1">
            <a:extLst>
              <a:ext uri="{FF2B5EF4-FFF2-40B4-BE49-F238E27FC236}">
                <a16:creationId xmlns:a16="http://schemas.microsoft.com/office/drawing/2014/main" id="{AFE5407C-626C-EEC4-B7F7-6F21F786F894}"/>
              </a:ext>
            </a:extLst>
          </p:cNvPr>
          <p:cNvSpPr txBox="1">
            <a:spLocks/>
          </p:cNvSpPr>
          <p:nvPr/>
        </p:nvSpPr>
        <p:spPr>
          <a:xfrm>
            <a:off x="457200" y="104062"/>
            <a:ext cx="8229600" cy="95457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Examples: Lists, Tuples, Sets, </a:t>
            </a:r>
            <a:r>
              <a:rPr lang="en-US" sz="2800" dirty="0" err="1"/>
              <a:t>Dict</a:t>
            </a:r>
            <a:endParaRPr lang="en-US" sz="2800" dirty="0"/>
          </a:p>
        </p:txBody>
      </p:sp>
      <p:pic>
        <p:nvPicPr>
          <p:cNvPr id="16" name="Picture 15">
            <a:extLst>
              <a:ext uri="{FF2B5EF4-FFF2-40B4-BE49-F238E27FC236}">
                <a16:creationId xmlns:a16="http://schemas.microsoft.com/office/drawing/2014/main" id="{B7671A6B-29A6-FB6F-7015-8976D2A2245B}"/>
              </a:ext>
            </a:extLst>
          </p:cNvPr>
          <p:cNvPicPr>
            <a:picLocks noChangeAspect="1"/>
          </p:cNvPicPr>
          <p:nvPr/>
        </p:nvPicPr>
        <p:blipFill>
          <a:blip r:embed="rId2"/>
          <a:stretch>
            <a:fillRect/>
          </a:stretch>
        </p:blipFill>
        <p:spPr>
          <a:xfrm>
            <a:off x="870035" y="1577762"/>
            <a:ext cx="3362191" cy="4330822"/>
          </a:xfrm>
          <a:prstGeom prst="rect">
            <a:avLst/>
          </a:prstGeom>
        </p:spPr>
      </p:pic>
      <p:pic>
        <p:nvPicPr>
          <p:cNvPr id="17" name="Picture 16">
            <a:extLst>
              <a:ext uri="{FF2B5EF4-FFF2-40B4-BE49-F238E27FC236}">
                <a16:creationId xmlns:a16="http://schemas.microsoft.com/office/drawing/2014/main" id="{622C8B5F-9ADE-1AA1-6586-405F90D95EE7}"/>
              </a:ext>
            </a:extLst>
          </p:cNvPr>
          <p:cNvPicPr>
            <a:picLocks noChangeAspect="1"/>
          </p:cNvPicPr>
          <p:nvPr/>
        </p:nvPicPr>
        <p:blipFill>
          <a:blip r:embed="rId3"/>
          <a:stretch>
            <a:fillRect/>
          </a:stretch>
        </p:blipFill>
        <p:spPr>
          <a:xfrm>
            <a:off x="4470501" y="1564836"/>
            <a:ext cx="3697276" cy="4330822"/>
          </a:xfrm>
          <a:prstGeom prst="rect">
            <a:avLst/>
          </a:prstGeom>
        </p:spPr>
      </p:pic>
    </p:spTree>
    <p:extLst>
      <p:ext uri="{BB962C8B-B14F-4D97-AF65-F5344CB8AC3E}">
        <p14:creationId xmlns:p14="http://schemas.microsoft.com/office/powerpoint/2010/main" val="89228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4">
            <a:extLst>
              <a:ext uri="{FF2B5EF4-FFF2-40B4-BE49-F238E27FC236}">
                <a16:creationId xmlns:a16="http://schemas.microsoft.com/office/drawing/2014/main" id="{B9E6AD6D-BE70-9B4C-A988-952CB7AB7BD0}"/>
              </a:ext>
            </a:extLst>
          </p:cNvPr>
          <p:cNvSpPr/>
          <p:nvPr/>
        </p:nvSpPr>
        <p:spPr>
          <a:xfrm>
            <a:off x="3993952" y="1380173"/>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Numeric Types</a:t>
            </a:r>
            <a:endParaRPr lang="en-US" sz="1600" b="1" dirty="0"/>
          </a:p>
        </p:txBody>
      </p:sp>
      <p:sp>
        <p:nvSpPr>
          <p:cNvPr id="9" name="Text 7">
            <a:extLst>
              <a:ext uri="{FF2B5EF4-FFF2-40B4-BE49-F238E27FC236}">
                <a16:creationId xmlns:a16="http://schemas.microsoft.com/office/drawing/2014/main" id="{826180AE-7CDF-48EE-09C6-A80AAEF006E5}"/>
              </a:ext>
            </a:extLst>
          </p:cNvPr>
          <p:cNvSpPr/>
          <p:nvPr/>
        </p:nvSpPr>
        <p:spPr>
          <a:xfrm>
            <a:off x="262999" y="1064216"/>
            <a:ext cx="1944172"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Strings, Booleans, None</a:t>
            </a:r>
            <a:endParaRPr lang="en-US" sz="1600" b="1" dirty="0"/>
          </a:p>
        </p:txBody>
      </p:sp>
      <p:sp>
        <p:nvSpPr>
          <p:cNvPr id="15" name="Text 13">
            <a:extLst>
              <a:ext uri="{FF2B5EF4-FFF2-40B4-BE49-F238E27FC236}">
                <a16:creationId xmlns:a16="http://schemas.microsoft.com/office/drawing/2014/main" id="{F5CFA913-6001-1F5E-9404-7B12DC72B25F}"/>
              </a:ext>
            </a:extLst>
          </p:cNvPr>
          <p:cNvSpPr/>
          <p:nvPr/>
        </p:nvSpPr>
        <p:spPr>
          <a:xfrm>
            <a:off x="252749" y="3696666"/>
            <a:ext cx="3019924" cy="243007"/>
          </a:xfrm>
          <a:prstGeom prst="rect">
            <a:avLst/>
          </a:prstGeom>
          <a:noFill/>
          <a:ln/>
        </p:spPr>
        <p:txBody>
          <a:bodyPr wrap="none" rtlCol="0" anchor="t"/>
          <a:lstStyle/>
          <a:p>
            <a:pPr marL="0" indent="0">
              <a:lnSpc>
                <a:spcPts val="1914"/>
              </a:lnSpc>
              <a:buNone/>
            </a:pPr>
            <a:r>
              <a:rPr lang="en-US" sz="1600" b="1" dirty="0">
                <a:solidFill>
                  <a:srgbClr val="FFFFFF"/>
                </a:solidFill>
                <a:latin typeface="Kanit" pitchFamily="34" charset="0"/>
                <a:ea typeface="Kanit" pitchFamily="34" charset="-122"/>
                <a:cs typeface="Kanit" pitchFamily="34" charset="-120"/>
              </a:rPr>
              <a:t>Comparison and Logical Operations</a:t>
            </a:r>
            <a:endParaRPr lang="en-US" sz="1600" b="1" dirty="0"/>
          </a:p>
        </p:txBody>
      </p:sp>
      <p:sp>
        <p:nvSpPr>
          <p:cNvPr id="28" name="Title 1">
            <a:extLst>
              <a:ext uri="{FF2B5EF4-FFF2-40B4-BE49-F238E27FC236}">
                <a16:creationId xmlns:a16="http://schemas.microsoft.com/office/drawing/2014/main" id="{AFE5407C-626C-EEC4-B7F7-6F21F786F894}"/>
              </a:ext>
            </a:extLst>
          </p:cNvPr>
          <p:cNvSpPr txBox="1">
            <a:spLocks/>
          </p:cNvSpPr>
          <p:nvPr/>
        </p:nvSpPr>
        <p:spPr>
          <a:xfrm>
            <a:off x="457200" y="104062"/>
            <a:ext cx="8229600" cy="95457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Examples: Lists, Tuples, Sets, </a:t>
            </a:r>
            <a:r>
              <a:rPr lang="en-US" sz="2800" dirty="0" err="1"/>
              <a:t>Dict</a:t>
            </a:r>
            <a:endParaRPr lang="en-US" sz="2800" dirty="0"/>
          </a:p>
        </p:txBody>
      </p:sp>
      <p:pic>
        <p:nvPicPr>
          <p:cNvPr id="26" name="Picture 25">
            <a:extLst>
              <a:ext uri="{FF2B5EF4-FFF2-40B4-BE49-F238E27FC236}">
                <a16:creationId xmlns:a16="http://schemas.microsoft.com/office/drawing/2014/main" id="{04C04ACC-A863-F81D-86B1-79C0BF912E5B}"/>
              </a:ext>
            </a:extLst>
          </p:cNvPr>
          <p:cNvPicPr>
            <a:picLocks noChangeAspect="1"/>
          </p:cNvPicPr>
          <p:nvPr/>
        </p:nvPicPr>
        <p:blipFill>
          <a:blip r:embed="rId2"/>
          <a:stretch>
            <a:fillRect/>
          </a:stretch>
        </p:blipFill>
        <p:spPr>
          <a:xfrm>
            <a:off x="870035" y="1564835"/>
            <a:ext cx="3362191" cy="4262777"/>
          </a:xfrm>
          <a:prstGeom prst="rect">
            <a:avLst/>
          </a:prstGeom>
        </p:spPr>
      </p:pic>
      <p:pic>
        <p:nvPicPr>
          <p:cNvPr id="27" name="Picture 26">
            <a:extLst>
              <a:ext uri="{FF2B5EF4-FFF2-40B4-BE49-F238E27FC236}">
                <a16:creationId xmlns:a16="http://schemas.microsoft.com/office/drawing/2014/main" id="{7A1CC14C-252B-C7FD-C4FB-3E1E4379257C}"/>
              </a:ext>
            </a:extLst>
          </p:cNvPr>
          <p:cNvPicPr>
            <a:picLocks noChangeAspect="1"/>
          </p:cNvPicPr>
          <p:nvPr/>
        </p:nvPicPr>
        <p:blipFill>
          <a:blip r:embed="rId3"/>
          <a:stretch>
            <a:fillRect/>
          </a:stretch>
        </p:blipFill>
        <p:spPr>
          <a:xfrm>
            <a:off x="4478680" y="1576212"/>
            <a:ext cx="3333680" cy="4288226"/>
          </a:xfrm>
          <a:prstGeom prst="rect">
            <a:avLst/>
          </a:prstGeom>
        </p:spPr>
      </p:pic>
    </p:spTree>
    <p:extLst>
      <p:ext uri="{BB962C8B-B14F-4D97-AF65-F5344CB8AC3E}">
        <p14:creationId xmlns:p14="http://schemas.microsoft.com/office/powerpoint/2010/main" val="333706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Structure, Structure, Structure!</a:t>
            </a:r>
          </a:p>
        </p:txBody>
      </p:sp>
      <p:sp>
        <p:nvSpPr>
          <p:cNvPr id="3" name="Content Placeholder 2"/>
          <p:cNvSpPr>
            <a:spLocks noGrp="1"/>
          </p:cNvSpPr>
          <p:nvPr>
            <p:ph idx="1"/>
          </p:nvPr>
        </p:nvSpPr>
        <p:spPr>
          <a:xfrm>
            <a:off x="457200" y="1124744"/>
            <a:ext cx="4762872" cy="5001419"/>
          </a:xfrm>
        </p:spPr>
        <p:txBody>
          <a:bodyPr>
            <a:normAutofit/>
          </a:bodyPr>
          <a:lstStyle/>
          <a:p>
            <a:endParaRPr lang="en-US" sz="2000" b="1" dirty="0"/>
          </a:p>
          <a:p>
            <a:endParaRPr lang="en-US" sz="2000" b="1" dirty="0"/>
          </a:p>
          <a:p>
            <a:r>
              <a:rPr lang="en-US" sz="2000" b="1" dirty="0"/>
              <a:t>Command</a:t>
            </a:r>
            <a:r>
              <a:rPr lang="en-US" sz="2000" dirty="0"/>
              <a:t>: change something in memory</a:t>
            </a:r>
          </a:p>
          <a:p>
            <a:r>
              <a:rPr lang="en-US" sz="2000" b="1" dirty="0"/>
              <a:t>Method/Function</a:t>
            </a:r>
            <a:r>
              <a:rPr lang="en-US" sz="2000" dirty="0"/>
              <a:t>: Group of commands that belong together</a:t>
            </a:r>
          </a:p>
          <a:p>
            <a:r>
              <a:rPr lang="en-US" sz="2000" b="1" dirty="0"/>
              <a:t>Class</a:t>
            </a:r>
            <a:r>
              <a:rPr lang="en-US" sz="2000" dirty="0"/>
              <a:t>: Group of method/functions that belong together</a:t>
            </a:r>
          </a:p>
          <a:p>
            <a:r>
              <a:rPr lang="en-US" sz="2000" b="1" dirty="0"/>
              <a:t>Namespace</a:t>
            </a:r>
            <a:r>
              <a:rPr lang="en-US" sz="2000" dirty="0"/>
              <a:t>: Group of classes that belong together</a:t>
            </a:r>
          </a:p>
        </p:txBody>
      </p:sp>
      <p:pic>
        <p:nvPicPr>
          <p:cNvPr id="3076" name="Picture 4">
            <a:extLst>
              <a:ext uri="{FF2B5EF4-FFF2-40B4-BE49-F238E27FC236}">
                <a16:creationId xmlns:a16="http://schemas.microsoft.com/office/drawing/2014/main" id="{C5994415-28D4-4E22-7504-F4A0AC9D3F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112" y="1268760"/>
            <a:ext cx="2376264" cy="3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013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Methods/Functions</a:t>
            </a:r>
          </a:p>
        </p:txBody>
      </p:sp>
      <p:sp>
        <p:nvSpPr>
          <p:cNvPr id="4" name="Content Placeholder 2">
            <a:extLst>
              <a:ext uri="{FF2B5EF4-FFF2-40B4-BE49-F238E27FC236}">
                <a16:creationId xmlns:a16="http://schemas.microsoft.com/office/drawing/2014/main" id="{8943AE33-9522-8540-E3C2-B747001E0BFA}"/>
              </a:ext>
            </a:extLst>
          </p:cNvPr>
          <p:cNvSpPr txBox="1">
            <a:spLocks/>
          </p:cNvSpPr>
          <p:nvPr/>
        </p:nvSpPr>
        <p:spPr>
          <a:xfrm>
            <a:off x="683568" y="908721"/>
            <a:ext cx="8229600" cy="5040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600" dirty="0"/>
          </a:p>
        </p:txBody>
      </p:sp>
      <p:pic>
        <p:nvPicPr>
          <p:cNvPr id="6" name="Picture 5">
            <a:extLst>
              <a:ext uri="{FF2B5EF4-FFF2-40B4-BE49-F238E27FC236}">
                <a16:creationId xmlns:a16="http://schemas.microsoft.com/office/drawing/2014/main" id="{7E502144-E738-F96E-BA4B-C72305CB6343}"/>
              </a:ext>
            </a:extLst>
          </p:cNvPr>
          <p:cNvPicPr>
            <a:picLocks noChangeAspect="1"/>
          </p:cNvPicPr>
          <p:nvPr/>
        </p:nvPicPr>
        <p:blipFill>
          <a:blip r:embed="rId3"/>
          <a:stretch>
            <a:fillRect/>
          </a:stretch>
        </p:blipFill>
        <p:spPr>
          <a:xfrm>
            <a:off x="457200" y="2771020"/>
            <a:ext cx="3600400" cy="568096"/>
          </a:xfrm>
          <a:prstGeom prst="rect">
            <a:avLst/>
          </a:prstGeom>
        </p:spPr>
      </p:pic>
      <p:pic>
        <p:nvPicPr>
          <p:cNvPr id="8" name="Picture 7">
            <a:extLst>
              <a:ext uri="{FF2B5EF4-FFF2-40B4-BE49-F238E27FC236}">
                <a16:creationId xmlns:a16="http://schemas.microsoft.com/office/drawing/2014/main" id="{E61DFAFC-FA2E-4976-40E1-619CBA4392EA}"/>
              </a:ext>
            </a:extLst>
          </p:cNvPr>
          <p:cNvPicPr>
            <a:picLocks noChangeAspect="1"/>
          </p:cNvPicPr>
          <p:nvPr/>
        </p:nvPicPr>
        <p:blipFill>
          <a:blip r:embed="rId4"/>
          <a:stretch>
            <a:fillRect/>
          </a:stretch>
        </p:blipFill>
        <p:spPr>
          <a:xfrm>
            <a:off x="4599990" y="1160749"/>
            <a:ext cx="3143037" cy="1332148"/>
          </a:xfrm>
          <a:prstGeom prst="rect">
            <a:avLst/>
          </a:prstGeom>
        </p:spPr>
      </p:pic>
      <p:sp>
        <p:nvSpPr>
          <p:cNvPr id="12" name="Content Placeholder 11">
            <a:extLst>
              <a:ext uri="{FF2B5EF4-FFF2-40B4-BE49-F238E27FC236}">
                <a16:creationId xmlns:a16="http://schemas.microsoft.com/office/drawing/2014/main" id="{364C0ABB-DD3F-099B-A19F-4BD4792FB73C}"/>
              </a:ext>
            </a:extLst>
          </p:cNvPr>
          <p:cNvSpPr>
            <a:spLocks noGrp="1"/>
          </p:cNvSpPr>
          <p:nvPr>
            <p:ph idx="1"/>
          </p:nvPr>
        </p:nvSpPr>
        <p:spPr>
          <a:xfrm>
            <a:off x="457200" y="1185067"/>
            <a:ext cx="3322712" cy="4525963"/>
          </a:xfrm>
        </p:spPr>
        <p:txBody>
          <a:bodyPr/>
          <a:lstStyle/>
          <a:p>
            <a:pPr marL="0" indent="0">
              <a:buNone/>
            </a:pPr>
            <a:r>
              <a:rPr lang="en-US" sz="2000" dirty="0"/>
              <a:t>A group of commands that belong together (common goal or task)</a:t>
            </a:r>
          </a:p>
          <a:p>
            <a:pPr lvl="1"/>
            <a:r>
              <a:rPr lang="en-US" sz="1600" dirty="0"/>
              <a:t>Typically manipulating the state of an object</a:t>
            </a:r>
          </a:p>
          <a:p>
            <a:endParaRPr lang="LID4096" dirty="0"/>
          </a:p>
        </p:txBody>
      </p:sp>
    </p:spTree>
    <p:extLst>
      <p:ext uri="{BB962C8B-B14F-4D97-AF65-F5344CB8AC3E}">
        <p14:creationId xmlns:p14="http://schemas.microsoft.com/office/powerpoint/2010/main" val="408447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087B-74B7-7B1B-C500-708412F1F40E}"/>
              </a:ext>
            </a:extLst>
          </p:cNvPr>
          <p:cNvSpPr>
            <a:spLocks noGrp="1"/>
          </p:cNvSpPr>
          <p:nvPr>
            <p:ph type="title"/>
          </p:nvPr>
        </p:nvSpPr>
        <p:spPr/>
        <p:txBody>
          <a:bodyPr>
            <a:normAutofit/>
          </a:bodyPr>
          <a:lstStyle/>
          <a:p>
            <a:r>
              <a:rPr lang="nl-NL" sz="2800" dirty="0"/>
              <a:t>Learning goals</a:t>
            </a:r>
            <a:endParaRPr lang="en-US" sz="2800" dirty="0"/>
          </a:p>
        </p:txBody>
      </p:sp>
      <p:sp>
        <p:nvSpPr>
          <p:cNvPr id="3" name="Content Placeholder 2">
            <a:extLst>
              <a:ext uri="{FF2B5EF4-FFF2-40B4-BE49-F238E27FC236}">
                <a16:creationId xmlns:a16="http://schemas.microsoft.com/office/drawing/2014/main" id="{ACDE7D50-C4C9-98D4-E45F-F57370B87682}"/>
              </a:ext>
            </a:extLst>
          </p:cNvPr>
          <p:cNvSpPr>
            <a:spLocks noGrp="1"/>
          </p:cNvSpPr>
          <p:nvPr>
            <p:ph idx="1"/>
          </p:nvPr>
        </p:nvSpPr>
        <p:spPr/>
        <p:txBody>
          <a:bodyPr/>
          <a:lstStyle/>
          <a:p>
            <a:r>
              <a:rPr lang="nl-NL" dirty="0"/>
              <a:t>Get </a:t>
            </a:r>
            <a:r>
              <a:rPr lang="nl-NL" dirty="0" err="1"/>
              <a:t>familiar</a:t>
            </a:r>
            <a:r>
              <a:rPr lang="nl-NL" dirty="0"/>
              <a:t> </a:t>
            </a:r>
            <a:r>
              <a:rPr lang="nl-NL" dirty="0" err="1"/>
              <a:t>with</a:t>
            </a:r>
            <a:r>
              <a:rPr lang="nl-NL" dirty="0"/>
              <a:t> basics of Python </a:t>
            </a:r>
            <a:r>
              <a:rPr lang="nl-NL" dirty="0" err="1"/>
              <a:t>programming</a:t>
            </a:r>
            <a:endParaRPr lang="nl-NL" dirty="0"/>
          </a:p>
          <a:p>
            <a:r>
              <a:rPr lang="nl-NL" dirty="0"/>
              <a:t>Get hands-on </a:t>
            </a:r>
            <a:r>
              <a:rPr lang="nl-NL" dirty="0" err="1"/>
              <a:t>experience</a:t>
            </a:r>
            <a:r>
              <a:rPr lang="nl-NL" dirty="0"/>
              <a:t> </a:t>
            </a:r>
            <a:r>
              <a:rPr lang="nl-NL" dirty="0" err="1"/>
              <a:t>with</a:t>
            </a:r>
            <a:r>
              <a:rPr lang="nl-NL" dirty="0"/>
              <a:t> Python code</a:t>
            </a:r>
            <a:endParaRPr lang="en-US" dirty="0"/>
          </a:p>
        </p:txBody>
      </p:sp>
    </p:spTree>
    <p:extLst>
      <p:ext uri="{BB962C8B-B14F-4D97-AF65-F5344CB8AC3E}">
        <p14:creationId xmlns:p14="http://schemas.microsoft.com/office/powerpoint/2010/main" val="684944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Methods/Functions</a:t>
            </a:r>
          </a:p>
        </p:txBody>
      </p:sp>
      <p:sp>
        <p:nvSpPr>
          <p:cNvPr id="4" name="Content Placeholder 2">
            <a:extLst>
              <a:ext uri="{FF2B5EF4-FFF2-40B4-BE49-F238E27FC236}">
                <a16:creationId xmlns:a16="http://schemas.microsoft.com/office/drawing/2014/main" id="{8943AE33-9522-8540-E3C2-B747001E0BFA}"/>
              </a:ext>
            </a:extLst>
          </p:cNvPr>
          <p:cNvSpPr txBox="1">
            <a:spLocks/>
          </p:cNvSpPr>
          <p:nvPr/>
        </p:nvSpPr>
        <p:spPr>
          <a:xfrm>
            <a:off x="683568" y="908721"/>
            <a:ext cx="8229600" cy="5040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600" dirty="0"/>
          </a:p>
        </p:txBody>
      </p:sp>
      <p:pic>
        <p:nvPicPr>
          <p:cNvPr id="6" name="Picture 5">
            <a:extLst>
              <a:ext uri="{FF2B5EF4-FFF2-40B4-BE49-F238E27FC236}">
                <a16:creationId xmlns:a16="http://schemas.microsoft.com/office/drawing/2014/main" id="{7E502144-E738-F96E-BA4B-C72305CB6343}"/>
              </a:ext>
            </a:extLst>
          </p:cNvPr>
          <p:cNvPicPr>
            <a:picLocks noChangeAspect="1"/>
          </p:cNvPicPr>
          <p:nvPr/>
        </p:nvPicPr>
        <p:blipFill>
          <a:blip r:embed="rId3"/>
          <a:stretch>
            <a:fillRect/>
          </a:stretch>
        </p:blipFill>
        <p:spPr>
          <a:xfrm>
            <a:off x="457200" y="2771020"/>
            <a:ext cx="3600400" cy="568096"/>
          </a:xfrm>
          <a:prstGeom prst="rect">
            <a:avLst/>
          </a:prstGeom>
        </p:spPr>
      </p:pic>
      <p:sp>
        <p:nvSpPr>
          <p:cNvPr id="12" name="Content Placeholder 11">
            <a:extLst>
              <a:ext uri="{FF2B5EF4-FFF2-40B4-BE49-F238E27FC236}">
                <a16:creationId xmlns:a16="http://schemas.microsoft.com/office/drawing/2014/main" id="{364C0ABB-DD3F-099B-A19F-4BD4792FB73C}"/>
              </a:ext>
            </a:extLst>
          </p:cNvPr>
          <p:cNvSpPr>
            <a:spLocks noGrp="1"/>
          </p:cNvSpPr>
          <p:nvPr>
            <p:ph idx="1"/>
          </p:nvPr>
        </p:nvSpPr>
        <p:spPr>
          <a:xfrm>
            <a:off x="457200" y="1185067"/>
            <a:ext cx="3322712" cy="4525963"/>
          </a:xfrm>
        </p:spPr>
        <p:txBody>
          <a:bodyPr/>
          <a:lstStyle/>
          <a:p>
            <a:pPr marL="0" indent="0">
              <a:buNone/>
            </a:pPr>
            <a:r>
              <a:rPr lang="en-US" sz="2000" dirty="0"/>
              <a:t>A group of commands that belong together (common goal or task)</a:t>
            </a:r>
          </a:p>
          <a:p>
            <a:pPr lvl="1"/>
            <a:r>
              <a:rPr lang="en-US" sz="1600" dirty="0"/>
              <a:t>Typically manipulating the state of an object</a:t>
            </a:r>
          </a:p>
          <a:p>
            <a:endParaRPr lang="LID4096" dirty="0"/>
          </a:p>
        </p:txBody>
      </p:sp>
      <p:pic>
        <p:nvPicPr>
          <p:cNvPr id="7" name="Picture 6">
            <a:extLst>
              <a:ext uri="{FF2B5EF4-FFF2-40B4-BE49-F238E27FC236}">
                <a16:creationId xmlns:a16="http://schemas.microsoft.com/office/drawing/2014/main" id="{5391E350-AF7C-1552-6DBC-5C00B21CF10F}"/>
              </a:ext>
            </a:extLst>
          </p:cNvPr>
          <p:cNvPicPr>
            <a:picLocks noChangeAspect="1"/>
          </p:cNvPicPr>
          <p:nvPr/>
        </p:nvPicPr>
        <p:blipFill>
          <a:blip r:embed="rId4"/>
          <a:stretch>
            <a:fillRect/>
          </a:stretch>
        </p:blipFill>
        <p:spPr>
          <a:xfrm>
            <a:off x="4599990" y="2621065"/>
            <a:ext cx="3600400" cy="4236935"/>
          </a:xfrm>
          <a:prstGeom prst="rect">
            <a:avLst/>
          </a:prstGeom>
        </p:spPr>
      </p:pic>
      <p:pic>
        <p:nvPicPr>
          <p:cNvPr id="9" name="Picture 8">
            <a:extLst>
              <a:ext uri="{FF2B5EF4-FFF2-40B4-BE49-F238E27FC236}">
                <a16:creationId xmlns:a16="http://schemas.microsoft.com/office/drawing/2014/main" id="{7075DA80-FE37-E5EB-0B1E-2ED2560CAA08}"/>
              </a:ext>
            </a:extLst>
          </p:cNvPr>
          <p:cNvPicPr>
            <a:picLocks noChangeAspect="1"/>
          </p:cNvPicPr>
          <p:nvPr/>
        </p:nvPicPr>
        <p:blipFill>
          <a:blip r:embed="rId5"/>
          <a:stretch>
            <a:fillRect/>
          </a:stretch>
        </p:blipFill>
        <p:spPr>
          <a:xfrm>
            <a:off x="4599990" y="1160749"/>
            <a:ext cx="3143037" cy="1332148"/>
          </a:xfrm>
          <a:prstGeom prst="rect">
            <a:avLst/>
          </a:prstGeom>
        </p:spPr>
      </p:pic>
    </p:spTree>
    <p:extLst>
      <p:ext uri="{BB962C8B-B14F-4D97-AF65-F5344CB8AC3E}">
        <p14:creationId xmlns:p14="http://schemas.microsoft.com/office/powerpoint/2010/main" val="4076080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Methods/Functions</a:t>
            </a:r>
          </a:p>
        </p:txBody>
      </p:sp>
      <p:sp>
        <p:nvSpPr>
          <p:cNvPr id="4" name="Content Placeholder 2">
            <a:extLst>
              <a:ext uri="{FF2B5EF4-FFF2-40B4-BE49-F238E27FC236}">
                <a16:creationId xmlns:a16="http://schemas.microsoft.com/office/drawing/2014/main" id="{8943AE33-9522-8540-E3C2-B747001E0BFA}"/>
              </a:ext>
            </a:extLst>
          </p:cNvPr>
          <p:cNvSpPr txBox="1">
            <a:spLocks/>
          </p:cNvSpPr>
          <p:nvPr/>
        </p:nvSpPr>
        <p:spPr>
          <a:xfrm>
            <a:off x="683568" y="908721"/>
            <a:ext cx="8229600" cy="5040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600" dirty="0"/>
          </a:p>
        </p:txBody>
      </p:sp>
      <p:sp>
        <p:nvSpPr>
          <p:cNvPr id="12" name="Content Placeholder 11">
            <a:extLst>
              <a:ext uri="{FF2B5EF4-FFF2-40B4-BE49-F238E27FC236}">
                <a16:creationId xmlns:a16="http://schemas.microsoft.com/office/drawing/2014/main" id="{364C0ABB-DD3F-099B-A19F-4BD4792FB73C}"/>
              </a:ext>
            </a:extLst>
          </p:cNvPr>
          <p:cNvSpPr>
            <a:spLocks noGrp="1"/>
          </p:cNvSpPr>
          <p:nvPr>
            <p:ph idx="1"/>
          </p:nvPr>
        </p:nvSpPr>
        <p:spPr>
          <a:xfrm>
            <a:off x="457200" y="1185067"/>
            <a:ext cx="3970784" cy="5484293"/>
          </a:xfrm>
        </p:spPr>
        <p:txBody>
          <a:bodyPr>
            <a:normAutofit lnSpcReduction="10000"/>
          </a:bodyPr>
          <a:lstStyle/>
          <a:p>
            <a:pPr marL="0" indent="0">
              <a:buNone/>
            </a:pPr>
            <a:r>
              <a:rPr lang="en-US" sz="1600" b="1" dirty="0"/>
              <a:t>Functions header: </a:t>
            </a:r>
          </a:p>
          <a:p>
            <a:r>
              <a:rPr lang="en-US" sz="1400" dirty="0"/>
              <a:t>def + name, arguments, typing, ‘:’ etc.</a:t>
            </a:r>
          </a:p>
          <a:p>
            <a:pPr marL="0" indent="0">
              <a:buFont typeface="Arial" panose="020B0604020202020204" pitchFamily="34" charset="0"/>
              <a:buNone/>
            </a:pPr>
            <a:r>
              <a:rPr lang="en-US" sz="1600" b="1" dirty="0"/>
              <a:t>Function body</a:t>
            </a:r>
          </a:p>
          <a:p>
            <a:r>
              <a:rPr lang="en-US" sz="1400" dirty="0"/>
              <a:t>Commands or other function calls (mind the indentation)</a:t>
            </a:r>
          </a:p>
          <a:p>
            <a:pPr marL="0" indent="0">
              <a:buNone/>
            </a:pPr>
            <a:r>
              <a:rPr lang="en-US" sz="1600" b="1" dirty="0"/>
              <a:t>Function call</a:t>
            </a:r>
          </a:p>
          <a:p>
            <a:r>
              <a:rPr lang="en-US" sz="1400" dirty="0"/>
              <a:t>Function name ( </a:t>
            </a:r>
            <a:r>
              <a:rPr lang="en-US" sz="1400" dirty="0" err="1"/>
              <a:t>calculate_square</a:t>
            </a:r>
            <a:r>
              <a:rPr lang="en-US" sz="1400" dirty="0"/>
              <a:t>( ) ),</a:t>
            </a:r>
            <a:br>
              <a:rPr lang="en-US" sz="1400" dirty="0"/>
            </a:br>
            <a:r>
              <a:rPr lang="en-US" sz="1400" dirty="0"/>
              <a:t>arguments (number) (optional),</a:t>
            </a:r>
            <a:br>
              <a:rPr lang="en-US" sz="1400" dirty="0"/>
            </a:br>
            <a:r>
              <a:rPr lang="en-US" sz="1400" dirty="0"/>
              <a:t>parameter (an integer)</a:t>
            </a:r>
          </a:p>
          <a:p>
            <a:pPr marL="0" indent="0">
              <a:buFont typeface="Arial" panose="020B0604020202020204" pitchFamily="34" charset="0"/>
              <a:buNone/>
            </a:pPr>
            <a:endParaRPr lang="en-US" sz="1400" b="1" dirty="0"/>
          </a:p>
          <a:p>
            <a:pPr marL="0" indent="0">
              <a:buFont typeface="Arial" panose="020B0604020202020204" pitchFamily="34" charset="0"/>
              <a:buNone/>
            </a:pPr>
            <a:r>
              <a:rPr lang="en-US" sz="1600" b="1" dirty="0"/>
              <a:t>Why?</a:t>
            </a:r>
          </a:p>
          <a:p>
            <a:pPr>
              <a:buFont typeface="+mj-lt"/>
              <a:buAutoNum type="arabicPeriod"/>
            </a:pPr>
            <a:r>
              <a:rPr lang="en-GB" sz="1200" b="1" dirty="0">
                <a:latin typeface="Söhne"/>
              </a:rPr>
              <a:t>Modularity</a:t>
            </a:r>
            <a:r>
              <a:rPr lang="en-GB" sz="1200" dirty="0">
                <a:latin typeface="Söhne"/>
              </a:rPr>
              <a:t>: Break down complex problems into smaller, manageable parts. </a:t>
            </a:r>
            <a:br>
              <a:rPr lang="en-GB" sz="1200" dirty="0">
                <a:latin typeface="Söhne"/>
              </a:rPr>
            </a:br>
            <a:r>
              <a:rPr lang="en-GB" sz="1200" b="1" dirty="0">
                <a:latin typeface="Söhne"/>
              </a:rPr>
              <a:t>Code Reuse</a:t>
            </a:r>
            <a:r>
              <a:rPr lang="en-GB" sz="1200" dirty="0">
                <a:latin typeface="Söhne"/>
              </a:rPr>
              <a:t>: Can be used repeatedly. No need to write the same code multiple times.</a:t>
            </a:r>
          </a:p>
          <a:p>
            <a:pPr>
              <a:buFont typeface="+mj-lt"/>
              <a:buAutoNum type="arabicPeriod"/>
            </a:pPr>
            <a:r>
              <a:rPr lang="en-GB" sz="1200" b="1" dirty="0">
                <a:latin typeface="Söhne"/>
              </a:rPr>
              <a:t>Encapsulation</a:t>
            </a:r>
            <a:r>
              <a:rPr lang="en-GB" sz="1200" dirty="0">
                <a:latin typeface="Söhne"/>
              </a:rPr>
              <a:t>: Introduces local variables, that cannot be accesses outside of the function for memory efficiency and errors.</a:t>
            </a:r>
          </a:p>
          <a:p>
            <a:pPr>
              <a:buFont typeface="+mj-lt"/>
              <a:buAutoNum type="arabicPeriod"/>
            </a:pPr>
            <a:r>
              <a:rPr lang="en-GB" sz="1200" b="1" dirty="0">
                <a:latin typeface="Söhne"/>
              </a:rPr>
              <a:t>Parameterization</a:t>
            </a:r>
            <a:r>
              <a:rPr lang="en-GB" sz="1200" dirty="0">
                <a:latin typeface="Söhne"/>
              </a:rPr>
              <a:t>: Execute the same code with different inputs, leading to more flexible and dynamic programs.</a:t>
            </a:r>
          </a:p>
          <a:p>
            <a:pPr>
              <a:buFont typeface="+mj-lt"/>
              <a:buAutoNum type="arabicPeriod"/>
            </a:pPr>
            <a:r>
              <a:rPr lang="en-GB" sz="1200" b="1" dirty="0">
                <a:latin typeface="Söhne"/>
              </a:rPr>
              <a:t>Maintainability</a:t>
            </a:r>
            <a:r>
              <a:rPr lang="en-GB" sz="1200" dirty="0">
                <a:latin typeface="Söhne"/>
              </a:rPr>
              <a:t>: Easier to maintain: Changes made in a single function are propagated wherever the function is used. </a:t>
            </a:r>
          </a:p>
          <a:p>
            <a:pPr marL="0" indent="0">
              <a:buNone/>
            </a:pPr>
            <a:r>
              <a:rPr lang="en-GB" sz="1200" b="1" dirty="0">
                <a:latin typeface="Söhne"/>
              </a:rPr>
              <a:t>Build-in and external modules manipulate variables and objects with functions!</a:t>
            </a:r>
          </a:p>
        </p:txBody>
      </p:sp>
      <p:pic>
        <p:nvPicPr>
          <p:cNvPr id="7" name="Picture 6">
            <a:extLst>
              <a:ext uri="{FF2B5EF4-FFF2-40B4-BE49-F238E27FC236}">
                <a16:creationId xmlns:a16="http://schemas.microsoft.com/office/drawing/2014/main" id="{5391E350-AF7C-1552-6DBC-5C00B21CF10F}"/>
              </a:ext>
            </a:extLst>
          </p:cNvPr>
          <p:cNvPicPr>
            <a:picLocks noChangeAspect="1"/>
          </p:cNvPicPr>
          <p:nvPr/>
        </p:nvPicPr>
        <p:blipFill>
          <a:blip r:embed="rId3"/>
          <a:stretch>
            <a:fillRect/>
          </a:stretch>
        </p:blipFill>
        <p:spPr>
          <a:xfrm>
            <a:off x="4599990" y="2621065"/>
            <a:ext cx="3600400" cy="4236935"/>
          </a:xfrm>
          <a:prstGeom prst="rect">
            <a:avLst/>
          </a:prstGeom>
        </p:spPr>
      </p:pic>
      <p:pic>
        <p:nvPicPr>
          <p:cNvPr id="9" name="Picture 8">
            <a:extLst>
              <a:ext uri="{FF2B5EF4-FFF2-40B4-BE49-F238E27FC236}">
                <a16:creationId xmlns:a16="http://schemas.microsoft.com/office/drawing/2014/main" id="{7075DA80-FE37-E5EB-0B1E-2ED2560CAA08}"/>
              </a:ext>
            </a:extLst>
          </p:cNvPr>
          <p:cNvPicPr>
            <a:picLocks noChangeAspect="1"/>
          </p:cNvPicPr>
          <p:nvPr/>
        </p:nvPicPr>
        <p:blipFill>
          <a:blip r:embed="rId4"/>
          <a:stretch>
            <a:fillRect/>
          </a:stretch>
        </p:blipFill>
        <p:spPr>
          <a:xfrm>
            <a:off x="4599990" y="1160749"/>
            <a:ext cx="3143037" cy="1332148"/>
          </a:xfrm>
          <a:prstGeom prst="rect">
            <a:avLst/>
          </a:prstGeom>
        </p:spPr>
      </p:pic>
    </p:spTree>
    <p:extLst>
      <p:ext uri="{BB962C8B-B14F-4D97-AF65-F5344CB8AC3E}">
        <p14:creationId xmlns:p14="http://schemas.microsoft.com/office/powerpoint/2010/main" val="3014771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Classes</a:t>
            </a:r>
          </a:p>
        </p:txBody>
      </p:sp>
      <p:sp>
        <p:nvSpPr>
          <p:cNvPr id="4" name="Content Placeholder 2">
            <a:extLst>
              <a:ext uri="{FF2B5EF4-FFF2-40B4-BE49-F238E27FC236}">
                <a16:creationId xmlns:a16="http://schemas.microsoft.com/office/drawing/2014/main" id="{8943AE33-9522-8540-E3C2-B747001E0BFA}"/>
              </a:ext>
            </a:extLst>
          </p:cNvPr>
          <p:cNvSpPr txBox="1">
            <a:spLocks/>
          </p:cNvSpPr>
          <p:nvPr/>
        </p:nvSpPr>
        <p:spPr>
          <a:xfrm>
            <a:off x="683568" y="908721"/>
            <a:ext cx="8229600" cy="5040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A group of methods that belong together (common goal or task)</a:t>
            </a:r>
          </a:p>
          <a:p>
            <a:pPr lvl="1"/>
            <a:r>
              <a:rPr lang="en-US" sz="1600" dirty="0"/>
              <a:t>Typically create an abstract description of a concept (e.g. cars)</a:t>
            </a:r>
          </a:p>
          <a:p>
            <a:pPr lvl="1"/>
            <a:r>
              <a:rPr lang="en-US" sz="1600" dirty="0"/>
              <a:t>Initializing a class with parameters creates an instance of the class ( = object)</a:t>
            </a:r>
          </a:p>
        </p:txBody>
      </p:sp>
      <p:pic>
        <p:nvPicPr>
          <p:cNvPr id="9" name="Image 0" descr="preencoded.png">
            <a:extLst>
              <a:ext uri="{FF2B5EF4-FFF2-40B4-BE49-F238E27FC236}">
                <a16:creationId xmlns:a16="http://schemas.microsoft.com/office/drawing/2014/main" id="{401ED863-9B6A-6B89-C5FA-626BB5277E24}"/>
              </a:ext>
            </a:extLst>
          </p:cNvPr>
          <p:cNvPicPr>
            <a:picLocks noChangeAspect="1"/>
          </p:cNvPicPr>
          <p:nvPr/>
        </p:nvPicPr>
        <p:blipFill>
          <a:blip r:embed="rId3"/>
          <a:stretch>
            <a:fillRect/>
          </a:stretch>
        </p:blipFill>
        <p:spPr>
          <a:xfrm>
            <a:off x="537785" y="2017078"/>
            <a:ext cx="3287078" cy="2613184"/>
          </a:xfrm>
          <a:prstGeom prst="rect">
            <a:avLst/>
          </a:prstGeom>
        </p:spPr>
      </p:pic>
      <p:pic>
        <p:nvPicPr>
          <p:cNvPr id="6" name="Picture 5">
            <a:extLst>
              <a:ext uri="{FF2B5EF4-FFF2-40B4-BE49-F238E27FC236}">
                <a16:creationId xmlns:a16="http://schemas.microsoft.com/office/drawing/2014/main" id="{F725DECF-0C21-10B7-5023-3B41F778C628}"/>
              </a:ext>
            </a:extLst>
          </p:cNvPr>
          <p:cNvPicPr>
            <a:picLocks noChangeAspect="1"/>
          </p:cNvPicPr>
          <p:nvPr/>
        </p:nvPicPr>
        <p:blipFill>
          <a:blip r:embed="rId4"/>
          <a:stretch>
            <a:fillRect/>
          </a:stretch>
        </p:blipFill>
        <p:spPr>
          <a:xfrm>
            <a:off x="4253760" y="1916833"/>
            <a:ext cx="4412700" cy="4941167"/>
          </a:xfrm>
          <a:prstGeom prst="rect">
            <a:avLst/>
          </a:prstGeom>
        </p:spPr>
      </p:pic>
    </p:spTree>
    <p:extLst>
      <p:ext uri="{BB962C8B-B14F-4D97-AF65-F5344CB8AC3E}">
        <p14:creationId xmlns:p14="http://schemas.microsoft.com/office/powerpoint/2010/main" val="4067700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Classes</a:t>
            </a:r>
          </a:p>
        </p:txBody>
      </p:sp>
      <p:sp>
        <p:nvSpPr>
          <p:cNvPr id="4" name="Content Placeholder 2">
            <a:extLst>
              <a:ext uri="{FF2B5EF4-FFF2-40B4-BE49-F238E27FC236}">
                <a16:creationId xmlns:a16="http://schemas.microsoft.com/office/drawing/2014/main" id="{8943AE33-9522-8540-E3C2-B747001E0BFA}"/>
              </a:ext>
            </a:extLst>
          </p:cNvPr>
          <p:cNvSpPr txBox="1">
            <a:spLocks/>
          </p:cNvSpPr>
          <p:nvPr/>
        </p:nvSpPr>
        <p:spPr>
          <a:xfrm>
            <a:off x="683568" y="908721"/>
            <a:ext cx="8229600" cy="5040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A group of methods that belong together (common goal or task)</a:t>
            </a:r>
          </a:p>
          <a:p>
            <a:pPr lvl="1"/>
            <a:r>
              <a:rPr lang="en-US" sz="1600" dirty="0"/>
              <a:t>Typically create an abstract description of a concept (e.g. cars)</a:t>
            </a:r>
          </a:p>
          <a:p>
            <a:pPr lvl="1"/>
            <a:r>
              <a:rPr lang="en-US" sz="1600" dirty="0"/>
              <a:t>Initializing a class with parameters creates an instance of the class ( = object)</a:t>
            </a:r>
          </a:p>
        </p:txBody>
      </p:sp>
      <p:pic>
        <p:nvPicPr>
          <p:cNvPr id="7" name="Picture 6">
            <a:extLst>
              <a:ext uri="{FF2B5EF4-FFF2-40B4-BE49-F238E27FC236}">
                <a16:creationId xmlns:a16="http://schemas.microsoft.com/office/drawing/2014/main" id="{BC7F00CA-D2D9-04D1-5D64-E67D93B1D8E1}"/>
              </a:ext>
            </a:extLst>
          </p:cNvPr>
          <p:cNvPicPr>
            <a:picLocks noChangeAspect="1"/>
          </p:cNvPicPr>
          <p:nvPr/>
        </p:nvPicPr>
        <p:blipFill>
          <a:blip r:embed="rId3"/>
          <a:stretch>
            <a:fillRect/>
          </a:stretch>
        </p:blipFill>
        <p:spPr>
          <a:xfrm>
            <a:off x="384135" y="1988840"/>
            <a:ext cx="4497642" cy="2190494"/>
          </a:xfrm>
          <a:prstGeom prst="rect">
            <a:avLst/>
          </a:prstGeom>
        </p:spPr>
      </p:pic>
      <p:pic>
        <p:nvPicPr>
          <p:cNvPr id="10" name="Picture 9">
            <a:extLst>
              <a:ext uri="{FF2B5EF4-FFF2-40B4-BE49-F238E27FC236}">
                <a16:creationId xmlns:a16="http://schemas.microsoft.com/office/drawing/2014/main" id="{5866C9DC-5D3E-A8A3-21F1-C4DFFE9772E1}"/>
              </a:ext>
            </a:extLst>
          </p:cNvPr>
          <p:cNvPicPr>
            <a:picLocks noChangeAspect="1"/>
          </p:cNvPicPr>
          <p:nvPr/>
        </p:nvPicPr>
        <p:blipFill>
          <a:blip r:embed="rId4"/>
          <a:stretch>
            <a:fillRect/>
          </a:stretch>
        </p:blipFill>
        <p:spPr>
          <a:xfrm>
            <a:off x="106203" y="4365104"/>
            <a:ext cx="4762873" cy="1211608"/>
          </a:xfrm>
          <a:prstGeom prst="rect">
            <a:avLst/>
          </a:prstGeom>
        </p:spPr>
      </p:pic>
      <p:pic>
        <p:nvPicPr>
          <p:cNvPr id="5" name="Picture 4">
            <a:extLst>
              <a:ext uri="{FF2B5EF4-FFF2-40B4-BE49-F238E27FC236}">
                <a16:creationId xmlns:a16="http://schemas.microsoft.com/office/drawing/2014/main" id="{0BF2BBEF-E42F-EEC8-8BE8-E447113D305A}"/>
              </a:ext>
            </a:extLst>
          </p:cNvPr>
          <p:cNvPicPr>
            <a:picLocks noChangeAspect="1"/>
          </p:cNvPicPr>
          <p:nvPr/>
        </p:nvPicPr>
        <p:blipFill>
          <a:blip r:embed="rId5"/>
          <a:stretch>
            <a:fillRect/>
          </a:stretch>
        </p:blipFill>
        <p:spPr>
          <a:xfrm>
            <a:off x="4844544" y="1894520"/>
            <a:ext cx="4412700" cy="4941167"/>
          </a:xfrm>
          <a:prstGeom prst="rect">
            <a:avLst/>
          </a:prstGeom>
        </p:spPr>
      </p:pic>
      <p:pic>
        <p:nvPicPr>
          <p:cNvPr id="13" name="Picture 12">
            <a:extLst>
              <a:ext uri="{FF2B5EF4-FFF2-40B4-BE49-F238E27FC236}">
                <a16:creationId xmlns:a16="http://schemas.microsoft.com/office/drawing/2014/main" id="{EFA08B41-2AC8-C2F4-264F-9993DE0D5EC3}"/>
              </a:ext>
            </a:extLst>
          </p:cNvPr>
          <p:cNvPicPr>
            <a:picLocks noChangeAspect="1"/>
          </p:cNvPicPr>
          <p:nvPr/>
        </p:nvPicPr>
        <p:blipFill>
          <a:blip r:embed="rId6"/>
          <a:stretch>
            <a:fillRect/>
          </a:stretch>
        </p:blipFill>
        <p:spPr>
          <a:xfrm>
            <a:off x="106203" y="6229276"/>
            <a:ext cx="4775574" cy="485182"/>
          </a:xfrm>
          <a:prstGeom prst="rect">
            <a:avLst/>
          </a:prstGeom>
        </p:spPr>
      </p:pic>
      <p:pic>
        <p:nvPicPr>
          <p:cNvPr id="15" name="Picture 14">
            <a:extLst>
              <a:ext uri="{FF2B5EF4-FFF2-40B4-BE49-F238E27FC236}">
                <a16:creationId xmlns:a16="http://schemas.microsoft.com/office/drawing/2014/main" id="{4331AF5D-0AED-ECED-712D-BA07D71016FC}"/>
              </a:ext>
            </a:extLst>
          </p:cNvPr>
          <p:cNvPicPr>
            <a:picLocks noChangeAspect="1"/>
          </p:cNvPicPr>
          <p:nvPr/>
        </p:nvPicPr>
        <p:blipFill>
          <a:blip r:embed="rId7"/>
          <a:stretch>
            <a:fillRect/>
          </a:stretch>
        </p:blipFill>
        <p:spPr>
          <a:xfrm>
            <a:off x="106203" y="5724382"/>
            <a:ext cx="4738341" cy="432986"/>
          </a:xfrm>
          <a:prstGeom prst="rect">
            <a:avLst/>
          </a:prstGeom>
        </p:spPr>
      </p:pic>
    </p:spTree>
    <p:extLst>
      <p:ext uri="{BB962C8B-B14F-4D97-AF65-F5344CB8AC3E}">
        <p14:creationId xmlns:p14="http://schemas.microsoft.com/office/powerpoint/2010/main" val="665201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(Build-in) Modules contain Sets of Classes/Functions</a:t>
            </a:r>
          </a:p>
        </p:txBody>
      </p:sp>
      <p:pic>
        <p:nvPicPr>
          <p:cNvPr id="3" name="Picture 2">
            <a:extLst>
              <a:ext uri="{FF2B5EF4-FFF2-40B4-BE49-F238E27FC236}">
                <a16:creationId xmlns:a16="http://schemas.microsoft.com/office/drawing/2014/main" id="{5F2B12B2-92EB-D397-9EA4-6A8D40B3A2A8}"/>
              </a:ext>
            </a:extLst>
          </p:cNvPr>
          <p:cNvPicPr>
            <a:picLocks noChangeAspect="1"/>
          </p:cNvPicPr>
          <p:nvPr/>
        </p:nvPicPr>
        <p:blipFill>
          <a:blip r:embed="rId3"/>
          <a:stretch>
            <a:fillRect/>
          </a:stretch>
        </p:blipFill>
        <p:spPr>
          <a:xfrm>
            <a:off x="252984" y="1193670"/>
            <a:ext cx="2769278" cy="2211170"/>
          </a:xfrm>
          <a:prstGeom prst="rect">
            <a:avLst/>
          </a:prstGeom>
        </p:spPr>
      </p:pic>
      <p:pic>
        <p:nvPicPr>
          <p:cNvPr id="6" name="Picture 5">
            <a:extLst>
              <a:ext uri="{FF2B5EF4-FFF2-40B4-BE49-F238E27FC236}">
                <a16:creationId xmlns:a16="http://schemas.microsoft.com/office/drawing/2014/main" id="{B5DE2058-9EBE-1662-F16E-B6108FF34367}"/>
              </a:ext>
            </a:extLst>
          </p:cNvPr>
          <p:cNvPicPr>
            <a:picLocks noChangeAspect="1"/>
          </p:cNvPicPr>
          <p:nvPr/>
        </p:nvPicPr>
        <p:blipFill>
          <a:blip r:embed="rId4"/>
          <a:stretch>
            <a:fillRect/>
          </a:stretch>
        </p:blipFill>
        <p:spPr>
          <a:xfrm>
            <a:off x="252984" y="3453409"/>
            <a:ext cx="3888432" cy="3154068"/>
          </a:xfrm>
          <a:prstGeom prst="rect">
            <a:avLst/>
          </a:prstGeom>
        </p:spPr>
      </p:pic>
      <p:pic>
        <p:nvPicPr>
          <p:cNvPr id="8" name="Picture 7">
            <a:extLst>
              <a:ext uri="{FF2B5EF4-FFF2-40B4-BE49-F238E27FC236}">
                <a16:creationId xmlns:a16="http://schemas.microsoft.com/office/drawing/2014/main" id="{7EC43353-74CD-7718-4BE7-BA38B5953177}"/>
              </a:ext>
            </a:extLst>
          </p:cNvPr>
          <p:cNvPicPr>
            <a:picLocks noChangeAspect="1"/>
          </p:cNvPicPr>
          <p:nvPr/>
        </p:nvPicPr>
        <p:blipFill>
          <a:blip r:embed="rId5"/>
          <a:stretch>
            <a:fillRect/>
          </a:stretch>
        </p:blipFill>
        <p:spPr>
          <a:xfrm>
            <a:off x="4572000" y="1301653"/>
            <a:ext cx="4209179" cy="5305824"/>
          </a:xfrm>
          <a:prstGeom prst="rect">
            <a:avLst/>
          </a:prstGeom>
        </p:spPr>
      </p:pic>
      <p:sp>
        <p:nvSpPr>
          <p:cNvPr id="9" name="TextBox 8">
            <a:extLst>
              <a:ext uri="{FF2B5EF4-FFF2-40B4-BE49-F238E27FC236}">
                <a16:creationId xmlns:a16="http://schemas.microsoft.com/office/drawing/2014/main" id="{40646735-75E3-7094-352E-F89953F182D2}"/>
              </a:ext>
            </a:extLst>
          </p:cNvPr>
          <p:cNvSpPr txBox="1"/>
          <p:nvPr/>
        </p:nvSpPr>
        <p:spPr>
          <a:xfrm>
            <a:off x="181499" y="848792"/>
            <a:ext cx="3413948" cy="369332"/>
          </a:xfrm>
          <a:prstGeom prst="rect">
            <a:avLst/>
          </a:prstGeom>
          <a:noFill/>
        </p:spPr>
        <p:txBody>
          <a:bodyPr wrap="none" rtlCol="0">
            <a:spAutoFit/>
          </a:bodyPr>
          <a:lstStyle/>
          <a:p>
            <a:r>
              <a:rPr lang="en-GB" b="1" dirty="0"/>
              <a:t>Operations on sequencing objects</a:t>
            </a:r>
            <a:endParaRPr lang="LID4096" b="1" dirty="0"/>
          </a:p>
        </p:txBody>
      </p:sp>
    </p:spTree>
    <p:extLst>
      <p:ext uri="{BB962C8B-B14F-4D97-AF65-F5344CB8AC3E}">
        <p14:creationId xmlns:p14="http://schemas.microsoft.com/office/powerpoint/2010/main" val="1882575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2"/>
          <p:cNvSpPr/>
          <p:nvPr/>
        </p:nvSpPr>
        <p:spPr>
          <a:xfrm>
            <a:off x="1669293" y="500802"/>
            <a:ext cx="6143067" cy="326827"/>
          </a:xfrm>
          <a:prstGeom prst="rect">
            <a:avLst/>
          </a:prstGeom>
          <a:noFill/>
          <a:ln/>
        </p:spPr>
        <p:txBody>
          <a:bodyPr wrap="square" rtlCol="0" anchor="t"/>
          <a:lstStyle/>
          <a:p>
            <a:pPr>
              <a:lnSpc>
                <a:spcPts val="2392"/>
              </a:lnSpc>
            </a:pPr>
            <a:r>
              <a:rPr lang="en-US" b="1" dirty="0">
                <a:ea typeface="Kanit" pitchFamily="34" charset="-122"/>
                <a:cs typeface="Kanit" pitchFamily="34" charset="-120"/>
              </a:rPr>
              <a:t>Control Flow: If Statements, While and For Loops</a:t>
            </a:r>
            <a:endParaRPr lang="en-US" b="1" dirty="0"/>
          </a:p>
        </p:txBody>
      </p:sp>
      <p:sp>
        <p:nvSpPr>
          <p:cNvPr id="6" name="Shape 3"/>
          <p:cNvSpPr/>
          <p:nvPr/>
        </p:nvSpPr>
        <p:spPr>
          <a:xfrm>
            <a:off x="4103316" y="1387797"/>
            <a:ext cx="12129" cy="4827836"/>
          </a:xfrm>
          <a:prstGeom prst="rect">
            <a:avLst/>
          </a:prstGeom>
          <a:solidFill>
            <a:srgbClr val="FA2F5C"/>
          </a:solidFill>
          <a:ln/>
        </p:spPr>
      </p:sp>
      <p:sp>
        <p:nvSpPr>
          <p:cNvPr id="7" name="Shape 4"/>
          <p:cNvSpPr/>
          <p:nvPr/>
        </p:nvSpPr>
        <p:spPr>
          <a:xfrm>
            <a:off x="4218695" y="1566949"/>
            <a:ext cx="340221" cy="12129"/>
          </a:xfrm>
          <a:prstGeom prst="rect">
            <a:avLst/>
          </a:prstGeom>
          <a:solidFill>
            <a:srgbClr val="FA2F5C"/>
          </a:solidFill>
          <a:ln/>
        </p:spPr>
      </p:sp>
      <p:sp>
        <p:nvSpPr>
          <p:cNvPr id="8" name="Shape 5"/>
          <p:cNvSpPr/>
          <p:nvPr/>
        </p:nvSpPr>
        <p:spPr>
          <a:xfrm>
            <a:off x="3999992" y="1463700"/>
            <a:ext cx="218703" cy="218703"/>
          </a:xfrm>
          <a:prstGeom prst="roundRect">
            <a:avLst>
              <a:gd name="adj" fmla="val 13335"/>
            </a:avLst>
          </a:prstGeom>
          <a:solidFill>
            <a:srgbClr val="221D4C"/>
          </a:solidFill>
          <a:ln/>
        </p:spPr>
      </p:sp>
      <p:sp>
        <p:nvSpPr>
          <p:cNvPr id="9" name="Text 6"/>
          <p:cNvSpPr/>
          <p:nvPr/>
        </p:nvSpPr>
        <p:spPr>
          <a:xfrm>
            <a:off x="4092111" y="1459579"/>
            <a:ext cx="46509" cy="182314"/>
          </a:xfrm>
          <a:prstGeom prst="rect">
            <a:avLst/>
          </a:prstGeom>
          <a:noFill/>
          <a:ln/>
        </p:spPr>
        <p:txBody>
          <a:bodyPr wrap="none" rtlCol="0" anchor="t"/>
          <a:lstStyle/>
          <a:p>
            <a:pPr algn="ctr">
              <a:lnSpc>
                <a:spcPts val="1435"/>
              </a:lnSpc>
            </a:pPr>
            <a:r>
              <a:rPr lang="en-US" sz="1148" dirty="0">
                <a:solidFill>
                  <a:srgbClr val="FFFFFF"/>
                </a:solidFill>
                <a:latin typeface="Kanit" pitchFamily="34" charset="0"/>
                <a:ea typeface="Kanit" pitchFamily="34" charset="-122"/>
                <a:cs typeface="Kanit" pitchFamily="34" charset="-120"/>
              </a:rPr>
              <a:t>1</a:t>
            </a:r>
            <a:endParaRPr lang="en-US" sz="1148" dirty="0"/>
          </a:p>
        </p:txBody>
      </p:sp>
      <p:sp>
        <p:nvSpPr>
          <p:cNvPr id="10" name="Text 7"/>
          <p:cNvSpPr/>
          <p:nvPr/>
        </p:nvSpPr>
        <p:spPr>
          <a:xfrm>
            <a:off x="4585086" y="1452961"/>
            <a:ext cx="1215108" cy="151879"/>
          </a:xfrm>
          <a:prstGeom prst="rect">
            <a:avLst/>
          </a:prstGeom>
          <a:noFill/>
          <a:ln/>
        </p:spPr>
        <p:txBody>
          <a:bodyPr wrap="none" rtlCol="0" anchor="t"/>
          <a:lstStyle/>
          <a:p>
            <a:pPr>
              <a:lnSpc>
                <a:spcPts val="1196"/>
              </a:lnSpc>
            </a:pPr>
            <a:r>
              <a:rPr lang="en-US" sz="1600" b="1" dirty="0">
                <a:latin typeface="Kanit" pitchFamily="34" charset="0"/>
                <a:ea typeface="Kanit" pitchFamily="34" charset="-122"/>
                <a:cs typeface="Kanit" pitchFamily="34" charset="-120"/>
              </a:rPr>
              <a:t>If Statements</a:t>
            </a:r>
            <a:endParaRPr lang="en-US" sz="1600" b="1" dirty="0"/>
          </a:p>
        </p:txBody>
      </p:sp>
      <p:sp>
        <p:nvSpPr>
          <p:cNvPr id="11" name="Text 8"/>
          <p:cNvSpPr/>
          <p:nvPr/>
        </p:nvSpPr>
        <p:spPr>
          <a:xfrm>
            <a:off x="4572000" y="1654160"/>
            <a:ext cx="4440238" cy="2062872"/>
          </a:xfrm>
          <a:prstGeom prst="rect">
            <a:avLst/>
          </a:prstGeom>
          <a:noFill/>
          <a:ln/>
        </p:spPr>
        <p:txBody>
          <a:bodyPr wrap="square" rtlCol="0" anchor="t"/>
          <a:lstStyle/>
          <a:p>
            <a:pPr>
              <a:spcBef>
                <a:spcPts val="480"/>
              </a:spcBef>
            </a:pPr>
            <a:r>
              <a:rPr lang="en-US" sz="1400" dirty="0">
                <a:ea typeface="Martel Sans" pitchFamily="34" charset="-122"/>
                <a:cs typeface="Martel Sans" pitchFamily="34" charset="-120"/>
              </a:rPr>
              <a:t>Conditional. Evaluates Truth statement (logical). Enters the code block only if True.</a:t>
            </a:r>
          </a:p>
          <a:p>
            <a:pPr marL="171450" indent="-171450">
              <a:spcBef>
                <a:spcPts val="480"/>
              </a:spcBef>
              <a:buFont typeface="Arial" panose="020B0604020202020204" pitchFamily="34" charset="0"/>
              <a:buChar char="•"/>
            </a:pPr>
            <a:r>
              <a:rPr lang="en-US" sz="1400" b="1" dirty="0">
                <a:ea typeface="Martel Sans" pitchFamily="34" charset="-122"/>
                <a:cs typeface="Martel Sans" pitchFamily="34" charset="-120"/>
              </a:rPr>
              <a:t>if</a:t>
            </a:r>
            <a:r>
              <a:rPr lang="en-US" sz="1400" dirty="0">
                <a:ea typeface="Martel Sans" pitchFamily="34" charset="-122"/>
                <a:cs typeface="Martel Sans" pitchFamily="34" charset="-120"/>
              </a:rPr>
              <a:t> [condition]: [do something]</a:t>
            </a:r>
          </a:p>
          <a:p>
            <a:pPr marL="171450" indent="-171450">
              <a:spcBef>
                <a:spcPts val="480"/>
              </a:spcBef>
              <a:buFont typeface="Arial" panose="020B0604020202020204" pitchFamily="34" charset="0"/>
              <a:buChar char="•"/>
            </a:pPr>
            <a:r>
              <a:rPr lang="en-US" sz="1400" b="1" dirty="0">
                <a:ea typeface="Martel Sans" pitchFamily="34" charset="-122"/>
                <a:cs typeface="Martel Sans" pitchFamily="34" charset="-120"/>
              </a:rPr>
              <a:t>if</a:t>
            </a:r>
            <a:r>
              <a:rPr lang="en-US" sz="1400" dirty="0">
                <a:ea typeface="Martel Sans" pitchFamily="34" charset="-122"/>
                <a:cs typeface="Martel Sans" pitchFamily="34" charset="-120"/>
              </a:rPr>
              <a:t> [condition]: [do something], </a:t>
            </a:r>
            <a:r>
              <a:rPr lang="en-US" sz="1400" b="1" dirty="0">
                <a:ea typeface="Martel Sans" pitchFamily="34" charset="-122"/>
                <a:cs typeface="Martel Sans" pitchFamily="34" charset="-120"/>
              </a:rPr>
              <a:t>else</a:t>
            </a:r>
            <a:r>
              <a:rPr lang="en-US" sz="1400" dirty="0">
                <a:ea typeface="Martel Sans" pitchFamily="34" charset="-122"/>
                <a:cs typeface="Martel Sans" pitchFamily="34" charset="-120"/>
              </a:rPr>
              <a:t>: [do something else].</a:t>
            </a:r>
          </a:p>
          <a:p>
            <a:pPr marL="171450" indent="-171450">
              <a:spcBef>
                <a:spcPts val="480"/>
              </a:spcBef>
              <a:buFont typeface="Arial" panose="020B0604020202020204" pitchFamily="34" charset="0"/>
              <a:buChar char="•"/>
            </a:pPr>
            <a:r>
              <a:rPr lang="en-US" sz="1400" dirty="0">
                <a:ea typeface="Martel Sans" pitchFamily="34" charset="-122"/>
                <a:cs typeface="Martel Sans" pitchFamily="34" charset="-120"/>
              </a:rPr>
              <a:t>if [condition]: [do something], </a:t>
            </a:r>
            <a:r>
              <a:rPr lang="en-US" sz="1400" b="1" dirty="0" err="1">
                <a:ea typeface="Martel Sans" pitchFamily="34" charset="-122"/>
                <a:cs typeface="Martel Sans" pitchFamily="34" charset="-120"/>
              </a:rPr>
              <a:t>elif</a:t>
            </a:r>
            <a:r>
              <a:rPr lang="en-US" sz="1400" b="1" dirty="0">
                <a:ea typeface="Martel Sans" pitchFamily="34" charset="-122"/>
                <a:cs typeface="Martel Sans" pitchFamily="34" charset="-120"/>
              </a:rPr>
              <a:t>:</a:t>
            </a:r>
            <a:r>
              <a:rPr lang="en-US" sz="1400" dirty="0">
                <a:ea typeface="Martel Sans" pitchFamily="34" charset="-122"/>
                <a:cs typeface="Martel Sans" pitchFamily="34" charset="-120"/>
              </a:rPr>
              <a:t> [next condition], </a:t>
            </a:r>
            <a:r>
              <a:rPr lang="en-US" sz="1400" b="1" dirty="0">
                <a:ea typeface="Martel Sans" pitchFamily="34" charset="-122"/>
                <a:cs typeface="Martel Sans" pitchFamily="34" charset="-120"/>
              </a:rPr>
              <a:t>else: </a:t>
            </a:r>
            <a:r>
              <a:rPr lang="en-US" sz="1400" dirty="0">
                <a:ea typeface="Martel Sans" pitchFamily="34" charset="-122"/>
                <a:cs typeface="Martel Sans" pitchFamily="34" charset="-120"/>
              </a:rPr>
              <a:t>[do something else].</a:t>
            </a:r>
          </a:p>
          <a:p>
            <a:pPr marL="171450" indent="-171450">
              <a:spcBef>
                <a:spcPts val="480"/>
              </a:spcBef>
              <a:buFont typeface="Arial" panose="020B0604020202020204" pitchFamily="34" charset="0"/>
              <a:buChar char="•"/>
            </a:pPr>
            <a:r>
              <a:rPr lang="en-US" sz="1400" dirty="0">
                <a:ea typeface="Martel Sans" pitchFamily="34" charset="-122"/>
                <a:cs typeface="Martel Sans" pitchFamily="34" charset="-120"/>
              </a:rPr>
              <a:t>Var = if [condition]: [do something] </a:t>
            </a:r>
            <a:r>
              <a:rPr lang="en-US" sz="1400" b="1" dirty="0">
                <a:ea typeface="Martel Sans" pitchFamily="34" charset="-122"/>
                <a:cs typeface="Martel Sans" pitchFamily="34" charset="-120"/>
              </a:rPr>
              <a:t>else: </a:t>
            </a:r>
            <a:r>
              <a:rPr lang="en-US" sz="1400" dirty="0">
                <a:ea typeface="Martel Sans" pitchFamily="34" charset="-122"/>
                <a:cs typeface="Martel Sans" pitchFamily="34" charset="-120"/>
              </a:rPr>
              <a:t>[do something else].</a:t>
            </a:r>
          </a:p>
        </p:txBody>
      </p:sp>
      <p:pic>
        <p:nvPicPr>
          <p:cNvPr id="29" name="Picture 28">
            <a:extLst>
              <a:ext uri="{FF2B5EF4-FFF2-40B4-BE49-F238E27FC236}">
                <a16:creationId xmlns:a16="http://schemas.microsoft.com/office/drawing/2014/main" id="{C5127E63-28EB-FA54-AD37-A33AC2454C3C}"/>
              </a:ext>
            </a:extLst>
          </p:cNvPr>
          <p:cNvPicPr>
            <a:picLocks noChangeAspect="1"/>
          </p:cNvPicPr>
          <p:nvPr/>
        </p:nvPicPr>
        <p:blipFill>
          <a:blip r:embed="rId3"/>
          <a:stretch>
            <a:fillRect/>
          </a:stretch>
        </p:blipFill>
        <p:spPr>
          <a:xfrm>
            <a:off x="251520" y="986600"/>
            <a:ext cx="3012207" cy="412197"/>
          </a:xfrm>
          <a:prstGeom prst="rect">
            <a:avLst/>
          </a:prstGeom>
        </p:spPr>
      </p:pic>
      <p:pic>
        <p:nvPicPr>
          <p:cNvPr id="31" name="Picture 30">
            <a:extLst>
              <a:ext uri="{FF2B5EF4-FFF2-40B4-BE49-F238E27FC236}">
                <a16:creationId xmlns:a16="http://schemas.microsoft.com/office/drawing/2014/main" id="{0349C26B-056F-3AF2-5377-EA60EF81F897}"/>
              </a:ext>
            </a:extLst>
          </p:cNvPr>
          <p:cNvPicPr>
            <a:picLocks noChangeAspect="1"/>
          </p:cNvPicPr>
          <p:nvPr/>
        </p:nvPicPr>
        <p:blipFill>
          <a:blip r:embed="rId4"/>
          <a:stretch>
            <a:fillRect/>
          </a:stretch>
        </p:blipFill>
        <p:spPr>
          <a:xfrm>
            <a:off x="248671" y="1444417"/>
            <a:ext cx="3021315" cy="696270"/>
          </a:xfrm>
          <a:prstGeom prst="rect">
            <a:avLst/>
          </a:prstGeom>
        </p:spPr>
      </p:pic>
      <p:pic>
        <p:nvPicPr>
          <p:cNvPr id="33" name="Picture 32">
            <a:extLst>
              <a:ext uri="{FF2B5EF4-FFF2-40B4-BE49-F238E27FC236}">
                <a16:creationId xmlns:a16="http://schemas.microsoft.com/office/drawing/2014/main" id="{BC329761-F95E-FF79-8C0A-729D57047D32}"/>
              </a:ext>
            </a:extLst>
          </p:cNvPr>
          <p:cNvPicPr>
            <a:picLocks noChangeAspect="1"/>
          </p:cNvPicPr>
          <p:nvPr/>
        </p:nvPicPr>
        <p:blipFill>
          <a:blip r:embed="rId5"/>
          <a:stretch>
            <a:fillRect/>
          </a:stretch>
        </p:blipFill>
        <p:spPr>
          <a:xfrm>
            <a:off x="237516" y="2214108"/>
            <a:ext cx="3021315" cy="985963"/>
          </a:xfrm>
          <a:prstGeom prst="rect">
            <a:avLst/>
          </a:prstGeom>
        </p:spPr>
      </p:pic>
      <p:pic>
        <p:nvPicPr>
          <p:cNvPr id="35" name="Picture 34">
            <a:extLst>
              <a:ext uri="{FF2B5EF4-FFF2-40B4-BE49-F238E27FC236}">
                <a16:creationId xmlns:a16="http://schemas.microsoft.com/office/drawing/2014/main" id="{7D975DB6-EA5C-9379-3B27-BB1443D55E01}"/>
              </a:ext>
            </a:extLst>
          </p:cNvPr>
          <p:cNvPicPr>
            <a:picLocks noChangeAspect="1"/>
          </p:cNvPicPr>
          <p:nvPr/>
        </p:nvPicPr>
        <p:blipFill>
          <a:blip r:embed="rId6"/>
          <a:stretch>
            <a:fillRect/>
          </a:stretch>
        </p:blipFill>
        <p:spPr>
          <a:xfrm>
            <a:off x="255934" y="4797152"/>
            <a:ext cx="2675350" cy="293469"/>
          </a:xfrm>
          <a:prstGeom prst="rect">
            <a:avLst/>
          </a:prstGeom>
        </p:spPr>
      </p:pic>
      <p:pic>
        <p:nvPicPr>
          <p:cNvPr id="39" name="Picture 38">
            <a:extLst>
              <a:ext uri="{FF2B5EF4-FFF2-40B4-BE49-F238E27FC236}">
                <a16:creationId xmlns:a16="http://schemas.microsoft.com/office/drawing/2014/main" id="{6A7AE380-A735-5B0E-70C1-59A0BB6DE837}"/>
              </a:ext>
            </a:extLst>
          </p:cNvPr>
          <p:cNvPicPr>
            <a:picLocks noChangeAspect="1"/>
          </p:cNvPicPr>
          <p:nvPr/>
        </p:nvPicPr>
        <p:blipFill>
          <a:blip r:embed="rId7"/>
          <a:stretch>
            <a:fillRect/>
          </a:stretch>
        </p:blipFill>
        <p:spPr>
          <a:xfrm>
            <a:off x="248671" y="5237463"/>
            <a:ext cx="2826718" cy="301071"/>
          </a:xfrm>
          <a:prstGeom prst="rect">
            <a:avLst/>
          </a:prstGeom>
        </p:spPr>
      </p:pic>
      <p:pic>
        <p:nvPicPr>
          <p:cNvPr id="41" name="Picture 40">
            <a:extLst>
              <a:ext uri="{FF2B5EF4-FFF2-40B4-BE49-F238E27FC236}">
                <a16:creationId xmlns:a16="http://schemas.microsoft.com/office/drawing/2014/main" id="{E4D103D1-4AB8-CDCA-90C7-BC9AFCB76726}"/>
              </a:ext>
            </a:extLst>
          </p:cNvPr>
          <p:cNvPicPr>
            <a:picLocks noChangeAspect="1"/>
          </p:cNvPicPr>
          <p:nvPr/>
        </p:nvPicPr>
        <p:blipFill>
          <a:blip r:embed="rId8"/>
          <a:stretch>
            <a:fillRect/>
          </a:stretch>
        </p:blipFill>
        <p:spPr>
          <a:xfrm>
            <a:off x="249870" y="5589489"/>
            <a:ext cx="2838846" cy="238158"/>
          </a:xfrm>
          <a:prstGeom prst="rect">
            <a:avLst/>
          </a:prstGeom>
        </p:spPr>
      </p:pic>
      <p:pic>
        <p:nvPicPr>
          <p:cNvPr id="43" name="Picture 42">
            <a:extLst>
              <a:ext uri="{FF2B5EF4-FFF2-40B4-BE49-F238E27FC236}">
                <a16:creationId xmlns:a16="http://schemas.microsoft.com/office/drawing/2014/main" id="{86A11F66-214C-190F-80AA-24D89D46A948}"/>
              </a:ext>
            </a:extLst>
          </p:cNvPr>
          <p:cNvPicPr>
            <a:picLocks noChangeAspect="1"/>
          </p:cNvPicPr>
          <p:nvPr/>
        </p:nvPicPr>
        <p:blipFill>
          <a:blip r:embed="rId9"/>
          <a:stretch>
            <a:fillRect/>
          </a:stretch>
        </p:blipFill>
        <p:spPr>
          <a:xfrm>
            <a:off x="237516" y="3260796"/>
            <a:ext cx="3733100" cy="1081837"/>
          </a:xfrm>
          <a:prstGeom prst="rect">
            <a:avLst/>
          </a:prstGeom>
        </p:spPr>
      </p:pic>
      <p:sp>
        <p:nvSpPr>
          <p:cNvPr id="45" name="TextBox 44">
            <a:extLst>
              <a:ext uri="{FF2B5EF4-FFF2-40B4-BE49-F238E27FC236}">
                <a16:creationId xmlns:a16="http://schemas.microsoft.com/office/drawing/2014/main" id="{80193D3D-537F-3F04-75A1-00CA6C06BBEB}"/>
              </a:ext>
            </a:extLst>
          </p:cNvPr>
          <p:cNvSpPr txBox="1"/>
          <p:nvPr/>
        </p:nvSpPr>
        <p:spPr>
          <a:xfrm>
            <a:off x="3094985" y="4728442"/>
            <a:ext cx="1044450" cy="430887"/>
          </a:xfrm>
          <a:prstGeom prst="rect">
            <a:avLst/>
          </a:prstGeom>
          <a:noFill/>
        </p:spPr>
        <p:txBody>
          <a:bodyPr wrap="square" rtlCol="0">
            <a:spAutoFit/>
          </a:bodyPr>
          <a:lstStyle/>
          <a:p>
            <a:r>
              <a:rPr lang="en-GB" sz="1100" b="1" dirty="0"/>
              <a:t>Ternary operation</a:t>
            </a:r>
            <a:endParaRPr lang="LID4096" b="1" dirty="0"/>
          </a:p>
        </p:txBody>
      </p:sp>
      <p:sp>
        <p:nvSpPr>
          <p:cNvPr id="46" name="TextBox 45">
            <a:extLst>
              <a:ext uri="{FF2B5EF4-FFF2-40B4-BE49-F238E27FC236}">
                <a16:creationId xmlns:a16="http://schemas.microsoft.com/office/drawing/2014/main" id="{BDED9CF1-1A67-B5E4-E7BB-CAFDB76771C4}"/>
              </a:ext>
            </a:extLst>
          </p:cNvPr>
          <p:cNvSpPr txBox="1"/>
          <p:nvPr/>
        </p:nvSpPr>
        <p:spPr>
          <a:xfrm>
            <a:off x="3099921" y="5352549"/>
            <a:ext cx="948709" cy="461665"/>
          </a:xfrm>
          <a:prstGeom prst="rect">
            <a:avLst/>
          </a:prstGeom>
          <a:noFill/>
        </p:spPr>
        <p:txBody>
          <a:bodyPr wrap="square" rtlCol="0">
            <a:spAutoFit/>
          </a:bodyPr>
          <a:lstStyle/>
          <a:p>
            <a:r>
              <a:rPr lang="en-GB" sz="1200" b="1" dirty="0"/>
              <a:t>Complex statements</a:t>
            </a:r>
            <a:endParaRPr lang="LID4096" sz="12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3"/>
          <p:cNvSpPr/>
          <p:nvPr/>
        </p:nvSpPr>
        <p:spPr>
          <a:xfrm>
            <a:off x="4103316" y="1387797"/>
            <a:ext cx="12129" cy="4827836"/>
          </a:xfrm>
          <a:prstGeom prst="rect">
            <a:avLst/>
          </a:prstGeom>
          <a:solidFill>
            <a:srgbClr val="FA2F5C"/>
          </a:solidFill>
          <a:ln/>
        </p:spPr>
      </p:sp>
      <p:sp>
        <p:nvSpPr>
          <p:cNvPr id="12" name="Shape 9"/>
          <p:cNvSpPr/>
          <p:nvPr/>
        </p:nvSpPr>
        <p:spPr>
          <a:xfrm>
            <a:off x="4218695" y="3915314"/>
            <a:ext cx="340221" cy="12129"/>
          </a:xfrm>
          <a:prstGeom prst="rect">
            <a:avLst/>
          </a:prstGeom>
          <a:solidFill>
            <a:srgbClr val="FA2F5C"/>
          </a:solidFill>
          <a:ln/>
        </p:spPr>
      </p:sp>
      <p:sp>
        <p:nvSpPr>
          <p:cNvPr id="13" name="Shape 10"/>
          <p:cNvSpPr/>
          <p:nvPr/>
        </p:nvSpPr>
        <p:spPr>
          <a:xfrm>
            <a:off x="3999992" y="3812065"/>
            <a:ext cx="218703" cy="218703"/>
          </a:xfrm>
          <a:prstGeom prst="roundRect">
            <a:avLst>
              <a:gd name="adj" fmla="val 13335"/>
            </a:avLst>
          </a:prstGeom>
          <a:solidFill>
            <a:srgbClr val="221D4C"/>
          </a:solidFill>
          <a:ln/>
        </p:spPr>
      </p:sp>
      <p:sp>
        <p:nvSpPr>
          <p:cNvPr id="14" name="Text 11"/>
          <p:cNvSpPr/>
          <p:nvPr/>
        </p:nvSpPr>
        <p:spPr>
          <a:xfrm>
            <a:off x="4072150" y="3802284"/>
            <a:ext cx="74265" cy="182314"/>
          </a:xfrm>
          <a:prstGeom prst="rect">
            <a:avLst/>
          </a:prstGeom>
          <a:noFill/>
          <a:ln/>
        </p:spPr>
        <p:txBody>
          <a:bodyPr wrap="none" rtlCol="0" anchor="t"/>
          <a:lstStyle/>
          <a:p>
            <a:pPr algn="ctr">
              <a:lnSpc>
                <a:spcPts val="1435"/>
              </a:lnSpc>
            </a:pPr>
            <a:r>
              <a:rPr lang="en-US" sz="1148" dirty="0">
                <a:solidFill>
                  <a:srgbClr val="FFFFFF"/>
                </a:solidFill>
                <a:latin typeface="Kanit" pitchFamily="34" charset="0"/>
                <a:ea typeface="Kanit" pitchFamily="34" charset="-122"/>
                <a:cs typeface="Kanit" pitchFamily="34" charset="-120"/>
              </a:rPr>
              <a:t>2</a:t>
            </a:r>
            <a:endParaRPr lang="en-US" sz="1148" dirty="0"/>
          </a:p>
        </p:txBody>
      </p:sp>
      <p:sp>
        <p:nvSpPr>
          <p:cNvPr id="15" name="Text 12"/>
          <p:cNvSpPr/>
          <p:nvPr/>
        </p:nvSpPr>
        <p:spPr>
          <a:xfrm>
            <a:off x="4614182" y="3803308"/>
            <a:ext cx="1215108" cy="151879"/>
          </a:xfrm>
          <a:prstGeom prst="rect">
            <a:avLst/>
          </a:prstGeom>
          <a:noFill/>
          <a:ln/>
        </p:spPr>
        <p:txBody>
          <a:bodyPr wrap="none" rtlCol="0" anchor="t"/>
          <a:lstStyle/>
          <a:p>
            <a:pPr>
              <a:lnSpc>
                <a:spcPts val="1196"/>
              </a:lnSpc>
            </a:pPr>
            <a:r>
              <a:rPr lang="en-US" sz="1600" b="1" dirty="0">
                <a:latin typeface="Kanit" pitchFamily="34" charset="0"/>
                <a:ea typeface="Kanit" pitchFamily="34" charset="-122"/>
                <a:cs typeface="Kanit" pitchFamily="34" charset="-120"/>
              </a:rPr>
              <a:t>While and For Loops</a:t>
            </a:r>
            <a:endParaRPr lang="en-US" sz="1600" b="1" dirty="0"/>
          </a:p>
        </p:txBody>
      </p:sp>
      <p:sp>
        <p:nvSpPr>
          <p:cNvPr id="16" name="Text 13"/>
          <p:cNvSpPr/>
          <p:nvPr/>
        </p:nvSpPr>
        <p:spPr>
          <a:xfrm>
            <a:off x="4644008" y="4043493"/>
            <a:ext cx="3665488" cy="1088157"/>
          </a:xfrm>
          <a:prstGeom prst="rect">
            <a:avLst/>
          </a:prstGeom>
          <a:noFill/>
          <a:ln/>
        </p:spPr>
        <p:txBody>
          <a:bodyPr wrap="square" rtlCol="0" anchor="t"/>
          <a:lstStyle/>
          <a:p>
            <a:pPr>
              <a:spcBef>
                <a:spcPts val="480"/>
              </a:spcBef>
            </a:pPr>
            <a:r>
              <a:rPr lang="en-US" sz="1400" b="1" dirty="0">
                <a:latin typeface="Martel Sans" pitchFamily="34" charset="0"/>
                <a:ea typeface="Martel Sans" pitchFamily="34" charset="-122"/>
                <a:cs typeface="Martel Sans" pitchFamily="34" charset="-120"/>
              </a:rPr>
              <a:t>For loop. </a:t>
            </a:r>
            <a:r>
              <a:rPr lang="en-US" sz="1400" dirty="0">
                <a:latin typeface="Martel Sans" pitchFamily="34" charset="0"/>
                <a:ea typeface="Martel Sans" pitchFamily="34" charset="-122"/>
                <a:cs typeface="Martel Sans" pitchFamily="34" charset="-120"/>
              </a:rPr>
              <a:t>Iterate over a sequence, such as a list, tuple, or string.</a:t>
            </a:r>
          </a:p>
          <a:p>
            <a:pPr marL="171450" indent="-171450">
              <a:spcBef>
                <a:spcPts val="480"/>
              </a:spcBef>
              <a:buFont typeface="Arial" panose="020B0604020202020204" pitchFamily="34" charset="0"/>
              <a:buChar char="•"/>
            </a:pPr>
            <a:r>
              <a:rPr lang="en-US" sz="1400" b="1" dirty="0">
                <a:latin typeface="Martel Sans" pitchFamily="34" charset="0"/>
                <a:ea typeface="Martel Sans" pitchFamily="34" charset="-122"/>
                <a:cs typeface="Martel Sans" pitchFamily="34" charset="-120"/>
              </a:rPr>
              <a:t>for</a:t>
            </a:r>
            <a:r>
              <a:rPr lang="en-US" sz="1400" dirty="0">
                <a:latin typeface="Martel Sans" pitchFamily="34" charset="0"/>
                <a:ea typeface="Martel Sans" pitchFamily="34" charset="-122"/>
                <a:cs typeface="Martel Sans" pitchFamily="34" charset="-120"/>
              </a:rPr>
              <a:t> [variable] </a:t>
            </a:r>
            <a:r>
              <a:rPr lang="en-US" sz="1400" b="1" dirty="0">
                <a:latin typeface="Martel Sans" pitchFamily="34" charset="0"/>
                <a:ea typeface="Martel Sans" pitchFamily="34" charset="-122"/>
                <a:cs typeface="Martel Sans" pitchFamily="34" charset="-120"/>
              </a:rPr>
              <a:t>in</a:t>
            </a:r>
            <a:r>
              <a:rPr lang="en-US" sz="1400" dirty="0">
                <a:latin typeface="Martel Sans" pitchFamily="34" charset="0"/>
                <a:ea typeface="Martel Sans" pitchFamily="34" charset="-122"/>
                <a:cs typeface="Martel Sans" pitchFamily="34" charset="-120"/>
              </a:rPr>
              <a:t> [sequence]: [do something].</a:t>
            </a:r>
          </a:p>
          <a:p>
            <a:pPr>
              <a:spcBef>
                <a:spcPts val="480"/>
              </a:spcBef>
            </a:pPr>
            <a:r>
              <a:rPr lang="en-US" sz="1400" b="1" dirty="0">
                <a:latin typeface="Martel Sans" pitchFamily="34" charset="0"/>
                <a:ea typeface="Martel Sans" pitchFamily="34" charset="-122"/>
                <a:cs typeface="Martel Sans" pitchFamily="34" charset="-120"/>
              </a:rPr>
              <a:t>While loop. </a:t>
            </a:r>
            <a:r>
              <a:rPr lang="en-US" sz="1400" dirty="0">
                <a:latin typeface="Martel Sans" pitchFamily="34" charset="0"/>
                <a:ea typeface="Martel Sans" pitchFamily="34" charset="-122"/>
                <a:cs typeface="Martel Sans" pitchFamily="34" charset="-120"/>
              </a:rPr>
              <a:t>Executes the code block until the statement is False.</a:t>
            </a:r>
          </a:p>
          <a:p>
            <a:pPr marL="285750" indent="-285750">
              <a:spcBef>
                <a:spcPts val="480"/>
              </a:spcBef>
              <a:buFont typeface="Arial" panose="020B0604020202020204" pitchFamily="34" charset="0"/>
              <a:buChar char="•"/>
            </a:pPr>
            <a:r>
              <a:rPr lang="en-US" sz="1400" b="1" dirty="0">
                <a:latin typeface="Martel Sans" pitchFamily="34" charset="0"/>
                <a:ea typeface="Martel Sans" pitchFamily="34" charset="-122"/>
                <a:cs typeface="Martel Sans" pitchFamily="34" charset="-120"/>
              </a:rPr>
              <a:t>while</a:t>
            </a:r>
            <a:r>
              <a:rPr lang="en-US" sz="1400" dirty="0">
                <a:latin typeface="Martel Sans" pitchFamily="34" charset="0"/>
                <a:ea typeface="Martel Sans" pitchFamily="34" charset="-122"/>
                <a:cs typeface="Martel Sans" pitchFamily="34" charset="-120"/>
              </a:rPr>
              <a:t> [statement]: [do something].</a:t>
            </a:r>
          </a:p>
          <a:p>
            <a:pPr>
              <a:spcBef>
                <a:spcPts val="480"/>
              </a:spcBef>
            </a:pPr>
            <a:r>
              <a:rPr lang="en-US" sz="1400" dirty="0">
                <a:latin typeface="Martel Sans" pitchFamily="34" charset="0"/>
                <a:ea typeface="Martel Sans" pitchFamily="34" charset="-122"/>
                <a:cs typeface="Martel Sans" pitchFamily="34" charset="-120"/>
              </a:rPr>
              <a:t>Control flow keywords: break, continue, pass </a:t>
            </a:r>
            <a:endParaRPr lang="en-US" sz="1400" dirty="0"/>
          </a:p>
        </p:txBody>
      </p:sp>
      <p:pic>
        <p:nvPicPr>
          <p:cNvPr id="3" name="Picture 2">
            <a:extLst>
              <a:ext uri="{FF2B5EF4-FFF2-40B4-BE49-F238E27FC236}">
                <a16:creationId xmlns:a16="http://schemas.microsoft.com/office/drawing/2014/main" id="{8A92D9B7-9DA2-AC63-8B15-E4C1A1ABABFF}"/>
              </a:ext>
            </a:extLst>
          </p:cNvPr>
          <p:cNvPicPr>
            <a:picLocks noChangeAspect="1"/>
          </p:cNvPicPr>
          <p:nvPr/>
        </p:nvPicPr>
        <p:blipFill>
          <a:blip r:embed="rId3"/>
          <a:stretch>
            <a:fillRect/>
          </a:stretch>
        </p:blipFill>
        <p:spPr>
          <a:xfrm>
            <a:off x="167565" y="1376749"/>
            <a:ext cx="3609242" cy="674700"/>
          </a:xfrm>
          <a:prstGeom prst="rect">
            <a:avLst/>
          </a:prstGeom>
        </p:spPr>
      </p:pic>
      <p:pic>
        <p:nvPicPr>
          <p:cNvPr id="19" name="Picture 18">
            <a:extLst>
              <a:ext uri="{FF2B5EF4-FFF2-40B4-BE49-F238E27FC236}">
                <a16:creationId xmlns:a16="http://schemas.microsoft.com/office/drawing/2014/main" id="{7279BD61-EF38-49F5-99EF-CD12B5BEE4E1}"/>
              </a:ext>
            </a:extLst>
          </p:cNvPr>
          <p:cNvPicPr>
            <a:picLocks noChangeAspect="1"/>
          </p:cNvPicPr>
          <p:nvPr/>
        </p:nvPicPr>
        <p:blipFill>
          <a:blip r:embed="rId4"/>
          <a:stretch>
            <a:fillRect/>
          </a:stretch>
        </p:blipFill>
        <p:spPr>
          <a:xfrm>
            <a:off x="162649" y="2135585"/>
            <a:ext cx="3591509" cy="680649"/>
          </a:xfrm>
          <a:prstGeom prst="rect">
            <a:avLst/>
          </a:prstGeom>
        </p:spPr>
      </p:pic>
      <p:pic>
        <p:nvPicPr>
          <p:cNvPr id="21" name="Picture 20">
            <a:extLst>
              <a:ext uri="{FF2B5EF4-FFF2-40B4-BE49-F238E27FC236}">
                <a16:creationId xmlns:a16="http://schemas.microsoft.com/office/drawing/2014/main" id="{D1752236-9021-00DE-7EDF-9CE033DD5DC9}"/>
              </a:ext>
            </a:extLst>
          </p:cNvPr>
          <p:cNvPicPr>
            <a:picLocks noChangeAspect="1"/>
          </p:cNvPicPr>
          <p:nvPr/>
        </p:nvPicPr>
        <p:blipFill>
          <a:blip r:embed="rId5"/>
          <a:stretch>
            <a:fillRect/>
          </a:stretch>
        </p:blipFill>
        <p:spPr>
          <a:xfrm>
            <a:off x="162649" y="2900370"/>
            <a:ext cx="3621371" cy="660053"/>
          </a:xfrm>
          <a:prstGeom prst="rect">
            <a:avLst/>
          </a:prstGeom>
        </p:spPr>
      </p:pic>
      <p:pic>
        <p:nvPicPr>
          <p:cNvPr id="23" name="Picture 22">
            <a:extLst>
              <a:ext uri="{FF2B5EF4-FFF2-40B4-BE49-F238E27FC236}">
                <a16:creationId xmlns:a16="http://schemas.microsoft.com/office/drawing/2014/main" id="{07F9B523-92D4-8E22-08ED-1663C61C4A86}"/>
              </a:ext>
            </a:extLst>
          </p:cNvPr>
          <p:cNvPicPr>
            <a:picLocks noChangeAspect="1"/>
          </p:cNvPicPr>
          <p:nvPr/>
        </p:nvPicPr>
        <p:blipFill>
          <a:blip r:embed="rId6"/>
          <a:stretch>
            <a:fillRect/>
          </a:stretch>
        </p:blipFill>
        <p:spPr>
          <a:xfrm>
            <a:off x="167695" y="3949450"/>
            <a:ext cx="3616325" cy="900027"/>
          </a:xfrm>
          <a:prstGeom prst="rect">
            <a:avLst/>
          </a:prstGeom>
        </p:spPr>
      </p:pic>
      <p:pic>
        <p:nvPicPr>
          <p:cNvPr id="25" name="Picture 24">
            <a:extLst>
              <a:ext uri="{FF2B5EF4-FFF2-40B4-BE49-F238E27FC236}">
                <a16:creationId xmlns:a16="http://schemas.microsoft.com/office/drawing/2014/main" id="{1C75AD11-FA59-E743-CFEE-CB42B11BA75E}"/>
              </a:ext>
            </a:extLst>
          </p:cNvPr>
          <p:cNvPicPr>
            <a:picLocks noChangeAspect="1"/>
          </p:cNvPicPr>
          <p:nvPr/>
        </p:nvPicPr>
        <p:blipFill>
          <a:blip r:embed="rId7"/>
          <a:stretch>
            <a:fillRect/>
          </a:stretch>
        </p:blipFill>
        <p:spPr>
          <a:xfrm>
            <a:off x="162649" y="4958621"/>
            <a:ext cx="3641230" cy="1045259"/>
          </a:xfrm>
          <a:prstGeom prst="rect">
            <a:avLst/>
          </a:prstGeom>
        </p:spPr>
      </p:pic>
      <p:sp>
        <p:nvSpPr>
          <p:cNvPr id="27" name="Text 2">
            <a:extLst>
              <a:ext uri="{FF2B5EF4-FFF2-40B4-BE49-F238E27FC236}">
                <a16:creationId xmlns:a16="http://schemas.microsoft.com/office/drawing/2014/main" id="{6AB29F6E-1F03-99AC-2F30-40449081CED7}"/>
              </a:ext>
            </a:extLst>
          </p:cNvPr>
          <p:cNvSpPr/>
          <p:nvPr/>
        </p:nvSpPr>
        <p:spPr>
          <a:xfrm>
            <a:off x="1669293" y="500802"/>
            <a:ext cx="6143067" cy="326827"/>
          </a:xfrm>
          <a:prstGeom prst="rect">
            <a:avLst/>
          </a:prstGeom>
          <a:noFill/>
          <a:ln/>
        </p:spPr>
        <p:txBody>
          <a:bodyPr wrap="square" rtlCol="0" anchor="t"/>
          <a:lstStyle/>
          <a:p>
            <a:pPr>
              <a:lnSpc>
                <a:spcPts val="2392"/>
              </a:lnSpc>
            </a:pPr>
            <a:r>
              <a:rPr lang="en-US" b="1" dirty="0">
                <a:ea typeface="Kanit" pitchFamily="34" charset="-122"/>
                <a:cs typeface="Kanit" pitchFamily="34" charset="-120"/>
              </a:rPr>
              <a:t>Control Flow: If Statements, While and For Loops</a:t>
            </a:r>
            <a:endParaRPr lang="en-US" b="1" dirty="0"/>
          </a:p>
        </p:txBody>
      </p:sp>
    </p:spTree>
    <p:extLst>
      <p:ext uri="{BB962C8B-B14F-4D97-AF65-F5344CB8AC3E}">
        <p14:creationId xmlns:p14="http://schemas.microsoft.com/office/powerpoint/2010/main" val="903587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2"/>
          <p:cNvSpPr/>
          <p:nvPr/>
        </p:nvSpPr>
        <p:spPr>
          <a:xfrm>
            <a:off x="2987803" y="481109"/>
            <a:ext cx="3142226" cy="385296"/>
          </a:xfrm>
          <a:prstGeom prst="rect">
            <a:avLst/>
          </a:prstGeom>
          <a:noFill/>
          <a:ln/>
        </p:spPr>
        <p:txBody>
          <a:bodyPr wrap="square" rtlCol="0" anchor="t"/>
          <a:lstStyle/>
          <a:p>
            <a:pPr>
              <a:lnSpc>
                <a:spcPts val="2392"/>
              </a:lnSpc>
            </a:pPr>
            <a:r>
              <a:rPr lang="en-US" b="1" dirty="0">
                <a:ea typeface="Kanit" pitchFamily="34" charset="-122"/>
                <a:cs typeface="Kanit" pitchFamily="34" charset="-120"/>
              </a:rPr>
              <a:t>Control Flow: Try catch, with</a:t>
            </a:r>
            <a:endParaRPr lang="en-US" b="1" dirty="0"/>
          </a:p>
        </p:txBody>
      </p:sp>
      <p:sp>
        <p:nvSpPr>
          <p:cNvPr id="6" name="Shape 3"/>
          <p:cNvSpPr/>
          <p:nvPr/>
        </p:nvSpPr>
        <p:spPr>
          <a:xfrm>
            <a:off x="4103316" y="1387797"/>
            <a:ext cx="12129" cy="4827836"/>
          </a:xfrm>
          <a:prstGeom prst="rect">
            <a:avLst/>
          </a:prstGeom>
          <a:solidFill>
            <a:srgbClr val="FA2F5C"/>
          </a:solidFill>
          <a:ln/>
        </p:spPr>
      </p:sp>
      <p:sp>
        <p:nvSpPr>
          <p:cNvPr id="7" name="Shape 4"/>
          <p:cNvSpPr/>
          <p:nvPr/>
        </p:nvSpPr>
        <p:spPr>
          <a:xfrm>
            <a:off x="4218695" y="1566949"/>
            <a:ext cx="340221" cy="12129"/>
          </a:xfrm>
          <a:prstGeom prst="rect">
            <a:avLst/>
          </a:prstGeom>
          <a:solidFill>
            <a:srgbClr val="FA2F5C"/>
          </a:solidFill>
          <a:ln/>
        </p:spPr>
      </p:sp>
      <p:sp>
        <p:nvSpPr>
          <p:cNvPr id="8" name="Shape 5"/>
          <p:cNvSpPr/>
          <p:nvPr/>
        </p:nvSpPr>
        <p:spPr>
          <a:xfrm>
            <a:off x="3999992" y="1463700"/>
            <a:ext cx="218703" cy="218703"/>
          </a:xfrm>
          <a:prstGeom prst="roundRect">
            <a:avLst>
              <a:gd name="adj" fmla="val 13335"/>
            </a:avLst>
          </a:prstGeom>
          <a:solidFill>
            <a:srgbClr val="221D4C"/>
          </a:solidFill>
          <a:ln/>
        </p:spPr>
      </p:sp>
      <p:sp>
        <p:nvSpPr>
          <p:cNvPr id="9" name="Text 6"/>
          <p:cNvSpPr/>
          <p:nvPr/>
        </p:nvSpPr>
        <p:spPr>
          <a:xfrm>
            <a:off x="4086088" y="1481857"/>
            <a:ext cx="46509" cy="182314"/>
          </a:xfrm>
          <a:prstGeom prst="rect">
            <a:avLst/>
          </a:prstGeom>
          <a:noFill/>
          <a:ln/>
        </p:spPr>
        <p:txBody>
          <a:bodyPr wrap="none" rtlCol="0" anchor="t"/>
          <a:lstStyle/>
          <a:p>
            <a:pPr algn="ctr">
              <a:lnSpc>
                <a:spcPts val="1435"/>
              </a:lnSpc>
            </a:pPr>
            <a:r>
              <a:rPr lang="en-US" sz="1148" dirty="0">
                <a:solidFill>
                  <a:srgbClr val="FFFFFF"/>
                </a:solidFill>
                <a:latin typeface="Kanit" pitchFamily="34" charset="0"/>
                <a:ea typeface="Kanit" pitchFamily="34" charset="-122"/>
                <a:cs typeface="Kanit" pitchFamily="34" charset="-120"/>
              </a:rPr>
              <a:t>1</a:t>
            </a:r>
            <a:endParaRPr lang="en-US" sz="1148" dirty="0"/>
          </a:p>
        </p:txBody>
      </p:sp>
      <p:sp>
        <p:nvSpPr>
          <p:cNvPr id="10" name="Text 7"/>
          <p:cNvSpPr/>
          <p:nvPr/>
        </p:nvSpPr>
        <p:spPr>
          <a:xfrm>
            <a:off x="4585086" y="1452961"/>
            <a:ext cx="1215108" cy="151879"/>
          </a:xfrm>
          <a:prstGeom prst="rect">
            <a:avLst/>
          </a:prstGeom>
          <a:noFill/>
          <a:ln/>
        </p:spPr>
        <p:txBody>
          <a:bodyPr wrap="none" rtlCol="0" anchor="t"/>
          <a:lstStyle/>
          <a:p>
            <a:pPr>
              <a:lnSpc>
                <a:spcPts val="1196"/>
              </a:lnSpc>
            </a:pPr>
            <a:r>
              <a:rPr lang="en-US" b="1" dirty="0">
                <a:ea typeface="Kanit" pitchFamily="34" charset="-122"/>
                <a:cs typeface="Kanit" pitchFamily="34" charset="-120"/>
              </a:rPr>
              <a:t>Try catch</a:t>
            </a:r>
            <a:endParaRPr lang="en-US" b="1" dirty="0"/>
          </a:p>
        </p:txBody>
      </p:sp>
      <p:sp>
        <p:nvSpPr>
          <p:cNvPr id="11" name="Text 8"/>
          <p:cNvSpPr/>
          <p:nvPr/>
        </p:nvSpPr>
        <p:spPr>
          <a:xfrm>
            <a:off x="4644007" y="1695126"/>
            <a:ext cx="4080197" cy="1733873"/>
          </a:xfrm>
          <a:prstGeom prst="rect">
            <a:avLst/>
          </a:prstGeom>
          <a:noFill/>
          <a:ln/>
        </p:spPr>
        <p:txBody>
          <a:bodyPr wrap="square" rtlCol="0" anchor="t"/>
          <a:lstStyle/>
          <a:p>
            <a:pPr>
              <a:spcBef>
                <a:spcPts val="418"/>
              </a:spcBef>
            </a:pPr>
            <a:r>
              <a:rPr lang="en-US" sz="1400" dirty="0">
                <a:ea typeface="Martel Sans" pitchFamily="34" charset="-122"/>
                <a:cs typeface="Martel Sans" pitchFamily="34" charset="-120"/>
              </a:rPr>
              <a:t>Executes the code block, if an error (type) occurs, except is executed. Finally is always executed.</a:t>
            </a:r>
          </a:p>
          <a:p>
            <a:pPr marL="171450" indent="-171450">
              <a:spcBef>
                <a:spcPts val="418"/>
              </a:spcBef>
              <a:buFont typeface="Arial" panose="020B0604020202020204" pitchFamily="34" charset="0"/>
              <a:buChar char="•"/>
            </a:pPr>
            <a:r>
              <a:rPr lang="en-US" sz="1400" b="1" dirty="0">
                <a:ea typeface="Martel Sans" pitchFamily="34" charset="-122"/>
                <a:cs typeface="Martel Sans" pitchFamily="34" charset="-120"/>
              </a:rPr>
              <a:t>try</a:t>
            </a:r>
            <a:r>
              <a:rPr lang="en-US" sz="1400" dirty="0">
                <a:ea typeface="Martel Sans" pitchFamily="34" charset="-122"/>
                <a:cs typeface="Martel Sans" pitchFamily="34" charset="-120"/>
              </a:rPr>
              <a:t> [do something]: </a:t>
            </a:r>
            <a:r>
              <a:rPr lang="en-US" sz="1400" b="1" dirty="0">
                <a:ea typeface="Martel Sans" pitchFamily="34" charset="-122"/>
                <a:cs typeface="Martel Sans" pitchFamily="34" charset="-120"/>
              </a:rPr>
              <a:t>except </a:t>
            </a:r>
            <a:r>
              <a:rPr lang="en-US" sz="1400" dirty="0">
                <a:ea typeface="Martel Sans" pitchFamily="34" charset="-122"/>
                <a:cs typeface="Martel Sans" pitchFamily="34" charset="-120"/>
              </a:rPr>
              <a:t>[do something]</a:t>
            </a:r>
          </a:p>
          <a:p>
            <a:pPr marL="171450" indent="-171450">
              <a:spcBef>
                <a:spcPts val="418"/>
              </a:spcBef>
              <a:buFont typeface="Arial" panose="020B0604020202020204" pitchFamily="34" charset="0"/>
              <a:buChar char="•"/>
            </a:pPr>
            <a:r>
              <a:rPr lang="en-US" sz="1400" b="1" dirty="0">
                <a:ea typeface="Martel Sans" pitchFamily="34" charset="-122"/>
                <a:cs typeface="Martel Sans" pitchFamily="34" charset="-120"/>
              </a:rPr>
              <a:t>try</a:t>
            </a:r>
            <a:r>
              <a:rPr lang="en-US" sz="1400" dirty="0">
                <a:ea typeface="Martel Sans" pitchFamily="34" charset="-122"/>
                <a:cs typeface="Martel Sans" pitchFamily="34" charset="-120"/>
              </a:rPr>
              <a:t> [do something]: </a:t>
            </a:r>
            <a:r>
              <a:rPr lang="en-US" sz="1400" b="1" dirty="0">
                <a:ea typeface="Martel Sans" pitchFamily="34" charset="-122"/>
                <a:cs typeface="Martel Sans" pitchFamily="34" charset="-120"/>
              </a:rPr>
              <a:t>except </a:t>
            </a:r>
            <a:r>
              <a:rPr lang="en-US" sz="1400" dirty="0">
                <a:ea typeface="Martel Sans" pitchFamily="34" charset="-122"/>
                <a:cs typeface="Martel Sans" pitchFamily="34" charset="-120"/>
              </a:rPr>
              <a:t>[do something], </a:t>
            </a:r>
            <a:r>
              <a:rPr lang="en-US" sz="1400" b="1" dirty="0">
                <a:ea typeface="Martel Sans" pitchFamily="34" charset="-122"/>
                <a:cs typeface="Martel Sans" pitchFamily="34" charset="-120"/>
              </a:rPr>
              <a:t>finally</a:t>
            </a:r>
            <a:r>
              <a:rPr lang="en-US" sz="1400" dirty="0">
                <a:ea typeface="Martel Sans" pitchFamily="34" charset="-122"/>
                <a:cs typeface="Martel Sans" pitchFamily="34" charset="-120"/>
              </a:rPr>
              <a:t>: [do something else].</a:t>
            </a:r>
          </a:p>
          <a:p>
            <a:pPr marL="171450" indent="-171450">
              <a:spcBef>
                <a:spcPts val="418"/>
              </a:spcBef>
              <a:buFont typeface="Arial" panose="020B0604020202020204" pitchFamily="34" charset="0"/>
              <a:buChar char="•"/>
            </a:pPr>
            <a:r>
              <a:rPr lang="en-US" sz="1400" b="1" dirty="0">
                <a:ea typeface="Martel Sans" pitchFamily="34" charset="-122"/>
                <a:cs typeface="Martel Sans" pitchFamily="34" charset="-120"/>
              </a:rPr>
              <a:t>try</a:t>
            </a:r>
            <a:r>
              <a:rPr lang="en-US" sz="1400" dirty="0">
                <a:ea typeface="Martel Sans" pitchFamily="34" charset="-122"/>
                <a:cs typeface="Martel Sans" pitchFamily="34" charset="-120"/>
              </a:rPr>
              <a:t> [do something]: </a:t>
            </a:r>
            <a:r>
              <a:rPr lang="en-US" sz="1400" b="1" dirty="0">
                <a:ea typeface="Martel Sans" pitchFamily="34" charset="-122"/>
                <a:cs typeface="Martel Sans" pitchFamily="34" charset="-120"/>
              </a:rPr>
              <a:t>except </a:t>
            </a:r>
            <a:r>
              <a:rPr lang="en-US" sz="1400" dirty="0">
                <a:ea typeface="Martel Sans" pitchFamily="34" charset="-122"/>
                <a:cs typeface="Martel Sans" pitchFamily="34" charset="-120"/>
              </a:rPr>
              <a:t>[do something],</a:t>
            </a:r>
            <a:r>
              <a:rPr lang="en-US" sz="1400" b="1" dirty="0">
                <a:ea typeface="Martel Sans" pitchFamily="34" charset="-122"/>
                <a:cs typeface="Martel Sans" pitchFamily="34" charset="-120"/>
              </a:rPr>
              <a:t> except </a:t>
            </a:r>
            <a:r>
              <a:rPr lang="en-US" sz="1400" dirty="0">
                <a:ea typeface="Martel Sans" pitchFamily="34" charset="-122"/>
                <a:cs typeface="Martel Sans" pitchFamily="34" charset="-120"/>
              </a:rPr>
              <a:t>[do something]</a:t>
            </a:r>
          </a:p>
          <a:p>
            <a:pPr marL="171450" indent="-171450">
              <a:spcBef>
                <a:spcPts val="418"/>
              </a:spcBef>
              <a:buFont typeface="Arial" panose="020B0604020202020204" pitchFamily="34" charset="0"/>
              <a:buChar char="•"/>
            </a:pPr>
            <a:endParaRPr lang="en-US" sz="1400" dirty="0">
              <a:ea typeface="Martel Sans" pitchFamily="34" charset="-122"/>
              <a:cs typeface="Martel Sans" pitchFamily="34" charset="-120"/>
            </a:endParaRPr>
          </a:p>
          <a:p>
            <a:pPr marL="171450" indent="-171450">
              <a:spcBef>
                <a:spcPts val="418"/>
              </a:spcBef>
              <a:buFont typeface="Arial" panose="020B0604020202020204" pitchFamily="34" charset="0"/>
              <a:buChar char="•"/>
            </a:pPr>
            <a:endParaRPr lang="en-US" sz="1400" dirty="0">
              <a:ea typeface="Martel Sans" pitchFamily="34" charset="-122"/>
              <a:cs typeface="Martel Sans" pitchFamily="34" charset="-120"/>
            </a:endParaRPr>
          </a:p>
        </p:txBody>
      </p:sp>
      <p:sp>
        <p:nvSpPr>
          <p:cNvPr id="16" name="Text 13"/>
          <p:cNvSpPr/>
          <p:nvPr/>
        </p:nvSpPr>
        <p:spPr>
          <a:xfrm>
            <a:off x="4644008" y="3284984"/>
            <a:ext cx="3665488" cy="1088157"/>
          </a:xfrm>
          <a:prstGeom prst="rect">
            <a:avLst/>
          </a:prstGeom>
          <a:noFill/>
          <a:ln/>
        </p:spPr>
        <p:txBody>
          <a:bodyPr wrap="square" rtlCol="0" anchor="t"/>
          <a:lstStyle/>
          <a:p>
            <a:pPr>
              <a:lnSpc>
                <a:spcPts val="1225"/>
              </a:lnSpc>
            </a:pPr>
            <a:endParaRPr lang="en-US" sz="766" dirty="0"/>
          </a:p>
        </p:txBody>
      </p:sp>
      <p:sp>
        <p:nvSpPr>
          <p:cNvPr id="19" name="Text 16"/>
          <p:cNvSpPr/>
          <p:nvPr/>
        </p:nvSpPr>
        <p:spPr>
          <a:xfrm>
            <a:off x="4071504" y="4661570"/>
            <a:ext cx="75679" cy="182314"/>
          </a:xfrm>
          <a:prstGeom prst="rect">
            <a:avLst/>
          </a:prstGeom>
          <a:noFill/>
          <a:ln/>
        </p:spPr>
        <p:txBody>
          <a:bodyPr wrap="none" rtlCol="0" anchor="t"/>
          <a:lstStyle/>
          <a:p>
            <a:pPr algn="ctr">
              <a:lnSpc>
                <a:spcPts val="1435"/>
              </a:lnSpc>
            </a:pPr>
            <a:endParaRPr lang="en-US" sz="1148" dirty="0"/>
          </a:p>
        </p:txBody>
      </p:sp>
      <p:sp>
        <p:nvSpPr>
          <p:cNvPr id="21" name="Text 18"/>
          <p:cNvSpPr/>
          <p:nvPr/>
        </p:nvSpPr>
        <p:spPr>
          <a:xfrm>
            <a:off x="4644008" y="4874840"/>
            <a:ext cx="3665488" cy="1243608"/>
          </a:xfrm>
          <a:prstGeom prst="rect">
            <a:avLst/>
          </a:prstGeom>
          <a:noFill/>
          <a:ln/>
        </p:spPr>
        <p:txBody>
          <a:bodyPr wrap="square" rtlCol="0" anchor="t"/>
          <a:lstStyle/>
          <a:p>
            <a:pPr>
              <a:lnSpc>
                <a:spcPts val="1225"/>
              </a:lnSpc>
            </a:pPr>
            <a:endParaRPr lang="en-US" sz="766" dirty="0"/>
          </a:p>
        </p:txBody>
      </p:sp>
      <p:pic>
        <p:nvPicPr>
          <p:cNvPr id="3" name="Picture 2">
            <a:extLst>
              <a:ext uri="{FF2B5EF4-FFF2-40B4-BE49-F238E27FC236}">
                <a16:creationId xmlns:a16="http://schemas.microsoft.com/office/drawing/2014/main" id="{563AEEEF-F735-22E4-B831-F93FFF66B4F4}"/>
              </a:ext>
            </a:extLst>
          </p:cNvPr>
          <p:cNvPicPr>
            <a:picLocks noChangeAspect="1"/>
          </p:cNvPicPr>
          <p:nvPr/>
        </p:nvPicPr>
        <p:blipFill>
          <a:blip r:embed="rId3"/>
          <a:stretch>
            <a:fillRect/>
          </a:stretch>
        </p:blipFill>
        <p:spPr>
          <a:xfrm>
            <a:off x="107503" y="1408981"/>
            <a:ext cx="3734241" cy="648426"/>
          </a:xfrm>
          <a:prstGeom prst="rect">
            <a:avLst/>
          </a:prstGeom>
        </p:spPr>
      </p:pic>
      <p:pic>
        <p:nvPicPr>
          <p:cNvPr id="22" name="Picture 21">
            <a:extLst>
              <a:ext uri="{FF2B5EF4-FFF2-40B4-BE49-F238E27FC236}">
                <a16:creationId xmlns:a16="http://schemas.microsoft.com/office/drawing/2014/main" id="{81073D2F-2723-3566-31C7-850BF751FD97}"/>
              </a:ext>
            </a:extLst>
          </p:cNvPr>
          <p:cNvPicPr>
            <a:picLocks noChangeAspect="1"/>
          </p:cNvPicPr>
          <p:nvPr/>
        </p:nvPicPr>
        <p:blipFill>
          <a:blip r:embed="rId4"/>
          <a:stretch>
            <a:fillRect/>
          </a:stretch>
        </p:blipFill>
        <p:spPr>
          <a:xfrm>
            <a:off x="107578" y="2114531"/>
            <a:ext cx="3746370" cy="1054403"/>
          </a:xfrm>
          <a:prstGeom prst="rect">
            <a:avLst/>
          </a:prstGeom>
        </p:spPr>
      </p:pic>
      <p:pic>
        <p:nvPicPr>
          <p:cNvPr id="24" name="Picture 23">
            <a:extLst>
              <a:ext uri="{FF2B5EF4-FFF2-40B4-BE49-F238E27FC236}">
                <a16:creationId xmlns:a16="http://schemas.microsoft.com/office/drawing/2014/main" id="{A6484240-6996-2706-22F3-AB0BC0FDCA77}"/>
              </a:ext>
            </a:extLst>
          </p:cNvPr>
          <p:cNvPicPr>
            <a:picLocks noChangeAspect="1"/>
          </p:cNvPicPr>
          <p:nvPr/>
        </p:nvPicPr>
        <p:blipFill>
          <a:blip r:embed="rId5"/>
          <a:stretch>
            <a:fillRect/>
          </a:stretch>
        </p:blipFill>
        <p:spPr>
          <a:xfrm>
            <a:off x="107503" y="3241898"/>
            <a:ext cx="3789239" cy="915637"/>
          </a:xfrm>
          <a:prstGeom prst="rect">
            <a:avLst/>
          </a:prstGeom>
        </p:spPr>
      </p:pic>
      <p:pic>
        <p:nvPicPr>
          <p:cNvPr id="26" name="Picture 25">
            <a:extLst>
              <a:ext uri="{FF2B5EF4-FFF2-40B4-BE49-F238E27FC236}">
                <a16:creationId xmlns:a16="http://schemas.microsoft.com/office/drawing/2014/main" id="{AA4AA273-7D78-2C7C-BBEB-94274AC71542}"/>
              </a:ext>
            </a:extLst>
          </p:cNvPr>
          <p:cNvPicPr>
            <a:picLocks noChangeAspect="1"/>
          </p:cNvPicPr>
          <p:nvPr/>
        </p:nvPicPr>
        <p:blipFill>
          <a:blip r:embed="rId6"/>
          <a:stretch>
            <a:fillRect/>
          </a:stretch>
        </p:blipFill>
        <p:spPr>
          <a:xfrm>
            <a:off x="105975" y="4223244"/>
            <a:ext cx="3789239" cy="928418"/>
          </a:xfrm>
          <a:prstGeom prst="rect">
            <a:avLst/>
          </a:prstGeom>
        </p:spPr>
      </p:pic>
      <p:sp>
        <p:nvSpPr>
          <p:cNvPr id="30" name="Text 11">
            <a:extLst>
              <a:ext uri="{FF2B5EF4-FFF2-40B4-BE49-F238E27FC236}">
                <a16:creationId xmlns:a16="http://schemas.microsoft.com/office/drawing/2014/main" id="{3ADDD57A-E756-BB5B-DFDB-021A512F7A83}"/>
              </a:ext>
            </a:extLst>
          </p:cNvPr>
          <p:cNvSpPr/>
          <p:nvPr/>
        </p:nvSpPr>
        <p:spPr>
          <a:xfrm>
            <a:off x="4097698" y="3744032"/>
            <a:ext cx="74265" cy="182314"/>
          </a:xfrm>
          <a:prstGeom prst="rect">
            <a:avLst/>
          </a:prstGeom>
          <a:noFill/>
          <a:ln/>
        </p:spPr>
        <p:txBody>
          <a:bodyPr wrap="none" rtlCol="0" anchor="t"/>
          <a:lstStyle/>
          <a:p>
            <a:pPr algn="ctr">
              <a:lnSpc>
                <a:spcPts val="1435"/>
              </a:lnSpc>
            </a:pPr>
            <a:endParaRPr lang="en-US" sz="1148" dirty="0"/>
          </a:p>
        </p:txBody>
      </p:sp>
    </p:spTree>
    <p:extLst>
      <p:ext uri="{BB962C8B-B14F-4D97-AF65-F5344CB8AC3E}">
        <p14:creationId xmlns:p14="http://schemas.microsoft.com/office/powerpoint/2010/main" val="4095240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3"/>
          <p:cNvSpPr/>
          <p:nvPr/>
        </p:nvSpPr>
        <p:spPr>
          <a:xfrm>
            <a:off x="4103316" y="1387797"/>
            <a:ext cx="12129" cy="4827836"/>
          </a:xfrm>
          <a:prstGeom prst="rect">
            <a:avLst/>
          </a:prstGeom>
          <a:solidFill>
            <a:srgbClr val="FA2F5C"/>
          </a:solidFill>
          <a:ln/>
        </p:spPr>
      </p:sp>
      <p:sp>
        <p:nvSpPr>
          <p:cNvPr id="9" name="Text 6"/>
          <p:cNvSpPr/>
          <p:nvPr/>
        </p:nvSpPr>
        <p:spPr>
          <a:xfrm>
            <a:off x="4086088" y="1481857"/>
            <a:ext cx="46509" cy="182314"/>
          </a:xfrm>
          <a:prstGeom prst="rect">
            <a:avLst/>
          </a:prstGeom>
          <a:noFill/>
          <a:ln/>
        </p:spPr>
        <p:txBody>
          <a:bodyPr wrap="none" rtlCol="0" anchor="t"/>
          <a:lstStyle/>
          <a:p>
            <a:pPr algn="ctr">
              <a:lnSpc>
                <a:spcPts val="1435"/>
              </a:lnSpc>
            </a:pPr>
            <a:endParaRPr lang="en-US" sz="1148" dirty="0"/>
          </a:p>
        </p:txBody>
      </p:sp>
      <p:sp>
        <p:nvSpPr>
          <p:cNvPr id="11" name="Text 8"/>
          <p:cNvSpPr/>
          <p:nvPr/>
        </p:nvSpPr>
        <p:spPr>
          <a:xfrm>
            <a:off x="4584440" y="4039766"/>
            <a:ext cx="4080197" cy="1243608"/>
          </a:xfrm>
          <a:prstGeom prst="rect">
            <a:avLst/>
          </a:prstGeom>
          <a:noFill/>
          <a:ln/>
        </p:spPr>
        <p:txBody>
          <a:bodyPr wrap="square" rtlCol="0" anchor="t"/>
          <a:lstStyle/>
          <a:p>
            <a:pPr marL="0" marR="0" lvl="0" indent="0" algn="l" defTabSz="914400" rtl="0" eaLnBrk="0" fontAlgn="base" latinLnBrk="0" hangingPunct="0">
              <a:lnSpc>
                <a:spcPct val="100000"/>
              </a:lnSpc>
              <a:spcBef>
                <a:spcPct val="0"/>
              </a:spcBef>
              <a:spcAft>
                <a:spcPct val="0"/>
              </a:spcAft>
              <a:buClrTx/>
              <a:buSzTx/>
              <a:tabLst/>
            </a:pPr>
            <a:r>
              <a:rPr kumimoji="0" lang="LID4096" altLang="LID4096" sz="1400" b="0" i="0" u="none" strike="noStrike" cap="none" normalizeH="0" baseline="0" dirty="0">
                <a:ln>
                  <a:noFill/>
                </a:ln>
                <a:effectLst/>
                <a:latin typeface="Söhne"/>
              </a:rPr>
              <a:t>The </a:t>
            </a:r>
            <a:r>
              <a:rPr kumimoji="0" lang="LID4096" altLang="LID4096" sz="1400" b="1" i="0" u="none" strike="noStrike" cap="none" normalizeH="0" baseline="0" dirty="0">
                <a:ln>
                  <a:noFill/>
                </a:ln>
                <a:effectLst/>
                <a:latin typeface="Söhne Mono"/>
              </a:rPr>
              <a:t>expression</a:t>
            </a:r>
            <a:r>
              <a:rPr kumimoji="0" lang="LID4096" altLang="LID4096" sz="1400" b="0" i="0" u="none" strike="noStrike" cap="none" normalizeH="0" baseline="0" dirty="0">
                <a:ln>
                  <a:noFill/>
                </a:ln>
                <a:effectLst/>
                <a:latin typeface="Söhne"/>
              </a:rPr>
              <a:t> evaluates to a context manager object, which is responsible for managing the resource.</a:t>
            </a:r>
          </a:p>
          <a:p>
            <a:pPr marL="285750" indent="-285750">
              <a:spcBef>
                <a:spcPts val="418"/>
              </a:spcBef>
              <a:buFont typeface="Arial" panose="020B0604020202020204" pitchFamily="34" charset="0"/>
              <a:buChar char="•"/>
            </a:pPr>
            <a:r>
              <a:rPr lang="en-US" sz="1400" b="1" dirty="0">
                <a:ea typeface="Martel Sans" pitchFamily="34" charset="-122"/>
                <a:cs typeface="Martel Sans" pitchFamily="34" charset="-120"/>
              </a:rPr>
              <a:t>with</a:t>
            </a:r>
            <a:r>
              <a:rPr lang="en-US" sz="1400" dirty="0">
                <a:ea typeface="Martel Sans" pitchFamily="34" charset="-122"/>
                <a:cs typeface="Martel Sans" pitchFamily="34" charset="-120"/>
              </a:rPr>
              <a:t> [expression]:</a:t>
            </a:r>
          </a:p>
          <a:p>
            <a:pPr marL="285750" indent="-285750">
              <a:spcBef>
                <a:spcPts val="418"/>
              </a:spcBef>
              <a:buFont typeface="Arial" panose="020B0604020202020204" pitchFamily="34" charset="0"/>
              <a:buChar char="•"/>
            </a:pPr>
            <a:r>
              <a:rPr lang="en-US" sz="1400" b="1" dirty="0">
                <a:ea typeface="Martel Sans" pitchFamily="34" charset="-122"/>
                <a:cs typeface="Martel Sans" pitchFamily="34" charset="-120"/>
              </a:rPr>
              <a:t>with</a:t>
            </a:r>
            <a:r>
              <a:rPr lang="en-US" sz="1400" dirty="0">
                <a:ea typeface="Martel Sans" pitchFamily="34" charset="-122"/>
                <a:cs typeface="Martel Sans" pitchFamily="34" charset="-120"/>
              </a:rPr>
              <a:t> [</a:t>
            </a:r>
            <a:r>
              <a:rPr lang="en-US" sz="1400" dirty="0" err="1">
                <a:ea typeface="Martel Sans" pitchFamily="34" charset="-122"/>
                <a:cs typeface="Martel Sans" pitchFamily="34" charset="-120"/>
              </a:rPr>
              <a:t>expresion</a:t>
            </a:r>
            <a:r>
              <a:rPr lang="en-US" sz="1400" dirty="0">
                <a:ea typeface="Martel Sans" pitchFamily="34" charset="-122"/>
                <a:cs typeface="Martel Sans" pitchFamily="34" charset="-120"/>
              </a:rPr>
              <a:t>] </a:t>
            </a:r>
            <a:r>
              <a:rPr lang="en-US" sz="1400" b="1" dirty="0">
                <a:ea typeface="Martel Sans" pitchFamily="34" charset="-122"/>
                <a:cs typeface="Martel Sans" pitchFamily="34" charset="-120"/>
              </a:rPr>
              <a:t>as</a:t>
            </a:r>
            <a:r>
              <a:rPr lang="en-US" sz="1400" dirty="0">
                <a:ea typeface="Martel Sans" pitchFamily="34" charset="-122"/>
                <a:cs typeface="Martel Sans" pitchFamily="34" charset="-120"/>
              </a:rPr>
              <a:t> [variable]:</a:t>
            </a:r>
          </a:p>
          <a:p>
            <a:pPr marL="171450" indent="-171450">
              <a:spcBef>
                <a:spcPts val="418"/>
              </a:spcBef>
              <a:buFont typeface="Arial" panose="020B0604020202020204" pitchFamily="34" charset="0"/>
              <a:buChar char="•"/>
            </a:pPr>
            <a:endParaRPr lang="en-US" sz="1400" dirty="0">
              <a:ea typeface="Martel Sans" pitchFamily="34" charset="-122"/>
              <a:cs typeface="Martel Sans" pitchFamily="34" charset="-120"/>
            </a:endParaRPr>
          </a:p>
          <a:p>
            <a:pPr marL="171450" indent="-171450">
              <a:spcBef>
                <a:spcPts val="418"/>
              </a:spcBef>
              <a:buFont typeface="Arial" panose="020B0604020202020204" pitchFamily="34" charset="0"/>
              <a:buChar char="•"/>
            </a:pPr>
            <a:endParaRPr lang="en-US" sz="1400" dirty="0">
              <a:ea typeface="Martel Sans" pitchFamily="34" charset="-122"/>
              <a:cs typeface="Martel Sans" pitchFamily="34" charset="-120"/>
            </a:endParaRPr>
          </a:p>
        </p:txBody>
      </p:sp>
      <p:sp>
        <p:nvSpPr>
          <p:cNvPr id="16" name="Text 13"/>
          <p:cNvSpPr/>
          <p:nvPr/>
        </p:nvSpPr>
        <p:spPr>
          <a:xfrm>
            <a:off x="4644008" y="3284984"/>
            <a:ext cx="3665488" cy="1088157"/>
          </a:xfrm>
          <a:prstGeom prst="rect">
            <a:avLst/>
          </a:prstGeom>
          <a:noFill/>
          <a:ln/>
        </p:spPr>
        <p:txBody>
          <a:bodyPr wrap="square" rtlCol="0" anchor="t"/>
          <a:lstStyle/>
          <a:p>
            <a:pPr>
              <a:lnSpc>
                <a:spcPts val="1225"/>
              </a:lnSpc>
            </a:pPr>
            <a:endParaRPr lang="en-US" sz="766" dirty="0"/>
          </a:p>
        </p:txBody>
      </p:sp>
      <p:sp>
        <p:nvSpPr>
          <p:cNvPr id="19" name="Text 16"/>
          <p:cNvSpPr/>
          <p:nvPr/>
        </p:nvSpPr>
        <p:spPr>
          <a:xfrm>
            <a:off x="4071504" y="4661570"/>
            <a:ext cx="75679" cy="182314"/>
          </a:xfrm>
          <a:prstGeom prst="rect">
            <a:avLst/>
          </a:prstGeom>
          <a:noFill/>
          <a:ln/>
        </p:spPr>
        <p:txBody>
          <a:bodyPr wrap="none" rtlCol="0" anchor="t"/>
          <a:lstStyle/>
          <a:p>
            <a:pPr algn="ctr">
              <a:lnSpc>
                <a:spcPts val="1435"/>
              </a:lnSpc>
            </a:pPr>
            <a:endParaRPr lang="en-US" sz="1148" dirty="0"/>
          </a:p>
        </p:txBody>
      </p:sp>
      <p:sp>
        <p:nvSpPr>
          <p:cNvPr id="21" name="Text 18"/>
          <p:cNvSpPr/>
          <p:nvPr/>
        </p:nvSpPr>
        <p:spPr>
          <a:xfrm>
            <a:off x="4644008" y="4874840"/>
            <a:ext cx="3665488" cy="1243608"/>
          </a:xfrm>
          <a:prstGeom prst="rect">
            <a:avLst/>
          </a:prstGeom>
          <a:noFill/>
          <a:ln/>
        </p:spPr>
        <p:txBody>
          <a:bodyPr wrap="square" rtlCol="0" anchor="t"/>
          <a:lstStyle/>
          <a:p>
            <a:pPr>
              <a:lnSpc>
                <a:spcPts val="1225"/>
              </a:lnSpc>
            </a:pPr>
            <a:endParaRPr lang="en-US" sz="766" dirty="0"/>
          </a:p>
        </p:txBody>
      </p:sp>
      <p:sp>
        <p:nvSpPr>
          <p:cNvPr id="2" name="Shape 9">
            <a:extLst>
              <a:ext uri="{FF2B5EF4-FFF2-40B4-BE49-F238E27FC236}">
                <a16:creationId xmlns:a16="http://schemas.microsoft.com/office/drawing/2014/main" id="{C85386F9-8591-05D5-2283-CF4E7D16FCE2}"/>
              </a:ext>
            </a:extLst>
          </p:cNvPr>
          <p:cNvSpPr/>
          <p:nvPr/>
        </p:nvSpPr>
        <p:spPr>
          <a:xfrm>
            <a:off x="4244219" y="3829123"/>
            <a:ext cx="340221" cy="12129"/>
          </a:xfrm>
          <a:prstGeom prst="rect">
            <a:avLst/>
          </a:prstGeom>
          <a:solidFill>
            <a:srgbClr val="FA2F5C"/>
          </a:solidFill>
          <a:ln/>
        </p:spPr>
      </p:sp>
      <p:sp>
        <p:nvSpPr>
          <p:cNvPr id="4" name="Shape 10">
            <a:extLst>
              <a:ext uri="{FF2B5EF4-FFF2-40B4-BE49-F238E27FC236}">
                <a16:creationId xmlns:a16="http://schemas.microsoft.com/office/drawing/2014/main" id="{A166F62B-3537-C3FA-A2D0-C285F478F5E7}"/>
              </a:ext>
            </a:extLst>
          </p:cNvPr>
          <p:cNvSpPr/>
          <p:nvPr/>
        </p:nvSpPr>
        <p:spPr>
          <a:xfrm>
            <a:off x="4025516" y="3725874"/>
            <a:ext cx="218703" cy="218703"/>
          </a:xfrm>
          <a:prstGeom prst="roundRect">
            <a:avLst>
              <a:gd name="adj" fmla="val 13335"/>
            </a:avLst>
          </a:prstGeom>
          <a:solidFill>
            <a:srgbClr val="221D4C"/>
          </a:solidFill>
          <a:ln/>
        </p:spPr>
      </p:sp>
      <p:sp>
        <p:nvSpPr>
          <p:cNvPr id="12" name="Text 11">
            <a:extLst>
              <a:ext uri="{FF2B5EF4-FFF2-40B4-BE49-F238E27FC236}">
                <a16:creationId xmlns:a16="http://schemas.microsoft.com/office/drawing/2014/main" id="{5DCA7D56-CC06-E42D-68CA-41B0A507B47C}"/>
              </a:ext>
            </a:extLst>
          </p:cNvPr>
          <p:cNvSpPr/>
          <p:nvPr/>
        </p:nvSpPr>
        <p:spPr>
          <a:xfrm>
            <a:off x="4097698" y="3744032"/>
            <a:ext cx="74265" cy="182314"/>
          </a:xfrm>
          <a:prstGeom prst="rect">
            <a:avLst/>
          </a:prstGeom>
          <a:noFill/>
          <a:ln/>
        </p:spPr>
        <p:txBody>
          <a:bodyPr wrap="none" rtlCol="0" anchor="t"/>
          <a:lstStyle/>
          <a:p>
            <a:pPr algn="ctr">
              <a:lnSpc>
                <a:spcPts val="1435"/>
              </a:lnSpc>
            </a:pPr>
            <a:r>
              <a:rPr lang="en-US" sz="1148" dirty="0">
                <a:solidFill>
                  <a:srgbClr val="FFFFFF"/>
                </a:solidFill>
                <a:latin typeface="Kanit" pitchFamily="34" charset="0"/>
                <a:ea typeface="Kanit" pitchFamily="34" charset="-122"/>
                <a:cs typeface="Kanit" pitchFamily="34" charset="-120"/>
              </a:rPr>
              <a:t>2</a:t>
            </a:r>
            <a:endParaRPr lang="en-US" sz="1148" dirty="0"/>
          </a:p>
        </p:txBody>
      </p:sp>
      <p:sp>
        <p:nvSpPr>
          <p:cNvPr id="13" name="Text 12">
            <a:extLst>
              <a:ext uri="{FF2B5EF4-FFF2-40B4-BE49-F238E27FC236}">
                <a16:creationId xmlns:a16="http://schemas.microsoft.com/office/drawing/2014/main" id="{EDC14EF6-CC21-2971-DD99-9506FD08637B}"/>
              </a:ext>
            </a:extLst>
          </p:cNvPr>
          <p:cNvSpPr/>
          <p:nvPr/>
        </p:nvSpPr>
        <p:spPr>
          <a:xfrm>
            <a:off x="4639706" y="3717117"/>
            <a:ext cx="1215108" cy="151879"/>
          </a:xfrm>
          <a:prstGeom prst="rect">
            <a:avLst/>
          </a:prstGeom>
          <a:noFill/>
          <a:ln/>
        </p:spPr>
        <p:txBody>
          <a:bodyPr wrap="none" rtlCol="0" anchor="t"/>
          <a:lstStyle/>
          <a:p>
            <a:pPr>
              <a:lnSpc>
                <a:spcPts val="1196"/>
              </a:lnSpc>
            </a:pPr>
            <a:r>
              <a:rPr lang="en-US" b="1" dirty="0">
                <a:ea typeface="Kanit" pitchFamily="34" charset="-122"/>
              </a:rPr>
              <a:t>With</a:t>
            </a:r>
            <a:endParaRPr lang="en-US" b="1" dirty="0"/>
          </a:p>
        </p:txBody>
      </p:sp>
      <p:pic>
        <p:nvPicPr>
          <p:cNvPr id="15" name="Picture 14">
            <a:extLst>
              <a:ext uri="{FF2B5EF4-FFF2-40B4-BE49-F238E27FC236}">
                <a16:creationId xmlns:a16="http://schemas.microsoft.com/office/drawing/2014/main" id="{69C6B37E-9ED7-5B6E-D901-4DBC73F08BEB}"/>
              </a:ext>
            </a:extLst>
          </p:cNvPr>
          <p:cNvPicPr>
            <a:picLocks noChangeAspect="1"/>
          </p:cNvPicPr>
          <p:nvPr/>
        </p:nvPicPr>
        <p:blipFill>
          <a:blip r:embed="rId3"/>
          <a:stretch>
            <a:fillRect/>
          </a:stretch>
        </p:blipFill>
        <p:spPr>
          <a:xfrm>
            <a:off x="177820" y="3944577"/>
            <a:ext cx="3777802" cy="605484"/>
          </a:xfrm>
          <a:prstGeom prst="rect">
            <a:avLst/>
          </a:prstGeom>
        </p:spPr>
      </p:pic>
      <p:sp>
        <p:nvSpPr>
          <p:cNvPr id="17" name="Text 2">
            <a:extLst>
              <a:ext uri="{FF2B5EF4-FFF2-40B4-BE49-F238E27FC236}">
                <a16:creationId xmlns:a16="http://schemas.microsoft.com/office/drawing/2014/main" id="{1209E6EA-9BB2-8D2C-A34F-0010F21FDB75}"/>
              </a:ext>
            </a:extLst>
          </p:cNvPr>
          <p:cNvSpPr/>
          <p:nvPr/>
        </p:nvSpPr>
        <p:spPr>
          <a:xfrm>
            <a:off x="2987803" y="481109"/>
            <a:ext cx="3142226" cy="385296"/>
          </a:xfrm>
          <a:prstGeom prst="rect">
            <a:avLst/>
          </a:prstGeom>
          <a:noFill/>
          <a:ln/>
        </p:spPr>
        <p:txBody>
          <a:bodyPr wrap="square" rtlCol="0" anchor="t"/>
          <a:lstStyle/>
          <a:p>
            <a:pPr>
              <a:lnSpc>
                <a:spcPts val="2392"/>
              </a:lnSpc>
            </a:pPr>
            <a:r>
              <a:rPr lang="en-US" b="1" dirty="0">
                <a:ea typeface="Kanit" pitchFamily="34" charset="-122"/>
                <a:cs typeface="Kanit" pitchFamily="34" charset="-120"/>
              </a:rPr>
              <a:t>Control Flow: Try catch, with</a:t>
            </a:r>
            <a:endParaRPr lang="en-US" b="1" dirty="0"/>
          </a:p>
        </p:txBody>
      </p:sp>
      <p:pic>
        <p:nvPicPr>
          <p:cNvPr id="20" name="Picture 19">
            <a:extLst>
              <a:ext uri="{FF2B5EF4-FFF2-40B4-BE49-F238E27FC236}">
                <a16:creationId xmlns:a16="http://schemas.microsoft.com/office/drawing/2014/main" id="{3F2C7299-A219-682E-F939-F1C3FE385412}"/>
              </a:ext>
            </a:extLst>
          </p:cNvPr>
          <p:cNvPicPr>
            <a:picLocks noChangeAspect="1"/>
          </p:cNvPicPr>
          <p:nvPr/>
        </p:nvPicPr>
        <p:blipFill>
          <a:blip r:embed="rId4"/>
          <a:stretch>
            <a:fillRect/>
          </a:stretch>
        </p:blipFill>
        <p:spPr>
          <a:xfrm>
            <a:off x="177057" y="4645194"/>
            <a:ext cx="3765673" cy="1497831"/>
          </a:xfrm>
          <a:prstGeom prst="rect">
            <a:avLst/>
          </a:prstGeom>
        </p:spPr>
      </p:pic>
    </p:spTree>
    <p:extLst>
      <p:ext uri="{BB962C8B-B14F-4D97-AF65-F5344CB8AC3E}">
        <p14:creationId xmlns:p14="http://schemas.microsoft.com/office/powerpoint/2010/main" val="314275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Data handling</a:t>
            </a:r>
          </a:p>
        </p:txBody>
      </p:sp>
      <p:sp>
        <p:nvSpPr>
          <p:cNvPr id="3" name="Content Placeholder 2"/>
          <p:cNvSpPr>
            <a:spLocks noGrp="1"/>
          </p:cNvSpPr>
          <p:nvPr>
            <p:ph idx="1"/>
          </p:nvPr>
        </p:nvSpPr>
        <p:spPr>
          <a:xfrm>
            <a:off x="457200" y="1124744"/>
            <a:ext cx="8229600" cy="5472608"/>
          </a:xfrm>
        </p:spPr>
        <p:txBody>
          <a:bodyPr>
            <a:normAutofit/>
          </a:bodyPr>
          <a:lstStyle/>
          <a:p>
            <a:r>
              <a:rPr lang="en-US" sz="2000" dirty="0"/>
              <a:t>lists, </a:t>
            </a:r>
            <a:r>
              <a:rPr lang="en-US" sz="2000" dirty="0" err="1"/>
              <a:t>numpy</a:t>
            </a:r>
            <a:r>
              <a:rPr lang="en-US" sz="2000" dirty="0"/>
              <a:t> arrays, dictionaries, objects</a:t>
            </a:r>
          </a:p>
          <a:p>
            <a:endParaRPr lang="en-US" sz="2000" dirty="0"/>
          </a:p>
          <a:p>
            <a:r>
              <a:rPr lang="en-US" sz="2000" dirty="0"/>
              <a:t>pandas for convenient data storage, access and visualization</a:t>
            </a:r>
          </a:p>
          <a:p>
            <a:endParaRPr lang="en-US" sz="2000" dirty="0"/>
          </a:p>
          <a:p>
            <a:endParaRPr lang="en-US" sz="2000" dirty="0"/>
          </a:p>
          <a:p>
            <a:endParaRPr lang="en-US" sz="2000" dirty="0"/>
          </a:p>
          <a:p>
            <a:pPr marL="0" indent="0">
              <a:buNone/>
            </a:pPr>
            <a:endParaRPr lang="en-US" sz="2000" dirty="0"/>
          </a:p>
        </p:txBody>
      </p:sp>
      <p:pic>
        <p:nvPicPr>
          <p:cNvPr id="10" name="Picture 21" descr="Image result for python panda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8062" y="2283360"/>
            <a:ext cx="1736026" cy="136166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3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Python intro</a:t>
            </a:r>
          </a:p>
        </p:txBody>
      </p:sp>
      <p:sp>
        <p:nvSpPr>
          <p:cNvPr id="3" name="Content Placeholder 2"/>
          <p:cNvSpPr>
            <a:spLocks noGrp="1"/>
          </p:cNvSpPr>
          <p:nvPr>
            <p:ph idx="1"/>
          </p:nvPr>
        </p:nvSpPr>
        <p:spPr>
          <a:xfrm>
            <a:off x="457200" y="836712"/>
            <a:ext cx="8229600" cy="5289451"/>
          </a:xfrm>
        </p:spPr>
        <p:txBody>
          <a:bodyPr>
            <a:normAutofit/>
          </a:bodyPr>
          <a:lstStyle/>
          <a:p>
            <a:r>
              <a:rPr lang="en-US" sz="2000" dirty="0"/>
              <a:t>Python versions: 2. vs 3. python, current: </a:t>
            </a:r>
            <a:r>
              <a:rPr lang="en-US" sz="2000" b="1" dirty="0">
                <a:solidFill>
                  <a:srgbClr val="00B050"/>
                </a:solidFill>
              </a:rPr>
              <a:t>3.12.2</a:t>
            </a:r>
          </a:p>
          <a:p>
            <a:pPr marL="0" indent="0">
              <a:buNone/>
            </a:pPr>
            <a:endParaRPr lang="en-US" sz="2000" dirty="0"/>
          </a:p>
        </p:txBody>
      </p:sp>
    </p:spTree>
    <p:extLst>
      <p:ext uri="{BB962C8B-B14F-4D97-AF65-F5344CB8AC3E}">
        <p14:creationId xmlns:p14="http://schemas.microsoft.com/office/powerpoint/2010/main" val="24690972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Data handling</a:t>
            </a:r>
          </a:p>
        </p:txBody>
      </p:sp>
      <p:sp>
        <p:nvSpPr>
          <p:cNvPr id="3" name="Content Placeholder 2"/>
          <p:cNvSpPr>
            <a:spLocks noGrp="1"/>
          </p:cNvSpPr>
          <p:nvPr>
            <p:ph idx="1"/>
          </p:nvPr>
        </p:nvSpPr>
        <p:spPr>
          <a:xfrm>
            <a:off x="457200" y="1124744"/>
            <a:ext cx="8229600" cy="5472608"/>
          </a:xfrm>
        </p:spPr>
        <p:txBody>
          <a:bodyPr>
            <a:normAutofit/>
          </a:bodyPr>
          <a:lstStyle/>
          <a:p>
            <a:r>
              <a:rPr lang="en-US" sz="2000" dirty="0"/>
              <a:t>lists, </a:t>
            </a:r>
            <a:r>
              <a:rPr lang="en-US" sz="2000" dirty="0" err="1"/>
              <a:t>numpy</a:t>
            </a:r>
            <a:r>
              <a:rPr lang="en-US" sz="2000" dirty="0"/>
              <a:t> arrays, dictionaries, objects</a:t>
            </a:r>
          </a:p>
          <a:p>
            <a:endParaRPr lang="en-US" sz="2000" dirty="0"/>
          </a:p>
          <a:p>
            <a:r>
              <a:rPr lang="en-US" sz="2000" dirty="0"/>
              <a:t>pandas for convenient data storage, access and visualization</a:t>
            </a:r>
          </a:p>
          <a:p>
            <a:endParaRPr lang="en-US" sz="2000" dirty="0"/>
          </a:p>
          <a:p>
            <a:endParaRPr lang="en-US" sz="2000" dirty="0"/>
          </a:p>
          <a:p>
            <a:endParaRPr lang="en-US" sz="2000" dirty="0"/>
          </a:p>
          <a:p>
            <a:pPr marL="0" indent="0">
              <a:buNone/>
            </a:pPr>
            <a:endParaRPr lang="en-US" sz="2000" dirty="0"/>
          </a:p>
          <a:p>
            <a:r>
              <a:rPr lang="en-US" sz="2000" dirty="0"/>
              <a:t>Covered in tutorial:</a:t>
            </a:r>
          </a:p>
          <a:p>
            <a:pPr lvl="1"/>
            <a:r>
              <a:rPr lang="en-US" sz="1600" dirty="0" err="1"/>
              <a:t>pandas.Series</a:t>
            </a:r>
            <a:r>
              <a:rPr lang="en-US" sz="1600" dirty="0"/>
              <a:t> and </a:t>
            </a:r>
            <a:r>
              <a:rPr lang="en-US" sz="1600" dirty="0" err="1"/>
              <a:t>pandas.Dataframe</a:t>
            </a:r>
            <a:endParaRPr lang="en-US" sz="1600" dirty="0"/>
          </a:p>
          <a:p>
            <a:pPr lvl="1"/>
            <a:r>
              <a:rPr lang="en-US" sz="1600" dirty="0"/>
              <a:t>data indexing filtering</a:t>
            </a:r>
          </a:p>
          <a:p>
            <a:pPr lvl="1"/>
            <a:r>
              <a:rPr lang="en-US" sz="1600" dirty="0"/>
              <a:t>loading &amp; writing data</a:t>
            </a:r>
          </a:p>
          <a:p>
            <a:pPr lvl="1"/>
            <a:r>
              <a:rPr lang="en-US" sz="1600" dirty="0"/>
              <a:t>data visualization</a:t>
            </a:r>
          </a:p>
          <a:p>
            <a:pPr lvl="1"/>
            <a:r>
              <a:rPr lang="en-US" sz="1600" dirty="0"/>
              <a:t>data processing</a:t>
            </a:r>
          </a:p>
          <a:p>
            <a:pPr marL="0" indent="0">
              <a:buNone/>
            </a:pPr>
            <a:r>
              <a:rPr lang="en-US" sz="2000" dirty="0"/>
              <a:t> </a:t>
            </a:r>
          </a:p>
        </p:txBody>
      </p:sp>
      <p:pic>
        <p:nvPicPr>
          <p:cNvPr id="10" name="Picture 21" descr="Image result for python panda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8062" y="2283360"/>
            <a:ext cx="1736026" cy="136166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5946371"/>
            <a:ext cx="3971351" cy="434957"/>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95953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Data visualization</a:t>
            </a:r>
          </a:p>
        </p:txBody>
      </p:sp>
      <p:sp>
        <p:nvSpPr>
          <p:cNvPr id="3" name="Content Placeholder 2"/>
          <p:cNvSpPr>
            <a:spLocks noGrp="1"/>
          </p:cNvSpPr>
          <p:nvPr>
            <p:ph idx="1"/>
          </p:nvPr>
        </p:nvSpPr>
        <p:spPr>
          <a:xfrm>
            <a:off x="457200" y="1124744"/>
            <a:ext cx="8229600" cy="5001419"/>
          </a:xfrm>
        </p:spPr>
        <p:txBody>
          <a:bodyPr>
            <a:normAutofit/>
          </a:bodyPr>
          <a:lstStyle/>
          <a:p>
            <a:r>
              <a:rPr lang="en-US" sz="2000" dirty="0" err="1"/>
              <a:t>matplotlib</a:t>
            </a:r>
            <a:endParaRPr lang="en-US" sz="2000" dirty="0"/>
          </a:p>
          <a:p>
            <a:r>
              <a:rPr lang="en-US" sz="2000" dirty="0"/>
              <a:t>pandas + </a:t>
            </a:r>
            <a:r>
              <a:rPr lang="en-US" sz="2000" dirty="0" err="1"/>
              <a:t>seaborn</a:t>
            </a:r>
            <a:endParaRPr lang="en-US" sz="2000" dirty="0"/>
          </a:p>
          <a:p>
            <a:r>
              <a:rPr lang="en-US" sz="2000" dirty="0"/>
              <a:t>pandas + </a:t>
            </a:r>
            <a:r>
              <a:rPr lang="en-US" sz="2000" dirty="0" err="1"/>
              <a:t>ggplot</a:t>
            </a:r>
            <a:endParaRPr lang="en-US" sz="2000" dirty="0"/>
          </a:p>
          <a:p>
            <a:r>
              <a:rPr lang="en-US" sz="2000" dirty="0" err="1"/>
              <a:t>bokeh</a:t>
            </a:r>
            <a:endParaRPr lang="en-US" sz="2000" dirty="0"/>
          </a:p>
          <a:p>
            <a:r>
              <a:rPr lang="en-US" sz="2000" dirty="0" err="1"/>
              <a:t>mayavi</a:t>
            </a:r>
            <a:endParaRPr lang="en-US" sz="2000" dirty="0"/>
          </a:p>
          <a:p>
            <a:endParaRPr lang="en-US" sz="2000" dirty="0"/>
          </a:p>
          <a:p>
            <a:endParaRPr lang="en-US" sz="2000" dirty="0"/>
          </a:p>
          <a:p>
            <a:endParaRPr lang="en-US" sz="2000" dirty="0"/>
          </a:p>
          <a:p>
            <a:endParaRPr lang="en-US" sz="2000" dirty="0"/>
          </a:p>
        </p:txBody>
      </p:sp>
      <p:pic>
        <p:nvPicPr>
          <p:cNvPr id="9" name="Picture 23" descr="Image result for matplotlib logo"/>
          <p:cNvPicPr>
            <a:picLocks noChangeAspect="1" noChangeArrowheads="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6732240" y="6165304"/>
            <a:ext cx="2247780" cy="53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7346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Data visualization</a:t>
            </a:r>
          </a:p>
        </p:txBody>
      </p:sp>
      <p:sp>
        <p:nvSpPr>
          <p:cNvPr id="3" name="Content Placeholder 2"/>
          <p:cNvSpPr>
            <a:spLocks noGrp="1"/>
          </p:cNvSpPr>
          <p:nvPr>
            <p:ph idx="1"/>
          </p:nvPr>
        </p:nvSpPr>
        <p:spPr>
          <a:xfrm>
            <a:off x="457200" y="1124744"/>
            <a:ext cx="8229600" cy="5001419"/>
          </a:xfrm>
        </p:spPr>
        <p:txBody>
          <a:bodyPr>
            <a:normAutofit/>
          </a:bodyPr>
          <a:lstStyle/>
          <a:p>
            <a:r>
              <a:rPr lang="en-US" sz="2000" dirty="0" err="1"/>
              <a:t>matplotlib</a:t>
            </a:r>
            <a:endParaRPr lang="en-US" sz="2000" dirty="0"/>
          </a:p>
          <a:p>
            <a:r>
              <a:rPr lang="en-US" sz="2000" dirty="0"/>
              <a:t>pandas + </a:t>
            </a:r>
            <a:r>
              <a:rPr lang="en-US" sz="2000" dirty="0" err="1"/>
              <a:t>seaborn</a:t>
            </a:r>
            <a:endParaRPr lang="en-US" sz="2000" dirty="0"/>
          </a:p>
          <a:p>
            <a:r>
              <a:rPr lang="en-US" sz="2000" dirty="0"/>
              <a:t>pandas + </a:t>
            </a:r>
            <a:r>
              <a:rPr lang="en-US" sz="2000" dirty="0" err="1"/>
              <a:t>ggplot</a:t>
            </a:r>
            <a:endParaRPr lang="en-US" sz="2000" dirty="0"/>
          </a:p>
          <a:p>
            <a:r>
              <a:rPr lang="en-US" sz="2000" dirty="0" err="1"/>
              <a:t>bokeh</a:t>
            </a:r>
            <a:endParaRPr lang="en-US" sz="2000" dirty="0"/>
          </a:p>
          <a:p>
            <a:r>
              <a:rPr lang="en-US" sz="2000" dirty="0" err="1"/>
              <a:t>mayavi</a:t>
            </a:r>
            <a:endParaRPr lang="en-US" sz="2000" dirty="0"/>
          </a:p>
          <a:p>
            <a:endParaRPr lang="en-US" sz="2000" dirty="0"/>
          </a:p>
          <a:p>
            <a:endParaRPr lang="en-US" sz="2000" dirty="0"/>
          </a:p>
          <a:p>
            <a:endParaRPr lang="en-US" sz="2000" dirty="0"/>
          </a:p>
          <a:p>
            <a:r>
              <a:rPr lang="en-US" sz="2000" dirty="0"/>
              <a:t>Covered in tutorial:</a:t>
            </a:r>
          </a:p>
          <a:p>
            <a:pPr lvl="1"/>
            <a:r>
              <a:rPr lang="en-US" sz="1600" dirty="0" err="1"/>
              <a:t>seaborn</a:t>
            </a:r>
            <a:r>
              <a:rPr lang="en-US" sz="1600" dirty="0"/>
              <a:t> styles and context</a:t>
            </a:r>
          </a:p>
          <a:p>
            <a:pPr lvl="1"/>
            <a:r>
              <a:rPr lang="en-US" sz="1600" dirty="0"/>
              <a:t>distribution plots</a:t>
            </a:r>
          </a:p>
          <a:p>
            <a:pPr lvl="1"/>
            <a:r>
              <a:rPr lang="en-US" sz="1600" dirty="0"/>
              <a:t>density estimation plots</a:t>
            </a:r>
          </a:p>
          <a:p>
            <a:pPr lvl="1"/>
            <a:r>
              <a:rPr lang="en-US" sz="1600" dirty="0"/>
              <a:t>joint plots</a:t>
            </a:r>
          </a:p>
          <a:p>
            <a:endParaRPr lang="en-US" sz="2000" dirty="0"/>
          </a:p>
        </p:txBody>
      </p:sp>
      <p:pic>
        <p:nvPicPr>
          <p:cNvPr id="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4650" b="1"/>
          <a:stretch/>
        </p:blipFill>
        <p:spPr bwMode="auto">
          <a:xfrm>
            <a:off x="308739" y="6010092"/>
            <a:ext cx="4551293" cy="371236"/>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8" name="Picture 25" descr="Image result for python seabor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0035" y="2564904"/>
            <a:ext cx="2950076" cy="151810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953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Machine learning tools</a:t>
            </a:r>
          </a:p>
        </p:txBody>
      </p:sp>
      <p:sp>
        <p:nvSpPr>
          <p:cNvPr id="3" name="Content Placeholder 2"/>
          <p:cNvSpPr>
            <a:spLocks noGrp="1"/>
          </p:cNvSpPr>
          <p:nvPr>
            <p:ph idx="1"/>
          </p:nvPr>
        </p:nvSpPr>
        <p:spPr>
          <a:xfrm>
            <a:off x="457200" y="1124744"/>
            <a:ext cx="8229600" cy="5001419"/>
          </a:xfrm>
        </p:spPr>
        <p:txBody>
          <a:bodyPr>
            <a:normAutofit/>
          </a:bodyPr>
          <a:lstStyle/>
          <a:p>
            <a:r>
              <a:rPr lang="en-US" sz="2000" dirty="0" err="1"/>
              <a:t>Sklearn</a:t>
            </a:r>
            <a:endParaRPr lang="en-US" sz="2000" dirty="0"/>
          </a:p>
          <a:p>
            <a:r>
              <a:rPr lang="en-US" sz="2000" dirty="0"/>
              <a:t>NLTK</a:t>
            </a:r>
          </a:p>
          <a:p>
            <a:r>
              <a:rPr lang="en-US" sz="2000" dirty="0" err="1"/>
              <a:t>Gensim</a:t>
            </a:r>
            <a:endParaRPr lang="en-US" sz="2000" dirty="0"/>
          </a:p>
          <a:p>
            <a:r>
              <a:rPr lang="en-US" sz="2000" dirty="0"/>
              <a:t>Deep learning: </a:t>
            </a:r>
            <a:r>
              <a:rPr lang="en-US" sz="2000" dirty="0" err="1"/>
              <a:t>tensorflow</a:t>
            </a:r>
            <a:r>
              <a:rPr lang="en-US" sz="2000" dirty="0"/>
              <a:t>, </a:t>
            </a:r>
            <a:r>
              <a:rPr lang="en-US" sz="2000" dirty="0" err="1"/>
              <a:t>pytorch</a:t>
            </a:r>
            <a:r>
              <a:rPr lang="en-US" sz="2000" dirty="0"/>
              <a:t>, </a:t>
            </a:r>
            <a:r>
              <a:rPr lang="en-US" sz="2000" dirty="0" err="1"/>
              <a:t>chainer</a:t>
            </a:r>
            <a:endParaRPr lang="en-US" sz="2000" dirty="0"/>
          </a:p>
          <a:p>
            <a:endParaRPr lang="en-US" sz="2000" dirty="0"/>
          </a:p>
        </p:txBody>
      </p:sp>
      <p:pic>
        <p:nvPicPr>
          <p:cNvPr id="9" name="Picture 19" descr="Image result for sklearn logo"/>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452320" y="5831478"/>
            <a:ext cx="1383376" cy="744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6405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Neuroscience tools</a:t>
            </a:r>
          </a:p>
        </p:txBody>
      </p:sp>
      <p:sp>
        <p:nvSpPr>
          <p:cNvPr id="3" name="Content Placeholder 2"/>
          <p:cNvSpPr>
            <a:spLocks noGrp="1"/>
          </p:cNvSpPr>
          <p:nvPr>
            <p:ph idx="1"/>
          </p:nvPr>
        </p:nvSpPr>
        <p:spPr>
          <a:xfrm>
            <a:off x="457200" y="1124744"/>
            <a:ext cx="8229600" cy="5001419"/>
          </a:xfrm>
        </p:spPr>
        <p:txBody>
          <a:bodyPr>
            <a:normAutofit/>
          </a:bodyPr>
          <a:lstStyle/>
          <a:p>
            <a:r>
              <a:rPr lang="en-US" sz="2000" dirty="0" err="1"/>
              <a:t>pyMVPA</a:t>
            </a:r>
            <a:endParaRPr lang="en-US" sz="2000" dirty="0"/>
          </a:p>
          <a:p>
            <a:r>
              <a:rPr lang="en-US" sz="2000" dirty="0" err="1"/>
              <a:t>nipype</a:t>
            </a:r>
            <a:endParaRPr lang="en-US" sz="2000" dirty="0"/>
          </a:p>
          <a:p>
            <a:r>
              <a:rPr lang="en-US" sz="2000" dirty="0" err="1"/>
              <a:t>nilearn</a:t>
            </a:r>
            <a:endParaRPr lang="en-US" sz="2000" dirty="0"/>
          </a:p>
          <a:p>
            <a:r>
              <a:rPr lang="en-US" sz="2000" dirty="0" err="1"/>
              <a:t>pyCortex</a:t>
            </a:r>
            <a:endParaRPr lang="en-US" sz="2000" dirty="0"/>
          </a:p>
          <a:p>
            <a:r>
              <a:rPr lang="en-US" sz="2000" dirty="0" err="1"/>
              <a:t>nipy</a:t>
            </a:r>
            <a:endParaRPr lang="en-US" sz="2000" dirty="0"/>
          </a:p>
        </p:txBody>
      </p:sp>
    </p:spTree>
    <p:extLst>
      <p:ext uri="{BB962C8B-B14F-4D97-AF65-F5344CB8AC3E}">
        <p14:creationId xmlns:p14="http://schemas.microsoft.com/office/powerpoint/2010/main" val="20636405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latin typeface="Kanit" pitchFamily="34" charset="0"/>
                <a:ea typeface="Kanit" pitchFamily="34" charset="-122"/>
              </a:rPr>
              <a:t>Things that make your life easier.</a:t>
            </a:r>
            <a:endParaRPr lang="en-US" sz="2800" dirty="0"/>
          </a:p>
        </p:txBody>
      </p:sp>
      <p:sp>
        <p:nvSpPr>
          <p:cNvPr id="3" name="Content Placeholder 2"/>
          <p:cNvSpPr>
            <a:spLocks noGrp="1"/>
          </p:cNvSpPr>
          <p:nvPr>
            <p:ph idx="1"/>
          </p:nvPr>
        </p:nvSpPr>
        <p:spPr>
          <a:xfrm>
            <a:off x="457200" y="1124744"/>
            <a:ext cx="8229600" cy="5001419"/>
          </a:xfrm>
        </p:spPr>
        <p:txBody>
          <a:bodyPr>
            <a:normAutofit fontScale="70000" lnSpcReduction="20000"/>
          </a:bodyPr>
          <a:lstStyle/>
          <a:p>
            <a:pPr marL="0" indent="0">
              <a:lnSpc>
                <a:spcPts val="2799"/>
              </a:lnSpc>
              <a:buNone/>
            </a:pPr>
            <a:r>
              <a:rPr lang="en-US" sz="2000" b="1" dirty="0">
                <a:solidFill>
                  <a:schemeClr val="accent1"/>
                </a:solidFill>
                <a:latin typeface="Martel Sans" pitchFamily="34" charset="0"/>
                <a:ea typeface="Martel Sans" pitchFamily="34" charset="-122"/>
                <a:cs typeface="Martel Sans" pitchFamily="34" charset="-120"/>
              </a:rPr>
              <a:t>(Naming) </a:t>
            </a:r>
            <a:r>
              <a:rPr lang="en-US" sz="2000" dirty="0">
                <a:latin typeface="Martel Sans" pitchFamily="34" charset="0"/>
                <a:ea typeface="Martel Sans" pitchFamily="34" charset="-122"/>
                <a:cs typeface="Martel Sans" pitchFamily="34" charset="-120"/>
              </a:rPr>
              <a:t>Give variables names that allow you (and others!) to understand what they contain. The same holds for methods and classes. Don’t name them ‘thing1’, ‘thing2’, ‘foo’, ‘blub’, ‘</a:t>
            </a:r>
            <a:r>
              <a:rPr lang="en-US" sz="2000" dirty="0" err="1">
                <a:latin typeface="Martel Sans" pitchFamily="34" charset="0"/>
                <a:ea typeface="Martel Sans" pitchFamily="34" charset="-122"/>
                <a:cs typeface="Martel Sans" pitchFamily="34" charset="-120"/>
              </a:rPr>
              <a:t>wibblewobble</a:t>
            </a:r>
            <a:r>
              <a:rPr lang="en-US" sz="2000" dirty="0">
                <a:latin typeface="Martel Sans" pitchFamily="34" charset="0"/>
                <a:ea typeface="Martel Sans" pitchFamily="34" charset="-122"/>
                <a:cs typeface="Martel Sans" pitchFamily="34" charset="-120"/>
              </a:rPr>
              <a:t>’ or other nonsense.</a:t>
            </a:r>
            <a:endParaRPr lang="en-US" sz="2000" b="1" dirty="0">
              <a:solidFill>
                <a:schemeClr val="accent1"/>
              </a:solidFill>
              <a:latin typeface="Martel Sans" pitchFamily="34" charset="0"/>
              <a:ea typeface="Martel Sans" pitchFamily="34" charset="-122"/>
              <a:cs typeface="Martel Sans" pitchFamily="34" charset="-120"/>
            </a:endParaRPr>
          </a:p>
          <a:p>
            <a:pPr marL="0" indent="0">
              <a:lnSpc>
                <a:spcPts val="2799"/>
              </a:lnSpc>
              <a:buNone/>
            </a:pPr>
            <a:r>
              <a:rPr lang="en-US" sz="2000" b="1" dirty="0">
                <a:solidFill>
                  <a:schemeClr val="accent1"/>
                </a:solidFill>
                <a:latin typeface="Martel Sans" pitchFamily="34" charset="0"/>
                <a:ea typeface="Martel Sans" pitchFamily="34" charset="-122"/>
                <a:cs typeface="Martel Sans" pitchFamily="34" charset="-120"/>
              </a:rPr>
              <a:t>(Debugging) </a:t>
            </a:r>
            <a:r>
              <a:rPr lang="en-US" sz="2000" dirty="0">
                <a:latin typeface="Martel Sans" pitchFamily="34" charset="0"/>
                <a:ea typeface="Martel Sans" pitchFamily="34" charset="-122"/>
                <a:cs typeface="Martel Sans" pitchFamily="34" charset="-120"/>
              </a:rPr>
              <a:t>Use the debugger for understanding your what goes on in your code and not print statements! Try to understand your error messages!</a:t>
            </a:r>
          </a:p>
          <a:p>
            <a:pPr marL="0" indent="0">
              <a:lnSpc>
                <a:spcPts val="2799"/>
              </a:lnSpc>
              <a:buNone/>
            </a:pPr>
            <a:r>
              <a:rPr lang="en-US" sz="2000" b="1" dirty="0">
                <a:solidFill>
                  <a:schemeClr val="accent1"/>
                </a:solidFill>
                <a:latin typeface="Martel Sans" pitchFamily="34" charset="0"/>
                <a:ea typeface="Martel Sans" pitchFamily="34" charset="-122"/>
                <a:cs typeface="Martel Sans" pitchFamily="34" charset="-120"/>
              </a:rPr>
              <a:t>(Hot-keys) </a:t>
            </a:r>
            <a:r>
              <a:rPr lang="en-US" sz="2000" dirty="0">
                <a:latin typeface="Martel Sans" pitchFamily="34" charset="0"/>
                <a:ea typeface="Martel Sans" pitchFamily="34" charset="-122"/>
                <a:cs typeface="Martel Sans" pitchFamily="34" charset="-120"/>
              </a:rPr>
              <a:t>Learn some relevant hot-keys. You will thank me later.</a:t>
            </a:r>
          </a:p>
          <a:p>
            <a:pPr marL="0" indent="0">
              <a:lnSpc>
                <a:spcPts val="2799"/>
              </a:lnSpc>
              <a:buNone/>
            </a:pPr>
            <a:r>
              <a:rPr lang="en-US" sz="2000" b="1" dirty="0">
                <a:solidFill>
                  <a:schemeClr val="accent1"/>
                </a:solidFill>
                <a:latin typeface="Martel Sans" pitchFamily="34" charset="0"/>
                <a:ea typeface="Martel Sans" pitchFamily="34" charset="-122"/>
                <a:cs typeface="Martel Sans" pitchFamily="34" charset="-120"/>
              </a:rPr>
              <a:t>(Search for help) </a:t>
            </a:r>
            <a:r>
              <a:rPr lang="en-US" sz="2000" dirty="0">
                <a:latin typeface="Martel Sans" pitchFamily="34" charset="0"/>
                <a:ea typeface="Martel Sans" pitchFamily="34" charset="-122"/>
                <a:cs typeface="Martel Sans" pitchFamily="34" charset="-120"/>
              </a:rPr>
              <a:t>Besides </a:t>
            </a:r>
            <a:r>
              <a:rPr lang="en-US" sz="2000" dirty="0" err="1">
                <a:latin typeface="Martel Sans" pitchFamily="34" charset="0"/>
                <a:ea typeface="Martel Sans" pitchFamily="34" charset="-122"/>
                <a:cs typeface="Martel Sans" pitchFamily="34" charset="-120"/>
              </a:rPr>
              <a:t>Stackoverflow</a:t>
            </a:r>
            <a:r>
              <a:rPr lang="en-US" sz="2000" dirty="0">
                <a:latin typeface="Martel Sans" pitchFamily="34" charset="0"/>
                <a:ea typeface="Martel Sans" pitchFamily="34" charset="-122"/>
                <a:cs typeface="Martel Sans" pitchFamily="34" charset="-120"/>
              </a:rPr>
              <a:t>, ChatGPT is your best friend. Don’t simply outsource thinking to generate solutions. Use it as a tool to understand libraries, data structures and programming in general. </a:t>
            </a:r>
            <a:br>
              <a:rPr lang="en-US" sz="2000" dirty="0">
                <a:latin typeface="Martel Sans" pitchFamily="34" charset="0"/>
                <a:ea typeface="Martel Sans" pitchFamily="34" charset="-122"/>
                <a:cs typeface="Martel Sans" pitchFamily="34" charset="-120"/>
              </a:rPr>
            </a:br>
            <a:r>
              <a:rPr lang="en-US" sz="2000" b="1" dirty="0">
                <a:solidFill>
                  <a:schemeClr val="accent1"/>
                </a:solidFill>
                <a:latin typeface="Martel Sans" pitchFamily="34" charset="0"/>
                <a:ea typeface="Martel Sans" pitchFamily="34" charset="-122"/>
                <a:cs typeface="Martel Sans" pitchFamily="34" charset="-120"/>
              </a:rPr>
              <a:t>(To avoid compatibility Issues) </a:t>
            </a:r>
            <a:r>
              <a:rPr lang="en-US" sz="2000" dirty="0">
                <a:latin typeface="Martel Sans" pitchFamily="34" charset="0"/>
                <a:ea typeface="Martel Sans" pitchFamily="34" charset="-122"/>
                <a:cs typeface="Martel Sans" pitchFamily="34" charset="-120"/>
              </a:rPr>
              <a:t>Use Linux for Deep Learning frame-works, like </a:t>
            </a:r>
            <a:r>
              <a:rPr lang="en-US" sz="2000" dirty="0" err="1">
                <a:latin typeface="Martel Sans" pitchFamily="34" charset="0"/>
                <a:ea typeface="Martel Sans" pitchFamily="34" charset="-122"/>
                <a:cs typeface="Martel Sans" pitchFamily="34" charset="-120"/>
              </a:rPr>
              <a:t>pytorch</a:t>
            </a:r>
            <a:r>
              <a:rPr lang="en-US" sz="2000" dirty="0">
                <a:latin typeface="Martel Sans" pitchFamily="34" charset="0"/>
                <a:ea typeface="Martel Sans" pitchFamily="34" charset="-122"/>
                <a:cs typeface="Martel Sans" pitchFamily="34" charset="-120"/>
              </a:rPr>
              <a:t> and </a:t>
            </a:r>
            <a:r>
              <a:rPr lang="en-US" sz="2000" dirty="0" err="1">
                <a:latin typeface="Martel Sans" pitchFamily="34" charset="0"/>
                <a:ea typeface="Martel Sans" pitchFamily="34" charset="-122"/>
                <a:cs typeface="Martel Sans" pitchFamily="34" charset="-120"/>
              </a:rPr>
              <a:t>tensorflow</a:t>
            </a:r>
            <a:r>
              <a:rPr lang="en-US" sz="2000" dirty="0">
                <a:latin typeface="Martel Sans" pitchFamily="34" charset="0"/>
                <a:ea typeface="Martel Sans" pitchFamily="34" charset="-122"/>
                <a:cs typeface="Martel Sans" pitchFamily="34" charset="-120"/>
              </a:rPr>
              <a:t> (don’t forget to install </a:t>
            </a:r>
            <a:r>
              <a:rPr lang="en-US" sz="2000" dirty="0" err="1">
                <a:latin typeface="Martel Sans" pitchFamily="34" charset="0"/>
                <a:ea typeface="Martel Sans" pitchFamily="34" charset="-122"/>
                <a:cs typeface="Martel Sans" pitchFamily="34" charset="-120"/>
              </a:rPr>
              <a:t>cuda</a:t>
            </a:r>
            <a:r>
              <a:rPr lang="en-US" sz="2000" dirty="0">
                <a:latin typeface="Martel Sans" pitchFamily="34" charset="0"/>
                <a:ea typeface="Martel Sans" pitchFamily="34" charset="-122"/>
                <a:cs typeface="Martel Sans" pitchFamily="34" charset="-120"/>
              </a:rPr>
              <a:t> and </a:t>
            </a:r>
            <a:r>
              <a:rPr lang="en-US" sz="2000" dirty="0" err="1">
                <a:latin typeface="Martel Sans" pitchFamily="34" charset="0"/>
                <a:ea typeface="Martel Sans" pitchFamily="34" charset="-122"/>
                <a:cs typeface="Martel Sans" pitchFamily="34" charset="-120"/>
              </a:rPr>
              <a:t>cudnn</a:t>
            </a:r>
            <a:r>
              <a:rPr lang="en-US" sz="2000" dirty="0">
                <a:latin typeface="Martel Sans" pitchFamily="34" charset="0"/>
                <a:ea typeface="Martel Sans" pitchFamily="34" charset="-122"/>
                <a:cs typeface="Martel Sans" pitchFamily="34" charset="-120"/>
              </a:rPr>
              <a:t>). For example, use: </a:t>
            </a:r>
            <a:r>
              <a:rPr kumimoji="0" lang="LID4096" altLang="LID4096" sz="2000" b="0" i="0" u="none" strike="noStrike" cap="none" normalizeH="0" baseline="0" dirty="0">
                <a:ln>
                  <a:noFill/>
                </a:ln>
                <a:effectLst/>
                <a:latin typeface="IBMPlexMono"/>
              </a:rPr>
              <a:t>conda install pytorch torchvision torchaudio pytorch-cuda=11.8 -c pytorch -</a:t>
            </a:r>
            <a:r>
              <a:rPr kumimoji="0" lang="LID4096" altLang="LID4096" sz="2000" b="0" i="0" u="none" strike="noStrike" cap="none" normalizeH="0" baseline="0" dirty="0">
                <a:ln>
                  <a:noFill/>
                </a:ln>
                <a:solidFill>
                  <a:schemeClr val="bg1"/>
                </a:solidFill>
                <a:effectLst/>
                <a:latin typeface="IBMPlexMono"/>
              </a:rPr>
              <a:t>c nvidia</a:t>
            </a:r>
            <a:r>
              <a:rPr kumimoji="0" lang="LID4096" altLang="LID4096" sz="2000" b="0" i="0" u="none" strike="noStrike" cap="none" normalizeH="0" baseline="0" dirty="0">
                <a:ln>
                  <a:noFill/>
                </a:ln>
                <a:solidFill>
                  <a:schemeClr val="bg1"/>
                </a:solidFill>
                <a:effectLst/>
              </a:rPr>
              <a:t> </a:t>
            </a:r>
            <a:endParaRPr kumimoji="0" lang="LID4096" altLang="LID4096" sz="4800" b="0" i="0" u="none" strike="noStrike" cap="none" normalizeH="0" baseline="0" dirty="0">
              <a:ln>
                <a:noFill/>
              </a:ln>
              <a:solidFill>
                <a:schemeClr val="bg1"/>
              </a:solidFill>
              <a:effectLst/>
              <a:latin typeface="Arial" panose="020B0604020202020204" pitchFamily="34" charset="0"/>
            </a:endParaRPr>
          </a:p>
          <a:p>
            <a:pPr marL="0" indent="0">
              <a:lnSpc>
                <a:spcPts val="2799"/>
              </a:lnSpc>
              <a:buNone/>
            </a:pPr>
            <a:br>
              <a:rPr lang="en-US" sz="2000" dirty="0">
                <a:solidFill>
                  <a:srgbClr val="D9E1FF"/>
                </a:solidFill>
                <a:latin typeface="Martel Sans" pitchFamily="34" charset="0"/>
                <a:ea typeface="Martel Sans" pitchFamily="34" charset="-122"/>
                <a:cs typeface="Martel Sans" pitchFamily="34" charset="-120"/>
              </a:rPr>
            </a:br>
            <a:br>
              <a:rPr lang="en-US" sz="2000" dirty="0">
                <a:solidFill>
                  <a:srgbClr val="D9E1FF"/>
                </a:solidFill>
                <a:latin typeface="Martel Sans" pitchFamily="34" charset="0"/>
                <a:ea typeface="Martel Sans" pitchFamily="34" charset="-122"/>
                <a:cs typeface="Martel Sans" pitchFamily="34" charset="-120"/>
              </a:rPr>
            </a:br>
            <a:endParaRPr lang="en-US" sz="2000" dirty="0"/>
          </a:p>
        </p:txBody>
      </p:sp>
    </p:spTree>
    <p:extLst>
      <p:ext uri="{BB962C8B-B14F-4D97-AF65-F5344CB8AC3E}">
        <p14:creationId xmlns:p14="http://schemas.microsoft.com/office/powerpoint/2010/main" val="17188964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latin typeface="Kanit" pitchFamily="34" charset="0"/>
                <a:ea typeface="Kanit" pitchFamily="34" charset="-122"/>
              </a:rPr>
              <a:t>PyCharm Hot-Keys</a:t>
            </a:r>
            <a:endParaRPr lang="en-US" sz="2800" dirty="0"/>
          </a:p>
        </p:txBody>
      </p:sp>
      <p:pic>
        <p:nvPicPr>
          <p:cNvPr id="9" name="Picture 8">
            <a:extLst>
              <a:ext uri="{FF2B5EF4-FFF2-40B4-BE49-F238E27FC236}">
                <a16:creationId xmlns:a16="http://schemas.microsoft.com/office/drawing/2014/main" id="{2F424C33-9F90-98CD-349F-C2A54A427E69}"/>
              </a:ext>
            </a:extLst>
          </p:cNvPr>
          <p:cNvPicPr>
            <a:picLocks noChangeAspect="1"/>
          </p:cNvPicPr>
          <p:nvPr/>
        </p:nvPicPr>
        <p:blipFill>
          <a:blip r:embed="rId2"/>
          <a:stretch>
            <a:fillRect/>
          </a:stretch>
        </p:blipFill>
        <p:spPr>
          <a:xfrm>
            <a:off x="0" y="794774"/>
            <a:ext cx="9144000" cy="6063226"/>
          </a:xfrm>
          <a:prstGeom prst="rect">
            <a:avLst/>
          </a:prstGeom>
        </p:spPr>
      </p:pic>
    </p:spTree>
    <p:extLst>
      <p:ext uri="{BB962C8B-B14F-4D97-AF65-F5344CB8AC3E}">
        <p14:creationId xmlns:p14="http://schemas.microsoft.com/office/powerpoint/2010/main" val="1558856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Sources</a:t>
            </a:r>
          </a:p>
        </p:txBody>
      </p:sp>
      <p:sp>
        <p:nvSpPr>
          <p:cNvPr id="3" name="Content Placeholder 2"/>
          <p:cNvSpPr>
            <a:spLocks noGrp="1"/>
          </p:cNvSpPr>
          <p:nvPr>
            <p:ph idx="1"/>
          </p:nvPr>
        </p:nvSpPr>
        <p:spPr>
          <a:xfrm>
            <a:off x="457200" y="1124744"/>
            <a:ext cx="3538736" cy="5001419"/>
          </a:xfrm>
        </p:spPr>
        <p:txBody>
          <a:bodyPr>
            <a:normAutofit/>
          </a:bodyPr>
          <a:lstStyle/>
          <a:p>
            <a:r>
              <a:rPr lang="en-US" sz="2000" dirty="0" err="1">
                <a:hlinkClick r:id="rId2"/>
              </a:rPr>
              <a:t>Jupyter</a:t>
            </a:r>
            <a:r>
              <a:rPr lang="en-US" sz="2000" dirty="0">
                <a:hlinkClick r:id="rId2"/>
              </a:rPr>
              <a:t> cheat sheet</a:t>
            </a:r>
            <a:endParaRPr lang="en-US" sz="2000" dirty="0"/>
          </a:p>
          <a:p>
            <a:r>
              <a:rPr lang="en-US" sz="2000" dirty="0" err="1">
                <a:hlinkClick r:id="rId3"/>
              </a:rPr>
              <a:t>Jupyter</a:t>
            </a:r>
            <a:r>
              <a:rPr lang="en-US" sz="2000" dirty="0">
                <a:hlinkClick r:id="rId3"/>
              </a:rPr>
              <a:t> cheat sheet II</a:t>
            </a:r>
            <a:endParaRPr lang="en-US" sz="2000" dirty="0"/>
          </a:p>
          <a:p>
            <a:r>
              <a:rPr lang="en-US" sz="2000" dirty="0" err="1">
                <a:hlinkClick r:id="rId4"/>
              </a:rPr>
              <a:t>Jupyter</a:t>
            </a:r>
            <a:r>
              <a:rPr lang="en-US" sz="2000" dirty="0">
                <a:hlinkClick r:id="rId4"/>
              </a:rPr>
              <a:t> tips &amp; tricks</a:t>
            </a:r>
            <a:endParaRPr lang="en-US" sz="2000" dirty="0"/>
          </a:p>
          <a:p>
            <a:endParaRPr lang="en-US" sz="2000" dirty="0"/>
          </a:p>
          <a:p>
            <a:endParaRPr lang="en-US" sz="2000" dirty="0"/>
          </a:p>
          <a:p>
            <a:endParaRPr lang="en-US" sz="2000" dirty="0"/>
          </a:p>
          <a:p>
            <a:r>
              <a:rPr lang="en-US" sz="2000" dirty="0"/>
              <a:t> </a:t>
            </a:r>
          </a:p>
          <a:p>
            <a:endParaRPr lang="en-US" sz="2000" dirty="0"/>
          </a:p>
          <a:p>
            <a:endParaRPr lang="en-US" sz="2000" dirty="0"/>
          </a:p>
          <a:p>
            <a:endParaRPr lang="en-US" sz="2000" dirty="0"/>
          </a:p>
          <a:p>
            <a:r>
              <a:rPr lang="en-US" sz="2000" dirty="0">
                <a:hlinkClick r:id="rId5"/>
              </a:rPr>
              <a:t>Pandas cheat sheet</a:t>
            </a:r>
            <a:endParaRPr lang="en-US" sz="2000" dirty="0"/>
          </a:p>
          <a:p>
            <a:r>
              <a:rPr lang="en-US" sz="2000" dirty="0">
                <a:hlinkClick r:id="rId6"/>
              </a:rPr>
              <a:t>Pandas tutorials</a:t>
            </a:r>
            <a:endParaRPr lang="en-US" sz="2000" dirty="0"/>
          </a:p>
          <a:p>
            <a:r>
              <a:rPr lang="en-US" sz="2000" dirty="0" err="1">
                <a:hlinkClick r:id="rId7"/>
              </a:rPr>
              <a:t>KDnuggets</a:t>
            </a:r>
            <a:r>
              <a:rPr lang="en-US" sz="2000" dirty="0">
                <a:hlinkClick r:id="rId7"/>
              </a:rPr>
              <a:t> intro to Pandas</a:t>
            </a:r>
            <a:endParaRPr lang="en-US" sz="2000" dirty="0"/>
          </a:p>
        </p:txBody>
      </p:sp>
      <p:pic>
        <p:nvPicPr>
          <p:cNvPr id="1026" name="Picture 2" descr="Image result for python for data analysi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5616" y="2636912"/>
            <a:ext cx="1471642" cy="192742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4355976" y="1099914"/>
            <a:ext cx="3538736" cy="50014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err="1">
                <a:hlinkClick r:id="rId9"/>
              </a:rPr>
              <a:t>Seaborn</a:t>
            </a:r>
            <a:r>
              <a:rPr lang="en-US" sz="2000" dirty="0">
                <a:hlinkClick r:id="rId9"/>
              </a:rPr>
              <a:t> cheat sheet</a:t>
            </a:r>
            <a:endParaRPr lang="en-US" sz="2000" dirty="0"/>
          </a:p>
          <a:p>
            <a:r>
              <a:rPr lang="en-US" sz="2000" dirty="0">
                <a:hlinkClick r:id="rId10"/>
              </a:rPr>
              <a:t>Visualization with </a:t>
            </a:r>
            <a:r>
              <a:rPr lang="en-US" sz="2000" dirty="0" err="1">
                <a:hlinkClick r:id="rId10"/>
              </a:rPr>
              <a:t>seaborn</a:t>
            </a:r>
            <a:endParaRPr lang="en-US" sz="2000" dirty="0"/>
          </a:p>
          <a:p>
            <a:r>
              <a:rPr lang="en-US" sz="2000" dirty="0" err="1">
                <a:hlinkClick r:id="rId11"/>
              </a:rPr>
              <a:t>Seaborn</a:t>
            </a:r>
            <a:r>
              <a:rPr lang="en-US" sz="2000" dirty="0">
                <a:hlinkClick r:id="rId11"/>
              </a:rPr>
              <a:t> docs</a:t>
            </a:r>
            <a:endParaRPr lang="en-US" sz="2000" dirty="0"/>
          </a:p>
        </p:txBody>
      </p:sp>
    </p:spTree>
    <p:extLst>
      <p:ext uri="{BB962C8B-B14F-4D97-AF65-F5344CB8AC3E}">
        <p14:creationId xmlns:p14="http://schemas.microsoft.com/office/powerpoint/2010/main" val="3619960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Python intro</a:t>
            </a:r>
          </a:p>
        </p:txBody>
      </p:sp>
      <p:sp>
        <p:nvSpPr>
          <p:cNvPr id="3" name="Content Placeholder 2"/>
          <p:cNvSpPr>
            <a:spLocks noGrp="1"/>
          </p:cNvSpPr>
          <p:nvPr>
            <p:ph idx="1"/>
          </p:nvPr>
        </p:nvSpPr>
        <p:spPr>
          <a:xfrm>
            <a:off x="457200" y="836712"/>
            <a:ext cx="8229600" cy="5289451"/>
          </a:xfrm>
        </p:spPr>
        <p:txBody>
          <a:bodyPr>
            <a:normAutofit/>
          </a:bodyPr>
          <a:lstStyle/>
          <a:p>
            <a:r>
              <a:rPr lang="en-US" sz="2000" dirty="0"/>
              <a:t>Python versions: 2. vs 3. python, current: </a:t>
            </a:r>
            <a:r>
              <a:rPr lang="en-US" sz="2000" b="1" dirty="0">
                <a:solidFill>
                  <a:srgbClr val="00B050"/>
                </a:solidFill>
              </a:rPr>
              <a:t>3.12.2</a:t>
            </a:r>
          </a:p>
          <a:p>
            <a:r>
              <a:rPr lang="en-US" sz="2000" dirty="0"/>
              <a:t>Anaconda/</a:t>
            </a:r>
            <a:r>
              <a:rPr lang="en-US" sz="2000" dirty="0" err="1"/>
              <a:t>conda</a:t>
            </a:r>
            <a:r>
              <a:rPr lang="en-US" sz="2000" dirty="0"/>
              <a:t>: working Python with all dependencies and basic packages</a:t>
            </a:r>
          </a:p>
          <a:p>
            <a:endParaRPr lang="en-US" sz="2000" dirty="0"/>
          </a:p>
          <a:p>
            <a:endParaRPr lang="en-US" sz="2000" dirty="0"/>
          </a:p>
          <a:p>
            <a:pPr marL="0" indent="0">
              <a:buNone/>
            </a:pPr>
            <a:endParaRPr lang="en-US" sz="2000" dirty="0"/>
          </a:p>
        </p:txBody>
      </p:sp>
      <p:sp>
        <p:nvSpPr>
          <p:cNvPr id="7" name="TextBox 6">
            <a:extLst>
              <a:ext uri="{FF2B5EF4-FFF2-40B4-BE49-F238E27FC236}">
                <a16:creationId xmlns:a16="http://schemas.microsoft.com/office/drawing/2014/main" id="{2338E8F8-7E0C-C1A5-ACF5-A939FB8A24B0}"/>
              </a:ext>
            </a:extLst>
          </p:cNvPr>
          <p:cNvSpPr txBox="1"/>
          <p:nvPr/>
        </p:nvSpPr>
        <p:spPr>
          <a:xfrm>
            <a:off x="3203848" y="2420888"/>
            <a:ext cx="2520280" cy="523220"/>
          </a:xfrm>
          <a:prstGeom prst="rect">
            <a:avLst/>
          </a:prstGeom>
          <a:noFill/>
        </p:spPr>
        <p:txBody>
          <a:bodyPr wrap="square">
            <a:spAutoFit/>
          </a:bodyPr>
          <a:lstStyle/>
          <a:p>
            <a:pPr algn="ctr"/>
            <a:r>
              <a:rPr lang="en-US" sz="2800" b="1" i="0" dirty="0">
                <a:solidFill>
                  <a:srgbClr val="00B050"/>
                </a:solidFill>
                <a:effectLst/>
                <a:latin typeface="var(--pst-font-family-heading)"/>
              </a:rPr>
              <a:t>MINICONDA</a:t>
            </a:r>
          </a:p>
        </p:txBody>
      </p:sp>
    </p:spTree>
    <p:extLst>
      <p:ext uri="{BB962C8B-B14F-4D97-AF65-F5344CB8AC3E}">
        <p14:creationId xmlns:p14="http://schemas.microsoft.com/office/powerpoint/2010/main" val="228657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Python intro</a:t>
            </a:r>
          </a:p>
        </p:txBody>
      </p:sp>
      <p:sp>
        <p:nvSpPr>
          <p:cNvPr id="3" name="Content Placeholder 2"/>
          <p:cNvSpPr>
            <a:spLocks noGrp="1"/>
          </p:cNvSpPr>
          <p:nvPr>
            <p:ph idx="1"/>
          </p:nvPr>
        </p:nvSpPr>
        <p:spPr>
          <a:xfrm>
            <a:off x="457200" y="836712"/>
            <a:ext cx="8229600" cy="5289451"/>
          </a:xfrm>
        </p:spPr>
        <p:txBody>
          <a:bodyPr>
            <a:normAutofit/>
          </a:bodyPr>
          <a:lstStyle/>
          <a:p>
            <a:r>
              <a:rPr lang="en-US" sz="2000" dirty="0"/>
              <a:t>Python versions: 2. vs 3. python, current: </a:t>
            </a:r>
            <a:r>
              <a:rPr lang="en-US" sz="2000" b="1" dirty="0">
                <a:solidFill>
                  <a:srgbClr val="00B050"/>
                </a:solidFill>
              </a:rPr>
              <a:t>3.12.2</a:t>
            </a:r>
          </a:p>
          <a:p>
            <a:r>
              <a:rPr lang="en-US" sz="2000" dirty="0"/>
              <a:t>Anaconda/</a:t>
            </a:r>
            <a:r>
              <a:rPr lang="en-US" sz="2000" dirty="0" err="1"/>
              <a:t>conda</a:t>
            </a:r>
            <a:r>
              <a:rPr lang="en-US" sz="2000" dirty="0"/>
              <a:t>: working Python with all dependencies and basic packages</a:t>
            </a:r>
          </a:p>
          <a:p>
            <a:endParaRPr lang="en-US" sz="2000" dirty="0"/>
          </a:p>
          <a:p>
            <a:endParaRPr lang="en-US" sz="2000" dirty="0"/>
          </a:p>
          <a:p>
            <a:r>
              <a:rPr lang="en-US" sz="2000" dirty="0" err="1"/>
              <a:t>Conda</a:t>
            </a:r>
            <a:r>
              <a:rPr lang="en-US" sz="2000" dirty="0"/>
              <a:t> virtual environment</a:t>
            </a:r>
          </a:p>
          <a:p>
            <a:pPr marL="0" indent="0">
              <a:buNone/>
            </a:pPr>
            <a:endParaRPr lang="en-US" sz="2000" dirty="0"/>
          </a:p>
        </p:txBody>
      </p:sp>
      <p:sp>
        <p:nvSpPr>
          <p:cNvPr id="8" name="TextBox 7"/>
          <p:cNvSpPr txBox="1"/>
          <p:nvPr/>
        </p:nvSpPr>
        <p:spPr>
          <a:xfrm>
            <a:off x="3923928" y="2627620"/>
            <a:ext cx="432041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create –n </a:t>
            </a:r>
            <a:r>
              <a:rPr lang="en-US" dirty="0" err="1">
                <a:latin typeface="Courier New" panose="02070309020205020404" pitchFamily="49" charset="0"/>
                <a:cs typeface="Courier New" panose="02070309020205020404" pitchFamily="49" charset="0"/>
              </a:rPr>
              <a:t>myenv</a:t>
            </a:r>
            <a:r>
              <a:rPr lang="en-US" dirty="0">
                <a:latin typeface="Courier New" panose="02070309020205020404" pitchFamily="49" charset="0"/>
                <a:cs typeface="Courier New" panose="02070309020205020404" pitchFamily="49" charset="0"/>
              </a:rPr>
              <a:t> python</a:t>
            </a:r>
          </a:p>
        </p:txBody>
      </p:sp>
      <p:sp>
        <p:nvSpPr>
          <p:cNvPr id="4" name="TextBox 3">
            <a:extLst>
              <a:ext uri="{FF2B5EF4-FFF2-40B4-BE49-F238E27FC236}">
                <a16:creationId xmlns:a16="http://schemas.microsoft.com/office/drawing/2014/main" id="{ABF45130-667F-3B84-BE06-9926A5C0BE57}"/>
              </a:ext>
            </a:extLst>
          </p:cNvPr>
          <p:cNvSpPr txBox="1"/>
          <p:nvPr/>
        </p:nvSpPr>
        <p:spPr>
          <a:xfrm>
            <a:off x="3203848" y="1916832"/>
            <a:ext cx="2520280" cy="523220"/>
          </a:xfrm>
          <a:prstGeom prst="rect">
            <a:avLst/>
          </a:prstGeom>
          <a:noFill/>
        </p:spPr>
        <p:txBody>
          <a:bodyPr wrap="square">
            <a:spAutoFit/>
          </a:bodyPr>
          <a:lstStyle/>
          <a:p>
            <a:pPr algn="ctr"/>
            <a:r>
              <a:rPr lang="en-US" sz="2800" b="1" i="0" dirty="0">
                <a:solidFill>
                  <a:srgbClr val="00B050"/>
                </a:solidFill>
                <a:effectLst/>
                <a:latin typeface="var(--pst-font-family-heading)"/>
              </a:rPr>
              <a:t>MINICONDA</a:t>
            </a:r>
          </a:p>
        </p:txBody>
      </p:sp>
    </p:spTree>
    <p:extLst>
      <p:ext uri="{BB962C8B-B14F-4D97-AF65-F5344CB8AC3E}">
        <p14:creationId xmlns:p14="http://schemas.microsoft.com/office/powerpoint/2010/main" val="4057510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Python intro</a:t>
            </a:r>
          </a:p>
        </p:txBody>
      </p:sp>
      <p:sp>
        <p:nvSpPr>
          <p:cNvPr id="3" name="Content Placeholder 2"/>
          <p:cNvSpPr>
            <a:spLocks noGrp="1"/>
          </p:cNvSpPr>
          <p:nvPr>
            <p:ph idx="1"/>
          </p:nvPr>
        </p:nvSpPr>
        <p:spPr>
          <a:xfrm>
            <a:off x="457200" y="836712"/>
            <a:ext cx="8229600" cy="5289451"/>
          </a:xfrm>
        </p:spPr>
        <p:txBody>
          <a:bodyPr>
            <a:normAutofit/>
          </a:bodyPr>
          <a:lstStyle/>
          <a:p>
            <a:r>
              <a:rPr lang="en-US" sz="2000" dirty="0"/>
              <a:t>Python versions: 2. vs 3. python, current: </a:t>
            </a:r>
            <a:r>
              <a:rPr lang="en-US" sz="2000" b="1" dirty="0">
                <a:solidFill>
                  <a:srgbClr val="00B050"/>
                </a:solidFill>
              </a:rPr>
              <a:t>3.12.2</a:t>
            </a:r>
          </a:p>
          <a:p>
            <a:r>
              <a:rPr lang="en-US" sz="2000" dirty="0"/>
              <a:t>Anaconda/</a:t>
            </a:r>
            <a:r>
              <a:rPr lang="en-US" sz="2000" dirty="0" err="1"/>
              <a:t>conda</a:t>
            </a:r>
            <a:r>
              <a:rPr lang="en-US" sz="2000" dirty="0"/>
              <a:t>: working Python with all dependencies and basic packages</a:t>
            </a:r>
          </a:p>
          <a:p>
            <a:endParaRPr lang="en-US" sz="2000" dirty="0"/>
          </a:p>
          <a:p>
            <a:endParaRPr lang="en-US" sz="2000" dirty="0"/>
          </a:p>
          <a:p>
            <a:r>
              <a:rPr lang="en-US" sz="2000" dirty="0" err="1"/>
              <a:t>Conda</a:t>
            </a:r>
            <a:r>
              <a:rPr lang="en-US" sz="2000" dirty="0"/>
              <a:t> virtual environment</a:t>
            </a:r>
          </a:p>
          <a:p>
            <a:r>
              <a:rPr lang="en-US" sz="2000" dirty="0"/>
              <a:t>Multiple IDEs </a:t>
            </a:r>
          </a:p>
          <a:p>
            <a:endParaRPr lang="en-US" sz="2000" dirty="0"/>
          </a:p>
          <a:p>
            <a:endParaRPr lang="en-US" sz="2000" dirty="0"/>
          </a:p>
          <a:p>
            <a:endParaRPr lang="en-US" sz="2000" dirty="0"/>
          </a:p>
          <a:p>
            <a:pPr marL="0" indent="0">
              <a:buNone/>
            </a:pPr>
            <a:endParaRPr lang="en-US" sz="2000" dirty="0"/>
          </a:p>
        </p:txBody>
      </p:sp>
      <p:sp>
        <p:nvSpPr>
          <p:cNvPr id="8" name="TextBox 7"/>
          <p:cNvSpPr txBox="1"/>
          <p:nvPr/>
        </p:nvSpPr>
        <p:spPr>
          <a:xfrm>
            <a:off x="3923928" y="2627620"/>
            <a:ext cx="432041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create –n </a:t>
            </a:r>
            <a:r>
              <a:rPr lang="en-US" dirty="0" err="1">
                <a:latin typeface="Courier New" panose="02070309020205020404" pitchFamily="49" charset="0"/>
                <a:cs typeface="Courier New" panose="02070309020205020404" pitchFamily="49" charset="0"/>
              </a:rPr>
              <a:t>myenv</a:t>
            </a:r>
            <a:r>
              <a:rPr lang="en-US" dirty="0">
                <a:latin typeface="Courier New" panose="02070309020205020404" pitchFamily="49" charset="0"/>
                <a:cs typeface="Courier New" panose="02070309020205020404" pitchFamily="49" charset="0"/>
              </a:rPr>
              <a:t> python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612454"/>
            <a:ext cx="8280920" cy="968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7FC8C17E-9DA4-328B-DF13-208CEFC97F47}"/>
              </a:ext>
            </a:extLst>
          </p:cNvPr>
          <p:cNvSpPr txBox="1"/>
          <p:nvPr/>
        </p:nvSpPr>
        <p:spPr>
          <a:xfrm>
            <a:off x="3203848" y="1916832"/>
            <a:ext cx="2520280" cy="523220"/>
          </a:xfrm>
          <a:prstGeom prst="rect">
            <a:avLst/>
          </a:prstGeom>
          <a:noFill/>
        </p:spPr>
        <p:txBody>
          <a:bodyPr wrap="square">
            <a:spAutoFit/>
          </a:bodyPr>
          <a:lstStyle/>
          <a:p>
            <a:pPr algn="ctr"/>
            <a:r>
              <a:rPr lang="en-US" sz="2800" b="1" i="0" dirty="0">
                <a:solidFill>
                  <a:srgbClr val="00B050"/>
                </a:solidFill>
                <a:effectLst/>
                <a:latin typeface="var(--pst-font-family-heading)"/>
              </a:rPr>
              <a:t>MINICONDA</a:t>
            </a:r>
          </a:p>
        </p:txBody>
      </p:sp>
    </p:spTree>
    <p:extLst>
      <p:ext uri="{BB962C8B-B14F-4D97-AF65-F5344CB8AC3E}">
        <p14:creationId xmlns:p14="http://schemas.microsoft.com/office/powerpoint/2010/main" val="49450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Python intro</a:t>
            </a:r>
          </a:p>
        </p:txBody>
      </p:sp>
      <p:sp>
        <p:nvSpPr>
          <p:cNvPr id="3" name="Content Placeholder 2"/>
          <p:cNvSpPr>
            <a:spLocks noGrp="1"/>
          </p:cNvSpPr>
          <p:nvPr>
            <p:ph idx="1"/>
          </p:nvPr>
        </p:nvSpPr>
        <p:spPr>
          <a:xfrm>
            <a:off x="457200" y="836712"/>
            <a:ext cx="8229600" cy="5289451"/>
          </a:xfrm>
        </p:spPr>
        <p:txBody>
          <a:bodyPr>
            <a:normAutofit/>
          </a:bodyPr>
          <a:lstStyle/>
          <a:p>
            <a:r>
              <a:rPr lang="en-US" sz="2000" dirty="0"/>
              <a:t>Python versions: 2. vs 3. python, current: </a:t>
            </a:r>
            <a:r>
              <a:rPr lang="en-US" sz="2000" b="1" dirty="0">
                <a:solidFill>
                  <a:srgbClr val="00B050"/>
                </a:solidFill>
              </a:rPr>
              <a:t>3.12.2</a:t>
            </a:r>
          </a:p>
          <a:p>
            <a:r>
              <a:rPr lang="en-US" sz="2000" dirty="0"/>
              <a:t>Anaconda/</a:t>
            </a:r>
            <a:r>
              <a:rPr lang="en-US" sz="2000" dirty="0" err="1"/>
              <a:t>conda</a:t>
            </a:r>
            <a:r>
              <a:rPr lang="en-US" sz="2000" dirty="0"/>
              <a:t>: working Python with all dependencies and basic packages</a:t>
            </a:r>
          </a:p>
          <a:p>
            <a:endParaRPr lang="en-US" sz="2000" dirty="0"/>
          </a:p>
          <a:p>
            <a:endParaRPr lang="en-US" sz="2000" dirty="0"/>
          </a:p>
          <a:p>
            <a:r>
              <a:rPr lang="en-US" sz="2000" dirty="0" err="1"/>
              <a:t>Conda</a:t>
            </a:r>
            <a:r>
              <a:rPr lang="en-US" sz="2000" dirty="0"/>
              <a:t> virtual environment</a:t>
            </a:r>
          </a:p>
          <a:p>
            <a:r>
              <a:rPr lang="en-US" sz="2000" dirty="0"/>
              <a:t>Multiple IDEs </a:t>
            </a:r>
          </a:p>
          <a:p>
            <a:endParaRPr lang="en-US" sz="2000" dirty="0"/>
          </a:p>
          <a:p>
            <a:endParaRPr lang="en-US" sz="2000" dirty="0"/>
          </a:p>
          <a:p>
            <a:endParaRPr lang="en-US" sz="2000" dirty="0"/>
          </a:p>
          <a:p>
            <a:endParaRPr lang="en-US" sz="2000" dirty="0"/>
          </a:p>
          <a:p>
            <a:r>
              <a:rPr lang="en-US" sz="2000" dirty="0"/>
              <a:t>Interactive console vs running scripts</a:t>
            </a:r>
          </a:p>
        </p:txBody>
      </p:sp>
      <p:sp>
        <p:nvSpPr>
          <p:cNvPr id="8" name="TextBox 7"/>
          <p:cNvSpPr txBox="1"/>
          <p:nvPr/>
        </p:nvSpPr>
        <p:spPr>
          <a:xfrm>
            <a:off x="3923928" y="2627620"/>
            <a:ext cx="432041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create –n </a:t>
            </a:r>
            <a:r>
              <a:rPr lang="en-US" dirty="0" err="1">
                <a:latin typeface="Courier New" panose="02070309020205020404" pitchFamily="49" charset="0"/>
                <a:cs typeface="Courier New" panose="02070309020205020404" pitchFamily="49" charset="0"/>
              </a:rPr>
              <a:t>myenv</a:t>
            </a:r>
            <a:r>
              <a:rPr lang="en-US" dirty="0">
                <a:latin typeface="Courier New" panose="02070309020205020404" pitchFamily="49" charset="0"/>
                <a:cs typeface="Courier New" panose="02070309020205020404" pitchFamily="49" charset="0"/>
              </a:rPr>
              <a:t> python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612454"/>
            <a:ext cx="8280920" cy="968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4970DB49-4929-C66E-51C3-15966CD59538}"/>
              </a:ext>
            </a:extLst>
          </p:cNvPr>
          <p:cNvSpPr txBox="1"/>
          <p:nvPr/>
        </p:nvSpPr>
        <p:spPr>
          <a:xfrm>
            <a:off x="3203848" y="1916832"/>
            <a:ext cx="2520280" cy="523220"/>
          </a:xfrm>
          <a:prstGeom prst="rect">
            <a:avLst/>
          </a:prstGeom>
          <a:noFill/>
        </p:spPr>
        <p:txBody>
          <a:bodyPr wrap="square">
            <a:spAutoFit/>
          </a:bodyPr>
          <a:lstStyle/>
          <a:p>
            <a:pPr algn="ctr"/>
            <a:r>
              <a:rPr lang="en-US" sz="2800" b="1" i="0" dirty="0">
                <a:solidFill>
                  <a:srgbClr val="00B050"/>
                </a:solidFill>
                <a:effectLst/>
                <a:latin typeface="var(--pst-font-family-heading)"/>
              </a:rPr>
              <a:t>MINICONDA</a:t>
            </a:r>
          </a:p>
        </p:txBody>
      </p:sp>
    </p:spTree>
    <p:extLst>
      <p:ext uri="{BB962C8B-B14F-4D97-AF65-F5344CB8AC3E}">
        <p14:creationId xmlns:p14="http://schemas.microsoft.com/office/powerpoint/2010/main" val="177420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800" dirty="0"/>
              <a:t>Python intro</a:t>
            </a:r>
          </a:p>
        </p:txBody>
      </p:sp>
      <p:sp>
        <p:nvSpPr>
          <p:cNvPr id="3" name="Content Placeholder 2"/>
          <p:cNvSpPr>
            <a:spLocks noGrp="1"/>
          </p:cNvSpPr>
          <p:nvPr>
            <p:ph idx="1"/>
          </p:nvPr>
        </p:nvSpPr>
        <p:spPr>
          <a:xfrm>
            <a:off x="457200" y="836712"/>
            <a:ext cx="8229600" cy="5289451"/>
          </a:xfrm>
        </p:spPr>
        <p:txBody>
          <a:bodyPr>
            <a:normAutofit/>
          </a:bodyPr>
          <a:lstStyle/>
          <a:p>
            <a:r>
              <a:rPr lang="en-US" sz="2000" dirty="0"/>
              <a:t>Python versions: 2. vs 3. python, current: </a:t>
            </a:r>
            <a:r>
              <a:rPr lang="en-US" sz="2000" b="1" dirty="0">
                <a:solidFill>
                  <a:srgbClr val="00B050"/>
                </a:solidFill>
              </a:rPr>
              <a:t>3.12.2</a:t>
            </a:r>
          </a:p>
          <a:p>
            <a:r>
              <a:rPr lang="en-US" sz="2000" dirty="0"/>
              <a:t>Anaconda/</a:t>
            </a:r>
            <a:r>
              <a:rPr lang="en-US" sz="2000" dirty="0" err="1"/>
              <a:t>conda</a:t>
            </a:r>
            <a:r>
              <a:rPr lang="en-US" sz="2000" dirty="0"/>
              <a:t>: working Python with all dependencies and basic packages</a:t>
            </a:r>
          </a:p>
          <a:p>
            <a:endParaRPr lang="en-US" sz="2000" dirty="0"/>
          </a:p>
          <a:p>
            <a:endParaRPr lang="en-US" sz="2000" dirty="0"/>
          </a:p>
          <a:p>
            <a:r>
              <a:rPr lang="en-US" sz="2000" dirty="0" err="1"/>
              <a:t>Conda</a:t>
            </a:r>
            <a:r>
              <a:rPr lang="en-US" sz="2000" dirty="0"/>
              <a:t> virtual environment</a:t>
            </a:r>
          </a:p>
          <a:p>
            <a:r>
              <a:rPr lang="en-US" sz="2000" dirty="0"/>
              <a:t>Multiple IDEs </a:t>
            </a:r>
          </a:p>
          <a:p>
            <a:endParaRPr lang="en-US" sz="2000" dirty="0"/>
          </a:p>
          <a:p>
            <a:endParaRPr lang="en-US" sz="2000" dirty="0"/>
          </a:p>
          <a:p>
            <a:endParaRPr lang="en-US" sz="2000" dirty="0"/>
          </a:p>
          <a:p>
            <a:endParaRPr lang="en-US" sz="2000" dirty="0"/>
          </a:p>
          <a:p>
            <a:r>
              <a:rPr lang="en-US" sz="2000" dirty="0"/>
              <a:t>Interactive console vs running scripts</a:t>
            </a:r>
          </a:p>
          <a:p>
            <a:r>
              <a:rPr lang="en-US" sz="2000" dirty="0" err="1"/>
              <a:t>Jupyter</a:t>
            </a:r>
            <a:r>
              <a:rPr lang="en-US" sz="2000" dirty="0"/>
              <a:t> notebook: web-application. Can add code, text, figures. Great for demos and tutorials</a:t>
            </a:r>
          </a:p>
          <a:p>
            <a:pPr marL="0" indent="0">
              <a:buNone/>
            </a:pPr>
            <a:endParaRPr lang="en-US" sz="2000" dirty="0"/>
          </a:p>
        </p:txBody>
      </p:sp>
      <p:sp>
        <p:nvSpPr>
          <p:cNvPr id="8" name="TextBox 7"/>
          <p:cNvSpPr txBox="1"/>
          <p:nvPr/>
        </p:nvSpPr>
        <p:spPr>
          <a:xfrm>
            <a:off x="3923928" y="2627620"/>
            <a:ext cx="432041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create –n </a:t>
            </a:r>
            <a:r>
              <a:rPr lang="en-US" dirty="0" err="1">
                <a:latin typeface="Courier New" panose="02070309020205020404" pitchFamily="49" charset="0"/>
                <a:cs typeface="Courier New" panose="02070309020205020404" pitchFamily="49" charset="0"/>
              </a:rPr>
              <a:t>myenv</a:t>
            </a:r>
            <a:r>
              <a:rPr lang="en-US" dirty="0">
                <a:latin typeface="Courier New" panose="02070309020205020404" pitchFamily="49" charset="0"/>
                <a:cs typeface="Courier New" panose="02070309020205020404" pitchFamily="49" charset="0"/>
              </a:rPr>
              <a:t> python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612454"/>
            <a:ext cx="8280920" cy="968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3" descr="Image result for python spider logo"/>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140" r="67883" b="35099"/>
          <a:stretch/>
        </p:blipFill>
        <p:spPr bwMode="auto">
          <a:xfrm>
            <a:off x="3998742" y="5554365"/>
            <a:ext cx="1227512" cy="126328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8B25CFF-4EA7-67DD-BA7E-54992EA08D04}"/>
              </a:ext>
            </a:extLst>
          </p:cNvPr>
          <p:cNvSpPr txBox="1"/>
          <p:nvPr/>
        </p:nvSpPr>
        <p:spPr>
          <a:xfrm>
            <a:off x="3203848" y="1916832"/>
            <a:ext cx="2520280" cy="523220"/>
          </a:xfrm>
          <a:prstGeom prst="rect">
            <a:avLst/>
          </a:prstGeom>
          <a:noFill/>
        </p:spPr>
        <p:txBody>
          <a:bodyPr wrap="square">
            <a:spAutoFit/>
          </a:bodyPr>
          <a:lstStyle/>
          <a:p>
            <a:pPr algn="ctr"/>
            <a:r>
              <a:rPr lang="en-US" sz="2800" b="1" i="0" dirty="0">
                <a:solidFill>
                  <a:srgbClr val="00B050"/>
                </a:solidFill>
                <a:effectLst/>
                <a:latin typeface="var(--pst-font-family-heading)"/>
              </a:rPr>
              <a:t>MINICONDA</a:t>
            </a:r>
          </a:p>
        </p:txBody>
      </p:sp>
    </p:spTree>
    <p:extLst>
      <p:ext uri="{BB962C8B-B14F-4D97-AF65-F5344CB8AC3E}">
        <p14:creationId xmlns:p14="http://schemas.microsoft.com/office/powerpoint/2010/main" val="999330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786</TotalTime>
  <Words>2911</Words>
  <Application>Microsoft Office PowerPoint</Application>
  <PresentationFormat>On-screen Show (4:3)</PresentationFormat>
  <Paragraphs>483</Paragraphs>
  <Slides>47</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vt:lpstr>
      <vt:lpstr>Calibri</vt:lpstr>
      <vt:lpstr>Courier New</vt:lpstr>
      <vt:lpstr>IBMPlexMono</vt:lpstr>
      <vt:lpstr>Kanit</vt:lpstr>
      <vt:lpstr>Martel Sans</vt:lpstr>
      <vt:lpstr>Söhne</vt:lpstr>
      <vt:lpstr>Söhne Mono</vt:lpstr>
      <vt:lpstr>var(--pst-font-family-heading)</vt:lpstr>
      <vt:lpstr>Wingdings</vt:lpstr>
      <vt:lpstr>Office Theme</vt:lpstr>
      <vt:lpstr>PowerPoint Presentation</vt:lpstr>
      <vt:lpstr>Session 2. Python practical</vt:lpstr>
      <vt:lpstr>Learning goals</vt:lpstr>
      <vt:lpstr>Python intro</vt:lpstr>
      <vt:lpstr>Python intro</vt:lpstr>
      <vt:lpstr>Python intro</vt:lpstr>
      <vt:lpstr>Python intro</vt:lpstr>
      <vt:lpstr>Python intro</vt:lpstr>
      <vt:lpstr>Python intro</vt:lpstr>
      <vt:lpstr>Jupyter notebook</vt:lpstr>
      <vt:lpstr>Jupyter notebook</vt:lpstr>
      <vt:lpstr>Jupyter notebook</vt:lpstr>
      <vt:lpstr>Jupyter notebook</vt:lpstr>
      <vt:lpstr>Jupyter notebook</vt:lpstr>
      <vt:lpstr>Jupyter notebook</vt:lpstr>
      <vt:lpstr>Jupyter notebook</vt:lpstr>
      <vt:lpstr>Pycharm</vt:lpstr>
      <vt:lpstr>Programming Paradigms</vt:lpstr>
      <vt:lpstr>Programming Paradigms</vt:lpstr>
      <vt:lpstr>Variables</vt:lpstr>
      <vt:lpstr>Variables</vt:lpstr>
      <vt:lpstr>Primitive Data Types: Numerical</vt:lpstr>
      <vt:lpstr>Primitive Data Types: Strings, Booleans, None</vt:lpstr>
      <vt:lpstr>Convert between data types</vt:lpstr>
      <vt:lpstr>PowerPoint Presentation</vt:lpstr>
      <vt:lpstr>PowerPoint Presentation</vt:lpstr>
      <vt:lpstr>PowerPoint Presentation</vt:lpstr>
      <vt:lpstr>Structure, Structure, Structure!</vt:lpstr>
      <vt:lpstr>Methods/Functions</vt:lpstr>
      <vt:lpstr>Methods/Functions</vt:lpstr>
      <vt:lpstr>Methods/Functions</vt:lpstr>
      <vt:lpstr>Classes</vt:lpstr>
      <vt:lpstr>Classes</vt:lpstr>
      <vt:lpstr>(Build-in) Modules contain Sets of Classes/Functions</vt:lpstr>
      <vt:lpstr>PowerPoint Presentation</vt:lpstr>
      <vt:lpstr>PowerPoint Presentation</vt:lpstr>
      <vt:lpstr>PowerPoint Presentation</vt:lpstr>
      <vt:lpstr>PowerPoint Presentation</vt:lpstr>
      <vt:lpstr>Data handling</vt:lpstr>
      <vt:lpstr>Data handling</vt:lpstr>
      <vt:lpstr>Data visualization</vt:lpstr>
      <vt:lpstr>Data visualization</vt:lpstr>
      <vt:lpstr>Machine learning tools</vt:lpstr>
      <vt:lpstr>Neuroscience tools</vt:lpstr>
      <vt:lpstr>Things that make your life easier.</vt:lpstr>
      <vt:lpstr>PyCharm Hot-Keys</vt:lpstr>
      <vt:lpstr>Sources</vt:lpstr>
    </vt:vector>
  </TitlesOfParts>
  <Company>UMC Utrecht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Berezutskaya, J.</dc:creator>
  <cp:lastModifiedBy>Berezutskaya-2, Y. (Julia)</cp:lastModifiedBy>
  <cp:revision>70</cp:revision>
  <dcterms:created xsi:type="dcterms:W3CDTF">2019-03-11T15:43:47Z</dcterms:created>
  <dcterms:modified xsi:type="dcterms:W3CDTF">2024-04-30T18:14:28Z</dcterms:modified>
</cp:coreProperties>
</file>