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1349F5-CAED-4819-9F7E-C3F8510A0BB6}">
  <a:tblStyle styleId="{1C1349F5-CAED-4819-9F7E-C3F8510A0BB6}"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7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6986477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We chose a project that would combine some of the skills that we’ve been introduced to over the last few weeks into a cohesive unit that tackles a very important problem - and that problem is how to play pong.</a:t>
            </a:r>
            <a:endParaRPr/>
          </a:p>
        </p:txBody>
      </p:sp>
    </p:spTree>
    <p:extLst>
      <p:ext uri="{BB962C8B-B14F-4D97-AF65-F5344CB8AC3E}">
        <p14:creationId xmlns:p14="http://schemas.microsoft.com/office/powerpoint/2010/main" val="1220247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80804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69535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Deep learning involves huge amount of matrix multiplications and other operations which can be massively parallelized and thus sped up on GPU-s.</a:t>
            </a:r>
            <a:endParaRPr/>
          </a:p>
          <a:p>
            <a:pPr marL="0" lvl="0" indent="0">
              <a:spcBef>
                <a:spcPts val="0"/>
              </a:spcBef>
              <a:spcAft>
                <a:spcPts val="0"/>
              </a:spcAft>
              <a:buNone/>
            </a:pPr>
            <a:r>
              <a:rPr lang="en"/>
              <a:t>A single GPU might have thousands of cores while a CPU usually has no more than 12 cores. Although GPU cores are slower than CPU cores, they more than make up for that with their large number and faster memory if the operations can be parallelized. Sequential code is still faster on CPUs.</a:t>
            </a:r>
            <a:endParaRPr/>
          </a:p>
        </p:txBody>
      </p:sp>
    </p:spTree>
    <p:extLst>
      <p:ext uri="{BB962C8B-B14F-4D97-AF65-F5344CB8AC3E}">
        <p14:creationId xmlns:p14="http://schemas.microsoft.com/office/powerpoint/2010/main" val="2798336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Comparing training time after the same model is launched on both GPU and CPU. However current updation of Q value is dependent on the previous Q value. So the RL net can not be parallized like pure feedforward neural network. There are some conjectures that why this could happen. First is the Q value or policy gradient dependence, second is the network size is small, we only use a shalow network here. Third the network bandwidth may be a problem. After the action was calculated on the GPU, it will be transfered back to the CPU for the agent to update the environment.   </a:t>
            </a:r>
            <a:endParaRPr/>
          </a:p>
        </p:txBody>
      </p:sp>
    </p:spTree>
    <p:extLst>
      <p:ext uri="{BB962C8B-B14F-4D97-AF65-F5344CB8AC3E}">
        <p14:creationId xmlns:p14="http://schemas.microsoft.com/office/powerpoint/2010/main" val="905921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solidFill>
                  <a:schemeClr val="dk1"/>
                </a:solidFill>
              </a:rPr>
              <a:t>Prioritized DQN (Schaul</a:t>
            </a:r>
            <a:r>
              <a:rPr lang="en" sz="1250">
                <a:solidFill>
                  <a:schemeClr val="dk1"/>
                </a:solidFill>
              </a:rPr>
              <a:t>et al., 2015) makes better use of the replay memory by more frequently selecting frames associated </a:t>
            </a:r>
            <a:r>
              <a:rPr lang="en">
                <a:solidFill>
                  <a:schemeClr val="dk1"/>
                </a:solidFill>
              </a:rPr>
              <a:t>with significant experiences.</a:t>
            </a:r>
            <a:endParaRPr>
              <a:solidFill>
                <a:schemeClr val="dk1"/>
              </a:solidFill>
            </a:endParaRPr>
          </a:p>
          <a:p>
            <a:pPr marL="0" lvl="0" indent="0">
              <a:spcBef>
                <a:spcPts val="0"/>
              </a:spcBef>
              <a:spcAft>
                <a:spcPts val="0"/>
              </a:spcAft>
              <a:buNone/>
            </a:pPr>
            <a:r>
              <a:rPr lang="en">
                <a:solidFill>
                  <a:schemeClr val="dk1"/>
                </a:solidFill>
              </a:rPr>
              <a:t>Double-DQN (van Hasselt et al., 2015) separates the estimate of thevalue function from the choice of actions (policy)</a:t>
            </a:r>
            <a:endParaRPr>
              <a:solidFill>
                <a:schemeClr val="dk1"/>
              </a:solidFill>
            </a:endParaRPr>
          </a:p>
          <a:p>
            <a:pPr marL="0" lvl="0" indent="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799974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41016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99735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lnSpc>
                <a:spcPct val="115000"/>
              </a:lnSpc>
              <a:spcBef>
                <a:spcPts val="0"/>
              </a:spcBef>
              <a:spcAft>
                <a:spcPts val="0"/>
              </a:spcAft>
              <a:buNone/>
            </a:pPr>
            <a:r>
              <a:rPr lang="en" sz="1200"/>
              <a:t>Pong as a game, is really pretty simple. One player (usually a human) controls one paddle moving up or down, and a computer or atari chip controls the other. Then each player tries to hit the ball past the other player, and if they do they get a point. So we play games up to 21 points and we try to win as many games as possible. And of course we can play again and again as much as we like.</a:t>
            </a:r>
            <a:endParaRPr sz="1200"/>
          </a:p>
          <a:p>
            <a:pPr marL="0" lvl="0" indent="0" rtl="0">
              <a:lnSpc>
                <a:spcPct val="115000"/>
              </a:lnSpc>
              <a:spcBef>
                <a:spcPts val="1600"/>
              </a:spcBef>
              <a:spcAft>
                <a:spcPts val="1600"/>
              </a:spcAft>
              <a:buNone/>
            </a:pPr>
            <a:r>
              <a:rPr lang="en" sz="1200"/>
              <a:t>As it turns out, pong is a Markov decision process and can be tackled well with a reinforcement learning agent - which can replace our human agent here represented by a brain. At each timestep t, the brain or agent chooses an action, which moves their paddle and impacts the pong environment, we might get a reward, the screen updates and we view it. Because we want to desig something that does this task end-to-end, we will use a deep RL agent that can take the image as raw pixels and choose actions based on that.</a:t>
            </a:r>
            <a:endParaRPr sz="1400">
              <a:solidFill>
                <a:schemeClr val="dk2"/>
              </a:solidFill>
            </a:endParaRPr>
          </a:p>
        </p:txBody>
      </p:sp>
    </p:spTree>
    <p:extLst>
      <p:ext uri="{BB962C8B-B14F-4D97-AF65-F5344CB8AC3E}">
        <p14:creationId xmlns:p14="http://schemas.microsoft.com/office/powerpoint/2010/main" val="2144170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p>
        </p:txBody>
      </p:sp>
    </p:spTree>
    <p:extLst>
      <p:ext uri="{BB962C8B-B14F-4D97-AF65-F5344CB8AC3E}">
        <p14:creationId xmlns:p14="http://schemas.microsoft.com/office/powerpoint/2010/main" val="2379671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solidFill>
                  <a:schemeClr val="dk1"/>
                </a:solidFill>
              </a:rPr>
              <a:t>DQN is a form of Q-learning with function approximation (using a neural network), which means it tries to learn a state-action value function Q (given by a neural network in DQN) by minimizing temporal-difference errors, i.e. trying to make the value </a:t>
            </a:r>
            <a:r>
              <a:rPr lang="en" sz="1400" i="1">
                <a:solidFill>
                  <a:schemeClr val="dk1"/>
                </a:solidFill>
              </a:rPr>
              <a:t>Q</a:t>
            </a:r>
            <a:r>
              <a:rPr lang="en" sz="1400">
                <a:solidFill>
                  <a:schemeClr val="dk1"/>
                </a:solidFill>
              </a:rPr>
              <a:t>(</a:t>
            </a:r>
            <a:r>
              <a:rPr lang="en" sz="1400" i="1">
                <a:solidFill>
                  <a:schemeClr val="dk1"/>
                </a:solidFill>
              </a:rPr>
              <a:t>s</a:t>
            </a:r>
            <a:r>
              <a:rPr lang="en" sz="1400">
                <a:solidFill>
                  <a:schemeClr val="dk1"/>
                </a:solidFill>
              </a:rPr>
              <a:t>,</a:t>
            </a:r>
            <a:r>
              <a:rPr lang="en" sz="1400" i="1">
                <a:solidFill>
                  <a:schemeClr val="dk1"/>
                </a:solidFill>
              </a:rPr>
              <a:t>a</a:t>
            </a:r>
            <a:r>
              <a:rPr lang="en" sz="1400">
                <a:solidFill>
                  <a:schemeClr val="dk1"/>
                </a:solidFill>
              </a:rPr>
              <a:t>)</a:t>
            </a:r>
            <a:r>
              <a:rPr lang="en">
                <a:solidFill>
                  <a:schemeClr val="dk1"/>
                </a:solidFill>
              </a:rPr>
              <a:t> close to </a:t>
            </a:r>
            <a:r>
              <a:rPr lang="en" sz="1400" i="1">
                <a:solidFill>
                  <a:schemeClr val="dk1"/>
                </a:solidFill>
              </a:rPr>
              <a:t>r</a:t>
            </a:r>
            <a:r>
              <a:rPr lang="en" sz="1400">
                <a:solidFill>
                  <a:schemeClr val="dk1"/>
                </a:solidFill>
              </a:rPr>
              <a:t>+</a:t>
            </a:r>
            <a:r>
              <a:rPr lang="en" sz="1400" i="1">
                <a:solidFill>
                  <a:schemeClr val="dk1"/>
                </a:solidFill>
              </a:rPr>
              <a:t>γ</a:t>
            </a:r>
            <a:r>
              <a:rPr lang="en" sz="1400">
                <a:solidFill>
                  <a:schemeClr val="dk1"/>
                </a:solidFill>
              </a:rPr>
              <a:t>max</a:t>
            </a:r>
            <a:r>
              <a:rPr lang="en" sz="1000" i="1">
                <a:solidFill>
                  <a:schemeClr val="dk1"/>
                </a:solidFill>
              </a:rPr>
              <a:t>a</a:t>
            </a:r>
            <a:r>
              <a:rPr lang="en" sz="700">
                <a:solidFill>
                  <a:schemeClr val="dk1"/>
                </a:solidFill>
              </a:rPr>
              <a:t>′</a:t>
            </a:r>
            <a:r>
              <a:rPr lang="en" sz="1400" i="1">
                <a:solidFill>
                  <a:schemeClr val="dk1"/>
                </a:solidFill>
              </a:rPr>
              <a:t>Q</a:t>
            </a:r>
            <a:r>
              <a:rPr lang="en" sz="1400">
                <a:solidFill>
                  <a:schemeClr val="dk1"/>
                </a:solidFill>
              </a:rPr>
              <a:t>(</a:t>
            </a:r>
            <a:r>
              <a:rPr lang="en" sz="1400" i="1">
                <a:solidFill>
                  <a:schemeClr val="dk1"/>
                </a:solidFill>
              </a:rPr>
              <a:t>s</a:t>
            </a:r>
            <a:r>
              <a:rPr lang="en" sz="1000">
                <a:solidFill>
                  <a:schemeClr val="dk1"/>
                </a:solidFill>
              </a:rPr>
              <a:t>′</a:t>
            </a:r>
            <a:r>
              <a:rPr lang="en" sz="1400">
                <a:solidFill>
                  <a:schemeClr val="dk1"/>
                </a:solidFill>
              </a:rPr>
              <a:t>,</a:t>
            </a:r>
            <a:r>
              <a:rPr lang="en" sz="1400" i="1">
                <a:solidFill>
                  <a:schemeClr val="dk1"/>
                </a:solidFill>
              </a:rPr>
              <a:t>a</a:t>
            </a:r>
            <a:r>
              <a:rPr lang="en" sz="1000">
                <a:solidFill>
                  <a:schemeClr val="dk1"/>
                </a:solidFill>
              </a:rPr>
              <a:t>′</a:t>
            </a:r>
            <a:r>
              <a:rPr lang="en" sz="1400">
                <a:solidFill>
                  <a:schemeClr val="dk1"/>
                </a:solidFill>
              </a:rPr>
              <a:t>)</a:t>
            </a:r>
            <a:r>
              <a:rPr lang="en">
                <a:solidFill>
                  <a:schemeClr val="dk1"/>
                </a:solidFill>
              </a:rPr>
              <a:t> after observing a transition </a:t>
            </a:r>
            <a:r>
              <a:rPr lang="en" sz="1400">
                <a:solidFill>
                  <a:schemeClr val="dk1"/>
                </a:solidFill>
              </a:rPr>
              <a:t>(</a:t>
            </a:r>
            <a:r>
              <a:rPr lang="en" sz="1400" i="1">
                <a:solidFill>
                  <a:schemeClr val="dk1"/>
                </a:solidFill>
              </a:rPr>
              <a:t>s</a:t>
            </a:r>
            <a:r>
              <a:rPr lang="en" sz="1400">
                <a:solidFill>
                  <a:schemeClr val="dk1"/>
                </a:solidFill>
              </a:rPr>
              <a:t>,</a:t>
            </a:r>
            <a:r>
              <a:rPr lang="en" sz="1400" i="1">
                <a:solidFill>
                  <a:schemeClr val="dk1"/>
                </a:solidFill>
              </a:rPr>
              <a:t>a</a:t>
            </a:r>
            <a:r>
              <a:rPr lang="en" sz="1400">
                <a:solidFill>
                  <a:schemeClr val="dk1"/>
                </a:solidFill>
              </a:rPr>
              <a:t>,</a:t>
            </a:r>
            <a:r>
              <a:rPr lang="en" sz="1400" i="1">
                <a:solidFill>
                  <a:schemeClr val="dk1"/>
                </a:solidFill>
              </a:rPr>
              <a:t>r</a:t>
            </a:r>
            <a:r>
              <a:rPr lang="en" sz="1400">
                <a:solidFill>
                  <a:schemeClr val="dk1"/>
                </a:solidFill>
              </a:rPr>
              <a:t>,</a:t>
            </a:r>
            <a:r>
              <a:rPr lang="en" sz="1400" i="1">
                <a:solidFill>
                  <a:schemeClr val="dk1"/>
                </a:solidFill>
              </a:rPr>
              <a:t>s</a:t>
            </a:r>
            <a:r>
              <a:rPr lang="en" sz="1000">
                <a:solidFill>
                  <a:schemeClr val="dk1"/>
                </a:solidFill>
              </a:rPr>
              <a:t>′</a:t>
            </a:r>
            <a:r>
              <a:rPr lang="en" sz="1400">
                <a:solidFill>
                  <a:schemeClr val="dk1"/>
                </a:solidFill>
              </a:rPr>
              <a:t>)</a:t>
            </a:r>
            <a:endParaRPr sz="1400">
              <a:solidFill>
                <a:schemeClr val="dk1"/>
              </a:solidFill>
            </a:endParaRPr>
          </a:p>
          <a:p>
            <a:pPr marL="0" lvl="0" indent="0" rtl="0">
              <a:spcBef>
                <a:spcPts val="0"/>
              </a:spcBef>
              <a:spcAft>
                <a:spcPts val="0"/>
              </a:spcAft>
              <a:buNone/>
            </a:pPr>
            <a:r>
              <a:rPr lang="en">
                <a:solidFill>
                  <a:schemeClr val="dk1"/>
                </a:solidFill>
              </a:rPr>
              <a:t>, where the actions can be chosen arbitrarily (the algorithm is </a:t>
            </a:r>
            <a:r>
              <a:rPr lang="en" i="1">
                <a:solidFill>
                  <a:schemeClr val="dk1"/>
                </a:solidFill>
              </a:rPr>
              <a:t>off-policy</a:t>
            </a:r>
            <a:r>
              <a:rPr lang="en">
                <a:solidFill>
                  <a:schemeClr val="dk1"/>
                </a:solidFill>
              </a:rPr>
              <a:t>), typically using a greedy or epsilon-greedy policy based on the current Q function.</a:t>
            </a:r>
            <a:endParaRPr/>
          </a:p>
        </p:txBody>
      </p:sp>
    </p:spTree>
    <p:extLst>
      <p:ext uri="{BB962C8B-B14F-4D97-AF65-F5344CB8AC3E}">
        <p14:creationId xmlns:p14="http://schemas.microsoft.com/office/powerpoint/2010/main" val="3287585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51977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84905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98499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78778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27520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0B67Uppiv3TjCdG42b1FZcUlfZWc/view"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jpg"/><Relationship Id="rId5" Type="http://schemas.openxmlformats.org/officeDocument/2006/relationships/hyperlink" Target="https://drive.google.com/file/d/0B67Uppiv3TjCblI4VmZQWjdqT0k/view" TargetMode="Externa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spcAft>
                <a:spcPts val="0"/>
              </a:spcAft>
              <a:buNone/>
            </a:pPr>
            <a:r>
              <a:rPr lang="en"/>
              <a:t>Pong deepRL</a:t>
            </a:r>
            <a:endParaRPr/>
          </a:p>
        </p:txBody>
      </p:sp>
      <p:sp>
        <p:nvSpPr>
          <p:cNvPr id="55" name="Shape 55"/>
          <p:cNvSpPr txBox="1">
            <a:spLocks noGrp="1"/>
          </p:cNvSpPr>
          <p:nvPr>
            <p:ph type="subTitle" idx="1"/>
          </p:nvPr>
        </p:nvSpPr>
        <p:spPr>
          <a:xfrm>
            <a:off x="311700" y="2834125"/>
            <a:ext cx="8520600" cy="792600"/>
          </a:xfrm>
          <a:prstGeom prst="rect">
            <a:avLst/>
          </a:prstGeom>
        </p:spPr>
        <p:txBody>
          <a:bodyPr wrap="square" lIns="91425" tIns="91425" rIns="91425" bIns="91425" anchor="t" anchorCtr="0">
            <a:noAutofit/>
          </a:bodyPr>
          <a:lstStyle/>
          <a:p>
            <a:pPr marL="0" lvl="0" indent="0">
              <a:spcBef>
                <a:spcPts val="0"/>
              </a:spcBef>
              <a:spcAft>
                <a:spcPts val="0"/>
              </a:spcAft>
              <a:buNone/>
            </a:pPr>
            <a:r>
              <a:rPr lang="en" sz="2400"/>
              <a:t>Julia Immiora, Hannah Sheahan, Zilong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1514350" y="2534575"/>
            <a:ext cx="1966200" cy="572700"/>
          </a:xfrm>
          <a:prstGeom prst="rect">
            <a:avLst/>
          </a:prstGeom>
        </p:spPr>
        <p:txBody>
          <a:bodyPr wrap="square" lIns="91425" tIns="91425" rIns="91425" bIns="91425" anchor="t" anchorCtr="0">
            <a:noAutofit/>
          </a:bodyPr>
          <a:lstStyle/>
          <a:p>
            <a:pPr marL="0" lvl="0" indent="0" algn="ctr" rtl="0">
              <a:spcBef>
                <a:spcPts val="0"/>
              </a:spcBef>
              <a:spcAft>
                <a:spcPts val="0"/>
              </a:spcAft>
              <a:buNone/>
            </a:pPr>
            <a:r>
              <a:rPr lang="en" sz="1200"/>
              <a:t>More frequent updates lead to better learning* </a:t>
            </a:r>
            <a:endParaRPr sz="1200"/>
          </a:p>
        </p:txBody>
      </p:sp>
      <p:pic>
        <p:nvPicPr>
          <p:cNvPr id="124" name="Shape 124" descr="cnn_mlp_reward.png"/>
          <p:cNvPicPr preferRelativeResize="0"/>
          <p:nvPr/>
        </p:nvPicPr>
        <p:blipFill rotWithShape="1">
          <a:blip r:embed="rId3">
            <a:alphaModFix/>
          </a:blip>
          <a:srcRect r="7791"/>
          <a:stretch/>
        </p:blipFill>
        <p:spPr>
          <a:xfrm>
            <a:off x="3480550" y="620850"/>
            <a:ext cx="2322188" cy="1892925"/>
          </a:xfrm>
          <a:prstGeom prst="rect">
            <a:avLst/>
          </a:prstGeom>
          <a:noFill/>
          <a:ln>
            <a:noFill/>
          </a:ln>
        </p:spPr>
      </p:pic>
      <p:pic>
        <p:nvPicPr>
          <p:cNvPr id="125" name="Shape 125" descr="cnns_reward.png"/>
          <p:cNvPicPr preferRelativeResize="0"/>
          <p:nvPr/>
        </p:nvPicPr>
        <p:blipFill rotWithShape="1">
          <a:blip r:embed="rId4">
            <a:alphaModFix/>
          </a:blip>
          <a:srcRect r="7028"/>
          <a:stretch/>
        </p:blipFill>
        <p:spPr>
          <a:xfrm>
            <a:off x="5777950" y="620850"/>
            <a:ext cx="2279074" cy="1892925"/>
          </a:xfrm>
          <a:prstGeom prst="rect">
            <a:avLst/>
          </a:prstGeom>
          <a:noFill/>
          <a:ln>
            <a:noFill/>
          </a:ln>
        </p:spPr>
      </p:pic>
      <p:pic>
        <p:nvPicPr>
          <p:cNvPr id="126" name="Shape 126" descr="reward_batch_size_effect.png"/>
          <p:cNvPicPr preferRelativeResize="0"/>
          <p:nvPr/>
        </p:nvPicPr>
        <p:blipFill rotWithShape="1">
          <a:blip r:embed="rId5">
            <a:alphaModFix/>
          </a:blip>
          <a:srcRect r="7749"/>
          <a:stretch/>
        </p:blipFill>
        <p:spPr>
          <a:xfrm>
            <a:off x="1286825" y="645700"/>
            <a:ext cx="2156675" cy="1843225"/>
          </a:xfrm>
          <a:prstGeom prst="rect">
            <a:avLst/>
          </a:prstGeom>
          <a:noFill/>
          <a:ln>
            <a:noFill/>
          </a:ln>
        </p:spPr>
      </p:pic>
      <p:sp>
        <p:nvSpPr>
          <p:cNvPr id="127" name="Shape 127"/>
          <p:cNvSpPr txBox="1"/>
          <p:nvPr/>
        </p:nvSpPr>
        <p:spPr>
          <a:xfrm>
            <a:off x="3696375" y="2534575"/>
            <a:ext cx="2156700" cy="572700"/>
          </a:xfrm>
          <a:prstGeom prst="rect">
            <a:avLst/>
          </a:prstGeom>
          <a:noFill/>
          <a:ln>
            <a:noFill/>
          </a:ln>
        </p:spPr>
        <p:txBody>
          <a:bodyPr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Simpler model converges more gradually*</a:t>
            </a:r>
            <a:endParaRPr sz="1200">
              <a:solidFill>
                <a:schemeClr val="dk1"/>
              </a:solidFill>
            </a:endParaRPr>
          </a:p>
        </p:txBody>
      </p:sp>
      <p:sp>
        <p:nvSpPr>
          <p:cNvPr id="128" name="Shape 128"/>
          <p:cNvSpPr txBox="1"/>
          <p:nvPr/>
        </p:nvSpPr>
        <p:spPr>
          <a:xfrm>
            <a:off x="5980950" y="2534575"/>
            <a:ext cx="2156700" cy="572700"/>
          </a:xfrm>
          <a:prstGeom prst="rect">
            <a:avLst/>
          </a:prstGeom>
          <a:noFill/>
          <a:ln>
            <a:noFill/>
          </a:ln>
        </p:spPr>
        <p:txBody>
          <a:bodyPr wrap="square" lIns="91425" tIns="91425" rIns="91425" bIns="91425" anchor="ctr" anchorCtr="0">
            <a:noAutofit/>
          </a:bodyPr>
          <a:lstStyle/>
          <a:p>
            <a:pPr marL="0" lvl="0" indent="0" algn="ctr" rtl="0">
              <a:spcBef>
                <a:spcPts val="0"/>
              </a:spcBef>
              <a:spcAft>
                <a:spcPts val="0"/>
              </a:spcAft>
              <a:buNone/>
            </a:pPr>
            <a:endParaRPr sz="1200">
              <a:solidFill>
                <a:schemeClr val="dk1"/>
              </a:solidFill>
            </a:endParaRPr>
          </a:p>
          <a:p>
            <a:pPr marL="0" lvl="0" indent="0" algn="ctr" rtl="0">
              <a:spcBef>
                <a:spcPts val="0"/>
              </a:spcBef>
              <a:spcAft>
                <a:spcPts val="0"/>
              </a:spcAft>
              <a:buNone/>
            </a:pPr>
            <a:r>
              <a:rPr lang="en" sz="1200">
                <a:solidFill>
                  <a:schemeClr val="dk1"/>
                </a:solidFill>
              </a:rPr>
              <a:t>CNN converges faster than MLP* </a:t>
            </a:r>
            <a:endParaRPr sz="1200">
              <a:solidFill>
                <a:schemeClr val="dk1"/>
              </a:solidFill>
            </a:endParaRPr>
          </a:p>
          <a:p>
            <a:pPr marL="0" lvl="0" indent="0" algn="ctr" rtl="0">
              <a:spcBef>
                <a:spcPts val="0"/>
              </a:spcBef>
              <a:spcAft>
                <a:spcPts val="0"/>
              </a:spcAft>
              <a:buNone/>
            </a:pPr>
            <a:endParaRPr sz="1200">
              <a:solidFill>
                <a:schemeClr val="dk1"/>
              </a:solidFill>
            </a:endParaRPr>
          </a:p>
        </p:txBody>
      </p:sp>
      <p:sp>
        <p:nvSpPr>
          <p:cNvPr id="129" name="Shape 129"/>
          <p:cNvSpPr txBox="1">
            <a:spLocks noGrp="1"/>
          </p:cNvSpPr>
          <p:nvPr>
            <p:ph type="title"/>
          </p:nvPr>
        </p:nvSpPr>
        <p:spPr>
          <a:xfrm>
            <a:off x="311700" y="140225"/>
            <a:ext cx="8520600" cy="5727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sz="2000"/>
              <a:t>Model comparison</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514350" y="2534575"/>
            <a:ext cx="1966200" cy="572700"/>
          </a:xfrm>
          <a:prstGeom prst="rect">
            <a:avLst/>
          </a:prstGeom>
        </p:spPr>
        <p:txBody>
          <a:bodyPr wrap="square" lIns="91425" tIns="91425" rIns="91425" bIns="91425" anchor="t" anchorCtr="0">
            <a:noAutofit/>
          </a:bodyPr>
          <a:lstStyle/>
          <a:p>
            <a:pPr marL="0" lvl="0" indent="0" algn="ctr" rtl="0">
              <a:spcBef>
                <a:spcPts val="0"/>
              </a:spcBef>
              <a:spcAft>
                <a:spcPts val="0"/>
              </a:spcAft>
              <a:buNone/>
            </a:pPr>
            <a:r>
              <a:rPr lang="en" sz="1200"/>
              <a:t>More frequent updates lead to better learning* </a:t>
            </a:r>
            <a:endParaRPr sz="1200"/>
          </a:p>
        </p:txBody>
      </p:sp>
      <p:pic>
        <p:nvPicPr>
          <p:cNvPr id="135" name="Shape 135" descr="pg_dql_reward.png"/>
          <p:cNvPicPr preferRelativeResize="0"/>
          <p:nvPr/>
        </p:nvPicPr>
        <p:blipFill>
          <a:blip r:embed="rId3">
            <a:alphaModFix/>
          </a:blip>
          <a:stretch>
            <a:fillRect/>
          </a:stretch>
        </p:blipFill>
        <p:spPr>
          <a:xfrm>
            <a:off x="3551713" y="3183475"/>
            <a:ext cx="2446016" cy="1892925"/>
          </a:xfrm>
          <a:prstGeom prst="rect">
            <a:avLst/>
          </a:prstGeom>
          <a:noFill/>
          <a:ln>
            <a:noFill/>
          </a:ln>
        </p:spPr>
      </p:pic>
      <p:pic>
        <p:nvPicPr>
          <p:cNvPr id="136" name="Shape 136" descr="cnn_mlp_reward.png"/>
          <p:cNvPicPr preferRelativeResize="0"/>
          <p:nvPr/>
        </p:nvPicPr>
        <p:blipFill rotWithShape="1">
          <a:blip r:embed="rId4">
            <a:alphaModFix/>
          </a:blip>
          <a:srcRect r="7791"/>
          <a:stretch/>
        </p:blipFill>
        <p:spPr>
          <a:xfrm>
            <a:off x="3480550" y="620850"/>
            <a:ext cx="2322188" cy="1892925"/>
          </a:xfrm>
          <a:prstGeom prst="rect">
            <a:avLst/>
          </a:prstGeom>
          <a:noFill/>
          <a:ln>
            <a:noFill/>
          </a:ln>
        </p:spPr>
      </p:pic>
      <p:pic>
        <p:nvPicPr>
          <p:cNvPr id="137" name="Shape 137" descr="cnns_reward.png"/>
          <p:cNvPicPr preferRelativeResize="0"/>
          <p:nvPr/>
        </p:nvPicPr>
        <p:blipFill rotWithShape="1">
          <a:blip r:embed="rId5">
            <a:alphaModFix/>
          </a:blip>
          <a:srcRect r="7028"/>
          <a:stretch/>
        </p:blipFill>
        <p:spPr>
          <a:xfrm>
            <a:off x="5777950" y="620850"/>
            <a:ext cx="2279074" cy="1892925"/>
          </a:xfrm>
          <a:prstGeom prst="rect">
            <a:avLst/>
          </a:prstGeom>
          <a:noFill/>
          <a:ln>
            <a:noFill/>
          </a:ln>
        </p:spPr>
      </p:pic>
      <p:pic>
        <p:nvPicPr>
          <p:cNvPr id="138" name="Shape 138" descr="reward_batch_size_effect.png"/>
          <p:cNvPicPr preferRelativeResize="0"/>
          <p:nvPr/>
        </p:nvPicPr>
        <p:blipFill rotWithShape="1">
          <a:blip r:embed="rId6">
            <a:alphaModFix/>
          </a:blip>
          <a:srcRect r="7749"/>
          <a:stretch/>
        </p:blipFill>
        <p:spPr>
          <a:xfrm>
            <a:off x="1286825" y="645700"/>
            <a:ext cx="2156675" cy="1843225"/>
          </a:xfrm>
          <a:prstGeom prst="rect">
            <a:avLst/>
          </a:prstGeom>
          <a:noFill/>
          <a:ln>
            <a:noFill/>
          </a:ln>
        </p:spPr>
      </p:pic>
      <p:sp>
        <p:nvSpPr>
          <p:cNvPr id="139" name="Shape 139"/>
          <p:cNvSpPr txBox="1"/>
          <p:nvPr/>
        </p:nvSpPr>
        <p:spPr>
          <a:xfrm>
            <a:off x="5949872" y="2534575"/>
            <a:ext cx="2156700" cy="572700"/>
          </a:xfrm>
          <a:prstGeom prst="rect">
            <a:avLst/>
          </a:prstGeom>
          <a:noFill/>
          <a:ln>
            <a:noFill/>
          </a:ln>
        </p:spPr>
        <p:txBody>
          <a:bodyPr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Simpler model converges more gradually*</a:t>
            </a:r>
            <a:endParaRPr sz="1200">
              <a:solidFill>
                <a:schemeClr val="dk1"/>
              </a:solidFill>
            </a:endParaRPr>
          </a:p>
        </p:txBody>
      </p:sp>
      <p:sp>
        <p:nvSpPr>
          <p:cNvPr id="140" name="Shape 140"/>
          <p:cNvSpPr txBox="1"/>
          <p:nvPr/>
        </p:nvSpPr>
        <p:spPr>
          <a:xfrm>
            <a:off x="3736264" y="2534575"/>
            <a:ext cx="2156700" cy="572700"/>
          </a:xfrm>
          <a:prstGeom prst="rect">
            <a:avLst/>
          </a:prstGeom>
          <a:noFill/>
          <a:ln>
            <a:noFill/>
          </a:ln>
        </p:spPr>
        <p:txBody>
          <a:bodyPr wrap="square" lIns="91425" tIns="91425" rIns="91425" bIns="91425" anchor="ctr" anchorCtr="0">
            <a:noAutofit/>
          </a:bodyPr>
          <a:lstStyle/>
          <a:p>
            <a:pPr marL="0" lvl="0" indent="0" algn="ctr" rtl="0">
              <a:spcBef>
                <a:spcPts val="0"/>
              </a:spcBef>
              <a:spcAft>
                <a:spcPts val="0"/>
              </a:spcAft>
              <a:buNone/>
            </a:pPr>
            <a:endParaRPr sz="1200">
              <a:solidFill>
                <a:schemeClr val="dk1"/>
              </a:solidFill>
            </a:endParaRPr>
          </a:p>
          <a:p>
            <a:pPr marL="0" lvl="0" indent="0" algn="ctr" rtl="0">
              <a:spcBef>
                <a:spcPts val="0"/>
              </a:spcBef>
              <a:spcAft>
                <a:spcPts val="0"/>
              </a:spcAft>
              <a:buNone/>
            </a:pPr>
            <a:r>
              <a:rPr lang="en" sz="1200">
                <a:solidFill>
                  <a:schemeClr val="dk1"/>
                </a:solidFill>
              </a:rPr>
              <a:t>CNN converges faster than MLP* </a:t>
            </a:r>
            <a:endParaRPr sz="1200">
              <a:solidFill>
                <a:schemeClr val="dk1"/>
              </a:solidFill>
            </a:endParaRPr>
          </a:p>
          <a:p>
            <a:pPr marL="0" lvl="0" indent="0" algn="ctr" rtl="0">
              <a:spcBef>
                <a:spcPts val="0"/>
              </a:spcBef>
              <a:spcAft>
                <a:spcPts val="0"/>
              </a:spcAft>
              <a:buNone/>
            </a:pPr>
            <a:endParaRPr sz="1200">
              <a:solidFill>
                <a:schemeClr val="dk1"/>
              </a:solidFill>
            </a:endParaRPr>
          </a:p>
        </p:txBody>
      </p:sp>
      <p:sp>
        <p:nvSpPr>
          <p:cNvPr id="141" name="Shape 141"/>
          <p:cNvSpPr txBox="1"/>
          <p:nvPr/>
        </p:nvSpPr>
        <p:spPr>
          <a:xfrm>
            <a:off x="6143400" y="3767750"/>
            <a:ext cx="2156700" cy="572700"/>
          </a:xfrm>
          <a:prstGeom prst="rect">
            <a:avLst/>
          </a:prstGeom>
          <a:noFill/>
          <a:ln>
            <a:noFill/>
          </a:ln>
        </p:spPr>
        <p:txBody>
          <a:bodyPr wrap="square" lIns="91425" tIns="91425" rIns="91425" bIns="91425" anchor="ctr" anchorCtr="0">
            <a:noAutofit/>
          </a:bodyPr>
          <a:lstStyle/>
          <a:p>
            <a:pPr marL="0" lvl="0" indent="0" algn="ctr" rtl="0">
              <a:spcBef>
                <a:spcPts val="0"/>
              </a:spcBef>
              <a:spcAft>
                <a:spcPts val="0"/>
              </a:spcAft>
              <a:buNone/>
            </a:pPr>
            <a:endParaRPr sz="1200">
              <a:solidFill>
                <a:schemeClr val="dk1"/>
              </a:solidFill>
            </a:endParaRPr>
          </a:p>
          <a:p>
            <a:pPr marL="0" lvl="0" indent="0" algn="ctr" rtl="0">
              <a:spcBef>
                <a:spcPts val="0"/>
              </a:spcBef>
              <a:spcAft>
                <a:spcPts val="0"/>
              </a:spcAft>
              <a:buNone/>
            </a:pPr>
            <a:r>
              <a:rPr lang="en" sz="1200">
                <a:solidFill>
                  <a:schemeClr val="dk1"/>
                </a:solidFill>
              </a:rPr>
              <a:t>PG learns faster and more gradually than DQL</a:t>
            </a:r>
            <a:endParaRPr sz="1200">
              <a:solidFill>
                <a:schemeClr val="dk1"/>
              </a:solidFill>
            </a:endParaRPr>
          </a:p>
          <a:p>
            <a:pPr marL="0" lvl="0" indent="0" algn="ctr" rtl="0">
              <a:spcBef>
                <a:spcPts val="0"/>
              </a:spcBef>
              <a:spcAft>
                <a:spcPts val="0"/>
              </a:spcAft>
              <a:buNone/>
            </a:pPr>
            <a:endParaRPr sz="1200">
              <a:solidFill>
                <a:schemeClr val="dk1"/>
              </a:solidFill>
            </a:endParaRPr>
          </a:p>
        </p:txBody>
      </p:sp>
      <p:sp>
        <p:nvSpPr>
          <p:cNvPr id="142" name="Shape 142"/>
          <p:cNvSpPr txBox="1">
            <a:spLocks noGrp="1"/>
          </p:cNvSpPr>
          <p:nvPr>
            <p:ph type="title"/>
          </p:nvPr>
        </p:nvSpPr>
        <p:spPr>
          <a:xfrm>
            <a:off x="311700" y="140225"/>
            <a:ext cx="8520600" cy="5727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sz="2000"/>
              <a:t>Model comparison</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Shape 147" descr="CPU-GPU-Structures1.png"/>
          <p:cNvPicPr preferRelativeResize="0"/>
          <p:nvPr/>
        </p:nvPicPr>
        <p:blipFill>
          <a:blip r:embed="rId3">
            <a:alphaModFix/>
          </a:blip>
          <a:stretch>
            <a:fillRect/>
          </a:stretch>
        </p:blipFill>
        <p:spPr>
          <a:xfrm>
            <a:off x="360125" y="1039025"/>
            <a:ext cx="3559625" cy="2018028"/>
          </a:xfrm>
          <a:prstGeom prst="rect">
            <a:avLst/>
          </a:prstGeom>
          <a:noFill/>
          <a:ln>
            <a:noFill/>
          </a:ln>
        </p:spPr>
      </p:pic>
      <p:pic>
        <p:nvPicPr>
          <p:cNvPr id="148" name="Shape 148" descr="1bCQl.png"/>
          <p:cNvPicPr preferRelativeResize="0"/>
          <p:nvPr/>
        </p:nvPicPr>
        <p:blipFill>
          <a:blip r:embed="rId4">
            <a:alphaModFix/>
          </a:blip>
          <a:stretch>
            <a:fillRect/>
          </a:stretch>
        </p:blipFill>
        <p:spPr>
          <a:xfrm>
            <a:off x="199013" y="3209450"/>
            <a:ext cx="3729460" cy="1858075"/>
          </a:xfrm>
          <a:prstGeom prst="rect">
            <a:avLst/>
          </a:prstGeom>
          <a:noFill/>
          <a:ln>
            <a:noFill/>
          </a:ln>
        </p:spPr>
      </p:pic>
      <p:sp>
        <p:nvSpPr>
          <p:cNvPr id="149" name="Shape 149"/>
          <p:cNvSpPr txBox="1">
            <a:spLocks noGrp="1"/>
          </p:cNvSpPr>
          <p:nvPr>
            <p:ph type="body" idx="1"/>
          </p:nvPr>
        </p:nvSpPr>
        <p:spPr>
          <a:xfrm>
            <a:off x="4501800" y="1039025"/>
            <a:ext cx="4330500" cy="3633900"/>
          </a:xfrm>
          <a:prstGeom prst="rect">
            <a:avLst/>
          </a:prstGeom>
        </p:spPr>
        <p:txBody>
          <a:bodyPr wrap="square" lIns="91425" tIns="91425" rIns="91425" bIns="91425" anchor="t" anchorCtr="0">
            <a:noAutofit/>
          </a:bodyPr>
          <a:lstStyle/>
          <a:p>
            <a:pPr marL="0" lvl="0" indent="0">
              <a:spcBef>
                <a:spcPts val="0"/>
              </a:spcBef>
              <a:spcAft>
                <a:spcPts val="0"/>
              </a:spcAft>
              <a:buNone/>
            </a:pPr>
            <a:r>
              <a:rPr lang="en" sz="1400"/>
              <a:t>Remove tensorflow, theano, keras</a:t>
            </a:r>
            <a:endParaRPr sz="1400"/>
          </a:p>
          <a:p>
            <a:pPr marL="0" lvl="0" indent="0" rtl="0">
              <a:spcBef>
                <a:spcPts val="1600"/>
              </a:spcBef>
              <a:spcAft>
                <a:spcPts val="0"/>
              </a:spcAft>
              <a:buNone/>
            </a:pPr>
            <a:r>
              <a:rPr lang="en" sz="1400"/>
              <a:t>Install cuda, cudnn</a:t>
            </a:r>
            <a:endParaRPr sz="1400"/>
          </a:p>
          <a:p>
            <a:pPr marL="0" lvl="0" indent="0" rtl="0">
              <a:spcBef>
                <a:spcPts val="1600"/>
              </a:spcBef>
              <a:spcAft>
                <a:spcPts val="0"/>
              </a:spcAft>
              <a:buNone/>
            </a:pPr>
            <a:r>
              <a:rPr lang="en" sz="1400"/>
              <a:t>Conda install tensorflow-gpu</a:t>
            </a:r>
            <a:endParaRPr sz="1400"/>
          </a:p>
          <a:p>
            <a:pPr marL="0" lvl="0" indent="0" rtl="0">
              <a:spcBef>
                <a:spcPts val="1600"/>
              </a:spcBef>
              <a:spcAft>
                <a:spcPts val="0"/>
              </a:spcAft>
              <a:buNone/>
            </a:pPr>
            <a:r>
              <a:rPr lang="en" sz="1400"/>
              <a:t>Conda install keras</a:t>
            </a:r>
            <a:endParaRPr sz="1400"/>
          </a:p>
          <a:p>
            <a:pPr marL="0" lvl="0" indent="0" rtl="0">
              <a:spcBef>
                <a:spcPts val="1600"/>
              </a:spcBef>
              <a:spcAft>
                <a:spcPts val="0"/>
              </a:spcAft>
              <a:buNone/>
            </a:pPr>
            <a:r>
              <a:rPr lang="en" sz="1400"/>
              <a:t>Pip install gym</a:t>
            </a:r>
            <a:endParaRPr sz="1400"/>
          </a:p>
          <a:p>
            <a:pPr marL="0" lvl="0" indent="0" rtl="0">
              <a:spcBef>
                <a:spcPts val="1600"/>
              </a:spcBef>
              <a:spcAft>
                <a:spcPts val="0"/>
              </a:spcAft>
              <a:buNone/>
            </a:pPr>
            <a:r>
              <a:rPr lang="en" sz="1400"/>
              <a:t>Pip install atari_py</a:t>
            </a:r>
            <a:endParaRPr sz="1400"/>
          </a:p>
          <a:p>
            <a:pPr marL="0" lvl="0" indent="0" rtl="0">
              <a:spcBef>
                <a:spcPts val="1600"/>
              </a:spcBef>
              <a:spcAft>
                <a:spcPts val="1600"/>
              </a:spcAft>
              <a:buNone/>
            </a:pPr>
            <a:r>
              <a:rPr lang="en" sz="1400"/>
              <a:t>Conda install libgcc, cmake, …... </a:t>
            </a:r>
            <a:endParaRPr sz="1400"/>
          </a:p>
        </p:txBody>
      </p:sp>
      <p:sp>
        <p:nvSpPr>
          <p:cNvPr id="150" name="Shape 150"/>
          <p:cNvSpPr txBox="1">
            <a:spLocks noGrp="1"/>
          </p:cNvSpPr>
          <p:nvPr>
            <p:ph type="title"/>
          </p:nvPr>
        </p:nvSpPr>
        <p:spPr>
          <a:xfrm>
            <a:off x="311700" y="140225"/>
            <a:ext cx="8520600" cy="572700"/>
          </a:xfrm>
          <a:prstGeom prst="rect">
            <a:avLst/>
          </a:prstGeom>
        </p:spPr>
        <p:txBody>
          <a:bodyPr wrap="square" lIns="91425" tIns="91425" rIns="91425" bIns="91425" anchor="t" anchorCtr="0">
            <a:noAutofit/>
          </a:bodyPr>
          <a:lstStyle/>
          <a:p>
            <a:pPr marL="0" lvl="0" indent="0">
              <a:spcBef>
                <a:spcPts val="0"/>
              </a:spcBef>
              <a:spcAft>
                <a:spcPts val="0"/>
              </a:spcAft>
              <a:buNone/>
            </a:pPr>
            <a:r>
              <a:rPr lang="en" sz="2000"/>
              <a:t>GPU vs CPU training</a:t>
            </a:r>
            <a:endParaRPr sz="2000"/>
          </a:p>
          <a:p>
            <a:pPr marL="0" lvl="0" indent="0" rtl="0">
              <a:spcBef>
                <a:spcPts val="0"/>
              </a:spcBef>
              <a:spcAft>
                <a:spcPts val="0"/>
              </a:spcAft>
              <a:buNone/>
            </a:pP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Shape 155" descr="Cover6th.png"/>
          <p:cNvPicPr preferRelativeResize="0"/>
          <p:nvPr/>
        </p:nvPicPr>
        <p:blipFill>
          <a:blip r:embed="rId3">
            <a:alphaModFix/>
          </a:blip>
          <a:stretch>
            <a:fillRect/>
          </a:stretch>
        </p:blipFill>
        <p:spPr>
          <a:xfrm>
            <a:off x="283975" y="1155450"/>
            <a:ext cx="4387885" cy="1496275"/>
          </a:xfrm>
          <a:prstGeom prst="rect">
            <a:avLst/>
          </a:prstGeom>
          <a:noFill/>
          <a:ln>
            <a:noFill/>
          </a:ln>
        </p:spPr>
      </p:pic>
      <p:graphicFrame>
        <p:nvGraphicFramePr>
          <p:cNvPr id="156" name="Shape 156"/>
          <p:cNvGraphicFramePr/>
          <p:nvPr/>
        </p:nvGraphicFramePr>
        <p:xfrm>
          <a:off x="311700" y="3089210"/>
          <a:ext cx="4304250" cy="1625475"/>
        </p:xfrm>
        <a:graphic>
          <a:graphicData uri="http://schemas.openxmlformats.org/drawingml/2006/table">
            <a:tbl>
              <a:tblPr>
                <a:noFill/>
                <a:tableStyleId>{1C1349F5-CAED-4819-9F7E-C3F8510A0BB6}</a:tableStyleId>
              </a:tblPr>
              <a:tblGrid>
                <a:gridCol w="1434750"/>
                <a:gridCol w="1434750"/>
                <a:gridCol w="1434750"/>
              </a:tblGrid>
              <a:tr h="410025">
                <a:tc>
                  <a:txBody>
                    <a:bodyPr/>
                    <a:lstStyle/>
                    <a:p>
                      <a:pPr marL="0" lvl="0" indent="0" algn="ctr">
                        <a:spcBef>
                          <a:spcPts val="0"/>
                        </a:spcBef>
                        <a:spcAft>
                          <a:spcPts val="0"/>
                        </a:spcAft>
                        <a:buNone/>
                      </a:pPr>
                      <a:endParaRPr sz="900"/>
                    </a:p>
                  </a:txBody>
                  <a:tcPr marL="91425" marR="91425" marT="91425" marB="91425"/>
                </a:tc>
                <a:tc>
                  <a:txBody>
                    <a:bodyPr/>
                    <a:lstStyle/>
                    <a:p>
                      <a:pPr marL="0" lvl="0" indent="0" algn="ctr">
                        <a:spcBef>
                          <a:spcPts val="0"/>
                        </a:spcBef>
                        <a:spcAft>
                          <a:spcPts val="0"/>
                        </a:spcAft>
                        <a:buNone/>
                      </a:pPr>
                      <a:r>
                        <a:rPr lang="en" sz="900"/>
                        <a:t>GPU</a:t>
                      </a:r>
                      <a:endParaRPr sz="900"/>
                    </a:p>
                  </a:txBody>
                  <a:tcPr marL="91425" marR="91425" marT="91425" marB="91425"/>
                </a:tc>
                <a:tc>
                  <a:txBody>
                    <a:bodyPr/>
                    <a:lstStyle/>
                    <a:p>
                      <a:pPr marL="0" lvl="0" indent="0" algn="ctr">
                        <a:spcBef>
                          <a:spcPts val="0"/>
                        </a:spcBef>
                        <a:spcAft>
                          <a:spcPts val="0"/>
                        </a:spcAft>
                        <a:buNone/>
                      </a:pPr>
                      <a:r>
                        <a:rPr lang="en" sz="900"/>
                        <a:t>CPU</a:t>
                      </a:r>
                      <a:endParaRPr sz="900"/>
                    </a:p>
                  </a:txBody>
                  <a:tcPr marL="91425" marR="91425" marT="91425" marB="91425"/>
                </a:tc>
              </a:tr>
              <a:tr h="405150">
                <a:tc>
                  <a:txBody>
                    <a:bodyPr/>
                    <a:lstStyle/>
                    <a:p>
                      <a:pPr marL="0" lvl="0" indent="0" algn="ctr">
                        <a:spcBef>
                          <a:spcPts val="0"/>
                        </a:spcBef>
                        <a:spcAft>
                          <a:spcPts val="0"/>
                        </a:spcAft>
                        <a:buNone/>
                      </a:pPr>
                      <a:r>
                        <a:rPr lang="en" sz="900"/>
                        <a:t>MLP 1 hidden layer </a:t>
                      </a:r>
                      <a:endParaRPr sz="900"/>
                    </a:p>
                  </a:txBody>
                  <a:tcPr marL="91425" marR="91425" marT="91425" marB="91425"/>
                </a:tc>
                <a:tc>
                  <a:txBody>
                    <a:bodyPr/>
                    <a:lstStyle/>
                    <a:p>
                      <a:pPr marL="0" lvl="0" indent="0" algn="ctr">
                        <a:spcBef>
                          <a:spcPts val="0"/>
                        </a:spcBef>
                        <a:spcAft>
                          <a:spcPts val="0"/>
                        </a:spcAft>
                        <a:buNone/>
                      </a:pPr>
                      <a:r>
                        <a:rPr lang="en" sz="900"/>
                        <a:t>~10h</a:t>
                      </a:r>
                      <a:endParaRPr sz="900"/>
                    </a:p>
                  </a:txBody>
                  <a:tcPr marL="91425" marR="91425" marT="91425" marB="91425"/>
                </a:tc>
                <a:tc>
                  <a:txBody>
                    <a:bodyPr/>
                    <a:lstStyle/>
                    <a:p>
                      <a:pPr marL="0" lvl="0" indent="0" algn="ctr">
                        <a:spcBef>
                          <a:spcPts val="0"/>
                        </a:spcBef>
                        <a:spcAft>
                          <a:spcPts val="0"/>
                        </a:spcAft>
                        <a:buNone/>
                      </a:pPr>
                      <a:r>
                        <a:rPr lang="en" sz="900"/>
                        <a:t>~5h</a:t>
                      </a:r>
                      <a:endParaRPr sz="900"/>
                    </a:p>
                  </a:txBody>
                  <a:tcPr marL="91425" marR="91425" marT="91425" marB="91425"/>
                </a:tc>
              </a:tr>
              <a:tr h="405150">
                <a:tc>
                  <a:txBody>
                    <a:bodyPr/>
                    <a:lstStyle/>
                    <a:p>
                      <a:pPr marL="0" lvl="0" indent="0" algn="ctr">
                        <a:spcBef>
                          <a:spcPts val="0"/>
                        </a:spcBef>
                        <a:spcAft>
                          <a:spcPts val="0"/>
                        </a:spcAft>
                        <a:buNone/>
                      </a:pPr>
                      <a:r>
                        <a:rPr lang="en" sz="900"/>
                        <a:t>CNN 1 layer</a:t>
                      </a:r>
                      <a:endParaRPr sz="900"/>
                    </a:p>
                  </a:txBody>
                  <a:tcPr marL="91425" marR="91425" marT="91425" marB="91425"/>
                </a:tc>
                <a:tc>
                  <a:txBody>
                    <a:bodyPr/>
                    <a:lstStyle/>
                    <a:p>
                      <a:pPr marL="0" lvl="0" indent="0" algn="ctr">
                        <a:spcBef>
                          <a:spcPts val="0"/>
                        </a:spcBef>
                        <a:spcAft>
                          <a:spcPts val="0"/>
                        </a:spcAft>
                        <a:buNone/>
                      </a:pPr>
                      <a:r>
                        <a:rPr lang="en" sz="900"/>
                        <a:t>~10h</a:t>
                      </a:r>
                      <a:endParaRPr sz="900"/>
                    </a:p>
                  </a:txBody>
                  <a:tcPr marL="91425" marR="91425" marT="91425" marB="91425"/>
                </a:tc>
                <a:tc>
                  <a:txBody>
                    <a:bodyPr/>
                    <a:lstStyle/>
                    <a:p>
                      <a:pPr marL="0" lvl="0" indent="0" algn="ctr">
                        <a:spcBef>
                          <a:spcPts val="0"/>
                        </a:spcBef>
                        <a:spcAft>
                          <a:spcPts val="0"/>
                        </a:spcAft>
                        <a:buNone/>
                      </a:pPr>
                      <a:r>
                        <a:rPr lang="en" sz="900"/>
                        <a:t>~7h</a:t>
                      </a:r>
                      <a:endParaRPr sz="900"/>
                    </a:p>
                  </a:txBody>
                  <a:tcPr marL="91425" marR="91425" marT="91425" marB="91425"/>
                </a:tc>
              </a:tr>
              <a:tr h="405150">
                <a:tc>
                  <a:txBody>
                    <a:bodyPr/>
                    <a:lstStyle/>
                    <a:p>
                      <a:pPr marL="0" lvl="0" indent="0" algn="ctr" rtl="0">
                        <a:spcBef>
                          <a:spcPts val="0"/>
                        </a:spcBef>
                        <a:spcAft>
                          <a:spcPts val="0"/>
                        </a:spcAft>
                        <a:buNone/>
                      </a:pPr>
                      <a:r>
                        <a:rPr lang="en" sz="900"/>
                        <a:t>CNN 2 layer</a:t>
                      </a:r>
                      <a:endParaRPr sz="900"/>
                    </a:p>
                  </a:txBody>
                  <a:tcPr marL="91425" marR="91425" marT="91425" marB="91425"/>
                </a:tc>
                <a:tc>
                  <a:txBody>
                    <a:bodyPr/>
                    <a:lstStyle/>
                    <a:p>
                      <a:pPr marL="0" lvl="0" indent="0" algn="ctr">
                        <a:spcBef>
                          <a:spcPts val="0"/>
                        </a:spcBef>
                        <a:spcAft>
                          <a:spcPts val="0"/>
                        </a:spcAft>
                        <a:buNone/>
                      </a:pPr>
                      <a:r>
                        <a:rPr lang="en" sz="900"/>
                        <a:t>~11h</a:t>
                      </a:r>
                      <a:endParaRPr sz="900"/>
                    </a:p>
                  </a:txBody>
                  <a:tcPr marL="91425" marR="91425" marT="91425" marB="91425"/>
                </a:tc>
                <a:tc>
                  <a:txBody>
                    <a:bodyPr/>
                    <a:lstStyle/>
                    <a:p>
                      <a:pPr marL="0" lvl="0" indent="0" algn="ctr">
                        <a:spcBef>
                          <a:spcPts val="0"/>
                        </a:spcBef>
                        <a:spcAft>
                          <a:spcPts val="0"/>
                        </a:spcAft>
                        <a:buNone/>
                      </a:pPr>
                      <a:r>
                        <a:rPr lang="en" sz="900"/>
                        <a:t>~12h</a:t>
                      </a:r>
                      <a:endParaRPr sz="900"/>
                    </a:p>
                  </a:txBody>
                  <a:tcPr marL="91425" marR="91425" marT="91425" marB="91425"/>
                </a:tc>
              </a:tr>
            </a:tbl>
          </a:graphicData>
        </a:graphic>
      </p:graphicFrame>
      <p:sp>
        <p:nvSpPr>
          <p:cNvPr id="157" name="Shape 157"/>
          <p:cNvSpPr txBox="1"/>
          <p:nvPr/>
        </p:nvSpPr>
        <p:spPr>
          <a:xfrm>
            <a:off x="6484750" y="1218200"/>
            <a:ext cx="7087800" cy="826800"/>
          </a:xfrm>
          <a:prstGeom prst="rect">
            <a:avLst/>
          </a:prstGeom>
          <a:noFill/>
          <a:ln>
            <a:noFill/>
          </a:ln>
        </p:spPr>
        <p:txBody>
          <a:bodyPr wrap="square" lIns="91425" tIns="91425" rIns="91425" bIns="91425" anchor="t" anchorCtr="0">
            <a:noAutofit/>
          </a:bodyPr>
          <a:lstStyle/>
          <a:p>
            <a:pPr marL="0" lvl="0" indent="0">
              <a:spcBef>
                <a:spcPts val="0"/>
              </a:spcBef>
              <a:spcAft>
                <a:spcPts val="0"/>
              </a:spcAft>
              <a:buNone/>
            </a:pPr>
            <a:endParaRPr/>
          </a:p>
        </p:txBody>
      </p:sp>
      <p:sp>
        <p:nvSpPr>
          <p:cNvPr id="158" name="Shape 158"/>
          <p:cNvSpPr txBox="1"/>
          <p:nvPr/>
        </p:nvSpPr>
        <p:spPr>
          <a:xfrm>
            <a:off x="5157800" y="3257125"/>
            <a:ext cx="3448200" cy="1902900"/>
          </a:xfrm>
          <a:prstGeom prst="rect">
            <a:avLst/>
          </a:prstGeom>
          <a:noFill/>
          <a:ln>
            <a:noFill/>
          </a:ln>
        </p:spPr>
        <p:txBody>
          <a:bodyPr wrap="square" lIns="91425" tIns="91425" rIns="91425" bIns="91425" anchor="t" anchorCtr="0">
            <a:noAutofit/>
          </a:bodyPr>
          <a:lstStyle/>
          <a:p>
            <a:pPr marL="0" lvl="0" indent="0">
              <a:spcBef>
                <a:spcPts val="0"/>
              </a:spcBef>
              <a:spcAft>
                <a:spcPts val="0"/>
              </a:spcAft>
              <a:buNone/>
            </a:pPr>
            <a:r>
              <a:rPr lang="en" sz="1200"/>
              <a:t>Conjectures:</a:t>
            </a:r>
            <a:endParaRPr sz="1200"/>
          </a:p>
          <a:p>
            <a:pPr marL="0" lvl="0" indent="0">
              <a:spcBef>
                <a:spcPts val="0"/>
              </a:spcBef>
              <a:spcAft>
                <a:spcPts val="0"/>
              </a:spcAft>
              <a:buNone/>
            </a:pPr>
            <a:endParaRPr sz="1200"/>
          </a:p>
          <a:p>
            <a:pPr marL="0" lvl="0" indent="0">
              <a:spcBef>
                <a:spcPts val="0"/>
              </a:spcBef>
              <a:spcAft>
                <a:spcPts val="0"/>
              </a:spcAft>
              <a:buNone/>
            </a:pPr>
            <a:r>
              <a:rPr lang="en" sz="1200"/>
              <a:t>1, Q value dependence</a:t>
            </a:r>
            <a:endParaRPr sz="1200"/>
          </a:p>
          <a:p>
            <a:pPr marL="0" lvl="0" indent="0">
              <a:spcBef>
                <a:spcPts val="0"/>
              </a:spcBef>
              <a:spcAft>
                <a:spcPts val="0"/>
              </a:spcAft>
              <a:buNone/>
            </a:pPr>
            <a:endParaRPr sz="1200"/>
          </a:p>
          <a:p>
            <a:pPr marL="0" lvl="0" indent="0">
              <a:spcBef>
                <a:spcPts val="0"/>
              </a:spcBef>
              <a:spcAft>
                <a:spcPts val="0"/>
              </a:spcAft>
              <a:buNone/>
            </a:pPr>
            <a:r>
              <a:rPr lang="en" sz="1200"/>
              <a:t>2, small network(shallow)</a:t>
            </a:r>
            <a:endParaRPr sz="1200"/>
          </a:p>
          <a:p>
            <a:pPr marL="0" lvl="0" indent="0">
              <a:spcBef>
                <a:spcPts val="0"/>
              </a:spcBef>
              <a:spcAft>
                <a:spcPts val="0"/>
              </a:spcAft>
              <a:buNone/>
            </a:pPr>
            <a:endParaRPr sz="1200"/>
          </a:p>
          <a:p>
            <a:pPr marL="0" lvl="0" indent="0">
              <a:spcBef>
                <a:spcPts val="0"/>
              </a:spcBef>
              <a:spcAft>
                <a:spcPts val="0"/>
              </a:spcAft>
              <a:buNone/>
            </a:pPr>
            <a:r>
              <a:rPr lang="en" sz="1200"/>
              <a:t>3, network bandwidth between cpu and gpu</a:t>
            </a:r>
            <a:endParaRPr sz="1200"/>
          </a:p>
          <a:p>
            <a:pPr marL="0" lvl="0" indent="0">
              <a:spcBef>
                <a:spcPts val="0"/>
              </a:spcBef>
              <a:spcAft>
                <a:spcPts val="0"/>
              </a:spcAft>
              <a:buNone/>
            </a:pPr>
            <a:endParaRPr sz="1200"/>
          </a:p>
          <a:p>
            <a:pPr marL="0" lvl="0" indent="0">
              <a:spcBef>
                <a:spcPts val="0"/>
              </a:spcBef>
              <a:spcAft>
                <a:spcPts val="0"/>
              </a:spcAft>
              <a:buNone/>
            </a:pPr>
            <a:r>
              <a:rPr lang="en" sz="1200"/>
              <a:t>4, ...</a:t>
            </a:r>
            <a:endParaRPr sz="1200"/>
          </a:p>
        </p:txBody>
      </p:sp>
      <p:pic>
        <p:nvPicPr>
          <p:cNvPr id="159" name="Shape 159" descr="Screenshot from 2017-07-29 01-49-59.png"/>
          <p:cNvPicPr preferRelativeResize="0"/>
          <p:nvPr/>
        </p:nvPicPr>
        <p:blipFill>
          <a:blip r:embed="rId4">
            <a:alphaModFix/>
          </a:blip>
          <a:stretch>
            <a:fillRect/>
          </a:stretch>
        </p:blipFill>
        <p:spPr>
          <a:xfrm>
            <a:off x="4820750" y="1155451"/>
            <a:ext cx="4122300" cy="2101664"/>
          </a:xfrm>
          <a:prstGeom prst="rect">
            <a:avLst/>
          </a:prstGeom>
          <a:noFill/>
          <a:ln>
            <a:noFill/>
          </a:ln>
        </p:spPr>
      </p:pic>
      <p:sp>
        <p:nvSpPr>
          <p:cNvPr id="160" name="Shape 160"/>
          <p:cNvSpPr txBox="1">
            <a:spLocks noGrp="1"/>
          </p:cNvSpPr>
          <p:nvPr>
            <p:ph type="title"/>
          </p:nvPr>
        </p:nvSpPr>
        <p:spPr>
          <a:xfrm>
            <a:off x="311700" y="140225"/>
            <a:ext cx="8520600" cy="5727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sz="2000"/>
              <a:t>GPU vs CPU training</a:t>
            </a:r>
            <a:endParaRPr sz="2000"/>
          </a:p>
          <a:p>
            <a:pPr marL="0" lvl="0" indent="0" rtl="0">
              <a:spcBef>
                <a:spcPts val="0"/>
              </a:spcBef>
              <a:spcAft>
                <a:spcPts val="0"/>
              </a:spcAft>
              <a:buNone/>
            </a:pP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p:nvPr/>
        </p:nvSpPr>
        <p:spPr>
          <a:xfrm>
            <a:off x="311700" y="1383975"/>
            <a:ext cx="3884400" cy="2565900"/>
          </a:xfrm>
          <a:prstGeom prst="rect">
            <a:avLst/>
          </a:prstGeom>
          <a:noFill/>
          <a:ln>
            <a:noFill/>
          </a:ln>
        </p:spPr>
        <p:txBody>
          <a:bodyPr wrap="square" lIns="91425" tIns="91425" rIns="91425" bIns="91425" anchor="t" anchorCtr="0">
            <a:noAutofit/>
          </a:bodyPr>
          <a:lstStyle/>
          <a:p>
            <a:pPr marL="0" lvl="0" indent="0">
              <a:spcBef>
                <a:spcPts val="0"/>
              </a:spcBef>
              <a:spcAft>
                <a:spcPts val="0"/>
              </a:spcAft>
              <a:buNone/>
            </a:pPr>
            <a:r>
              <a:rPr lang="en"/>
              <a:t>1, Large training batch size.</a:t>
            </a:r>
            <a:endParaRPr/>
          </a:p>
          <a:p>
            <a:pPr marL="0" lvl="0" indent="0">
              <a:spcBef>
                <a:spcPts val="0"/>
              </a:spcBef>
              <a:spcAft>
                <a:spcPts val="0"/>
              </a:spcAft>
              <a:buNone/>
            </a:pPr>
            <a:endParaRPr/>
          </a:p>
          <a:p>
            <a:pPr marL="0" lvl="0" indent="0">
              <a:spcBef>
                <a:spcPts val="0"/>
              </a:spcBef>
              <a:spcAft>
                <a:spcPts val="0"/>
              </a:spcAft>
              <a:buNone/>
            </a:pPr>
            <a:r>
              <a:rPr lang="en"/>
              <a:t>2, Prioritized DQN (Schaul et al. 2015)</a:t>
            </a:r>
            <a:endParaRPr/>
          </a:p>
          <a:p>
            <a:pPr marL="0" lvl="0" indent="0">
              <a:spcBef>
                <a:spcPts val="0"/>
              </a:spcBef>
              <a:spcAft>
                <a:spcPts val="0"/>
              </a:spcAft>
              <a:buNone/>
            </a:pPr>
            <a:endParaRPr/>
          </a:p>
          <a:p>
            <a:pPr marL="0" lvl="0" indent="0">
              <a:spcBef>
                <a:spcPts val="0"/>
              </a:spcBef>
              <a:spcAft>
                <a:spcPts val="0"/>
              </a:spcAft>
              <a:buNone/>
            </a:pPr>
            <a:r>
              <a:rPr lang="en"/>
              <a:t>3, Double-DQN (van Hasselt et al., 2015) </a:t>
            </a:r>
            <a:endParaRPr/>
          </a:p>
          <a:p>
            <a:pPr marL="0" lvl="0" indent="0">
              <a:spcBef>
                <a:spcPts val="0"/>
              </a:spcBef>
              <a:spcAft>
                <a:spcPts val="0"/>
              </a:spcAft>
              <a:buNone/>
            </a:pPr>
            <a:endParaRPr/>
          </a:p>
          <a:p>
            <a:pPr marL="0" lvl="0" indent="0">
              <a:spcBef>
                <a:spcPts val="0"/>
              </a:spcBef>
              <a:spcAft>
                <a:spcPts val="0"/>
              </a:spcAft>
              <a:buNone/>
            </a:pPr>
            <a:r>
              <a:rPr lang="en"/>
              <a:t>4, Dueling Double DQN (Wang et al., 2015)</a:t>
            </a:r>
            <a:endParaRPr/>
          </a:p>
          <a:p>
            <a:pPr marL="0" lvl="0" indent="0">
              <a:spcBef>
                <a:spcPts val="0"/>
              </a:spcBef>
              <a:spcAft>
                <a:spcPts val="0"/>
              </a:spcAft>
              <a:buNone/>
            </a:pPr>
            <a:endParaRPr/>
          </a:p>
          <a:p>
            <a:pPr marL="0" lvl="0" indent="0">
              <a:spcBef>
                <a:spcPts val="0"/>
              </a:spcBef>
              <a:spcAft>
                <a:spcPts val="0"/>
              </a:spcAft>
              <a:buNone/>
            </a:pPr>
            <a:r>
              <a:rPr lang="en"/>
              <a:t>5, A3C (Mnih et al.,2016) </a:t>
            </a:r>
            <a:endParaRPr/>
          </a:p>
        </p:txBody>
      </p:sp>
      <p:pic>
        <p:nvPicPr>
          <p:cNvPr id="166" name="Shape 166" descr="Screenshot from 2017-07-29 02-12-44.png"/>
          <p:cNvPicPr preferRelativeResize="0"/>
          <p:nvPr/>
        </p:nvPicPr>
        <p:blipFill>
          <a:blip r:embed="rId3">
            <a:alphaModFix/>
          </a:blip>
          <a:stretch>
            <a:fillRect/>
          </a:stretch>
        </p:blipFill>
        <p:spPr>
          <a:xfrm>
            <a:off x="216963" y="1538150"/>
            <a:ext cx="8710074" cy="2941450"/>
          </a:xfrm>
          <a:prstGeom prst="rect">
            <a:avLst/>
          </a:prstGeom>
          <a:noFill/>
          <a:ln>
            <a:noFill/>
          </a:ln>
        </p:spPr>
      </p:pic>
      <p:sp>
        <p:nvSpPr>
          <p:cNvPr id="167" name="Shape 167"/>
          <p:cNvSpPr txBox="1">
            <a:spLocks noGrp="1"/>
          </p:cNvSpPr>
          <p:nvPr>
            <p:ph type="title"/>
          </p:nvPr>
        </p:nvSpPr>
        <p:spPr>
          <a:xfrm>
            <a:off x="311700" y="140225"/>
            <a:ext cx="8520600" cy="5727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sz="2000"/>
              <a:t>GPU vs CPU training</a:t>
            </a:r>
            <a:endParaRPr sz="2000"/>
          </a:p>
          <a:p>
            <a:pPr marL="0" lvl="0" indent="0" rtl="0">
              <a:spcBef>
                <a:spcPts val="0"/>
              </a:spcBef>
              <a:spcAft>
                <a:spcPts val="0"/>
              </a:spcAft>
              <a:buNone/>
            </a:pP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10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17500" rtl="0">
              <a:spcBef>
                <a:spcPts val="0"/>
              </a:spcBef>
              <a:spcAft>
                <a:spcPts val="0"/>
              </a:spcAft>
              <a:buSzPts val="1400"/>
              <a:buAutoNum type="arabicPeriod"/>
            </a:pPr>
            <a:r>
              <a:rPr lang="en" sz="1400"/>
              <a:t>Multi-agent environments</a:t>
            </a:r>
            <a:endParaRPr sz="1400"/>
          </a:p>
          <a:p>
            <a:pPr marL="457200" lvl="0" indent="-317500" rtl="0">
              <a:spcBef>
                <a:spcPts val="0"/>
              </a:spcBef>
              <a:spcAft>
                <a:spcPts val="0"/>
              </a:spcAft>
              <a:buSzPts val="1400"/>
              <a:buAutoNum type="arabicPeriod"/>
            </a:pPr>
            <a:r>
              <a:rPr lang="en" sz="1400"/>
              <a:t>Training deeper models</a:t>
            </a:r>
            <a:endParaRPr sz="1400"/>
          </a:p>
          <a:p>
            <a:pPr marL="457200" lvl="0" indent="-317500" rtl="0">
              <a:spcBef>
                <a:spcPts val="0"/>
              </a:spcBef>
              <a:spcAft>
                <a:spcPts val="0"/>
              </a:spcAft>
              <a:buSzPts val="1400"/>
              <a:buAutoNum type="arabicPeriod"/>
            </a:pPr>
            <a:r>
              <a:rPr lang="en" sz="1400"/>
              <a:t>Transfer to other games</a:t>
            </a:r>
            <a:endParaRPr sz="1400"/>
          </a:p>
        </p:txBody>
      </p:sp>
      <p:sp>
        <p:nvSpPr>
          <p:cNvPr id="173" name="Shape 173"/>
          <p:cNvSpPr txBox="1">
            <a:spLocks noGrp="1"/>
          </p:cNvSpPr>
          <p:nvPr>
            <p:ph type="title"/>
          </p:nvPr>
        </p:nvSpPr>
        <p:spPr>
          <a:xfrm>
            <a:off x="311700" y="140225"/>
            <a:ext cx="8520600" cy="572700"/>
          </a:xfrm>
          <a:prstGeom prst="rect">
            <a:avLst/>
          </a:prstGeom>
        </p:spPr>
        <p:txBody>
          <a:bodyPr wrap="square" lIns="91425" tIns="91425" rIns="91425" bIns="91425" anchor="t" anchorCtr="0">
            <a:noAutofit/>
          </a:bodyPr>
          <a:lstStyle/>
          <a:p>
            <a:pPr marL="0" lvl="0" indent="0">
              <a:spcBef>
                <a:spcPts val="0"/>
              </a:spcBef>
              <a:spcAft>
                <a:spcPts val="0"/>
              </a:spcAft>
              <a:buNone/>
            </a:pPr>
            <a:r>
              <a:rPr lang="en" sz="2000"/>
              <a:t>Future work</a:t>
            </a:r>
            <a:endParaRPr sz="2000"/>
          </a:p>
          <a:p>
            <a:pPr marL="0" lvl="0" indent="0" rtl="0">
              <a:spcBef>
                <a:spcPts val="0"/>
              </a:spcBef>
              <a:spcAft>
                <a:spcPts val="0"/>
              </a:spcAft>
              <a:buNone/>
            </a:pP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311700" y="1201675"/>
            <a:ext cx="8262300" cy="3416400"/>
          </a:xfrm>
          <a:prstGeom prst="rect">
            <a:avLst/>
          </a:prstGeom>
        </p:spPr>
        <p:txBody>
          <a:bodyPr wrap="square" lIns="91425" tIns="91425" rIns="91425" bIns="91425" anchor="t" anchorCtr="0">
            <a:noAutofit/>
          </a:bodyPr>
          <a:lstStyle/>
          <a:p>
            <a:pPr marL="457200" lvl="0" indent="-317500" rtl="0">
              <a:spcBef>
                <a:spcPts val="0"/>
              </a:spcBef>
              <a:spcAft>
                <a:spcPts val="0"/>
              </a:spcAft>
              <a:buSzPts val="1400"/>
              <a:buAutoNum type="arabicPeriod"/>
            </a:pPr>
            <a:r>
              <a:rPr lang="en" sz="1400"/>
              <a:t>Plot mean and var prior to activation per iteration</a:t>
            </a:r>
            <a:endParaRPr sz="1400"/>
          </a:p>
          <a:p>
            <a:pPr marL="457200" lvl="0" indent="-317500" rtl="0">
              <a:spcBef>
                <a:spcPts val="0"/>
              </a:spcBef>
              <a:spcAft>
                <a:spcPts val="0"/>
              </a:spcAft>
              <a:buSzPts val="1400"/>
              <a:buAutoNum type="arabicPeriod"/>
            </a:pPr>
            <a:r>
              <a:rPr lang="en" sz="1400"/>
              <a:t>Tune momentum</a:t>
            </a:r>
            <a:endParaRPr sz="1400"/>
          </a:p>
          <a:p>
            <a:pPr marL="457200" lvl="0" indent="-317500" rtl="0">
              <a:spcBef>
                <a:spcPts val="0"/>
              </a:spcBef>
              <a:spcAft>
                <a:spcPts val="0"/>
              </a:spcAft>
              <a:buSzPts val="1400"/>
              <a:buAutoNum type="arabicPeriod"/>
            </a:pPr>
            <a:r>
              <a:rPr lang="en" sz="1400"/>
              <a:t>Alternative regularization</a:t>
            </a:r>
            <a:endParaRPr sz="1400"/>
          </a:p>
        </p:txBody>
      </p:sp>
      <p:sp>
        <p:nvSpPr>
          <p:cNvPr id="179" name="Shape 179"/>
          <p:cNvSpPr txBox="1">
            <a:spLocks noGrp="1"/>
          </p:cNvSpPr>
          <p:nvPr>
            <p:ph type="title"/>
          </p:nvPr>
        </p:nvSpPr>
        <p:spPr>
          <a:xfrm>
            <a:off x="311700" y="140225"/>
            <a:ext cx="8520600" cy="572700"/>
          </a:xfrm>
          <a:prstGeom prst="rect">
            <a:avLst/>
          </a:prstGeom>
        </p:spPr>
        <p:txBody>
          <a:bodyPr wrap="square" lIns="91425" tIns="91425" rIns="91425" bIns="91425" anchor="t" anchorCtr="0">
            <a:noAutofit/>
          </a:bodyPr>
          <a:lstStyle/>
          <a:p>
            <a:pPr marL="0" lvl="0" indent="0">
              <a:spcBef>
                <a:spcPts val="0"/>
              </a:spcBef>
              <a:spcAft>
                <a:spcPts val="0"/>
              </a:spcAft>
              <a:buNone/>
            </a:pPr>
            <a:r>
              <a:rPr lang="en" sz="2000"/>
              <a:t>Batch normalization issues</a:t>
            </a:r>
            <a:endParaRPr sz="2000"/>
          </a:p>
          <a:p>
            <a:pPr marL="0" lvl="0" indent="0" rtl="0">
              <a:spcBef>
                <a:spcPts val="0"/>
              </a:spcBef>
              <a:spcAft>
                <a:spcPts val="0"/>
              </a:spcAft>
              <a:buNone/>
            </a:pP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lgn="ctr" rtl="0">
              <a:spcBef>
                <a:spcPts val="0"/>
              </a:spcBef>
              <a:spcAft>
                <a:spcPts val="0"/>
              </a:spcAft>
              <a:buNone/>
            </a:pPr>
            <a:r>
              <a:rPr lang="en" sz="1600"/>
              <a:t>Goal:  win as many points as you can in each episode (we play to 21)</a:t>
            </a:r>
            <a:endParaRPr sz="1600"/>
          </a:p>
          <a:p>
            <a:pPr marL="0" lvl="0" indent="0" algn="ctr" rtl="0">
              <a:spcBef>
                <a:spcPts val="1600"/>
              </a:spcBef>
              <a:spcAft>
                <a:spcPts val="1600"/>
              </a:spcAft>
              <a:buNone/>
            </a:pPr>
            <a:endParaRPr sz="1400"/>
          </a:p>
        </p:txBody>
      </p:sp>
      <p:grpSp>
        <p:nvGrpSpPr>
          <p:cNvPr id="61" name="Shape 61"/>
          <p:cNvGrpSpPr/>
          <p:nvPr/>
        </p:nvGrpSpPr>
        <p:grpSpPr>
          <a:xfrm>
            <a:off x="2220035" y="1638004"/>
            <a:ext cx="4454550" cy="3299416"/>
            <a:chOff x="4035875" y="975050"/>
            <a:chExt cx="4400425" cy="3259326"/>
          </a:xfrm>
        </p:grpSpPr>
        <p:pic>
          <p:nvPicPr>
            <p:cNvPr id="62" name="Shape 62" descr="Screen Shot 2017-07-28 at 11.01.03 PM.png"/>
            <p:cNvPicPr preferRelativeResize="0"/>
            <p:nvPr/>
          </p:nvPicPr>
          <p:blipFill>
            <a:blip r:embed="rId3">
              <a:alphaModFix/>
            </a:blip>
            <a:stretch>
              <a:fillRect/>
            </a:stretch>
          </p:blipFill>
          <p:spPr>
            <a:xfrm>
              <a:off x="4035875" y="975050"/>
              <a:ext cx="4400425" cy="3259326"/>
            </a:xfrm>
            <a:prstGeom prst="rect">
              <a:avLst/>
            </a:prstGeom>
            <a:noFill/>
            <a:ln>
              <a:noFill/>
            </a:ln>
          </p:spPr>
        </p:pic>
        <p:pic>
          <p:nvPicPr>
            <p:cNvPr id="63" name="Shape 63" descr="Screen Shot 2017-07-28 at 11.03.31 PM.png"/>
            <p:cNvPicPr preferRelativeResize="0"/>
            <p:nvPr/>
          </p:nvPicPr>
          <p:blipFill>
            <a:blip r:embed="rId4">
              <a:alphaModFix/>
            </a:blip>
            <a:stretch>
              <a:fillRect/>
            </a:stretch>
          </p:blipFill>
          <p:spPr>
            <a:xfrm>
              <a:off x="4114806" y="1981600"/>
              <a:ext cx="1446375" cy="1418825"/>
            </a:xfrm>
            <a:prstGeom prst="rect">
              <a:avLst/>
            </a:prstGeom>
            <a:noFill/>
            <a:ln>
              <a:noFill/>
            </a:ln>
          </p:spPr>
        </p:pic>
      </p:grpSp>
      <p:sp>
        <p:nvSpPr>
          <p:cNvPr id="64" name="Shape 64"/>
          <p:cNvSpPr txBox="1">
            <a:spLocks noGrp="1"/>
          </p:cNvSpPr>
          <p:nvPr>
            <p:ph type="title"/>
          </p:nvPr>
        </p:nvSpPr>
        <p:spPr>
          <a:xfrm>
            <a:off x="311700" y="140225"/>
            <a:ext cx="8520600" cy="5727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sz="2000"/>
              <a:t>Problem statement</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Shape 69" descr="Screen Shot 2017-07-28 at 4.50.45 PM.png"/>
          <p:cNvPicPr preferRelativeResize="0"/>
          <p:nvPr/>
        </p:nvPicPr>
        <p:blipFill rotWithShape="1">
          <a:blip r:embed="rId3">
            <a:alphaModFix/>
          </a:blip>
          <a:srcRect l="1371" t="2928" r="1380" b="3517"/>
          <a:stretch/>
        </p:blipFill>
        <p:spPr>
          <a:xfrm>
            <a:off x="681100" y="1414250"/>
            <a:ext cx="3045875" cy="1358800"/>
          </a:xfrm>
          <a:prstGeom prst="rect">
            <a:avLst/>
          </a:prstGeom>
          <a:noFill/>
          <a:ln>
            <a:noFill/>
          </a:ln>
        </p:spPr>
      </p:pic>
      <p:pic>
        <p:nvPicPr>
          <p:cNvPr id="70" name="Shape 70" descr="Screen Shot 2017-07-28 at 5.04.06 PM.png"/>
          <p:cNvPicPr preferRelativeResize="0"/>
          <p:nvPr/>
        </p:nvPicPr>
        <p:blipFill>
          <a:blip r:embed="rId4">
            <a:alphaModFix/>
          </a:blip>
          <a:stretch>
            <a:fillRect/>
          </a:stretch>
        </p:blipFill>
        <p:spPr>
          <a:xfrm>
            <a:off x="657725" y="3293275"/>
            <a:ext cx="6787459" cy="1621625"/>
          </a:xfrm>
          <a:prstGeom prst="rect">
            <a:avLst/>
          </a:prstGeom>
          <a:noFill/>
          <a:ln>
            <a:noFill/>
          </a:ln>
        </p:spPr>
      </p:pic>
      <p:sp>
        <p:nvSpPr>
          <p:cNvPr id="71" name="Shape 71"/>
          <p:cNvSpPr txBox="1">
            <a:spLocks noGrp="1"/>
          </p:cNvSpPr>
          <p:nvPr>
            <p:ph type="body" idx="1"/>
          </p:nvPr>
        </p:nvSpPr>
        <p:spPr>
          <a:xfrm>
            <a:off x="3991125" y="1117500"/>
            <a:ext cx="4764000" cy="2152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sz="1400"/>
              <a:t>Learn policy function directly from trajectories made on the current policy</a:t>
            </a:r>
            <a:endParaRPr sz="1400"/>
          </a:p>
          <a:p>
            <a:pPr marL="457200" lvl="0" indent="-311150" rtl="0">
              <a:spcBef>
                <a:spcPts val="1600"/>
              </a:spcBef>
              <a:spcAft>
                <a:spcPts val="0"/>
              </a:spcAft>
              <a:buSzPts val="1300"/>
              <a:buAutoNum type="arabicPeriod"/>
            </a:pPr>
            <a:r>
              <a:rPr lang="en" sz="1300"/>
              <a:t>Network produces p(action)</a:t>
            </a:r>
            <a:endParaRPr sz="1300"/>
          </a:p>
          <a:p>
            <a:pPr marL="457200" lvl="0" indent="-311150" rtl="0">
              <a:spcBef>
                <a:spcPts val="0"/>
              </a:spcBef>
              <a:spcAft>
                <a:spcPts val="0"/>
              </a:spcAft>
              <a:buSzPts val="1300"/>
              <a:buAutoNum type="arabicPeriod"/>
            </a:pPr>
            <a:r>
              <a:rPr lang="en" sz="1300"/>
              <a:t>Choose action as a sample from p(action)</a:t>
            </a:r>
            <a:endParaRPr sz="1300"/>
          </a:p>
          <a:p>
            <a:pPr marL="457200" lvl="0" indent="-311150" rtl="0">
              <a:spcBef>
                <a:spcPts val="0"/>
              </a:spcBef>
              <a:spcAft>
                <a:spcPts val="0"/>
              </a:spcAft>
              <a:buSzPts val="1300"/>
              <a:buAutoNum type="arabicPeriod"/>
            </a:pPr>
            <a:r>
              <a:rPr lang="en" sz="1300"/>
              <a:t>Rollout/repeat x 10 matches</a:t>
            </a:r>
            <a:endParaRPr sz="1300"/>
          </a:p>
          <a:p>
            <a:pPr marL="457200" lvl="0" indent="-311150" rtl="0">
              <a:spcBef>
                <a:spcPts val="0"/>
              </a:spcBef>
              <a:spcAft>
                <a:spcPts val="0"/>
              </a:spcAft>
              <a:buSzPts val="1300"/>
              <a:buAutoNum type="arabicPeriod"/>
            </a:pPr>
            <a:r>
              <a:rPr lang="en" sz="1300"/>
              <a:t>Add to gradient of p(actions|image) that gave +1 rewards and reduce gradients for -1 rewards.</a:t>
            </a:r>
            <a:endParaRPr sz="1300"/>
          </a:p>
          <a:p>
            <a:pPr marL="0" lvl="0" indent="0" rtl="0">
              <a:spcBef>
                <a:spcPts val="1600"/>
              </a:spcBef>
              <a:spcAft>
                <a:spcPts val="1600"/>
              </a:spcAft>
              <a:buNone/>
            </a:pPr>
            <a:endParaRPr sz="1400"/>
          </a:p>
        </p:txBody>
      </p:sp>
      <p:sp>
        <p:nvSpPr>
          <p:cNvPr id="72" name="Shape 72"/>
          <p:cNvSpPr txBox="1">
            <a:spLocks noGrp="1"/>
          </p:cNvSpPr>
          <p:nvPr>
            <p:ph type="title"/>
          </p:nvPr>
        </p:nvSpPr>
        <p:spPr>
          <a:xfrm>
            <a:off x="311700" y="140225"/>
            <a:ext cx="8520600" cy="572700"/>
          </a:xfrm>
          <a:prstGeom prst="rect">
            <a:avLst/>
          </a:prstGeom>
        </p:spPr>
        <p:txBody>
          <a:bodyPr wrap="square" lIns="91425" tIns="91425" rIns="91425" bIns="91425" anchor="t" anchorCtr="0">
            <a:noAutofit/>
          </a:bodyPr>
          <a:lstStyle/>
          <a:p>
            <a:pPr marL="0" lvl="0" indent="0">
              <a:spcBef>
                <a:spcPts val="0"/>
              </a:spcBef>
              <a:spcAft>
                <a:spcPts val="0"/>
              </a:spcAft>
              <a:buNone/>
            </a:pPr>
            <a:r>
              <a:rPr lang="en" sz="2000"/>
              <a:t>Learning policy: policy gradient</a:t>
            </a:r>
            <a:endParaRPr sz="2000"/>
          </a:p>
          <a:p>
            <a:pPr marL="0" lvl="0" indent="0" rtl="0">
              <a:spcBef>
                <a:spcPts val="0"/>
              </a:spcBef>
              <a:spcAft>
                <a:spcPts val="0"/>
              </a:spcAft>
              <a:buNone/>
            </a:pP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xfrm>
            <a:off x="3991125" y="1117500"/>
            <a:ext cx="4764000" cy="31287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sz="1400"/>
              <a:t>Q-function approximator is a neural net. Use memory replay to recall previously experienced state-action pairs.</a:t>
            </a:r>
            <a:endParaRPr sz="1400"/>
          </a:p>
          <a:p>
            <a:pPr marL="457200" lvl="0" indent="-311150" rtl="0">
              <a:spcBef>
                <a:spcPts val="1600"/>
              </a:spcBef>
              <a:spcAft>
                <a:spcPts val="0"/>
              </a:spcAft>
              <a:buSzPts val="1300"/>
              <a:buAutoNum type="arabicPeriod"/>
            </a:pPr>
            <a:r>
              <a:rPr lang="en" sz="1300"/>
              <a:t>Take action (</a:t>
            </a:r>
            <a:r>
              <a:rPr lang="en" sz="1300">
                <a:solidFill>
                  <a:schemeClr val="dk1"/>
                </a:solidFill>
              </a:rPr>
              <a:t>ε</a:t>
            </a:r>
            <a:r>
              <a:rPr lang="en" sz="1300"/>
              <a:t>-greedy)</a:t>
            </a:r>
            <a:endParaRPr sz="1300"/>
          </a:p>
          <a:p>
            <a:pPr marL="457200" lvl="0" indent="-311150" rtl="0">
              <a:spcBef>
                <a:spcPts val="0"/>
              </a:spcBef>
              <a:spcAft>
                <a:spcPts val="0"/>
              </a:spcAft>
              <a:buSzPts val="1300"/>
              <a:buAutoNum type="arabicPeriod"/>
            </a:pPr>
            <a:r>
              <a:rPr lang="en" sz="1300"/>
              <a:t>Record experience (image, action, reward)</a:t>
            </a:r>
            <a:endParaRPr sz="1300"/>
          </a:p>
          <a:p>
            <a:pPr marL="457200" lvl="0" indent="-311150" rtl="0">
              <a:spcBef>
                <a:spcPts val="0"/>
              </a:spcBef>
              <a:spcAft>
                <a:spcPts val="0"/>
              </a:spcAft>
              <a:buSzPts val="1300"/>
              <a:buAutoNum type="arabicPeriod"/>
            </a:pPr>
            <a:r>
              <a:rPr lang="en" sz="1300"/>
              <a:t>Run for a few games until episode finished</a:t>
            </a:r>
            <a:endParaRPr sz="1300"/>
          </a:p>
          <a:p>
            <a:pPr marL="457200" lvl="0" indent="-311150" rtl="0">
              <a:spcBef>
                <a:spcPts val="0"/>
              </a:spcBef>
              <a:spcAft>
                <a:spcPts val="0"/>
              </a:spcAft>
              <a:buSzPts val="1300"/>
              <a:buAutoNum type="arabicPeriod"/>
            </a:pPr>
            <a:r>
              <a:rPr lang="en" sz="1300"/>
              <a:t>Recall a random selection of experiences</a:t>
            </a:r>
            <a:endParaRPr sz="1300"/>
          </a:p>
          <a:p>
            <a:pPr marL="457200" lvl="0" indent="-311150" rtl="0">
              <a:spcBef>
                <a:spcPts val="0"/>
              </a:spcBef>
              <a:spcAft>
                <a:spcPts val="0"/>
              </a:spcAft>
              <a:buSzPts val="1300"/>
              <a:buAutoNum type="arabicPeriod"/>
            </a:pPr>
            <a:r>
              <a:rPr lang="en" sz="1300"/>
              <a:t>Update the Q-network weights using the difference between estimated and experienced values</a:t>
            </a:r>
            <a:endParaRPr sz="1300"/>
          </a:p>
          <a:p>
            <a:pPr marL="0" lvl="0" indent="0" rtl="0">
              <a:spcBef>
                <a:spcPts val="1600"/>
              </a:spcBef>
              <a:spcAft>
                <a:spcPts val="0"/>
              </a:spcAft>
              <a:buNone/>
            </a:pPr>
            <a:endParaRPr sz="1300"/>
          </a:p>
          <a:p>
            <a:pPr marL="0" lvl="0" indent="0" rtl="0">
              <a:spcBef>
                <a:spcPts val="1600"/>
              </a:spcBef>
              <a:spcAft>
                <a:spcPts val="1600"/>
              </a:spcAft>
              <a:buNone/>
            </a:pPr>
            <a:endParaRPr sz="1400"/>
          </a:p>
        </p:txBody>
      </p:sp>
      <p:pic>
        <p:nvPicPr>
          <p:cNvPr id="78" name="Shape 78" descr="Screen Shot 2017-07-28 at 10.19.05 PM.png"/>
          <p:cNvPicPr preferRelativeResize="0"/>
          <p:nvPr/>
        </p:nvPicPr>
        <p:blipFill>
          <a:blip r:embed="rId3">
            <a:alphaModFix/>
          </a:blip>
          <a:stretch>
            <a:fillRect/>
          </a:stretch>
        </p:blipFill>
        <p:spPr>
          <a:xfrm>
            <a:off x="532950" y="3622375"/>
            <a:ext cx="3458175" cy="1150375"/>
          </a:xfrm>
          <a:prstGeom prst="rect">
            <a:avLst/>
          </a:prstGeom>
          <a:noFill/>
          <a:ln>
            <a:noFill/>
          </a:ln>
        </p:spPr>
      </p:pic>
      <p:pic>
        <p:nvPicPr>
          <p:cNvPr id="79" name="Shape 79" descr="Q-fig.jpg"/>
          <p:cNvPicPr preferRelativeResize="0"/>
          <p:nvPr/>
        </p:nvPicPr>
        <p:blipFill>
          <a:blip r:embed="rId4">
            <a:alphaModFix/>
          </a:blip>
          <a:stretch>
            <a:fillRect/>
          </a:stretch>
        </p:blipFill>
        <p:spPr>
          <a:xfrm>
            <a:off x="634625" y="1421875"/>
            <a:ext cx="2975775" cy="1335925"/>
          </a:xfrm>
          <a:prstGeom prst="rect">
            <a:avLst/>
          </a:prstGeom>
          <a:noFill/>
          <a:ln>
            <a:noFill/>
          </a:ln>
        </p:spPr>
      </p:pic>
      <p:sp>
        <p:nvSpPr>
          <p:cNvPr id="80" name="Shape 80"/>
          <p:cNvSpPr txBox="1">
            <a:spLocks noGrp="1"/>
          </p:cNvSpPr>
          <p:nvPr>
            <p:ph type="title"/>
          </p:nvPr>
        </p:nvSpPr>
        <p:spPr>
          <a:xfrm>
            <a:off x="311700" y="140225"/>
            <a:ext cx="8520600" cy="572700"/>
          </a:xfrm>
          <a:prstGeom prst="rect">
            <a:avLst/>
          </a:prstGeom>
        </p:spPr>
        <p:txBody>
          <a:bodyPr wrap="square" lIns="91425" tIns="91425" rIns="91425" bIns="91425" anchor="t" anchorCtr="0">
            <a:noAutofit/>
          </a:bodyPr>
          <a:lstStyle/>
          <a:p>
            <a:pPr marL="0" lvl="0" indent="0">
              <a:spcBef>
                <a:spcPts val="0"/>
              </a:spcBef>
              <a:spcAft>
                <a:spcPts val="0"/>
              </a:spcAft>
              <a:buNone/>
            </a:pPr>
            <a:r>
              <a:rPr lang="en" sz="2000"/>
              <a:t>Learning policy: deep Q-learning</a:t>
            </a:r>
            <a:endParaRPr sz="2000"/>
          </a:p>
          <a:p>
            <a:pPr marL="0" lvl="0" indent="0" rtl="0">
              <a:spcBef>
                <a:spcPts val="0"/>
              </a:spcBef>
              <a:spcAft>
                <a:spcPts val="0"/>
              </a:spcAft>
              <a:buNone/>
            </a:pP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17500" rtl="0">
              <a:spcBef>
                <a:spcPts val="0"/>
              </a:spcBef>
              <a:spcAft>
                <a:spcPts val="0"/>
              </a:spcAft>
              <a:buSzPts val="1400"/>
              <a:buAutoNum type="arabicPeriod"/>
            </a:pPr>
            <a:r>
              <a:rPr lang="en" sz="1400"/>
              <a:t>Best model performance</a:t>
            </a:r>
            <a:endParaRPr sz="1400"/>
          </a:p>
          <a:p>
            <a:pPr marL="457200" lvl="0" indent="-317500" rtl="0">
              <a:spcBef>
                <a:spcPts val="0"/>
              </a:spcBef>
              <a:spcAft>
                <a:spcPts val="0"/>
              </a:spcAft>
              <a:buSzPts val="1400"/>
              <a:buAutoNum type="arabicPeriod"/>
            </a:pPr>
            <a:r>
              <a:rPr lang="en" sz="1400"/>
              <a:t>Comparison of various RL models</a:t>
            </a:r>
            <a:endParaRPr sz="1400"/>
          </a:p>
          <a:p>
            <a:pPr marL="457200" lvl="0" indent="-317500" rtl="0">
              <a:spcBef>
                <a:spcPts val="0"/>
              </a:spcBef>
              <a:spcAft>
                <a:spcPts val="0"/>
              </a:spcAft>
              <a:buSzPts val="1400"/>
              <a:buAutoNum type="arabicPeriod"/>
            </a:pPr>
            <a:r>
              <a:rPr lang="en" sz="1400"/>
              <a:t>GPU vs CPU training</a:t>
            </a:r>
            <a:endParaRPr sz="1400"/>
          </a:p>
        </p:txBody>
      </p:sp>
      <p:sp>
        <p:nvSpPr>
          <p:cNvPr id="86" name="Shape 86"/>
          <p:cNvSpPr txBox="1">
            <a:spLocks noGrp="1"/>
          </p:cNvSpPr>
          <p:nvPr>
            <p:ph type="title"/>
          </p:nvPr>
        </p:nvSpPr>
        <p:spPr>
          <a:xfrm>
            <a:off x="311700" y="140225"/>
            <a:ext cx="8520600" cy="572700"/>
          </a:xfrm>
          <a:prstGeom prst="rect">
            <a:avLst/>
          </a:prstGeom>
        </p:spPr>
        <p:txBody>
          <a:bodyPr wrap="square" lIns="91425" tIns="91425" rIns="91425" bIns="91425" anchor="t" anchorCtr="0">
            <a:noAutofit/>
          </a:bodyPr>
          <a:lstStyle/>
          <a:p>
            <a:pPr marL="0" lvl="0" indent="0">
              <a:spcBef>
                <a:spcPts val="0"/>
              </a:spcBef>
              <a:spcAft>
                <a:spcPts val="0"/>
              </a:spcAft>
              <a:buNone/>
            </a:pPr>
            <a:r>
              <a:rPr lang="en" sz="2000"/>
              <a:t>Outline</a:t>
            </a:r>
            <a:endParaRPr sz="2000"/>
          </a:p>
          <a:p>
            <a:pPr marL="0" lvl="0" indent="0" rtl="0">
              <a:spcBef>
                <a:spcPts val="0"/>
              </a:spcBef>
              <a:spcAft>
                <a:spcPts val="0"/>
              </a:spcAft>
              <a:buNone/>
            </a:pP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title="openaigym.video.3.7528.video000000.mp4">
            <a:hlinkClick r:id="rId3"/>
          </p:cNvPr>
          <p:cNvSpPr/>
          <p:nvPr/>
        </p:nvSpPr>
        <p:spPr>
          <a:xfrm>
            <a:off x="731923" y="1797199"/>
            <a:ext cx="3187574" cy="2390676"/>
          </a:xfrm>
          <a:prstGeom prst="rect">
            <a:avLst/>
          </a:prstGeom>
          <a:blipFill>
            <a:blip r:embed="rId4">
              <a:alphaModFix/>
            </a:blip>
            <a:stretch>
              <a:fillRect/>
            </a:stretch>
          </a:blipFill>
          <a:ln>
            <a:noFill/>
          </a:ln>
        </p:spPr>
      </p:sp>
      <p:sp>
        <p:nvSpPr>
          <p:cNvPr id="92" name="Shape 92"/>
          <p:cNvSpPr txBox="1"/>
          <p:nvPr/>
        </p:nvSpPr>
        <p:spPr>
          <a:xfrm>
            <a:off x="1358513" y="1388500"/>
            <a:ext cx="1934400" cy="467700"/>
          </a:xfrm>
          <a:prstGeom prst="rect">
            <a:avLst/>
          </a:prstGeom>
          <a:noFill/>
          <a:ln>
            <a:noFill/>
          </a:ln>
        </p:spPr>
        <p:txBody>
          <a:bodyPr wrap="square" lIns="91425" tIns="91425" rIns="91425" bIns="91425" anchor="t" anchorCtr="0">
            <a:noAutofit/>
          </a:bodyPr>
          <a:lstStyle/>
          <a:p>
            <a:pPr marL="0" lvl="0" indent="0" algn="ctr">
              <a:spcBef>
                <a:spcPts val="0"/>
              </a:spcBef>
              <a:spcAft>
                <a:spcPts val="0"/>
              </a:spcAft>
              <a:buNone/>
            </a:pPr>
            <a:r>
              <a:rPr lang="en"/>
              <a:t>Before training</a:t>
            </a:r>
            <a:endParaRPr/>
          </a:p>
        </p:txBody>
      </p:sp>
      <p:sp>
        <p:nvSpPr>
          <p:cNvPr id="93" name="Shape 93"/>
          <p:cNvSpPr txBox="1"/>
          <p:nvPr/>
        </p:nvSpPr>
        <p:spPr>
          <a:xfrm>
            <a:off x="5718100" y="1388500"/>
            <a:ext cx="1934400" cy="467700"/>
          </a:xfrm>
          <a:prstGeom prst="rect">
            <a:avLst/>
          </a:prstGeom>
          <a:noFill/>
          <a:ln>
            <a:noFill/>
          </a:ln>
        </p:spPr>
        <p:txBody>
          <a:bodyPr wrap="square" lIns="91425" tIns="91425" rIns="91425" bIns="91425" anchor="t" anchorCtr="0">
            <a:noAutofit/>
          </a:bodyPr>
          <a:lstStyle/>
          <a:p>
            <a:pPr marL="0" lvl="0" indent="0" algn="ctr" rtl="0">
              <a:spcBef>
                <a:spcPts val="0"/>
              </a:spcBef>
              <a:spcAft>
                <a:spcPts val="0"/>
              </a:spcAft>
              <a:buNone/>
            </a:pPr>
            <a:r>
              <a:rPr lang="en"/>
              <a:t>After training</a:t>
            </a:r>
            <a:endParaRPr/>
          </a:p>
        </p:txBody>
      </p:sp>
      <p:sp>
        <p:nvSpPr>
          <p:cNvPr id="94" name="Shape 94"/>
          <p:cNvSpPr txBox="1"/>
          <p:nvPr/>
        </p:nvSpPr>
        <p:spPr>
          <a:xfrm>
            <a:off x="6897900" y="326575"/>
            <a:ext cx="1934400" cy="467700"/>
          </a:xfrm>
          <a:prstGeom prst="rect">
            <a:avLst/>
          </a:prstGeom>
          <a:noFill/>
          <a:ln>
            <a:noFill/>
          </a:ln>
        </p:spPr>
        <p:txBody>
          <a:bodyPr wrap="square" lIns="91425" tIns="91425" rIns="91425" bIns="91425" anchor="t" anchorCtr="0">
            <a:noAutofit/>
          </a:bodyPr>
          <a:lstStyle/>
          <a:p>
            <a:pPr marL="0" lvl="0" indent="0" algn="r" rtl="0">
              <a:spcBef>
                <a:spcPts val="0"/>
              </a:spcBef>
              <a:spcAft>
                <a:spcPts val="0"/>
              </a:spcAft>
              <a:buNone/>
            </a:pPr>
            <a:r>
              <a:rPr lang="en"/>
              <a:t>MLP, 1 hidden layer, 200 units, relu</a:t>
            </a:r>
            <a:endParaRPr/>
          </a:p>
        </p:txBody>
      </p:sp>
      <p:sp>
        <p:nvSpPr>
          <p:cNvPr id="95" name="Shape 95" title="openaigym.video.0.8268.video000001.mp4">
            <a:hlinkClick r:id="rId5"/>
          </p:cNvPr>
          <p:cNvSpPr/>
          <p:nvPr/>
        </p:nvSpPr>
        <p:spPr>
          <a:xfrm>
            <a:off x="5091525" y="1797200"/>
            <a:ext cx="3187576" cy="2390675"/>
          </a:xfrm>
          <a:prstGeom prst="rect">
            <a:avLst/>
          </a:prstGeom>
          <a:blipFill>
            <a:blip r:embed="rId6">
              <a:alphaModFix/>
            </a:blip>
            <a:stretch>
              <a:fillRect/>
            </a:stretch>
          </a:blipFill>
          <a:ln>
            <a:noFill/>
          </a:ln>
        </p:spPr>
      </p:sp>
      <p:sp>
        <p:nvSpPr>
          <p:cNvPr id="96" name="Shape 96"/>
          <p:cNvSpPr txBox="1">
            <a:spLocks noGrp="1"/>
          </p:cNvSpPr>
          <p:nvPr>
            <p:ph type="title"/>
          </p:nvPr>
        </p:nvSpPr>
        <p:spPr>
          <a:xfrm>
            <a:off x="311700" y="140225"/>
            <a:ext cx="8520600" cy="5727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sz="2000"/>
              <a:t>Best model performance</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140225"/>
            <a:ext cx="8520600" cy="5727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sz="2000"/>
              <a:t>Best model</a:t>
            </a:r>
            <a:endParaRPr sz="2000"/>
          </a:p>
        </p:txBody>
      </p:sp>
      <p:pic>
        <p:nvPicPr>
          <p:cNvPr id="102" name="Shape 102" descr="best_model.png"/>
          <p:cNvPicPr preferRelativeResize="0"/>
          <p:nvPr/>
        </p:nvPicPr>
        <p:blipFill>
          <a:blip r:embed="rId3">
            <a:alphaModFix/>
          </a:blip>
          <a:stretch>
            <a:fillRect/>
          </a:stretch>
        </p:blipFill>
        <p:spPr>
          <a:xfrm>
            <a:off x="1799925" y="1190225"/>
            <a:ext cx="5413026" cy="368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514350" y="2534575"/>
            <a:ext cx="1966200" cy="572700"/>
          </a:xfrm>
          <a:prstGeom prst="rect">
            <a:avLst/>
          </a:prstGeom>
        </p:spPr>
        <p:txBody>
          <a:bodyPr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200"/>
              <a:t>More frequent updates lead to better learning* </a:t>
            </a:r>
            <a:endParaRPr sz="1200"/>
          </a:p>
        </p:txBody>
      </p:sp>
      <p:pic>
        <p:nvPicPr>
          <p:cNvPr id="108" name="Shape 108" descr="reward_batch_size_effect.png"/>
          <p:cNvPicPr preferRelativeResize="0"/>
          <p:nvPr/>
        </p:nvPicPr>
        <p:blipFill rotWithShape="1">
          <a:blip r:embed="rId3">
            <a:alphaModFix/>
          </a:blip>
          <a:srcRect r="7749"/>
          <a:stretch/>
        </p:blipFill>
        <p:spPr>
          <a:xfrm>
            <a:off x="1286825" y="645700"/>
            <a:ext cx="2156675" cy="1843225"/>
          </a:xfrm>
          <a:prstGeom prst="rect">
            <a:avLst/>
          </a:prstGeom>
          <a:noFill/>
          <a:ln>
            <a:noFill/>
          </a:ln>
        </p:spPr>
      </p:pic>
      <p:sp>
        <p:nvSpPr>
          <p:cNvPr id="109" name="Shape 109"/>
          <p:cNvSpPr txBox="1">
            <a:spLocks noGrp="1"/>
          </p:cNvSpPr>
          <p:nvPr>
            <p:ph type="title"/>
          </p:nvPr>
        </p:nvSpPr>
        <p:spPr>
          <a:xfrm>
            <a:off x="311700" y="140225"/>
            <a:ext cx="8520600" cy="5727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sz="2000"/>
              <a:t>Model comparison</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514350" y="2534575"/>
            <a:ext cx="1966200" cy="572700"/>
          </a:xfrm>
          <a:prstGeom prst="rect">
            <a:avLst/>
          </a:prstGeom>
        </p:spPr>
        <p:txBody>
          <a:bodyPr wrap="square" lIns="91425" tIns="91425" rIns="91425" bIns="91425" anchor="t" anchorCtr="0">
            <a:noAutofit/>
          </a:bodyPr>
          <a:lstStyle/>
          <a:p>
            <a:pPr marL="0" lvl="0" indent="0" algn="ctr" rtl="0">
              <a:spcBef>
                <a:spcPts val="0"/>
              </a:spcBef>
              <a:spcAft>
                <a:spcPts val="0"/>
              </a:spcAft>
              <a:buNone/>
            </a:pPr>
            <a:r>
              <a:rPr lang="en" sz="1200"/>
              <a:t>More frequent updates lead to better learning* </a:t>
            </a:r>
            <a:endParaRPr sz="1200"/>
          </a:p>
        </p:txBody>
      </p:sp>
      <p:pic>
        <p:nvPicPr>
          <p:cNvPr id="115" name="Shape 115" descr="cnn_mlp_reward.png"/>
          <p:cNvPicPr preferRelativeResize="0"/>
          <p:nvPr/>
        </p:nvPicPr>
        <p:blipFill rotWithShape="1">
          <a:blip r:embed="rId3">
            <a:alphaModFix/>
          </a:blip>
          <a:srcRect r="7791"/>
          <a:stretch/>
        </p:blipFill>
        <p:spPr>
          <a:xfrm>
            <a:off x="3480550" y="620850"/>
            <a:ext cx="2322188" cy="1892925"/>
          </a:xfrm>
          <a:prstGeom prst="rect">
            <a:avLst/>
          </a:prstGeom>
          <a:noFill/>
          <a:ln>
            <a:noFill/>
          </a:ln>
        </p:spPr>
      </p:pic>
      <p:pic>
        <p:nvPicPr>
          <p:cNvPr id="116" name="Shape 116" descr="reward_batch_size_effect.png"/>
          <p:cNvPicPr preferRelativeResize="0"/>
          <p:nvPr/>
        </p:nvPicPr>
        <p:blipFill rotWithShape="1">
          <a:blip r:embed="rId4">
            <a:alphaModFix/>
          </a:blip>
          <a:srcRect r="7749"/>
          <a:stretch/>
        </p:blipFill>
        <p:spPr>
          <a:xfrm>
            <a:off x="1286825" y="645700"/>
            <a:ext cx="2156675" cy="1843225"/>
          </a:xfrm>
          <a:prstGeom prst="rect">
            <a:avLst/>
          </a:prstGeom>
          <a:noFill/>
          <a:ln>
            <a:noFill/>
          </a:ln>
        </p:spPr>
      </p:pic>
      <p:sp>
        <p:nvSpPr>
          <p:cNvPr id="117" name="Shape 117"/>
          <p:cNvSpPr txBox="1"/>
          <p:nvPr/>
        </p:nvSpPr>
        <p:spPr>
          <a:xfrm>
            <a:off x="3696375" y="2534575"/>
            <a:ext cx="2156700" cy="572700"/>
          </a:xfrm>
          <a:prstGeom prst="rect">
            <a:avLst/>
          </a:prstGeom>
          <a:noFill/>
          <a:ln>
            <a:noFill/>
          </a:ln>
        </p:spPr>
        <p:txBody>
          <a:bodyPr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Simpler model converges more gradually*</a:t>
            </a:r>
            <a:endParaRPr sz="1200">
              <a:solidFill>
                <a:schemeClr val="dk1"/>
              </a:solidFill>
            </a:endParaRPr>
          </a:p>
        </p:txBody>
      </p:sp>
      <p:sp>
        <p:nvSpPr>
          <p:cNvPr id="118" name="Shape 118"/>
          <p:cNvSpPr txBox="1">
            <a:spLocks noGrp="1"/>
          </p:cNvSpPr>
          <p:nvPr>
            <p:ph type="title"/>
          </p:nvPr>
        </p:nvSpPr>
        <p:spPr>
          <a:xfrm>
            <a:off x="311700" y="140225"/>
            <a:ext cx="8520600" cy="5727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sz="2000"/>
              <a:t>Model comparison</a:t>
            </a:r>
            <a:endParaRPr sz="2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986</Words>
  <Application>Microsoft Office PowerPoint</Application>
  <PresentationFormat>On-screen Show (16:9)</PresentationFormat>
  <Paragraphs>100</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Pong deepRL</vt:lpstr>
      <vt:lpstr>Problem statement</vt:lpstr>
      <vt:lpstr>Learning policy: policy gradient </vt:lpstr>
      <vt:lpstr>Learning policy: deep Q-learning </vt:lpstr>
      <vt:lpstr>Outline </vt:lpstr>
      <vt:lpstr>Best model performance</vt:lpstr>
      <vt:lpstr>Best model</vt:lpstr>
      <vt:lpstr>More frequent updates lead to better learning* </vt:lpstr>
      <vt:lpstr>More frequent updates lead to better learning* </vt:lpstr>
      <vt:lpstr>More frequent updates lead to better learning* </vt:lpstr>
      <vt:lpstr>More frequent updates lead to better learning* </vt:lpstr>
      <vt:lpstr>GPU vs CPU training </vt:lpstr>
      <vt:lpstr>GPU vs CPU training </vt:lpstr>
      <vt:lpstr>GPU vs CPU training </vt:lpstr>
      <vt:lpstr>Future work </vt:lpstr>
      <vt:lpstr>Batch normalization issues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Pong deepRL</dc:title>
  <cp:lastModifiedBy>Julia Immiora</cp:lastModifiedBy>
  <cp:revision>1</cp:revision>
  <dcterms:modified xsi:type="dcterms:W3CDTF">2018-12-19T16:12:00Z</dcterms:modified>
</cp:coreProperties>
</file>