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1"/>
  </p:notesMasterIdLst>
  <p:sldIdLst>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D2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5C134-45BB-43AF-9392-136948452EC0}"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BAC84-206D-4BB9-BBFF-07F179D4E01D}" type="slidenum">
              <a:rPr lang="en-IN" smtClean="0"/>
              <a:t>‹#›</a:t>
            </a:fld>
            <a:endParaRPr lang="en-IN"/>
          </a:p>
        </p:txBody>
      </p:sp>
    </p:spTree>
    <p:extLst>
      <p:ext uri="{BB962C8B-B14F-4D97-AF65-F5344CB8AC3E}">
        <p14:creationId xmlns:p14="http://schemas.microsoft.com/office/powerpoint/2010/main" val="2622736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0BAC84-206D-4BB9-BBFF-07F179D4E01D}" type="slidenum">
              <a:rPr lang="en-IN" smtClean="0"/>
              <a:t>2</a:t>
            </a:fld>
            <a:endParaRPr lang="en-IN"/>
          </a:p>
        </p:txBody>
      </p:sp>
    </p:spTree>
    <p:extLst>
      <p:ext uri="{BB962C8B-B14F-4D97-AF65-F5344CB8AC3E}">
        <p14:creationId xmlns:p14="http://schemas.microsoft.com/office/powerpoint/2010/main" val="905761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5D14C-2737-34E8-D218-DF10A2E6EF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13B3A0-CA93-E2E0-F880-F212B7446E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4AEF0B-4D2D-7710-C5A6-1F095CFEFE5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1264719-B1F4-75D2-F4AB-1BD80AE50DC7}"/>
              </a:ext>
            </a:extLst>
          </p:cNvPr>
          <p:cNvSpPr>
            <a:spLocks noGrp="1"/>
          </p:cNvSpPr>
          <p:nvPr>
            <p:ph type="sldNum" sz="quarter" idx="5"/>
          </p:nvPr>
        </p:nvSpPr>
        <p:spPr/>
        <p:txBody>
          <a:bodyPr/>
          <a:lstStyle/>
          <a:p>
            <a:fld id="{440BAC84-206D-4BB9-BBFF-07F179D4E01D}" type="slidenum">
              <a:rPr lang="en-IN" smtClean="0"/>
              <a:t>11</a:t>
            </a:fld>
            <a:endParaRPr lang="en-IN"/>
          </a:p>
        </p:txBody>
      </p:sp>
    </p:spTree>
    <p:extLst>
      <p:ext uri="{BB962C8B-B14F-4D97-AF65-F5344CB8AC3E}">
        <p14:creationId xmlns:p14="http://schemas.microsoft.com/office/powerpoint/2010/main" val="581443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33A8D-7922-CD1B-8FEF-42270D59D8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72849D-8DAB-E688-06BD-D72232F88B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92305E-D42F-FAC2-CA7D-94794C5D8B6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1AEEA76-0FA3-BFFE-6E5F-B63A8CCFA1D7}"/>
              </a:ext>
            </a:extLst>
          </p:cNvPr>
          <p:cNvSpPr>
            <a:spLocks noGrp="1"/>
          </p:cNvSpPr>
          <p:nvPr>
            <p:ph type="sldNum" sz="quarter" idx="5"/>
          </p:nvPr>
        </p:nvSpPr>
        <p:spPr/>
        <p:txBody>
          <a:bodyPr/>
          <a:lstStyle/>
          <a:p>
            <a:fld id="{440BAC84-206D-4BB9-BBFF-07F179D4E01D}" type="slidenum">
              <a:rPr lang="en-IN" smtClean="0"/>
              <a:t>12</a:t>
            </a:fld>
            <a:endParaRPr lang="en-IN"/>
          </a:p>
        </p:txBody>
      </p:sp>
    </p:spTree>
    <p:extLst>
      <p:ext uri="{BB962C8B-B14F-4D97-AF65-F5344CB8AC3E}">
        <p14:creationId xmlns:p14="http://schemas.microsoft.com/office/powerpoint/2010/main" val="279825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7BD73-7733-9528-0D14-13BD8F8CA6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9999D9-9982-2F04-A33B-B96C0B2091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909A3F-AEAE-ACCB-724D-CD83E7E9FCC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EC5D594-066E-7677-5D6A-AC0837EA80A2}"/>
              </a:ext>
            </a:extLst>
          </p:cNvPr>
          <p:cNvSpPr>
            <a:spLocks noGrp="1"/>
          </p:cNvSpPr>
          <p:nvPr>
            <p:ph type="sldNum" sz="quarter" idx="5"/>
          </p:nvPr>
        </p:nvSpPr>
        <p:spPr/>
        <p:txBody>
          <a:bodyPr/>
          <a:lstStyle/>
          <a:p>
            <a:fld id="{440BAC84-206D-4BB9-BBFF-07F179D4E01D}" type="slidenum">
              <a:rPr lang="en-IN" smtClean="0"/>
              <a:t>13</a:t>
            </a:fld>
            <a:endParaRPr lang="en-IN"/>
          </a:p>
        </p:txBody>
      </p:sp>
    </p:spTree>
    <p:extLst>
      <p:ext uri="{BB962C8B-B14F-4D97-AF65-F5344CB8AC3E}">
        <p14:creationId xmlns:p14="http://schemas.microsoft.com/office/powerpoint/2010/main" val="222139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6F5A4-E9B9-104D-FBF0-9D32E8E919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5BC103-8732-08E4-C9E6-47FDD4EEFC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654D08-EF1F-F6CC-1DB9-8BCAE7282B5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E8128E7-C119-FBE9-1440-5221548763F6}"/>
              </a:ext>
            </a:extLst>
          </p:cNvPr>
          <p:cNvSpPr>
            <a:spLocks noGrp="1"/>
          </p:cNvSpPr>
          <p:nvPr>
            <p:ph type="sldNum" sz="quarter" idx="5"/>
          </p:nvPr>
        </p:nvSpPr>
        <p:spPr/>
        <p:txBody>
          <a:bodyPr/>
          <a:lstStyle/>
          <a:p>
            <a:fld id="{440BAC84-206D-4BB9-BBFF-07F179D4E01D}" type="slidenum">
              <a:rPr lang="en-IN" smtClean="0"/>
              <a:t>14</a:t>
            </a:fld>
            <a:endParaRPr lang="en-IN"/>
          </a:p>
        </p:txBody>
      </p:sp>
    </p:spTree>
    <p:extLst>
      <p:ext uri="{BB962C8B-B14F-4D97-AF65-F5344CB8AC3E}">
        <p14:creationId xmlns:p14="http://schemas.microsoft.com/office/powerpoint/2010/main" val="3184394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60282-8A94-9032-B58D-B541394E44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3714CF-6831-DB56-C13C-7B37923898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C2D5B8-60F0-69BD-39F4-54EFB1D6923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682A2AB-D7AE-D42F-48EB-29F1ACD4986C}"/>
              </a:ext>
            </a:extLst>
          </p:cNvPr>
          <p:cNvSpPr>
            <a:spLocks noGrp="1"/>
          </p:cNvSpPr>
          <p:nvPr>
            <p:ph type="sldNum" sz="quarter" idx="5"/>
          </p:nvPr>
        </p:nvSpPr>
        <p:spPr/>
        <p:txBody>
          <a:bodyPr/>
          <a:lstStyle/>
          <a:p>
            <a:fld id="{440BAC84-206D-4BB9-BBFF-07F179D4E01D}" type="slidenum">
              <a:rPr lang="en-IN" smtClean="0"/>
              <a:t>15</a:t>
            </a:fld>
            <a:endParaRPr lang="en-IN"/>
          </a:p>
        </p:txBody>
      </p:sp>
    </p:spTree>
    <p:extLst>
      <p:ext uri="{BB962C8B-B14F-4D97-AF65-F5344CB8AC3E}">
        <p14:creationId xmlns:p14="http://schemas.microsoft.com/office/powerpoint/2010/main" val="31483298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7B981-1210-F003-6FDC-107712966B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ABA8CE-AE3F-E4E6-61B8-D96CA1A357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41E153-7632-1C5D-2D3F-0EA14C60E97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63C1447-3F91-D577-1687-7A4AE303920F}"/>
              </a:ext>
            </a:extLst>
          </p:cNvPr>
          <p:cNvSpPr>
            <a:spLocks noGrp="1"/>
          </p:cNvSpPr>
          <p:nvPr>
            <p:ph type="sldNum" sz="quarter" idx="5"/>
          </p:nvPr>
        </p:nvSpPr>
        <p:spPr/>
        <p:txBody>
          <a:bodyPr/>
          <a:lstStyle/>
          <a:p>
            <a:fld id="{440BAC84-206D-4BB9-BBFF-07F179D4E01D}" type="slidenum">
              <a:rPr lang="en-IN" smtClean="0"/>
              <a:t>16</a:t>
            </a:fld>
            <a:endParaRPr lang="en-IN"/>
          </a:p>
        </p:txBody>
      </p:sp>
    </p:spTree>
    <p:extLst>
      <p:ext uri="{BB962C8B-B14F-4D97-AF65-F5344CB8AC3E}">
        <p14:creationId xmlns:p14="http://schemas.microsoft.com/office/powerpoint/2010/main" val="246351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9340A-6A0E-E502-3AD8-7D5496C056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71D4CD-A286-FA92-45AD-2F30BF671F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A4D2CD-0E61-6524-82DA-92F16939A18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3AFD947-E77D-3D14-65C4-A57FCF1786B6}"/>
              </a:ext>
            </a:extLst>
          </p:cNvPr>
          <p:cNvSpPr>
            <a:spLocks noGrp="1"/>
          </p:cNvSpPr>
          <p:nvPr>
            <p:ph type="sldNum" sz="quarter" idx="5"/>
          </p:nvPr>
        </p:nvSpPr>
        <p:spPr/>
        <p:txBody>
          <a:bodyPr/>
          <a:lstStyle/>
          <a:p>
            <a:fld id="{440BAC84-206D-4BB9-BBFF-07F179D4E01D}" type="slidenum">
              <a:rPr lang="en-IN" smtClean="0"/>
              <a:t>17</a:t>
            </a:fld>
            <a:endParaRPr lang="en-IN"/>
          </a:p>
        </p:txBody>
      </p:sp>
    </p:spTree>
    <p:extLst>
      <p:ext uri="{BB962C8B-B14F-4D97-AF65-F5344CB8AC3E}">
        <p14:creationId xmlns:p14="http://schemas.microsoft.com/office/powerpoint/2010/main" val="963077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4A40B-AACC-1B02-4E3A-AD353FA130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795250-7577-5E0C-CA40-E2DA897134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881F6D-9A2A-3770-4D5B-C95C828A136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1321E23-4B29-CDB0-A2C7-C600E1B6712D}"/>
              </a:ext>
            </a:extLst>
          </p:cNvPr>
          <p:cNvSpPr>
            <a:spLocks noGrp="1"/>
          </p:cNvSpPr>
          <p:nvPr>
            <p:ph type="sldNum" sz="quarter" idx="5"/>
          </p:nvPr>
        </p:nvSpPr>
        <p:spPr/>
        <p:txBody>
          <a:bodyPr/>
          <a:lstStyle/>
          <a:p>
            <a:fld id="{440BAC84-206D-4BB9-BBFF-07F179D4E01D}" type="slidenum">
              <a:rPr lang="en-IN" smtClean="0"/>
              <a:t>18</a:t>
            </a:fld>
            <a:endParaRPr lang="en-IN"/>
          </a:p>
        </p:txBody>
      </p:sp>
    </p:spTree>
    <p:extLst>
      <p:ext uri="{BB962C8B-B14F-4D97-AF65-F5344CB8AC3E}">
        <p14:creationId xmlns:p14="http://schemas.microsoft.com/office/powerpoint/2010/main" val="2735518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DE5BF-91E4-F807-6787-BE17C7456D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75322B-AB6D-2F48-9F30-6388C97E07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A03E1A-054E-39BB-6453-F267639DB05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338E475-19A2-E450-DB88-B40D00EFF5E7}"/>
              </a:ext>
            </a:extLst>
          </p:cNvPr>
          <p:cNvSpPr>
            <a:spLocks noGrp="1"/>
          </p:cNvSpPr>
          <p:nvPr>
            <p:ph type="sldNum" sz="quarter" idx="5"/>
          </p:nvPr>
        </p:nvSpPr>
        <p:spPr/>
        <p:txBody>
          <a:bodyPr/>
          <a:lstStyle/>
          <a:p>
            <a:fld id="{440BAC84-206D-4BB9-BBFF-07F179D4E01D}" type="slidenum">
              <a:rPr lang="en-IN" smtClean="0"/>
              <a:t>19</a:t>
            </a:fld>
            <a:endParaRPr lang="en-IN"/>
          </a:p>
        </p:txBody>
      </p:sp>
    </p:spTree>
    <p:extLst>
      <p:ext uri="{BB962C8B-B14F-4D97-AF65-F5344CB8AC3E}">
        <p14:creationId xmlns:p14="http://schemas.microsoft.com/office/powerpoint/2010/main" val="4262423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E2F48-1537-9A84-068E-B02DA29771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70BA2A-0B37-A02A-6766-ADE238BE9A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E5DFC5-6134-0F11-B6E4-B5E0FDC8EC6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1974C71-B353-B114-5090-A557DD6D89FF}"/>
              </a:ext>
            </a:extLst>
          </p:cNvPr>
          <p:cNvSpPr>
            <a:spLocks noGrp="1"/>
          </p:cNvSpPr>
          <p:nvPr>
            <p:ph type="sldNum" sz="quarter" idx="5"/>
          </p:nvPr>
        </p:nvSpPr>
        <p:spPr/>
        <p:txBody>
          <a:bodyPr/>
          <a:lstStyle/>
          <a:p>
            <a:fld id="{440BAC84-206D-4BB9-BBFF-07F179D4E01D}" type="slidenum">
              <a:rPr lang="en-IN" smtClean="0"/>
              <a:t>20</a:t>
            </a:fld>
            <a:endParaRPr lang="en-IN"/>
          </a:p>
        </p:txBody>
      </p:sp>
    </p:spTree>
    <p:extLst>
      <p:ext uri="{BB962C8B-B14F-4D97-AF65-F5344CB8AC3E}">
        <p14:creationId xmlns:p14="http://schemas.microsoft.com/office/powerpoint/2010/main" val="3749329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3E4BD-62B4-DB46-5A6C-598DD54099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3FB30E-D6B4-D624-C497-BD5801E09C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CCA61F-D8F4-6BB7-5923-BFDFD04A96B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76103FC-20A3-3C37-1822-8FE829F6742B}"/>
              </a:ext>
            </a:extLst>
          </p:cNvPr>
          <p:cNvSpPr>
            <a:spLocks noGrp="1"/>
          </p:cNvSpPr>
          <p:nvPr>
            <p:ph type="sldNum" sz="quarter" idx="5"/>
          </p:nvPr>
        </p:nvSpPr>
        <p:spPr/>
        <p:txBody>
          <a:bodyPr/>
          <a:lstStyle/>
          <a:p>
            <a:fld id="{440BAC84-206D-4BB9-BBFF-07F179D4E01D}" type="slidenum">
              <a:rPr lang="en-IN" smtClean="0"/>
              <a:t>3</a:t>
            </a:fld>
            <a:endParaRPr lang="en-IN"/>
          </a:p>
        </p:txBody>
      </p:sp>
    </p:spTree>
    <p:extLst>
      <p:ext uri="{BB962C8B-B14F-4D97-AF65-F5344CB8AC3E}">
        <p14:creationId xmlns:p14="http://schemas.microsoft.com/office/powerpoint/2010/main" val="2716668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9D8F2-0679-C296-CB30-80A79BAFB0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5B885D-0ADB-B230-8361-D58599ECC3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1F04FA-D28C-0ABC-357B-6FAE97136E1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475006C-826D-06AA-C7BB-C2E3C9D0FA6B}"/>
              </a:ext>
            </a:extLst>
          </p:cNvPr>
          <p:cNvSpPr>
            <a:spLocks noGrp="1"/>
          </p:cNvSpPr>
          <p:nvPr>
            <p:ph type="sldNum" sz="quarter" idx="5"/>
          </p:nvPr>
        </p:nvSpPr>
        <p:spPr/>
        <p:txBody>
          <a:bodyPr/>
          <a:lstStyle/>
          <a:p>
            <a:fld id="{440BAC84-206D-4BB9-BBFF-07F179D4E01D}" type="slidenum">
              <a:rPr lang="en-IN" smtClean="0"/>
              <a:t>21</a:t>
            </a:fld>
            <a:endParaRPr lang="en-IN"/>
          </a:p>
        </p:txBody>
      </p:sp>
    </p:spTree>
    <p:extLst>
      <p:ext uri="{BB962C8B-B14F-4D97-AF65-F5344CB8AC3E}">
        <p14:creationId xmlns:p14="http://schemas.microsoft.com/office/powerpoint/2010/main" val="1005128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12238-6A88-EB94-A3AF-64E2541BC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DC6B2D-D05D-8A86-2B44-D86E064307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D5078C-18B8-DDB2-A8F0-BB8EE2FD952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8515429-C44E-EA32-34DE-E12E7D823A9A}"/>
              </a:ext>
            </a:extLst>
          </p:cNvPr>
          <p:cNvSpPr>
            <a:spLocks noGrp="1"/>
          </p:cNvSpPr>
          <p:nvPr>
            <p:ph type="sldNum" sz="quarter" idx="5"/>
          </p:nvPr>
        </p:nvSpPr>
        <p:spPr/>
        <p:txBody>
          <a:bodyPr/>
          <a:lstStyle/>
          <a:p>
            <a:fld id="{440BAC84-206D-4BB9-BBFF-07F179D4E01D}" type="slidenum">
              <a:rPr lang="en-IN" smtClean="0"/>
              <a:t>22</a:t>
            </a:fld>
            <a:endParaRPr lang="en-IN"/>
          </a:p>
        </p:txBody>
      </p:sp>
    </p:spTree>
    <p:extLst>
      <p:ext uri="{BB962C8B-B14F-4D97-AF65-F5344CB8AC3E}">
        <p14:creationId xmlns:p14="http://schemas.microsoft.com/office/powerpoint/2010/main" val="3046676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B8EAA-CB7E-D331-692D-5E8E03D7BF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745E4A-910D-62AB-83D7-4E63B33D6D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5287A2-804B-11FE-65D5-51C506C67A3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AFCF04B-21D1-402F-155E-7175323D21BC}"/>
              </a:ext>
            </a:extLst>
          </p:cNvPr>
          <p:cNvSpPr>
            <a:spLocks noGrp="1"/>
          </p:cNvSpPr>
          <p:nvPr>
            <p:ph type="sldNum" sz="quarter" idx="5"/>
          </p:nvPr>
        </p:nvSpPr>
        <p:spPr/>
        <p:txBody>
          <a:bodyPr/>
          <a:lstStyle/>
          <a:p>
            <a:fld id="{440BAC84-206D-4BB9-BBFF-07F179D4E01D}" type="slidenum">
              <a:rPr lang="en-IN" smtClean="0"/>
              <a:t>23</a:t>
            </a:fld>
            <a:endParaRPr lang="en-IN"/>
          </a:p>
        </p:txBody>
      </p:sp>
    </p:spTree>
    <p:extLst>
      <p:ext uri="{BB962C8B-B14F-4D97-AF65-F5344CB8AC3E}">
        <p14:creationId xmlns:p14="http://schemas.microsoft.com/office/powerpoint/2010/main" val="3635906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24CDF-C990-8CBE-C09F-D0E321B5F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EC8E77-3FA0-D825-7865-1D59713F2C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8D7613-E0E9-5746-1A49-A2E2528A769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DAB0813-1A94-C7D8-DC97-94C4622BEAE3}"/>
              </a:ext>
            </a:extLst>
          </p:cNvPr>
          <p:cNvSpPr>
            <a:spLocks noGrp="1"/>
          </p:cNvSpPr>
          <p:nvPr>
            <p:ph type="sldNum" sz="quarter" idx="5"/>
          </p:nvPr>
        </p:nvSpPr>
        <p:spPr/>
        <p:txBody>
          <a:bodyPr/>
          <a:lstStyle/>
          <a:p>
            <a:fld id="{440BAC84-206D-4BB9-BBFF-07F179D4E01D}" type="slidenum">
              <a:rPr lang="en-IN" smtClean="0"/>
              <a:t>24</a:t>
            </a:fld>
            <a:endParaRPr lang="en-IN"/>
          </a:p>
        </p:txBody>
      </p:sp>
    </p:spTree>
    <p:extLst>
      <p:ext uri="{BB962C8B-B14F-4D97-AF65-F5344CB8AC3E}">
        <p14:creationId xmlns:p14="http://schemas.microsoft.com/office/powerpoint/2010/main" val="32685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99165-FD50-DB02-D3C8-7CB920F77B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4AB202-1E92-7076-C53A-BF5878DF34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70D1F9-99CB-0F0A-0565-445DDEB0439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0EAFA21-E7E1-DF06-B286-CD318CBF30CD}"/>
              </a:ext>
            </a:extLst>
          </p:cNvPr>
          <p:cNvSpPr>
            <a:spLocks noGrp="1"/>
          </p:cNvSpPr>
          <p:nvPr>
            <p:ph type="sldNum" sz="quarter" idx="5"/>
          </p:nvPr>
        </p:nvSpPr>
        <p:spPr/>
        <p:txBody>
          <a:bodyPr/>
          <a:lstStyle/>
          <a:p>
            <a:fld id="{440BAC84-206D-4BB9-BBFF-07F179D4E01D}" type="slidenum">
              <a:rPr lang="en-IN" smtClean="0"/>
              <a:t>25</a:t>
            </a:fld>
            <a:endParaRPr lang="en-IN"/>
          </a:p>
        </p:txBody>
      </p:sp>
    </p:spTree>
    <p:extLst>
      <p:ext uri="{BB962C8B-B14F-4D97-AF65-F5344CB8AC3E}">
        <p14:creationId xmlns:p14="http://schemas.microsoft.com/office/powerpoint/2010/main" val="3791360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14C49-2B4B-DFBF-7F4D-B91E287903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00158F-99C7-6730-B17E-2EBEA2E4E0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887FF0-44AA-DF61-7E68-DD24A050C15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4E815E5-E95F-58B1-CFAC-77AE96BE27FA}"/>
              </a:ext>
            </a:extLst>
          </p:cNvPr>
          <p:cNvSpPr>
            <a:spLocks noGrp="1"/>
          </p:cNvSpPr>
          <p:nvPr>
            <p:ph type="sldNum" sz="quarter" idx="5"/>
          </p:nvPr>
        </p:nvSpPr>
        <p:spPr/>
        <p:txBody>
          <a:bodyPr/>
          <a:lstStyle/>
          <a:p>
            <a:fld id="{440BAC84-206D-4BB9-BBFF-07F179D4E01D}" type="slidenum">
              <a:rPr lang="en-IN" smtClean="0"/>
              <a:t>26</a:t>
            </a:fld>
            <a:endParaRPr lang="en-IN"/>
          </a:p>
        </p:txBody>
      </p:sp>
    </p:spTree>
    <p:extLst>
      <p:ext uri="{BB962C8B-B14F-4D97-AF65-F5344CB8AC3E}">
        <p14:creationId xmlns:p14="http://schemas.microsoft.com/office/powerpoint/2010/main" val="2535894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7748F-1B41-4B03-E1F8-1A1BE1D0B2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899C95-0765-F00D-2B55-D16B92E9A3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C5E1F8-DE29-8073-FDF4-844FC70B525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AAF3201-1700-8D7C-1018-ADCEDCEF49A5}"/>
              </a:ext>
            </a:extLst>
          </p:cNvPr>
          <p:cNvSpPr>
            <a:spLocks noGrp="1"/>
          </p:cNvSpPr>
          <p:nvPr>
            <p:ph type="sldNum" sz="quarter" idx="5"/>
          </p:nvPr>
        </p:nvSpPr>
        <p:spPr/>
        <p:txBody>
          <a:bodyPr/>
          <a:lstStyle/>
          <a:p>
            <a:fld id="{440BAC84-206D-4BB9-BBFF-07F179D4E01D}" type="slidenum">
              <a:rPr lang="en-IN" smtClean="0"/>
              <a:t>27</a:t>
            </a:fld>
            <a:endParaRPr lang="en-IN"/>
          </a:p>
        </p:txBody>
      </p:sp>
    </p:spTree>
    <p:extLst>
      <p:ext uri="{BB962C8B-B14F-4D97-AF65-F5344CB8AC3E}">
        <p14:creationId xmlns:p14="http://schemas.microsoft.com/office/powerpoint/2010/main" val="2485907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9409B-EF08-DBDB-C4F4-947072D8F3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E44F82-CBC9-B30C-399F-68BF05E27D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BA8611-72B5-AE25-4345-68CF090CE2A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823B9CA-B98E-3176-8F85-97C883C22E5E}"/>
              </a:ext>
            </a:extLst>
          </p:cNvPr>
          <p:cNvSpPr>
            <a:spLocks noGrp="1"/>
          </p:cNvSpPr>
          <p:nvPr>
            <p:ph type="sldNum" sz="quarter" idx="5"/>
          </p:nvPr>
        </p:nvSpPr>
        <p:spPr/>
        <p:txBody>
          <a:bodyPr/>
          <a:lstStyle/>
          <a:p>
            <a:fld id="{440BAC84-206D-4BB9-BBFF-07F179D4E01D}" type="slidenum">
              <a:rPr lang="en-IN" smtClean="0"/>
              <a:t>28</a:t>
            </a:fld>
            <a:endParaRPr lang="en-IN"/>
          </a:p>
        </p:txBody>
      </p:sp>
    </p:spTree>
    <p:extLst>
      <p:ext uri="{BB962C8B-B14F-4D97-AF65-F5344CB8AC3E}">
        <p14:creationId xmlns:p14="http://schemas.microsoft.com/office/powerpoint/2010/main" val="35127731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C1717-E35C-914B-8D6A-B62287F26E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928842-23EA-AAD5-3778-850D92DB46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DC9589-B600-3C9A-DE18-F184ADB6E0B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D73FE1B-6231-F2C2-FD07-333A9CC3AD3B}"/>
              </a:ext>
            </a:extLst>
          </p:cNvPr>
          <p:cNvSpPr>
            <a:spLocks noGrp="1"/>
          </p:cNvSpPr>
          <p:nvPr>
            <p:ph type="sldNum" sz="quarter" idx="5"/>
          </p:nvPr>
        </p:nvSpPr>
        <p:spPr/>
        <p:txBody>
          <a:bodyPr/>
          <a:lstStyle/>
          <a:p>
            <a:fld id="{440BAC84-206D-4BB9-BBFF-07F179D4E01D}" type="slidenum">
              <a:rPr lang="en-IN" smtClean="0"/>
              <a:t>29</a:t>
            </a:fld>
            <a:endParaRPr lang="en-IN"/>
          </a:p>
        </p:txBody>
      </p:sp>
    </p:spTree>
    <p:extLst>
      <p:ext uri="{BB962C8B-B14F-4D97-AF65-F5344CB8AC3E}">
        <p14:creationId xmlns:p14="http://schemas.microsoft.com/office/powerpoint/2010/main" val="4130863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FA1DE-D283-69D6-48B3-9E9C200171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E67A53-09B1-0BD2-3C09-CB009FBE11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6193CC-05B3-EABD-0220-F0A07051E7E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AC3A82A-7A6C-F8AB-9F37-823C13ED34FE}"/>
              </a:ext>
            </a:extLst>
          </p:cNvPr>
          <p:cNvSpPr>
            <a:spLocks noGrp="1"/>
          </p:cNvSpPr>
          <p:nvPr>
            <p:ph type="sldNum" sz="quarter" idx="5"/>
          </p:nvPr>
        </p:nvSpPr>
        <p:spPr/>
        <p:txBody>
          <a:bodyPr/>
          <a:lstStyle/>
          <a:p>
            <a:fld id="{440BAC84-206D-4BB9-BBFF-07F179D4E01D}" type="slidenum">
              <a:rPr lang="en-IN" smtClean="0"/>
              <a:t>30</a:t>
            </a:fld>
            <a:endParaRPr lang="en-IN"/>
          </a:p>
        </p:txBody>
      </p:sp>
    </p:spTree>
    <p:extLst>
      <p:ext uri="{BB962C8B-B14F-4D97-AF65-F5344CB8AC3E}">
        <p14:creationId xmlns:p14="http://schemas.microsoft.com/office/powerpoint/2010/main" val="391116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D3712-C862-11FE-2292-DE46CE50A4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201C61-978E-1CF9-C7FE-BCF80375E2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343652-E6D5-0C9C-5956-D2029DEC499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5FFB99A-635B-7CD3-13C1-E75A9C519D6E}"/>
              </a:ext>
            </a:extLst>
          </p:cNvPr>
          <p:cNvSpPr>
            <a:spLocks noGrp="1"/>
          </p:cNvSpPr>
          <p:nvPr>
            <p:ph type="sldNum" sz="quarter" idx="5"/>
          </p:nvPr>
        </p:nvSpPr>
        <p:spPr/>
        <p:txBody>
          <a:bodyPr/>
          <a:lstStyle/>
          <a:p>
            <a:fld id="{440BAC84-206D-4BB9-BBFF-07F179D4E01D}" type="slidenum">
              <a:rPr lang="en-IN" smtClean="0"/>
              <a:t>4</a:t>
            </a:fld>
            <a:endParaRPr lang="en-IN"/>
          </a:p>
        </p:txBody>
      </p:sp>
    </p:spTree>
    <p:extLst>
      <p:ext uri="{BB962C8B-B14F-4D97-AF65-F5344CB8AC3E}">
        <p14:creationId xmlns:p14="http://schemas.microsoft.com/office/powerpoint/2010/main" val="41178520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51B40-FC72-F7CF-7790-165B62EE93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43DA0D-F5D8-DEDF-B103-68376BA35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66564E-5250-6CE3-0AB1-EAC42E40BB9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9C77D58-08D3-44E6-970D-00811E4C5529}"/>
              </a:ext>
            </a:extLst>
          </p:cNvPr>
          <p:cNvSpPr>
            <a:spLocks noGrp="1"/>
          </p:cNvSpPr>
          <p:nvPr>
            <p:ph type="sldNum" sz="quarter" idx="5"/>
          </p:nvPr>
        </p:nvSpPr>
        <p:spPr/>
        <p:txBody>
          <a:bodyPr/>
          <a:lstStyle/>
          <a:p>
            <a:fld id="{440BAC84-206D-4BB9-BBFF-07F179D4E01D}" type="slidenum">
              <a:rPr lang="en-IN" smtClean="0"/>
              <a:t>31</a:t>
            </a:fld>
            <a:endParaRPr lang="en-IN"/>
          </a:p>
        </p:txBody>
      </p:sp>
    </p:spTree>
    <p:extLst>
      <p:ext uri="{BB962C8B-B14F-4D97-AF65-F5344CB8AC3E}">
        <p14:creationId xmlns:p14="http://schemas.microsoft.com/office/powerpoint/2010/main" val="2793910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1F428-DEBD-AD48-090C-ADBBE8299F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DBC623-ED90-3AEE-3A60-F53F81B647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73DB35-33D7-8017-8C42-73479157EA5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1030163-365D-EB0B-1067-0181ACB81099}"/>
              </a:ext>
            </a:extLst>
          </p:cNvPr>
          <p:cNvSpPr>
            <a:spLocks noGrp="1"/>
          </p:cNvSpPr>
          <p:nvPr>
            <p:ph type="sldNum" sz="quarter" idx="5"/>
          </p:nvPr>
        </p:nvSpPr>
        <p:spPr/>
        <p:txBody>
          <a:bodyPr/>
          <a:lstStyle/>
          <a:p>
            <a:fld id="{440BAC84-206D-4BB9-BBFF-07F179D4E01D}" type="slidenum">
              <a:rPr lang="en-IN" smtClean="0"/>
              <a:t>32</a:t>
            </a:fld>
            <a:endParaRPr lang="en-IN"/>
          </a:p>
        </p:txBody>
      </p:sp>
    </p:spTree>
    <p:extLst>
      <p:ext uri="{BB962C8B-B14F-4D97-AF65-F5344CB8AC3E}">
        <p14:creationId xmlns:p14="http://schemas.microsoft.com/office/powerpoint/2010/main" val="1336450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79543-6BB4-69FB-1205-2BAE7C1FE3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1F68A6-2125-5F8B-9C63-0ED3E000E8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35946B-7682-3EF4-53D2-9EB42F3313C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9849A08-BF71-0114-C26E-EB53B3E74AA6}"/>
              </a:ext>
            </a:extLst>
          </p:cNvPr>
          <p:cNvSpPr>
            <a:spLocks noGrp="1"/>
          </p:cNvSpPr>
          <p:nvPr>
            <p:ph type="sldNum" sz="quarter" idx="5"/>
          </p:nvPr>
        </p:nvSpPr>
        <p:spPr/>
        <p:txBody>
          <a:bodyPr/>
          <a:lstStyle/>
          <a:p>
            <a:fld id="{440BAC84-206D-4BB9-BBFF-07F179D4E01D}" type="slidenum">
              <a:rPr lang="en-IN" smtClean="0"/>
              <a:t>33</a:t>
            </a:fld>
            <a:endParaRPr lang="en-IN"/>
          </a:p>
        </p:txBody>
      </p:sp>
    </p:spTree>
    <p:extLst>
      <p:ext uri="{BB962C8B-B14F-4D97-AF65-F5344CB8AC3E}">
        <p14:creationId xmlns:p14="http://schemas.microsoft.com/office/powerpoint/2010/main" val="1162405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A9A23-DB7C-6533-8656-BC160D08E5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31B5A3-C865-F4DD-F689-3AF41D5B2F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32D98C-3C15-EBD4-054B-F22CBDE38C4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6EB5910-0198-0742-1711-F1FBE9F32066}"/>
              </a:ext>
            </a:extLst>
          </p:cNvPr>
          <p:cNvSpPr>
            <a:spLocks noGrp="1"/>
          </p:cNvSpPr>
          <p:nvPr>
            <p:ph type="sldNum" sz="quarter" idx="5"/>
          </p:nvPr>
        </p:nvSpPr>
        <p:spPr/>
        <p:txBody>
          <a:bodyPr/>
          <a:lstStyle/>
          <a:p>
            <a:fld id="{440BAC84-206D-4BB9-BBFF-07F179D4E01D}" type="slidenum">
              <a:rPr lang="en-IN" smtClean="0"/>
              <a:t>34</a:t>
            </a:fld>
            <a:endParaRPr lang="en-IN"/>
          </a:p>
        </p:txBody>
      </p:sp>
    </p:spTree>
    <p:extLst>
      <p:ext uri="{BB962C8B-B14F-4D97-AF65-F5344CB8AC3E}">
        <p14:creationId xmlns:p14="http://schemas.microsoft.com/office/powerpoint/2010/main" val="29040199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2F015-D662-3147-7F91-3459AD76A9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E96EFC-EE25-567C-C0E7-B8E8D88C50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ECD4D4-03CB-4767-F6C9-8D074A22656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BF4F27E-0865-1D17-D507-57300FECC4EA}"/>
              </a:ext>
            </a:extLst>
          </p:cNvPr>
          <p:cNvSpPr>
            <a:spLocks noGrp="1"/>
          </p:cNvSpPr>
          <p:nvPr>
            <p:ph type="sldNum" sz="quarter" idx="5"/>
          </p:nvPr>
        </p:nvSpPr>
        <p:spPr/>
        <p:txBody>
          <a:bodyPr/>
          <a:lstStyle/>
          <a:p>
            <a:fld id="{440BAC84-206D-4BB9-BBFF-07F179D4E01D}" type="slidenum">
              <a:rPr lang="en-IN" smtClean="0"/>
              <a:t>35</a:t>
            </a:fld>
            <a:endParaRPr lang="en-IN"/>
          </a:p>
        </p:txBody>
      </p:sp>
    </p:spTree>
    <p:extLst>
      <p:ext uri="{BB962C8B-B14F-4D97-AF65-F5344CB8AC3E}">
        <p14:creationId xmlns:p14="http://schemas.microsoft.com/office/powerpoint/2010/main" val="357870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2D6ED-1863-8F4D-8B85-B06A5CA141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4AAE25-40B9-D114-AA34-9C22C6A152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AD8B64-E578-4D04-A467-EAA34F077C4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C49E4C4-8CD1-714D-AE6F-A50C8D93DB4C}"/>
              </a:ext>
            </a:extLst>
          </p:cNvPr>
          <p:cNvSpPr>
            <a:spLocks noGrp="1"/>
          </p:cNvSpPr>
          <p:nvPr>
            <p:ph type="sldNum" sz="quarter" idx="5"/>
          </p:nvPr>
        </p:nvSpPr>
        <p:spPr/>
        <p:txBody>
          <a:bodyPr/>
          <a:lstStyle/>
          <a:p>
            <a:fld id="{440BAC84-206D-4BB9-BBFF-07F179D4E01D}" type="slidenum">
              <a:rPr lang="en-IN" smtClean="0"/>
              <a:t>5</a:t>
            </a:fld>
            <a:endParaRPr lang="en-IN"/>
          </a:p>
        </p:txBody>
      </p:sp>
    </p:spTree>
    <p:extLst>
      <p:ext uri="{BB962C8B-B14F-4D97-AF65-F5344CB8AC3E}">
        <p14:creationId xmlns:p14="http://schemas.microsoft.com/office/powerpoint/2010/main" val="29672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5925B-8DCC-6C11-9403-3FABDFCA7B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3CDC9F-36D3-7244-D8AA-42483D6DB1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F8C58D-2A7E-24B1-C51C-A0FF4442B41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9590764-A582-A4DD-AB4B-373AE8A0F812}"/>
              </a:ext>
            </a:extLst>
          </p:cNvPr>
          <p:cNvSpPr>
            <a:spLocks noGrp="1"/>
          </p:cNvSpPr>
          <p:nvPr>
            <p:ph type="sldNum" sz="quarter" idx="5"/>
          </p:nvPr>
        </p:nvSpPr>
        <p:spPr/>
        <p:txBody>
          <a:bodyPr/>
          <a:lstStyle/>
          <a:p>
            <a:fld id="{440BAC84-206D-4BB9-BBFF-07F179D4E01D}" type="slidenum">
              <a:rPr lang="en-IN" smtClean="0"/>
              <a:t>6</a:t>
            </a:fld>
            <a:endParaRPr lang="en-IN"/>
          </a:p>
        </p:txBody>
      </p:sp>
    </p:spTree>
    <p:extLst>
      <p:ext uri="{BB962C8B-B14F-4D97-AF65-F5344CB8AC3E}">
        <p14:creationId xmlns:p14="http://schemas.microsoft.com/office/powerpoint/2010/main" val="22454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364F4-0C32-9BF1-B745-8955AC7833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225821-A105-37D4-D512-F71FB8DEA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A9AFCE-278E-FFB8-0F21-4AD48ED7472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59D61B5-1329-4E66-24E9-F2C8AC735BAC}"/>
              </a:ext>
            </a:extLst>
          </p:cNvPr>
          <p:cNvSpPr>
            <a:spLocks noGrp="1"/>
          </p:cNvSpPr>
          <p:nvPr>
            <p:ph type="sldNum" sz="quarter" idx="5"/>
          </p:nvPr>
        </p:nvSpPr>
        <p:spPr/>
        <p:txBody>
          <a:bodyPr/>
          <a:lstStyle/>
          <a:p>
            <a:fld id="{440BAC84-206D-4BB9-BBFF-07F179D4E01D}" type="slidenum">
              <a:rPr lang="en-IN" smtClean="0"/>
              <a:t>7</a:t>
            </a:fld>
            <a:endParaRPr lang="en-IN"/>
          </a:p>
        </p:txBody>
      </p:sp>
    </p:spTree>
    <p:extLst>
      <p:ext uri="{BB962C8B-B14F-4D97-AF65-F5344CB8AC3E}">
        <p14:creationId xmlns:p14="http://schemas.microsoft.com/office/powerpoint/2010/main" val="362541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04C43-D738-AF77-274F-40D97D98F5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07E4C7-0523-A900-91BC-EBF2CB3D8F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DBB658-B6D4-70A3-DF02-76A41F00EF8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C45D509-8D95-2BF5-E152-95D5FB68C12E}"/>
              </a:ext>
            </a:extLst>
          </p:cNvPr>
          <p:cNvSpPr>
            <a:spLocks noGrp="1"/>
          </p:cNvSpPr>
          <p:nvPr>
            <p:ph type="sldNum" sz="quarter" idx="5"/>
          </p:nvPr>
        </p:nvSpPr>
        <p:spPr/>
        <p:txBody>
          <a:bodyPr/>
          <a:lstStyle/>
          <a:p>
            <a:fld id="{440BAC84-206D-4BB9-BBFF-07F179D4E01D}" type="slidenum">
              <a:rPr lang="en-IN" smtClean="0"/>
              <a:t>8</a:t>
            </a:fld>
            <a:endParaRPr lang="en-IN"/>
          </a:p>
        </p:txBody>
      </p:sp>
    </p:spTree>
    <p:extLst>
      <p:ext uri="{BB962C8B-B14F-4D97-AF65-F5344CB8AC3E}">
        <p14:creationId xmlns:p14="http://schemas.microsoft.com/office/powerpoint/2010/main" val="762246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A49BC-1F4F-BEB4-7F03-54F96F615D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F3990-7847-A9AC-55D9-4EE0AA05F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ABC7C0-19A3-A14A-81F3-05A06B21DC1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57FA2F8-C7DE-D318-A1E4-5851E94504F5}"/>
              </a:ext>
            </a:extLst>
          </p:cNvPr>
          <p:cNvSpPr>
            <a:spLocks noGrp="1"/>
          </p:cNvSpPr>
          <p:nvPr>
            <p:ph type="sldNum" sz="quarter" idx="5"/>
          </p:nvPr>
        </p:nvSpPr>
        <p:spPr/>
        <p:txBody>
          <a:bodyPr/>
          <a:lstStyle/>
          <a:p>
            <a:fld id="{440BAC84-206D-4BB9-BBFF-07F179D4E01D}" type="slidenum">
              <a:rPr lang="en-IN" smtClean="0"/>
              <a:t>9</a:t>
            </a:fld>
            <a:endParaRPr lang="en-IN"/>
          </a:p>
        </p:txBody>
      </p:sp>
    </p:spTree>
    <p:extLst>
      <p:ext uri="{BB962C8B-B14F-4D97-AF65-F5344CB8AC3E}">
        <p14:creationId xmlns:p14="http://schemas.microsoft.com/office/powerpoint/2010/main" val="475173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1BB20-0EC7-ED5E-8361-B0F4A09009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70A093-D179-FBC7-3AB9-02CD9AB96A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A9786C-CF5F-6E42-9949-7B455B97184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F0123B7-9B9A-B468-2D66-F09B5FA7E27E}"/>
              </a:ext>
            </a:extLst>
          </p:cNvPr>
          <p:cNvSpPr>
            <a:spLocks noGrp="1"/>
          </p:cNvSpPr>
          <p:nvPr>
            <p:ph type="sldNum" sz="quarter" idx="5"/>
          </p:nvPr>
        </p:nvSpPr>
        <p:spPr/>
        <p:txBody>
          <a:bodyPr/>
          <a:lstStyle/>
          <a:p>
            <a:fld id="{440BAC84-206D-4BB9-BBFF-07F179D4E01D}" type="slidenum">
              <a:rPr lang="en-IN" smtClean="0"/>
              <a:t>10</a:t>
            </a:fld>
            <a:endParaRPr lang="en-IN"/>
          </a:p>
        </p:txBody>
      </p:sp>
    </p:spTree>
    <p:extLst>
      <p:ext uri="{BB962C8B-B14F-4D97-AF65-F5344CB8AC3E}">
        <p14:creationId xmlns:p14="http://schemas.microsoft.com/office/powerpoint/2010/main" val="1524484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1/20/2025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1/20/2025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1/20/2025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1/20/2025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1/20/2025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1/20/2025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1/20/2025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1/20/2025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1/20/2025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1/20/2025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6600" dirty="0">
                <a:solidFill>
                  <a:srgbClr val="0070C0"/>
                </a:solidFill>
                <a:latin typeface="Broadway" panose="04040905080B02020502" pitchFamily="82" charset="0"/>
              </a:rPr>
              <a:t>Medical</a:t>
            </a:r>
            <a:br>
              <a:rPr lang="en-US" sz="6600" dirty="0">
                <a:solidFill>
                  <a:srgbClr val="0070C0"/>
                </a:solidFill>
                <a:latin typeface="Broadway" panose="04040905080B02020502" pitchFamily="82" charset="0"/>
              </a:rPr>
            </a:br>
            <a:r>
              <a:rPr lang="en-US" sz="6600" dirty="0">
                <a:solidFill>
                  <a:srgbClr val="0070C0"/>
                </a:solidFill>
                <a:latin typeface="Broadway" panose="04040905080B02020502" pitchFamily="82" charset="0"/>
              </a:rPr>
              <a:t>Data History</a:t>
            </a:r>
            <a:br>
              <a:rPr lang="en-US" sz="6600" dirty="0">
                <a:solidFill>
                  <a:srgbClr val="0070C0"/>
                </a:solidFill>
                <a:latin typeface="Broadway" panose="04040905080B02020502" pitchFamily="82" charset="0"/>
              </a:rPr>
            </a:br>
            <a:r>
              <a:rPr lang="en-US" sz="4800">
                <a:solidFill>
                  <a:schemeClr val="tx1"/>
                </a:solidFill>
                <a:latin typeface="Broadway" panose="04040905080B02020502" pitchFamily="82" charset="0"/>
              </a:rPr>
              <a:t>(PRSQL-02) </a:t>
            </a:r>
            <a:endParaRPr lang="en-US" sz="6600" dirty="0">
              <a:solidFill>
                <a:schemeClr val="tx1"/>
              </a:solidFill>
              <a:latin typeface="Broadway" panose="04040905080B02020502" pitchFamily="82" charset="0"/>
            </a:endParaRP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lnSpcReduction="10000"/>
          </a:bodyPr>
          <a:lstStyle/>
          <a:p>
            <a:r>
              <a:rPr lang="en-US" b="1" dirty="0">
                <a:solidFill>
                  <a:schemeClr val="tx1">
                    <a:lumMod val="85000"/>
                    <a:lumOff val="15000"/>
                  </a:schemeClr>
                </a:solidFill>
              </a:rPr>
              <a:t>K. Mohan Chand </a:t>
            </a:r>
          </a:p>
          <a:p>
            <a:r>
              <a:rPr lang="en-US" sz="2400" b="1" dirty="0">
                <a:solidFill>
                  <a:schemeClr val="tx1">
                    <a:lumMod val="85000"/>
                    <a:lumOff val="15000"/>
                  </a:schemeClr>
                </a:solidFill>
              </a:rPr>
              <a:t>E. Rohini kumar</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A158929F-F1C9-EA0C-5917-2A1B9D62C9A3}"/>
              </a:ext>
            </a:extLst>
          </p:cNvPr>
          <p:cNvPicPr>
            <a:picLocks noChangeAspect="1"/>
          </p:cNvPicPr>
          <p:nvPr/>
        </p:nvPicPr>
        <p:blipFill>
          <a:blip r:embed="rId3"/>
          <a:srcRect l="1" r="33326"/>
          <a:stretch/>
        </p:blipFill>
        <p:spPr>
          <a:xfrm>
            <a:off x="6585390" y="0"/>
            <a:ext cx="5636107" cy="6858000"/>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4BC16-5D99-CE6D-EF2F-25F2BA14E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34E44-A3E6-40DE-2765-5ECEBF242FE4}"/>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4" name="Rectangle 3">
            <a:extLst>
              <a:ext uri="{FF2B5EF4-FFF2-40B4-BE49-F238E27FC236}">
                <a16:creationId xmlns:a16="http://schemas.microsoft.com/office/drawing/2014/main" id="{BA2832B6-25B1-75E0-9BA3-29DA29B241CA}"/>
              </a:ext>
            </a:extLst>
          </p:cNvPr>
          <p:cNvSpPr/>
          <p:nvPr/>
        </p:nvSpPr>
        <p:spPr>
          <a:xfrm>
            <a:off x="1413933" y="3005667"/>
            <a:ext cx="9550400" cy="558800"/>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5447555B-8B3F-C1C4-D73F-24E537591A78}"/>
              </a:ext>
            </a:extLst>
          </p:cNvPr>
          <p:cNvSpPr>
            <a:spLocks noGrp="1"/>
          </p:cNvSpPr>
          <p:nvPr>
            <p:ph idx="1"/>
          </p:nvPr>
        </p:nvSpPr>
        <p:spPr>
          <a:xfrm>
            <a:off x="1097279" y="2082801"/>
            <a:ext cx="10058399" cy="3760891"/>
          </a:xfrm>
        </p:spPr>
        <p:txBody>
          <a:bodyPr>
            <a:normAutofit/>
          </a:bodyPr>
          <a:lstStyle/>
          <a:p>
            <a:pPr>
              <a:lnSpc>
                <a:spcPct val="100000"/>
              </a:lnSpc>
            </a:pPr>
            <a:r>
              <a:rPr lang="en-US" b="1" dirty="0">
                <a:latin typeface="Bahnschrift SemiLight" panose="020B0502040204020203" pitchFamily="34" charset="0"/>
              </a:rPr>
              <a:t>Q.9) Show the first_name, last_name, and height of the patient with the greatest height ?</a:t>
            </a:r>
            <a:endParaRPr lang="en-US" sz="2000" b="1" dirty="0">
              <a:latin typeface="Bell MT" panose="02020503060305020303" pitchFamily="18" charset="0"/>
            </a:endParaRPr>
          </a:p>
          <a:p>
            <a:r>
              <a:rPr lang="en-US" sz="2000" b="1" dirty="0">
                <a:latin typeface="Bell MT" panose="02020503060305020303" pitchFamily="18" charset="0"/>
              </a:rPr>
              <a:t>     </a:t>
            </a:r>
          </a:p>
          <a:p>
            <a:r>
              <a:rPr lang="en-US" sz="2000" b="1" dirty="0">
                <a:latin typeface="Bell MT" panose="02020503060305020303" pitchFamily="18" charset="0"/>
              </a:rPr>
              <a:t>         select </a:t>
            </a:r>
            <a:r>
              <a:rPr lang="en-US" sz="2000" b="1" dirty="0" err="1">
                <a:latin typeface="Bell MT" panose="02020503060305020303" pitchFamily="18" charset="0"/>
              </a:rPr>
              <a:t>first_name,last_name,height</a:t>
            </a:r>
            <a:r>
              <a:rPr lang="en-US" sz="2000" b="1" dirty="0">
                <a:latin typeface="Bell MT" panose="02020503060305020303" pitchFamily="18" charset="0"/>
              </a:rPr>
              <a:t> from patients order by height desc limit 1;</a:t>
            </a:r>
            <a:endParaRPr lang="en-US" sz="2000" dirty="0">
              <a:latin typeface="Bell MT" panose="02020503060305020303" pitchFamily="18" charset="0"/>
            </a:endParaRPr>
          </a:p>
          <a:p>
            <a:pPr algn="just"/>
            <a:endParaRPr lang="en-US" sz="2000" dirty="0">
              <a:latin typeface="Bell MT" panose="02020503060305020303" pitchFamily="18" charset="0"/>
            </a:endParaRPr>
          </a:p>
          <a:p>
            <a:pPr algn="just"/>
            <a:r>
              <a:rPr lang="en-US" sz="2000" dirty="0">
                <a:latin typeface="Bell MT" panose="02020503060305020303" pitchFamily="18" charset="0"/>
              </a:rPr>
              <a:t>This query retrieves the first name, last name, and height of the tallest patient. It sorts the patients by height in descending order and selects only the top entry. This ensures that only the patient with the greatest height is included in the result.</a:t>
            </a:r>
            <a:endParaRPr lang="en-US" b="1" dirty="0">
              <a:latin typeface="Bell MT" panose="02020503060305020303" pitchFamily="18" charset="0"/>
            </a:endParaRPr>
          </a:p>
        </p:txBody>
      </p:sp>
    </p:spTree>
    <p:extLst>
      <p:ext uri="{BB962C8B-B14F-4D97-AF65-F5344CB8AC3E}">
        <p14:creationId xmlns:p14="http://schemas.microsoft.com/office/powerpoint/2010/main" val="2791661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3AFAF-09D5-7195-5845-3D44CD2D5D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BB2016-9068-B9FC-C407-8AA5347DC2A7}"/>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5" name="Rectangle 4">
            <a:extLst>
              <a:ext uri="{FF2B5EF4-FFF2-40B4-BE49-F238E27FC236}">
                <a16:creationId xmlns:a16="http://schemas.microsoft.com/office/drawing/2014/main" id="{E534D3A7-7051-E924-6E4D-5F819DA40188}"/>
              </a:ext>
            </a:extLst>
          </p:cNvPr>
          <p:cNvSpPr/>
          <p:nvPr/>
        </p:nvSpPr>
        <p:spPr>
          <a:xfrm>
            <a:off x="2370665" y="2988733"/>
            <a:ext cx="7154334" cy="533400"/>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CB40FA59-0C46-0685-3A73-CBFF20E7D840}"/>
              </a:ext>
            </a:extLst>
          </p:cNvPr>
          <p:cNvSpPr>
            <a:spLocks noGrp="1"/>
          </p:cNvSpPr>
          <p:nvPr>
            <p:ph idx="1"/>
          </p:nvPr>
        </p:nvSpPr>
        <p:spPr>
          <a:xfrm>
            <a:off x="821266" y="2006601"/>
            <a:ext cx="10778068" cy="3760891"/>
          </a:xfrm>
        </p:spPr>
        <p:txBody>
          <a:bodyPr>
            <a:normAutofit/>
          </a:bodyPr>
          <a:lstStyle/>
          <a:p>
            <a:pPr>
              <a:lnSpc>
                <a:spcPct val="100000"/>
              </a:lnSpc>
            </a:pPr>
            <a:r>
              <a:rPr lang="en-US" b="1" dirty="0">
                <a:latin typeface="Bahnschrift SemiLight" panose="020B0502040204020203" pitchFamily="34" charset="0"/>
              </a:rPr>
              <a:t>Q.10) Show all columns for patients who have one of the following </a:t>
            </a:r>
            <a:r>
              <a:rPr lang="en-US" b="1" dirty="0" err="1">
                <a:latin typeface="Bahnschrift SemiLight" panose="020B0502040204020203" pitchFamily="34" charset="0"/>
              </a:rPr>
              <a:t>patient_ids</a:t>
            </a:r>
            <a:r>
              <a:rPr lang="en-US" b="1" dirty="0">
                <a:latin typeface="Bahnschrift SemiLight" panose="020B0502040204020203" pitchFamily="34" charset="0"/>
              </a:rPr>
              <a:t>: 1, 45, 534,879, 1000 ?</a:t>
            </a:r>
            <a:endParaRPr lang="en-US" sz="2000" b="1" dirty="0">
              <a:latin typeface="Bell MT" panose="02020503060305020303" pitchFamily="18" charset="0"/>
            </a:endParaRPr>
          </a:p>
          <a:p>
            <a:r>
              <a:rPr lang="en-US" sz="2000" b="1" dirty="0">
                <a:latin typeface="Bell MT" panose="02020503060305020303" pitchFamily="18" charset="0"/>
              </a:rPr>
              <a:t>     </a:t>
            </a:r>
          </a:p>
          <a:p>
            <a:r>
              <a:rPr lang="en-US" sz="2000" b="1" dirty="0">
                <a:latin typeface="Bell MT" panose="02020503060305020303" pitchFamily="18" charset="0"/>
              </a:rPr>
              <a:t>                       select * from patients where </a:t>
            </a:r>
            <a:r>
              <a:rPr lang="en-US" sz="2000" b="1" dirty="0" err="1">
                <a:latin typeface="Bell MT" panose="02020503060305020303" pitchFamily="18" charset="0"/>
              </a:rPr>
              <a:t>patient_id</a:t>
            </a:r>
            <a:r>
              <a:rPr lang="en-US" sz="2000" b="1" dirty="0">
                <a:latin typeface="Bell MT" panose="02020503060305020303" pitchFamily="18" charset="0"/>
              </a:rPr>
              <a:t> in (1,45,534,879,1000);</a:t>
            </a:r>
            <a:endParaRPr lang="en-US" sz="2000" dirty="0">
              <a:latin typeface="Bell MT" panose="02020503060305020303" pitchFamily="18" charset="0"/>
            </a:endParaRPr>
          </a:p>
          <a:p>
            <a:pPr algn="just"/>
            <a:endParaRPr lang="en-US" sz="2000" dirty="0">
              <a:latin typeface="Bell MT" panose="02020503060305020303" pitchFamily="18" charset="0"/>
            </a:endParaRPr>
          </a:p>
          <a:p>
            <a:pPr algn="just"/>
            <a:r>
              <a:rPr lang="en-US" sz="2000" dirty="0">
                <a:latin typeface="Bell MT" panose="02020503060305020303" pitchFamily="18" charset="0"/>
              </a:rPr>
              <a:t>This query retrieves all columns for patients with specific IDs (1, 45, 534, 879, and 1000) from the `patients` table. It uses the `IN` clause to filter the results, ensuring only the rows that match these patient IDs are selected. This provides detailed information for the specified patients without retrieving unnecessary data for others.</a:t>
            </a:r>
            <a:endParaRPr lang="en-US" b="1" dirty="0">
              <a:latin typeface="Bell MT" panose="02020503060305020303" pitchFamily="18" charset="0"/>
            </a:endParaRPr>
          </a:p>
        </p:txBody>
      </p:sp>
    </p:spTree>
    <p:extLst>
      <p:ext uri="{BB962C8B-B14F-4D97-AF65-F5344CB8AC3E}">
        <p14:creationId xmlns:p14="http://schemas.microsoft.com/office/powerpoint/2010/main" val="2579028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5BD56-F0BC-94DB-62E3-E4EDBABF42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9226E-2D9C-4115-1B09-27CC7387DFBD}"/>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4" name="Rectangle 3">
            <a:extLst>
              <a:ext uri="{FF2B5EF4-FFF2-40B4-BE49-F238E27FC236}">
                <a16:creationId xmlns:a16="http://schemas.microsoft.com/office/drawing/2014/main" id="{51DF1034-1ACE-0823-9E7B-2941580DFCB4}"/>
              </a:ext>
            </a:extLst>
          </p:cNvPr>
          <p:cNvSpPr/>
          <p:nvPr/>
        </p:nvSpPr>
        <p:spPr>
          <a:xfrm>
            <a:off x="2937933" y="2980267"/>
            <a:ext cx="6155266" cy="575733"/>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2330738A-AC76-D9EF-0614-9403BEAE621B}"/>
              </a:ext>
            </a:extLst>
          </p:cNvPr>
          <p:cNvSpPr>
            <a:spLocks noGrp="1"/>
          </p:cNvSpPr>
          <p:nvPr>
            <p:ph idx="1"/>
          </p:nvPr>
        </p:nvSpPr>
        <p:spPr>
          <a:xfrm>
            <a:off x="1219200" y="2006601"/>
            <a:ext cx="10058400" cy="3760891"/>
          </a:xfrm>
        </p:spPr>
        <p:txBody>
          <a:bodyPr>
            <a:normAutofit/>
          </a:bodyPr>
          <a:lstStyle/>
          <a:p>
            <a:pPr>
              <a:lnSpc>
                <a:spcPct val="100000"/>
              </a:lnSpc>
            </a:pPr>
            <a:r>
              <a:rPr lang="en-US" b="1" dirty="0">
                <a:latin typeface="Bahnschrift SemiLight" panose="020B0502040204020203" pitchFamily="34" charset="0"/>
              </a:rPr>
              <a:t>Q.11) Show the total number of admissions ?</a:t>
            </a:r>
            <a:endParaRPr lang="en-US" sz="2000" b="1" dirty="0">
              <a:latin typeface="Bell MT" panose="02020503060305020303" pitchFamily="18" charset="0"/>
            </a:endParaRPr>
          </a:p>
          <a:p>
            <a:r>
              <a:rPr lang="en-US" sz="2000" b="1" dirty="0">
                <a:latin typeface="Bell MT" panose="02020503060305020303" pitchFamily="18" charset="0"/>
              </a:rPr>
              <a:t>                       </a:t>
            </a:r>
          </a:p>
          <a:p>
            <a:r>
              <a:rPr lang="en-US" sz="2000" b="1" dirty="0">
                <a:latin typeface="Bell MT" panose="02020503060305020303" pitchFamily="18" charset="0"/>
              </a:rPr>
              <a:t>                          select count(*) as </a:t>
            </a:r>
            <a:r>
              <a:rPr lang="en-US" sz="2000" b="1" dirty="0" err="1">
                <a:latin typeface="Bell MT" panose="02020503060305020303" pitchFamily="18" charset="0"/>
              </a:rPr>
              <a:t>total_admissions</a:t>
            </a:r>
            <a:r>
              <a:rPr lang="en-US" sz="2000" b="1" dirty="0">
                <a:latin typeface="Bell MT" panose="02020503060305020303" pitchFamily="18" charset="0"/>
              </a:rPr>
              <a:t> from admissions;</a:t>
            </a:r>
            <a:endParaRPr lang="en-US" sz="2000" dirty="0">
              <a:latin typeface="Bell MT" panose="02020503060305020303" pitchFamily="18" charset="0"/>
            </a:endParaRPr>
          </a:p>
          <a:p>
            <a:pPr algn="just"/>
            <a:endParaRPr lang="en-US" sz="2000" dirty="0">
              <a:latin typeface="Bell MT" panose="02020503060305020303" pitchFamily="18" charset="0"/>
            </a:endParaRPr>
          </a:p>
          <a:p>
            <a:pPr algn="just"/>
            <a:r>
              <a:rPr lang="en-US" sz="2000" dirty="0">
                <a:latin typeface="Bell MT" panose="02020503060305020303" pitchFamily="18" charset="0"/>
              </a:rPr>
              <a:t>This query retrieves the total number of admissions recorded in the `admissions` table. It uses the `COUNT(*)` function to count all rows and labels the result as `</a:t>
            </a:r>
            <a:r>
              <a:rPr lang="en-US" sz="2000" dirty="0" err="1">
                <a:latin typeface="Bell MT" panose="02020503060305020303" pitchFamily="18" charset="0"/>
              </a:rPr>
              <a:t>total_admissions</a:t>
            </a:r>
            <a:r>
              <a:rPr lang="en-US" sz="2000" dirty="0">
                <a:latin typeface="Bell MT" panose="02020503060305020303" pitchFamily="18" charset="0"/>
              </a:rPr>
              <a:t>`, giving you the total count of entries in that table.</a:t>
            </a:r>
            <a:endParaRPr lang="en-US" b="1" dirty="0">
              <a:latin typeface="Bell MT" panose="02020503060305020303" pitchFamily="18" charset="0"/>
            </a:endParaRPr>
          </a:p>
        </p:txBody>
      </p:sp>
    </p:spTree>
    <p:extLst>
      <p:ext uri="{BB962C8B-B14F-4D97-AF65-F5344CB8AC3E}">
        <p14:creationId xmlns:p14="http://schemas.microsoft.com/office/powerpoint/2010/main" val="154558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1899C-3C62-1D8D-99B8-8FEDABA95E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B83B7-D95E-D6BF-DCE1-CDF643A5E803}"/>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5" name="Rectangle 4">
            <a:extLst>
              <a:ext uri="{FF2B5EF4-FFF2-40B4-BE49-F238E27FC236}">
                <a16:creationId xmlns:a16="http://schemas.microsoft.com/office/drawing/2014/main" id="{C6411747-636D-1F30-4BFE-83F8D509F52D}"/>
              </a:ext>
            </a:extLst>
          </p:cNvPr>
          <p:cNvSpPr/>
          <p:nvPr/>
        </p:nvSpPr>
        <p:spPr>
          <a:xfrm>
            <a:off x="2675466" y="3310466"/>
            <a:ext cx="7518400" cy="474133"/>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C3AE0E14-1C17-69D0-7954-1D649642B050}"/>
              </a:ext>
            </a:extLst>
          </p:cNvPr>
          <p:cNvSpPr>
            <a:spLocks noGrp="1"/>
          </p:cNvSpPr>
          <p:nvPr>
            <p:ph idx="1"/>
          </p:nvPr>
        </p:nvSpPr>
        <p:spPr>
          <a:xfrm>
            <a:off x="1219200" y="2006601"/>
            <a:ext cx="10058400" cy="3760891"/>
          </a:xfrm>
        </p:spPr>
        <p:txBody>
          <a:bodyPr>
            <a:normAutofit/>
          </a:bodyPr>
          <a:lstStyle/>
          <a:p>
            <a:pPr>
              <a:lnSpc>
                <a:spcPct val="100000"/>
              </a:lnSpc>
            </a:pPr>
            <a:r>
              <a:rPr lang="en-US" b="1" dirty="0">
                <a:latin typeface="Bahnschrift SemiLight" panose="020B0502040204020203" pitchFamily="34" charset="0"/>
              </a:rPr>
              <a:t>Q.12) Show all the columns from admissions where the patient was admitted and discharged on the same day ?</a:t>
            </a:r>
            <a:endParaRPr lang="en-US" sz="2000" b="1" dirty="0">
              <a:latin typeface="Bell MT" panose="02020503060305020303" pitchFamily="18" charset="0"/>
            </a:endParaRPr>
          </a:p>
          <a:p>
            <a:r>
              <a:rPr lang="en-US" sz="2000" b="1" dirty="0">
                <a:latin typeface="Bell MT" panose="02020503060305020303" pitchFamily="18" charset="0"/>
              </a:rPr>
              <a:t>                       </a:t>
            </a:r>
          </a:p>
          <a:p>
            <a:r>
              <a:rPr lang="en-US" sz="2000" b="1" dirty="0">
                <a:latin typeface="Bell MT" panose="02020503060305020303" pitchFamily="18" charset="0"/>
              </a:rPr>
              <a:t>                      select * from admissions where </a:t>
            </a:r>
            <a:r>
              <a:rPr lang="en-US" sz="2000" b="1" dirty="0" err="1">
                <a:latin typeface="Bell MT" panose="02020503060305020303" pitchFamily="18" charset="0"/>
              </a:rPr>
              <a:t>admission_date</a:t>
            </a:r>
            <a:r>
              <a:rPr lang="en-US" sz="2000" b="1" dirty="0">
                <a:latin typeface="Bell MT" panose="02020503060305020303" pitchFamily="18" charset="0"/>
              </a:rPr>
              <a:t> = </a:t>
            </a:r>
            <a:r>
              <a:rPr lang="en-US" sz="2000" b="1" dirty="0" err="1">
                <a:latin typeface="Bell MT" panose="02020503060305020303" pitchFamily="18" charset="0"/>
              </a:rPr>
              <a:t>discharge_date</a:t>
            </a:r>
            <a:r>
              <a:rPr lang="en-US" sz="2000" b="1" dirty="0">
                <a:latin typeface="Bell MT" panose="02020503060305020303" pitchFamily="18" charset="0"/>
              </a:rPr>
              <a:t>;</a:t>
            </a:r>
            <a:endParaRPr lang="en-US" sz="2000" dirty="0">
              <a:latin typeface="Bell MT" panose="02020503060305020303" pitchFamily="18" charset="0"/>
            </a:endParaRPr>
          </a:p>
          <a:p>
            <a:pPr algn="just"/>
            <a:endParaRPr lang="en-US" sz="2000" dirty="0">
              <a:latin typeface="Bell MT" panose="02020503060305020303" pitchFamily="18" charset="0"/>
            </a:endParaRPr>
          </a:p>
          <a:p>
            <a:pPr algn="just"/>
            <a:r>
              <a:rPr lang="en-US" sz="2000" dirty="0">
                <a:latin typeface="Bell MT" panose="02020503060305020303" pitchFamily="18" charset="0"/>
              </a:rPr>
              <a:t>This query retrieves all columns for admissions where the admission date is the same as the discharge date from the `admissions` table. It filters the rows to include only those entries where patients were discharged on the same day they were admitted. This will help identify cases with a very short hospital stay or same-day procedures.</a:t>
            </a:r>
            <a:endParaRPr lang="en-US" b="1" dirty="0">
              <a:latin typeface="Bell MT" panose="02020503060305020303" pitchFamily="18" charset="0"/>
            </a:endParaRPr>
          </a:p>
        </p:txBody>
      </p:sp>
    </p:spTree>
    <p:extLst>
      <p:ext uri="{BB962C8B-B14F-4D97-AF65-F5344CB8AC3E}">
        <p14:creationId xmlns:p14="http://schemas.microsoft.com/office/powerpoint/2010/main" val="195015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F38FE-DF00-0DC1-DA9D-3CA6CF2FC6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A1042B-6009-9E5F-9901-3FDDC35A4019}"/>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4" name="Rectangle 3">
            <a:extLst>
              <a:ext uri="{FF2B5EF4-FFF2-40B4-BE49-F238E27FC236}">
                <a16:creationId xmlns:a16="http://schemas.microsoft.com/office/drawing/2014/main" id="{57A8F7CC-0A9D-FA78-93AC-36BA48789312}"/>
              </a:ext>
            </a:extLst>
          </p:cNvPr>
          <p:cNvSpPr/>
          <p:nvPr/>
        </p:nvSpPr>
        <p:spPr>
          <a:xfrm>
            <a:off x="1964265" y="3014133"/>
            <a:ext cx="8652933" cy="414867"/>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AA8C002F-EB9A-0489-AAC8-03F376DBC34E}"/>
              </a:ext>
            </a:extLst>
          </p:cNvPr>
          <p:cNvSpPr>
            <a:spLocks noGrp="1"/>
          </p:cNvSpPr>
          <p:nvPr>
            <p:ph idx="1"/>
          </p:nvPr>
        </p:nvSpPr>
        <p:spPr>
          <a:xfrm>
            <a:off x="1219200" y="2006601"/>
            <a:ext cx="10058400" cy="3760891"/>
          </a:xfrm>
        </p:spPr>
        <p:txBody>
          <a:bodyPr>
            <a:normAutofit/>
          </a:bodyPr>
          <a:lstStyle/>
          <a:p>
            <a:pPr>
              <a:lnSpc>
                <a:spcPct val="100000"/>
              </a:lnSpc>
            </a:pPr>
            <a:r>
              <a:rPr lang="en-US" b="1" dirty="0">
                <a:latin typeface="Bahnschrift SemiLight" panose="020B0502040204020203" pitchFamily="34" charset="0"/>
              </a:rPr>
              <a:t>Q.13) Show the total number of admissions for </a:t>
            </a:r>
            <a:r>
              <a:rPr lang="en-US" b="1" dirty="0" err="1">
                <a:latin typeface="Bahnschrift SemiLight" panose="020B0502040204020203" pitchFamily="34" charset="0"/>
              </a:rPr>
              <a:t>patient_id</a:t>
            </a:r>
            <a:r>
              <a:rPr lang="en-US" b="1" dirty="0">
                <a:latin typeface="Bahnschrift SemiLight" panose="020B0502040204020203" pitchFamily="34" charset="0"/>
              </a:rPr>
              <a:t> 579 ?</a:t>
            </a:r>
            <a:endParaRPr lang="en-US" sz="2000" b="1" dirty="0">
              <a:latin typeface="Bell MT" panose="02020503060305020303" pitchFamily="18" charset="0"/>
            </a:endParaRPr>
          </a:p>
          <a:p>
            <a:r>
              <a:rPr lang="en-US" sz="2000" b="1" dirty="0">
                <a:latin typeface="Bell MT" panose="02020503060305020303" pitchFamily="18" charset="0"/>
              </a:rPr>
              <a:t>           </a:t>
            </a:r>
          </a:p>
          <a:p>
            <a:r>
              <a:rPr lang="en-US" sz="2000" b="1" dirty="0">
                <a:latin typeface="Bell MT" panose="02020503060305020303" pitchFamily="18" charset="0"/>
              </a:rPr>
              <a:t>           select count(*) as </a:t>
            </a:r>
            <a:r>
              <a:rPr lang="en-US" sz="2000" b="1" dirty="0" err="1">
                <a:latin typeface="Bell MT" panose="02020503060305020303" pitchFamily="18" charset="0"/>
              </a:rPr>
              <a:t>total_admissions</a:t>
            </a:r>
            <a:r>
              <a:rPr lang="en-US" sz="2000" b="1" dirty="0">
                <a:latin typeface="Bell MT" panose="02020503060305020303" pitchFamily="18" charset="0"/>
              </a:rPr>
              <a:t> from admissions where </a:t>
            </a:r>
            <a:r>
              <a:rPr lang="en-US" sz="2000" b="1" dirty="0" err="1">
                <a:latin typeface="Bell MT" panose="02020503060305020303" pitchFamily="18" charset="0"/>
              </a:rPr>
              <a:t>patient_id</a:t>
            </a:r>
            <a:r>
              <a:rPr lang="en-US" sz="2000" b="1" dirty="0">
                <a:latin typeface="Bell MT" panose="02020503060305020303" pitchFamily="18" charset="0"/>
              </a:rPr>
              <a:t> = 579;</a:t>
            </a:r>
            <a:endParaRPr lang="en-US" sz="2000" dirty="0">
              <a:latin typeface="Bell MT" panose="02020503060305020303" pitchFamily="18" charset="0"/>
            </a:endParaRPr>
          </a:p>
          <a:p>
            <a:pPr algn="just"/>
            <a:endParaRPr lang="en-US" sz="2000" dirty="0">
              <a:latin typeface="Bell MT" panose="02020503060305020303" pitchFamily="18" charset="0"/>
            </a:endParaRPr>
          </a:p>
          <a:p>
            <a:pPr algn="just"/>
            <a:r>
              <a:rPr lang="en-US" sz="2000" dirty="0">
                <a:latin typeface="Bell MT" panose="02020503060305020303" pitchFamily="18" charset="0"/>
              </a:rPr>
              <a:t>This query counts the total number of admissions for the patient with ID 579 in the `admissions` table. It uses the `COUNT(*)` function to tally all rows that match the condition and labels the result as `</a:t>
            </a:r>
            <a:r>
              <a:rPr lang="en-US" sz="2000" dirty="0" err="1">
                <a:latin typeface="Bell MT" panose="02020503060305020303" pitchFamily="18" charset="0"/>
              </a:rPr>
              <a:t>total_admissions</a:t>
            </a:r>
            <a:r>
              <a:rPr lang="en-US" sz="2000" dirty="0">
                <a:latin typeface="Bell MT" panose="02020503060305020303" pitchFamily="18" charset="0"/>
              </a:rPr>
              <a:t>`. This helps identify how many times this specific patient has been admitted.</a:t>
            </a:r>
            <a:endParaRPr lang="en-US" b="1" dirty="0">
              <a:latin typeface="Bell MT" panose="02020503060305020303" pitchFamily="18" charset="0"/>
            </a:endParaRPr>
          </a:p>
        </p:txBody>
      </p:sp>
    </p:spTree>
    <p:extLst>
      <p:ext uri="{BB962C8B-B14F-4D97-AF65-F5344CB8AC3E}">
        <p14:creationId xmlns:p14="http://schemas.microsoft.com/office/powerpoint/2010/main" val="416302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599BB-99A7-F266-C1AD-F52B90C572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3D5EFC-C6A4-B1B2-C910-47E591904183}"/>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5" name="Rectangle 4">
            <a:extLst>
              <a:ext uri="{FF2B5EF4-FFF2-40B4-BE49-F238E27FC236}">
                <a16:creationId xmlns:a16="http://schemas.microsoft.com/office/drawing/2014/main" id="{A12C41C4-1407-78D0-F30C-6503304248FA}"/>
              </a:ext>
            </a:extLst>
          </p:cNvPr>
          <p:cNvSpPr/>
          <p:nvPr/>
        </p:nvSpPr>
        <p:spPr>
          <a:xfrm>
            <a:off x="2717799" y="3285067"/>
            <a:ext cx="6942667" cy="406400"/>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572F13B9-A9C9-C108-69D8-486E43DCFF63}"/>
              </a:ext>
            </a:extLst>
          </p:cNvPr>
          <p:cNvSpPr>
            <a:spLocks noGrp="1"/>
          </p:cNvSpPr>
          <p:nvPr>
            <p:ph idx="1"/>
          </p:nvPr>
        </p:nvSpPr>
        <p:spPr>
          <a:xfrm>
            <a:off x="1097280" y="2006601"/>
            <a:ext cx="10180320" cy="3760891"/>
          </a:xfrm>
        </p:spPr>
        <p:txBody>
          <a:bodyPr>
            <a:normAutofit/>
          </a:bodyPr>
          <a:lstStyle/>
          <a:p>
            <a:pPr>
              <a:lnSpc>
                <a:spcPct val="100000"/>
              </a:lnSpc>
            </a:pPr>
            <a:r>
              <a:rPr lang="en-US" b="1" dirty="0">
                <a:latin typeface="Bahnschrift SemiLight" panose="020B0502040204020203" pitchFamily="34" charset="0"/>
              </a:rPr>
              <a:t>Q.14) Based on the cities that our patients live in, show unique cities that are in </a:t>
            </a:r>
            <a:r>
              <a:rPr lang="en-US" b="1" dirty="0" err="1">
                <a:latin typeface="Bahnschrift SemiLight" panose="020B0502040204020203" pitchFamily="34" charset="0"/>
              </a:rPr>
              <a:t>province_id</a:t>
            </a:r>
            <a:r>
              <a:rPr lang="en-US" b="1" dirty="0">
                <a:latin typeface="Bahnschrift SemiLight" panose="020B0502040204020203" pitchFamily="34" charset="0"/>
              </a:rPr>
              <a:t>    ‘NS’ ?</a:t>
            </a:r>
          </a:p>
          <a:p>
            <a:pPr>
              <a:lnSpc>
                <a:spcPct val="100000"/>
              </a:lnSpc>
            </a:pPr>
            <a:endParaRPr lang="en-US" sz="2000" b="1" dirty="0">
              <a:latin typeface="Bell MT" panose="02020503060305020303" pitchFamily="18" charset="0"/>
            </a:endParaRPr>
          </a:p>
          <a:p>
            <a:r>
              <a:rPr lang="en-US" sz="2000" b="1" dirty="0">
                <a:latin typeface="Bell MT" panose="02020503060305020303" pitchFamily="18" charset="0"/>
              </a:rPr>
              <a:t>                        select distinct city from patients where </a:t>
            </a:r>
            <a:r>
              <a:rPr lang="en-US" sz="2000" b="1" dirty="0" err="1">
                <a:latin typeface="Bell MT" panose="02020503060305020303" pitchFamily="18" charset="0"/>
              </a:rPr>
              <a:t>province_id</a:t>
            </a:r>
            <a:r>
              <a:rPr lang="en-US" sz="2000" b="1" dirty="0">
                <a:latin typeface="Bell MT" panose="02020503060305020303" pitchFamily="18" charset="0"/>
              </a:rPr>
              <a:t> = "NS";</a:t>
            </a:r>
            <a:endParaRPr lang="en-US" sz="2000" dirty="0">
              <a:latin typeface="Bell MT" panose="02020503060305020303" pitchFamily="18" charset="0"/>
            </a:endParaRPr>
          </a:p>
          <a:p>
            <a:pPr algn="just"/>
            <a:endParaRPr lang="en-US" sz="2000" dirty="0">
              <a:latin typeface="Bell MT" panose="02020503060305020303" pitchFamily="18" charset="0"/>
            </a:endParaRPr>
          </a:p>
          <a:p>
            <a:pPr algn="just"/>
            <a:r>
              <a:rPr lang="en-US" sz="2000" dirty="0">
                <a:latin typeface="Bell MT" panose="02020503060305020303" pitchFamily="18" charset="0"/>
              </a:rPr>
              <a:t>This query retrieves distinct city names from the `patients` table for those residing in the province with the ID "NS". It filters the results to include only cities where the `</a:t>
            </a:r>
            <a:r>
              <a:rPr lang="en-US" sz="2000" dirty="0" err="1">
                <a:latin typeface="Bell MT" panose="02020503060305020303" pitchFamily="18" charset="0"/>
              </a:rPr>
              <a:t>province_id</a:t>
            </a:r>
            <a:r>
              <a:rPr lang="en-US" sz="2000" dirty="0">
                <a:latin typeface="Bell MT" panose="02020503060305020303" pitchFamily="18" charset="0"/>
              </a:rPr>
              <a:t>` is "NS", ensuring that each city appears only once in the results. This helps identify all unique cities within the specified province.</a:t>
            </a:r>
            <a:endParaRPr lang="en-US" b="1" dirty="0">
              <a:latin typeface="Bell MT" panose="02020503060305020303" pitchFamily="18" charset="0"/>
            </a:endParaRPr>
          </a:p>
        </p:txBody>
      </p:sp>
    </p:spTree>
    <p:extLst>
      <p:ext uri="{BB962C8B-B14F-4D97-AF65-F5344CB8AC3E}">
        <p14:creationId xmlns:p14="http://schemas.microsoft.com/office/powerpoint/2010/main" val="2043768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102D8-B51C-A975-6152-45F3C5D98D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63FAFF-8A47-4083-FCAA-9188A8B875C1}"/>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4" name="Rectangle 3">
            <a:extLst>
              <a:ext uri="{FF2B5EF4-FFF2-40B4-BE49-F238E27FC236}">
                <a16:creationId xmlns:a16="http://schemas.microsoft.com/office/drawing/2014/main" id="{9A55C516-9D62-E839-163E-77C90FD9CEF0}"/>
              </a:ext>
            </a:extLst>
          </p:cNvPr>
          <p:cNvSpPr/>
          <p:nvPr/>
        </p:nvSpPr>
        <p:spPr>
          <a:xfrm>
            <a:off x="1185333" y="3293533"/>
            <a:ext cx="10405533" cy="516466"/>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8F559A63-FF04-F6FE-2466-DDB661539171}"/>
              </a:ext>
            </a:extLst>
          </p:cNvPr>
          <p:cNvSpPr>
            <a:spLocks noGrp="1"/>
          </p:cNvSpPr>
          <p:nvPr>
            <p:ph idx="1"/>
          </p:nvPr>
        </p:nvSpPr>
        <p:spPr>
          <a:xfrm>
            <a:off x="855133" y="2006601"/>
            <a:ext cx="10913533" cy="3760891"/>
          </a:xfrm>
        </p:spPr>
        <p:txBody>
          <a:bodyPr>
            <a:normAutofit/>
          </a:bodyPr>
          <a:lstStyle/>
          <a:p>
            <a:pPr>
              <a:lnSpc>
                <a:spcPct val="100000"/>
              </a:lnSpc>
            </a:pPr>
            <a:r>
              <a:rPr lang="en-US" b="1" dirty="0">
                <a:latin typeface="Bahnschrift SemiLight" panose="020B0502040204020203" pitchFamily="34" charset="0"/>
              </a:rPr>
              <a:t>Q.15) Write a query to find the first_name, last name and birth date of patients who have height more than 160 and weight more than 70 ?</a:t>
            </a:r>
            <a:endParaRPr lang="en-US" sz="2000" b="1" dirty="0">
              <a:latin typeface="Bell MT" panose="02020503060305020303" pitchFamily="18" charset="0"/>
            </a:endParaRPr>
          </a:p>
          <a:p>
            <a:r>
              <a:rPr lang="en-US" sz="2000" b="1" dirty="0">
                <a:latin typeface="Bell MT" panose="02020503060305020303" pitchFamily="18" charset="0"/>
              </a:rPr>
              <a:t>                        </a:t>
            </a:r>
          </a:p>
          <a:p>
            <a:r>
              <a:rPr lang="en-US" sz="2000" b="1" dirty="0">
                <a:latin typeface="Bell MT" panose="02020503060305020303" pitchFamily="18" charset="0"/>
              </a:rPr>
              <a:t>     select first_name, last_name, </a:t>
            </a:r>
            <a:r>
              <a:rPr lang="en-US" sz="2000" b="1" dirty="0" err="1">
                <a:latin typeface="Bell MT" panose="02020503060305020303" pitchFamily="18" charset="0"/>
              </a:rPr>
              <a:t>birth_date</a:t>
            </a:r>
            <a:r>
              <a:rPr lang="en-US" sz="2000" b="1" dirty="0">
                <a:latin typeface="Bell MT" panose="02020503060305020303" pitchFamily="18" charset="0"/>
              </a:rPr>
              <a:t> from patients where height &gt; 160 and weight &gt; 70;</a:t>
            </a:r>
            <a:endParaRPr lang="en-US" sz="2000" dirty="0">
              <a:latin typeface="Bell MT" panose="02020503060305020303" pitchFamily="18" charset="0"/>
            </a:endParaRPr>
          </a:p>
          <a:p>
            <a:pPr algn="just"/>
            <a:endParaRPr lang="en-US" sz="2000" dirty="0">
              <a:latin typeface="Bell MT" panose="02020503060305020303" pitchFamily="18" charset="0"/>
            </a:endParaRPr>
          </a:p>
          <a:p>
            <a:pPr algn="just"/>
            <a:r>
              <a:rPr lang="en-US" sz="2000" dirty="0">
                <a:latin typeface="Bell MT" panose="02020503060305020303" pitchFamily="18" charset="0"/>
              </a:rPr>
              <a:t>This query retrieves the first name, last name, and birth date of patients whose height is greater than 160 cm and weight is greater than 70 kg from the `patients` table. It filters the results based on both height and weight conditions, ensuring only those patients meeting both criteria are included in the output. This helps identify patients who are taller and heavier than the specified thresholds.</a:t>
            </a:r>
            <a:endParaRPr lang="en-US" b="1" dirty="0">
              <a:latin typeface="Bell MT" panose="02020503060305020303" pitchFamily="18" charset="0"/>
            </a:endParaRPr>
          </a:p>
        </p:txBody>
      </p:sp>
    </p:spTree>
    <p:extLst>
      <p:ext uri="{BB962C8B-B14F-4D97-AF65-F5344CB8AC3E}">
        <p14:creationId xmlns:p14="http://schemas.microsoft.com/office/powerpoint/2010/main" val="2380825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287BA-8800-EBAD-AEA8-C3098BFC9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527D80-7C58-FA2F-83B9-953322853966}"/>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5" name="Rectangle 4">
            <a:extLst>
              <a:ext uri="{FF2B5EF4-FFF2-40B4-BE49-F238E27FC236}">
                <a16:creationId xmlns:a16="http://schemas.microsoft.com/office/drawing/2014/main" id="{72592557-18C6-CC39-A062-F8CAA187DF4C}"/>
              </a:ext>
            </a:extLst>
          </p:cNvPr>
          <p:cNvSpPr/>
          <p:nvPr/>
        </p:nvSpPr>
        <p:spPr>
          <a:xfrm>
            <a:off x="1752599" y="3022598"/>
            <a:ext cx="8610600" cy="516467"/>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0F426560-4B3D-7113-2B51-C5C4FA87D9A4}"/>
              </a:ext>
            </a:extLst>
          </p:cNvPr>
          <p:cNvSpPr>
            <a:spLocks noGrp="1"/>
          </p:cNvSpPr>
          <p:nvPr>
            <p:ph idx="1"/>
          </p:nvPr>
        </p:nvSpPr>
        <p:spPr>
          <a:xfrm>
            <a:off x="1097281" y="2006601"/>
            <a:ext cx="10671386" cy="3760891"/>
          </a:xfrm>
        </p:spPr>
        <p:txBody>
          <a:bodyPr>
            <a:normAutofit/>
          </a:bodyPr>
          <a:lstStyle/>
          <a:p>
            <a:pPr>
              <a:lnSpc>
                <a:spcPct val="100000"/>
              </a:lnSpc>
            </a:pPr>
            <a:r>
              <a:rPr lang="en-US" b="1" dirty="0">
                <a:latin typeface="Bahnschrift SemiLight" panose="020B0502040204020203" pitchFamily="34" charset="0"/>
              </a:rPr>
              <a:t>Q.16) Show unique birth years from patients and order them by ascending ?</a:t>
            </a:r>
            <a:endParaRPr lang="en-US" sz="2000" b="1" dirty="0">
              <a:latin typeface="Bell MT" panose="02020503060305020303" pitchFamily="18" charset="0"/>
            </a:endParaRPr>
          </a:p>
          <a:p>
            <a:r>
              <a:rPr lang="en-US" sz="2000" b="1" dirty="0">
                <a:latin typeface="Bell MT" panose="02020503060305020303" pitchFamily="18" charset="0"/>
              </a:rPr>
              <a:t>      </a:t>
            </a:r>
          </a:p>
          <a:p>
            <a:r>
              <a:rPr lang="en-US" sz="2000" b="1" dirty="0">
                <a:latin typeface="Bell MT" panose="02020503060305020303" pitchFamily="18" charset="0"/>
              </a:rPr>
              <a:t>          select distinct year(</a:t>
            </a:r>
            <a:r>
              <a:rPr lang="en-US" sz="2000" b="1" dirty="0" err="1">
                <a:latin typeface="Bell MT" panose="02020503060305020303" pitchFamily="18" charset="0"/>
              </a:rPr>
              <a:t>birth_date</a:t>
            </a:r>
            <a:r>
              <a:rPr lang="en-US" sz="2000" b="1" dirty="0">
                <a:latin typeface="Bell MT" panose="02020503060305020303" pitchFamily="18" charset="0"/>
              </a:rPr>
              <a:t>) from patients order by year(</a:t>
            </a:r>
            <a:r>
              <a:rPr lang="en-US" sz="2000" b="1" dirty="0" err="1">
                <a:latin typeface="Bell MT" panose="02020503060305020303" pitchFamily="18" charset="0"/>
              </a:rPr>
              <a:t>birth_date</a:t>
            </a:r>
            <a:r>
              <a:rPr lang="en-US" sz="2000" b="1" dirty="0">
                <a:latin typeface="Bell MT" panose="02020503060305020303" pitchFamily="18" charset="0"/>
              </a:rPr>
              <a:t>) </a:t>
            </a:r>
            <a:r>
              <a:rPr lang="en-US" sz="2000" b="1" dirty="0" err="1">
                <a:latin typeface="Bell MT" panose="02020503060305020303" pitchFamily="18" charset="0"/>
              </a:rPr>
              <a:t>asc</a:t>
            </a:r>
            <a:r>
              <a:rPr lang="en-US" sz="2000" b="1" dirty="0">
                <a:latin typeface="Bell MT" panose="02020503060305020303" pitchFamily="18" charset="0"/>
              </a:rPr>
              <a:t>;</a:t>
            </a:r>
            <a:endParaRPr lang="en-US" sz="2000" dirty="0">
              <a:latin typeface="Bell MT" panose="02020503060305020303" pitchFamily="18" charset="0"/>
            </a:endParaRPr>
          </a:p>
          <a:p>
            <a:pPr algn="just"/>
            <a:endParaRPr lang="en-US" sz="2000" dirty="0">
              <a:latin typeface="Bell MT" panose="02020503060305020303" pitchFamily="18" charset="0"/>
            </a:endParaRPr>
          </a:p>
          <a:p>
            <a:pPr algn="just"/>
            <a:r>
              <a:rPr lang="en-US" sz="2000" dirty="0">
                <a:latin typeface="Bell MT" panose="02020503060305020303" pitchFamily="18" charset="0"/>
              </a:rPr>
              <a:t>This query retrieves distinct birth years of patients from the `patients` table. It uses the `DISTINCT` keyword to ensure each year appears only once and orders the results in ascending order. This helps identify all unique birth years of patients in chronological order from the earliest to the latest.</a:t>
            </a:r>
          </a:p>
          <a:p>
            <a:pPr algn="just"/>
            <a:endParaRPr lang="en-US" b="1" dirty="0">
              <a:latin typeface="Bell MT" panose="02020503060305020303" pitchFamily="18" charset="0"/>
            </a:endParaRPr>
          </a:p>
        </p:txBody>
      </p:sp>
    </p:spTree>
    <p:extLst>
      <p:ext uri="{BB962C8B-B14F-4D97-AF65-F5344CB8AC3E}">
        <p14:creationId xmlns:p14="http://schemas.microsoft.com/office/powerpoint/2010/main" val="536034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81CA0-4B48-70B0-BE05-A75E361DA7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81A45D-C782-8531-551B-E2ADB895751E}"/>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4" name="Rectangle 3">
            <a:extLst>
              <a:ext uri="{FF2B5EF4-FFF2-40B4-BE49-F238E27FC236}">
                <a16:creationId xmlns:a16="http://schemas.microsoft.com/office/drawing/2014/main" id="{1ED2466A-5F00-2E31-A756-C3471ED3E437}"/>
              </a:ext>
            </a:extLst>
          </p:cNvPr>
          <p:cNvSpPr/>
          <p:nvPr/>
        </p:nvSpPr>
        <p:spPr>
          <a:xfrm>
            <a:off x="1388533" y="2904067"/>
            <a:ext cx="10236200" cy="524933"/>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F87ED2D0-0288-1D89-A225-28A43638D012}"/>
              </a:ext>
            </a:extLst>
          </p:cNvPr>
          <p:cNvSpPr>
            <a:spLocks noGrp="1"/>
          </p:cNvSpPr>
          <p:nvPr>
            <p:ph idx="1"/>
          </p:nvPr>
        </p:nvSpPr>
        <p:spPr>
          <a:xfrm>
            <a:off x="1097281" y="2006601"/>
            <a:ext cx="10671386" cy="3760891"/>
          </a:xfrm>
        </p:spPr>
        <p:txBody>
          <a:bodyPr>
            <a:normAutofit lnSpcReduction="10000"/>
          </a:bodyPr>
          <a:lstStyle/>
          <a:p>
            <a:pPr>
              <a:lnSpc>
                <a:spcPct val="100000"/>
              </a:lnSpc>
            </a:pPr>
            <a:r>
              <a:rPr lang="en-US" b="1" dirty="0">
                <a:latin typeface="Bahnschrift SemiLight" panose="020B0502040204020203" pitchFamily="34" charset="0"/>
              </a:rPr>
              <a:t>Q.17) Show unique first names from the patients table which only occurs once in the list ?</a:t>
            </a:r>
            <a:endParaRPr lang="en-US" sz="2000" b="1" dirty="0">
              <a:latin typeface="Bell MT" panose="02020503060305020303" pitchFamily="18" charset="0"/>
            </a:endParaRPr>
          </a:p>
          <a:p>
            <a:r>
              <a:rPr lang="en-US" sz="2000" b="1" dirty="0">
                <a:latin typeface="Bell MT" panose="02020503060305020303" pitchFamily="18" charset="0"/>
              </a:rPr>
              <a:t>    </a:t>
            </a:r>
          </a:p>
          <a:p>
            <a:r>
              <a:rPr lang="en-US" sz="2000" b="1" dirty="0">
                <a:latin typeface="Bell MT" panose="02020503060305020303" pitchFamily="18" charset="0"/>
              </a:rPr>
              <a:t>    select distinct first_name from patients group by first_name having count(first_name) = 1;</a:t>
            </a:r>
            <a:endParaRPr lang="en-US" sz="2000" dirty="0">
              <a:latin typeface="Bell MT" panose="02020503060305020303" pitchFamily="18" charset="0"/>
            </a:endParaRPr>
          </a:p>
          <a:p>
            <a:pPr algn="just"/>
            <a:endParaRPr lang="en-US" sz="2000" dirty="0">
              <a:latin typeface="Bell MT" panose="02020503060305020303" pitchFamily="18" charset="0"/>
            </a:endParaRPr>
          </a:p>
          <a:p>
            <a:pPr algn="just"/>
            <a:r>
              <a:rPr lang="en-US" sz="2000" dirty="0">
                <a:latin typeface="Bell MT" panose="02020503060305020303" pitchFamily="18" charset="0"/>
              </a:rPr>
              <a:t>This query retrieves distinct first names from the patients table, grouping by first name, and includes only those names that appear exactly once in the table. It uses the DISTINCT keyword to ensure each name appears only once in the results and the GROUP BY clause to group records by first_name. The HAVING count(first_name) = 1 clause filters the groups to include only those with a count of one, identifying unique first names in the table.</a:t>
            </a:r>
            <a:endParaRPr lang="en-US" b="1" dirty="0">
              <a:latin typeface="Bell MT" panose="02020503060305020303" pitchFamily="18" charset="0"/>
            </a:endParaRPr>
          </a:p>
        </p:txBody>
      </p:sp>
    </p:spTree>
    <p:extLst>
      <p:ext uri="{BB962C8B-B14F-4D97-AF65-F5344CB8AC3E}">
        <p14:creationId xmlns:p14="http://schemas.microsoft.com/office/powerpoint/2010/main" val="1962247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4A0E2-C48F-F71A-9BD9-67541FAC7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52814-0EAB-91BD-CF3E-A7F4A5648836}"/>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5" name="Rectangle 4">
            <a:extLst>
              <a:ext uri="{FF2B5EF4-FFF2-40B4-BE49-F238E27FC236}">
                <a16:creationId xmlns:a16="http://schemas.microsoft.com/office/drawing/2014/main" id="{C665C826-F8B6-8D86-4EC9-438E1F441B89}"/>
              </a:ext>
            </a:extLst>
          </p:cNvPr>
          <p:cNvSpPr/>
          <p:nvPr/>
        </p:nvSpPr>
        <p:spPr>
          <a:xfrm>
            <a:off x="1938867" y="2810933"/>
            <a:ext cx="8534400" cy="897467"/>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EB609F51-6B0C-FFA7-E813-337FF8E954FF}"/>
              </a:ext>
            </a:extLst>
          </p:cNvPr>
          <p:cNvSpPr>
            <a:spLocks noGrp="1"/>
          </p:cNvSpPr>
          <p:nvPr>
            <p:ph idx="1"/>
          </p:nvPr>
        </p:nvSpPr>
        <p:spPr>
          <a:xfrm>
            <a:off x="1193801" y="2006601"/>
            <a:ext cx="10058400" cy="3760891"/>
          </a:xfrm>
        </p:spPr>
        <p:txBody>
          <a:bodyPr>
            <a:normAutofit/>
          </a:bodyPr>
          <a:lstStyle/>
          <a:p>
            <a:pPr>
              <a:lnSpc>
                <a:spcPct val="100000"/>
              </a:lnSpc>
            </a:pPr>
            <a:r>
              <a:rPr lang="en-US" b="1" dirty="0">
                <a:latin typeface="Bahnschrift SemiLight" panose="020B0502040204020203" pitchFamily="34" charset="0"/>
              </a:rPr>
              <a:t>Q.18) Show </a:t>
            </a:r>
            <a:r>
              <a:rPr lang="en-US" b="1" dirty="0" err="1">
                <a:latin typeface="Bahnschrift SemiLight" panose="020B0502040204020203" pitchFamily="34" charset="0"/>
              </a:rPr>
              <a:t>patient_id</a:t>
            </a:r>
            <a:r>
              <a:rPr lang="en-US" b="1" dirty="0">
                <a:latin typeface="Bahnschrift SemiLight" panose="020B0502040204020203" pitchFamily="34" charset="0"/>
              </a:rPr>
              <a:t> and first_name from patients where their first_name start and ends with ‘s’  and is at least 6 characters long ?</a:t>
            </a:r>
            <a:endParaRPr lang="en-US" sz="2000" b="1" dirty="0">
              <a:latin typeface="Bell MT" panose="02020503060305020303" pitchFamily="18" charset="0"/>
            </a:endParaRPr>
          </a:p>
          <a:p>
            <a:r>
              <a:rPr lang="en-US" sz="2000" b="1" dirty="0">
                <a:latin typeface="Bell MT" panose="02020503060305020303" pitchFamily="18" charset="0"/>
              </a:rPr>
              <a:t>           select </a:t>
            </a:r>
            <a:r>
              <a:rPr lang="en-US" sz="2000" b="1" dirty="0" err="1">
                <a:latin typeface="Bell MT" panose="02020503060305020303" pitchFamily="18" charset="0"/>
              </a:rPr>
              <a:t>patient_id</a:t>
            </a:r>
            <a:r>
              <a:rPr lang="en-US" sz="2000" b="1" dirty="0">
                <a:latin typeface="Bell MT" panose="02020503060305020303" pitchFamily="18" charset="0"/>
              </a:rPr>
              <a:t>, first_name from patients where first_name like "s%" and </a:t>
            </a:r>
          </a:p>
          <a:p>
            <a:r>
              <a:rPr lang="en-US" sz="2000" b="1" dirty="0">
                <a:latin typeface="Bell MT" panose="02020503060305020303" pitchFamily="18" charset="0"/>
              </a:rPr>
              <a:t>                            first_name  like "%s" and length(first_name) &gt;= 6;</a:t>
            </a:r>
            <a:endParaRPr lang="en-US" sz="2000" dirty="0">
              <a:latin typeface="Bell MT" panose="02020503060305020303" pitchFamily="18" charset="0"/>
            </a:endParaRPr>
          </a:p>
          <a:p>
            <a:pPr algn="just"/>
            <a:r>
              <a:rPr lang="en-US" sz="2000" dirty="0">
                <a:latin typeface="Bell MT" panose="02020503060305020303" pitchFamily="18" charset="0"/>
              </a:rPr>
              <a:t>This query retrieves the `</a:t>
            </a:r>
            <a:r>
              <a:rPr lang="en-US" sz="2000" dirty="0" err="1">
                <a:latin typeface="Bell MT" panose="02020503060305020303" pitchFamily="18" charset="0"/>
              </a:rPr>
              <a:t>patient_id</a:t>
            </a:r>
            <a:r>
              <a:rPr lang="en-US" sz="2000" dirty="0">
                <a:latin typeface="Bell MT" panose="02020503060305020303" pitchFamily="18" charset="0"/>
              </a:rPr>
              <a:t>` and `first_name` of patients whose first names start with "s," end with "s," and have a length of at least 6 characters. It applies three conditions using the `LIKE` and `LENGTH` functions to filter the results, ensuring that only those first names meeting all criteria are included in the output. This helps to identify patients with specific name patterns and lengths from the `patients` table.</a:t>
            </a:r>
            <a:endParaRPr lang="en-US" b="1" dirty="0">
              <a:latin typeface="Bell MT" panose="02020503060305020303" pitchFamily="18" charset="0"/>
            </a:endParaRPr>
          </a:p>
        </p:txBody>
      </p:sp>
    </p:spTree>
    <p:extLst>
      <p:ext uri="{BB962C8B-B14F-4D97-AF65-F5344CB8AC3E}">
        <p14:creationId xmlns:p14="http://schemas.microsoft.com/office/powerpoint/2010/main" val="288550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8146-F101-A0FB-B5B6-93AD25EC7DC9}"/>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7" name="Rectangle 6">
            <a:extLst>
              <a:ext uri="{FF2B5EF4-FFF2-40B4-BE49-F238E27FC236}">
                <a16:creationId xmlns:a16="http://schemas.microsoft.com/office/drawing/2014/main" id="{B94D8726-9F05-3C4C-288F-FB196DD0E168}"/>
              </a:ext>
            </a:extLst>
          </p:cNvPr>
          <p:cNvSpPr/>
          <p:nvPr/>
        </p:nvSpPr>
        <p:spPr>
          <a:xfrm>
            <a:off x="1921933" y="3014133"/>
            <a:ext cx="8288867" cy="524934"/>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89E90801-B624-C3E0-C752-7A464B24A080}"/>
              </a:ext>
            </a:extLst>
          </p:cNvPr>
          <p:cNvSpPr>
            <a:spLocks noGrp="1"/>
          </p:cNvSpPr>
          <p:nvPr>
            <p:ph idx="1"/>
          </p:nvPr>
        </p:nvSpPr>
        <p:spPr>
          <a:xfrm>
            <a:off x="1097280" y="2032001"/>
            <a:ext cx="9968653" cy="3760891"/>
          </a:xfrm>
        </p:spPr>
        <p:txBody>
          <a:bodyPr>
            <a:normAutofit/>
          </a:bodyPr>
          <a:lstStyle/>
          <a:p>
            <a:r>
              <a:rPr lang="en-US" b="1" dirty="0">
                <a:latin typeface="Bahnschrift SemiLight" panose="020B0502040204020203" pitchFamily="34" charset="0"/>
              </a:rPr>
              <a:t>Q.1) Show first name, last name, and gender of patients whose gender is ‘M’ ?</a:t>
            </a:r>
          </a:p>
          <a:p>
            <a:pPr marL="0" indent="0">
              <a:buNone/>
            </a:pPr>
            <a:endParaRPr lang="en-US" sz="2000" b="1" dirty="0">
              <a:latin typeface="Bell MT" panose="02020503060305020303" pitchFamily="18" charset="0"/>
            </a:endParaRPr>
          </a:p>
          <a:p>
            <a:r>
              <a:rPr lang="en-US" sz="2000" b="1" dirty="0">
                <a:latin typeface="Bell MT" panose="02020503060305020303" pitchFamily="18" charset="0"/>
              </a:rPr>
              <a:t>            select first_name, last_name, gender from patients where gender = "M";	</a:t>
            </a:r>
          </a:p>
          <a:p>
            <a:pPr marL="0" indent="0">
              <a:buNone/>
            </a:pPr>
            <a:endParaRPr lang="en-US" b="1" dirty="0">
              <a:latin typeface="Bell MT" panose="02020503060305020303" pitchFamily="18" charset="0"/>
            </a:endParaRPr>
          </a:p>
          <a:p>
            <a:pPr marL="0" indent="0" algn="just">
              <a:lnSpc>
                <a:spcPct val="100000"/>
              </a:lnSpc>
              <a:buClr>
                <a:schemeClr val="tx1"/>
              </a:buClr>
              <a:buSzPct val="102000"/>
              <a:buNone/>
            </a:pPr>
            <a:r>
              <a:rPr lang="en-IN" sz="2000" dirty="0">
                <a:latin typeface="Bell MT" panose="02020503060305020303" pitchFamily="18" charset="0"/>
              </a:rPr>
              <a:t>This query retrieves the first name, last name and gender of all male patients from the patients table.  It selects the columns where the gender is ‘M’ , ensuring only male patients in the result. </a:t>
            </a:r>
          </a:p>
        </p:txBody>
      </p:sp>
    </p:spTree>
    <p:extLst>
      <p:ext uri="{BB962C8B-B14F-4D97-AF65-F5344CB8AC3E}">
        <p14:creationId xmlns:p14="http://schemas.microsoft.com/office/powerpoint/2010/main" val="3589428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81BD9-0EAC-24AE-0F2B-CD6F68AEAE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ECD6C0-D5F7-091E-4A1F-D932A1940717}"/>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7" name="Rectangle 6">
            <a:extLst>
              <a:ext uri="{FF2B5EF4-FFF2-40B4-BE49-F238E27FC236}">
                <a16:creationId xmlns:a16="http://schemas.microsoft.com/office/drawing/2014/main" id="{F2F0D873-C8A7-1B7F-E76F-D5CFD87CAC1A}"/>
              </a:ext>
            </a:extLst>
          </p:cNvPr>
          <p:cNvSpPr/>
          <p:nvPr/>
        </p:nvSpPr>
        <p:spPr>
          <a:xfrm>
            <a:off x="1998133" y="2937933"/>
            <a:ext cx="8373534" cy="931334"/>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1658BE39-F6E6-7DD7-448A-3D5C26055949}"/>
              </a:ext>
            </a:extLst>
          </p:cNvPr>
          <p:cNvSpPr>
            <a:spLocks noGrp="1"/>
          </p:cNvSpPr>
          <p:nvPr>
            <p:ph idx="1"/>
          </p:nvPr>
        </p:nvSpPr>
        <p:spPr>
          <a:xfrm>
            <a:off x="1185333" y="2006601"/>
            <a:ext cx="9970347" cy="3760891"/>
          </a:xfrm>
        </p:spPr>
        <p:txBody>
          <a:bodyPr>
            <a:normAutofit fontScale="77500" lnSpcReduction="20000"/>
          </a:bodyPr>
          <a:lstStyle/>
          <a:p>
            <a:pPr>
              <a:lnSpc>
                <a:spcPct val="100000"/>
              </a:lnSpc>
            </a:pPr>
            <a:r>
              <a:rPr lang="en-US" sz="2400" b="1" dirty="0">
                <a:latin typeface="Bahnschrift SemiLight" panose="020B0502040204020203" pitchFamily="34" charset="0"/>
              </a:rPr>
              <a:t>Q.19) Show </a:t>
            </a:r>
            <a:r>
              <a:rPr lang="en-US" sz="2400" b="1" dirty="0" err="1">
                <a:latin typeface="Bahnschrift SemiLight" panose="020B0502040204020203" pitchFamily="34" charset="0"/>
              </a:rPr>
              <a:t>patient_id</a:t>
            </a:r>
            <a:r>
              <a:rPr lang="en-US" sz="2400" b="1" dirty="0">
                <a:latin typeface="Bahnschrift SemiLight" panose="020B0502040204020203" pitchFamily="34" charset="0"/>
              </a:rPr>
              <a:t>, first_name, last_name from patients </a:t>
            </a:r>
            <a:r>
              <a:rPr lang="en-US" sz="2400" b="1" dirty="0" err="1">
                <a:latin typeface="Bahnschrift SemiLight" panose="020B0502040204020203" pitchFamily="34" charset="0"/>
              </a:rPr>
              <a:t>whos</a:t>
            </a:r>
            <a:r>
              <a:rPr lang="en-US" sz="2400" b="1" dirty="0">
                <a:latin typeface="Bahnschrift SemiLight" panose="020B0502040204020203" pitchFamily="34" charset="0"/>
              </a:rPr>
              <a:t> diagnosis is ‘Dementia’. Primary diagnosis is stored in the admissions table ?</a:t>
            </a:r>
          </a:p>
          <a:p>
            <a:pPr>
              <a:lnSpc>
                <a:spcPct val="100000"/>
              </a:lnSpc>
            </a:pPr>
            <a:endParaRPr lang="en-US" b="1" dirty="0">
              <a:latin typeface="Bahnschrift SemiLight" panose="020B0502040204020203" pitchFamily="34" charset="0"/>
            </a:endParaRPr>
          </a:p>
          <a:p>
            <a:pPr>
              <a:lnSpc>
                <a:spcPct val="100000"/>
              </a:lnSpc>
            </a:pPr>
            <a:r>
              <a:rPr lang="en-US" sz="2000" b="1" dirty="0">
                <a:latin typeface="Bell MT" panose="02020503060305020303" pitchFamily="18" charset="0"/>
              </a:rPr>
              <a:t>               </a:t>
            </a:r>
            <a:r>
              <a:rPr lang="en-US" sz="2400" b="1" dirty="0">
                <a:latin typeface="Bell MT" panose="02020503060305020303" pitchFamily="18" charset="0"/>
              </a:rPr>
              <a:t>select </a:t>
            </a:r>
            <a:r>
              <a:rPr lang="en-US" sz="2400" b="1" dirty="0" err="1">
                <a:latin typeface="Bell MT" panose="02020503060305020303" pitchFamily="18" charset="0"/>
              </a:rPr>
              <a:t>p.patient_id</a:t>
            </a:r>
            <a:r>
              <a:rPr lang="en-US" sz="2400" b="1" dirty="0">
                <a:latin typeface="Bell MT" panose="02020503060305020303" pitchFamily="18" charset="0"/>
              </a:rPr>
              <a:t>, </a:t>
            </a:r>
            <a:r>
              <a:rPr lang="en-US" sz="2400" b="1" dirty="0" err="1">
                <a:latin typeface="Bell MT" panose="02020503060305020303" pitchFamily="18" charset="0"/>
              </a:rPr>
              <a:t>p.first_name</a:t>
            </a:r>
            <a:r>
              <a:rPr lang="en-US" sz="2400" b="1" dirty="0">
                <a:latin typeface="Bell MT" panose="02020503060305020303" pitchFamily="18" charset="0"/>
              </a:rPr>
              <a:t>, </a:t>
            </a:r>
            <a:r>
              <a:rPr lang="en-US" sz="2400" b="1" dirty="0" err="1">
                <a:latin typeface="Bell MT" panose="02020503060305020303" pitchFamily="18" charset="0"/>
              </a:rPr>
              <a:t>p.last_name</a:t>
            </a:r>
            <a:r>
              <a:rPr lang="en-US" sz="2400" b="1" dirty="0">
                <a:latin typeface="Bell MT" panose="02020503060305020303" pitchFamily="18" charset="0"/>
              </a:rPr>
              <a:t> from patients p join admissions </a:t>
            </a:r>
          </a:p>
          <a:p>
            <a:pPr>
              <a:lnSpc>
                <a:spcPct val="100000"/>
              </a:lnSpc>
            </a:pPr>
            <a:r>
              <a:rPr lang="en-US" sz="2400" b="1" dirty="0">
                <a:latin typeface="Bell MT" panose="02020503060305020303" pitchFamily="18" charset="0"/>
              </a:rPr>
              <a:t>                  ad on </a:t>
            </a:r>
            <a:r>
              <a:rPr lang="en-US" sz="2400" b="1" dirty="0" err="1">
                <a:latin typeface="Bell MT" panose="02020503060305020303" pitchFamily="18" charset="0"/>
              </a:rPr>
              <a:t>p.patient_id</a:t>
            </a:r>
            <a:r>
              <a:rPr lang="en-US" sz="2400" b="1" dirty="0">
                <a:latin typeface="Bell MT" panose="02020503060305020303" pitchFamily="18" charset="0"/>
              </a:rPr>
              <a:t> = </a:t>
            </a:r>
            <a:r>
              <a:rPr lang="en-US" sz="2400" b="1" dirty="0" err="1">
                <a:latin typeface="Bell MT" panose="02020503060305020303" pitchFamily="18" charset="0"/>
              </a:rPr>
              <a:t>ad.patient_id</a:t>
            </a:r>
            <a:r>
              <a:rPr lang="en-US" sz="2400" b="1" dirty="0">
                <a:latin typeface="Bell MT" panose="02020503060305020303" pitchFamily="18" charset="0"/>
              </a:rPr>
              <a:t> where </a:t>
            </a:r>
            <a:r>
              <a:rPr lang="en-US" sz="2400" b="1" dirty="0" err="1">
                <a:latin typeface="Bell MT" panose="02020503060305020303" pitchFamily="18" charset="0"/>
              </a:rPr>
              <a:t>ad.diagnosis</a:t>
            </a:r>
            <a:r>
              <a:rPr lang="en-US" sz="2400" b="1" dirty="0">
                <a:latin typeface="Bell MT" panose="02020503060305020303" pitchFamily="18" charset="0"/>
              </a:rPr>
              <a:t> = "Dementia";</a:t>
            </a:r>
          </a:p>
          <a:p>
            <a:pPr>
              <a:lnSpc>
                <a:spcPct val="100000"/>
              </a:lnSpc>
            </a:pPr>
            <a:endParaRPr lang="en-US" sz="2000" b="1" dirty="0">
              <a:latin typeface="Bell MT" panose="02020503060305020303" pitchFamily="18" charset="0"/>
            </a:endParaRPr>
          </a:p>
          <a:p>
            <a:pPr algn="just">
              <a:lnSpc>
                <a:spcPct val="120000"/>
              </a:lnSpc>
            </a:pPr>
            <a:r>
              <a:rPr lang="en-US" sz="2400" dirty="0">
                <a:latin typeface="Bell MT" panose="02020503060305020303" pitchFamily="18" charset="0"/>
              </a:rPr>
              <a:t>This query retrieves the patient ID, first name, and last name of patients diagnosed with dementia. It performs an inner join between the `patients` table (aliased as `p`) and the `admissions` table (aliased as `ad`). The join is based on matching `</a:t>
            </a:r>
            <a:r>
              <a:rPr lang="en-US" sz="2400" dirty="0" err="1">
                <a:latin typeface="Bell MT" panose="02020503060305020303" pitchFamily="18" charset="0"/>
              </a:rPr>
              <a:t>patient_id</a:t>
            </a:r>
            <a:r>
              <a:rPr lang="en-US" sz="2400" dirty="0">
                <a:latin typeface="Bell MT" panose="02020503060305020303" pitchFamily="18" charset="0"/>
              </a:rPr>
              <a:t>` values in both tables. The condition `where </a:t>
            </a:r>
            <a:r>
              <a:rPr lang="en-US" sz="2400" dirty="0" err="1">
                <a:latin typeface="Bell MT" panose="02020503060305020303" pitchFamily="18" charset="0"/>
              </a:rPr>
              <a:t>ad.diagnosis</a:t>
            </a:r>
            <a:r>
              <a:rPr lang="en-US" sz="2400" dirty="0">
                <a:latin typeface="Bell MT" panose="02020503060305020303" pitchFamily="18" charset="0"/>
              </a:rPr>
              <a:t> = "Dementia"` ensures that only patients with a dementia diagnosis are included in the results. This allows for identifying and listing patients with this specific diagnosis.</a:t>
            </a:r>
            <a:endParaRPr lang="en-US" sz="2400" b="1" dirty="0">
              <a:latin typeface="Bell MT" panose="02020503060305020303" pitchFamily="18" charset="0"/>
            </a:endParaRPr>
          </a:p>
        </p:txBody>
      </p:sp>
    </p:spTree>
    <p:extLst>
      <p:ext uri="{BB962C8B-B14F-4D97-AF65-F5344CB8AC3E}">
        <p14:creationId xmlns:p14="http://schemas.microsoft.com/office/powerpoint/2010/main" val="437087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05E7F-FE7F-3B6F-8EFA-7FD5A297DF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7DCB0E-4BC5-A232-85DB-4DFDADF4C5CD}"/>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5" name="Rectangle 4">
            <a:extLst>
              <a:ext uri="{FF2B5EF4-FFF2-40B4-BE49-F238E27FC236}">
                <a16:creationId xmlns:a16="http://schemas.microsoft.com/office/drawing/2014/main" id="{69FDF1D9-7332-6515-0A77-112B65A464E6}"/>
              </a:ext>
            </a:extLst>
          </p:cNvPr>
          <p:cNvSpPr/>
          <p:nvPr/>
        </p:nvSpPr>
        <p:spPr>
          <a:xfrm>
            <a:off x="1904999" y="3268133"/>
            <a:ext cx="8322733" cy="423333"/>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68C33321-0787-AE32-4229-261A14A8E333}"/>
              </a:ext>
            </a:extLst>
          </p:cNvPr>
          <p:cNvSpPr>
            <a:spLocks noGrp="1"/>
          </p:cNvSpPr>
          <p:nvPr>
            <p:ph idx="1"/>
          </p:nvPr>
        </p:nvSpPr>
        <p:spPr>
          <a:xfrm>
            <a:off x="1097280" y="2006601"/>
            <a:ext cx="10222653" cy="3760891"/>
          </a:xfrm>
        </p:spPr>
        <p:txBody>
          <a:bodyPr>
            <a:normAutofit/>
          </a:bodyPr>
          <a:lstStyle/>
          <a:p>
            <a:pPr>
              <a:lnSpc>
                <a:spcPct val="100000"/>
              </a:lnSpc>
            </a:pPr>
            <a:r>
              <a:rPr lang="en-US" b="1" dirty="0">
                <a:latin typeface="Bahnschrift SemiLight" panose="020B0502040204020203" pitchFamily="34" charset="0"/>
              </a:rPr>
              <a:t>Q.20) Display every patients first_name. Order the list by the length of each name and then by alphbetically ? </a:t>
            </a:r>
          </a:p>
          <a:p>
            <a:pPr>
              <a:lnSpc>
                <a:spcPct val="100000"/>
              </a:lnSpc>
            </a:pPr>
            <a:endParaRPr lang="en-US" b="1" dirty="0">
              <a:latin typeface="Bahnschrift SemiLight" panose="020B0502040204020203" pitchFamily="34" charset="0"/>
            </a:endParaRPr>
          </a:p>
          <a:p>
            <a:pPr marL="0" indent="0">
              <a:lnSpc>
                <a:spcPct val="100000"/>
              </a:lnSpc>
              <a:buNone/>
            </a:pPr>
            <a:r>
              <a:rPr lang="en-US" sz="2000" b="1" dirty="0">
                <a:latin typeface="Bell MT" panose="02020503060305020303" pitchFamily="18" charset="0"/>
              </a:rPr>
              <a:t> 	select first_name from patients order by length(first_name), first_name;</a:t>
            </a:r>
            <a:endParaRPr lang="en-US" sz="2000" dirty="0">
              <a:latin typeface="Bell MT" panose="02020503060305020303" pitchFamily="18" charset="0"/>
            </a:endParaRPr>
          </a:p>
          <a:p>
            <a:pPr algn="just">
              <a:lnSpc>
                <a:spcPct val="100000"/>
              </a:lnSpc>
            </a:pPr>
            <a:r>
              <a:rPr lang="en-US" sz="2000" dirty="0">
                <a:latin typeface="Bell MT" panose="02020503060305020303" pitchFamily="18" charset="0"/>
              </a:rPr>
              <a:t>This query retrieves the first names of patients from the `patients` table and orders them first by the length of the `first_name` and then alphabetically by `first_name`. The `ORDER BY length(first_name)` clause sorts the names by their length in ascending order, and the additional `first_name` clause ensures that names of the same length are sorted alphabetically. This provides a list of patient first names, starting with the shortest names and moving to the longest, with alphabetical ordering within each length category.</a:t>
            </a:r>
            <a:endParaRPr lang="en-US" sz="2000" b="1" dirty="0">
              <a:latin typeface="Bell MT" panose="02020503060305020303" pitchFamily="18" charset="0"/>
            </a:endParaRPr>
          </a:p>
        </p:txBody>
      </p:sp>
    </p:spTree>
    <p:extLst>
      <p:ext uri="{BB962C8B-B14F-4D97-AF65-F5344CB8AC3E}">
        <p14:creationId xmlns:p14="http://schemas.microsoft.com/office/powerpoint/2010/main" val="541493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80788-C9FD-8F13-692F-641EDC3748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402C11-374D-4F5B-6D3A-7A60AAC2C5B7}"/>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7" name="Rectangle 6">
            <a:extLst>
              <a:ext uri="{FF2B5EF4-FFF2-40B4-BE49-F238E27FC236}">
                <a16:creationId xmlns:a16="http://schemas.microsoft.com/office/drawing/2014/main" id="{06FE2FD2-0314-D750-3E6B-FA5FA1ED1ECA}"/>
              </a:ext>
            </a:extLst>
          </p:cNvPr>
          <p:cNvSpPr/>
          <p:nvPr/>
        </p:nvSpPr>
        <p:spPr>
          <a:xfrm>
            <a:off x="796413" y="2930013"/>
            <a:ext cx="10225548" cy="993058"/>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193E6D11-5D81-C167-FC1E-0AB91F0A6E57}"/>
              </a:ext>
            </a:extLst>
          </p:cNvPr>
          <p:cNvSpPr>
            <a:spLocks noGrp="1"/>
          </p:cNvSpPr>
          <p:nvPr>
            <p:ph idx="1"/>
          </p:nvPr>
        </p:nvSpPr>
        <p:spPr>
          <a:xfrm>
            <a:off x="639098" y="2016433"/>
            <a:ext cx="11257934" cy="3760891"/>
          </a:xfrm>
        </p:spPr>
        <p:txBody>
          <a:bodyPr>
            <a:normAutofit fontScale="92500" lnSpcReduction="20000"/>
          </a:bodyPr>
          <a:lstStyle/>
          <a:p>
            <a:pPr>
              <a:lnSpc>
                <a:spcPct val="100000"/>
              </a:lnSpc>
            </a:pPr>
            <a:r>
              <a:rPr lang="en-US" b="1" dirty="0">
                <a:latin typeface="Bahnschrift SemiLight" panose="020B0502040204020203" pitchFamily="34" charset="0"/>
              </a:rPr>
              <a:t>Q.21) Show the total amount of male patients and the total amount of female patients in the patients  table. Display the two results in the same row ?</a:t>
            </a:r>
          </a:p>
          <a:p>
            <a:pPr>
              <a:lnSpc>
                <a:spcPct val="100000"/>
              </a:lnSpc>
            </a:pPr>
            <a:endParaRPr lang="en-US" sz="2000" b="1" dirty="0">
              <a:latin typeface="Bell MT" panose="02020503060305020303" pitchFamily="18" charset="0"/>
            </a:endParaRPr>
          </a:p>
          <a:p>
            <a:pPr marL="180000" indent="0">
              <a:lnSpc>
                <a:spcPct val="100000"/>
              </a:lnSpc>
              <a:buNone/>
            </a:pPr>
            <a:r>
              <a:rPr lang="en-US" sz="2000" b="1" dirty="0">
                <a:latin typeface="Bell MT" panose="02020503060305020303" pitchFamily="18" charset="0"/>
              </a:rPr>
              <a:t>  select (select count(*) from patients where gender = "M") as </a:t>
            </a:r>
            <a:r>
              <a:rPr lang="en-US" sz="2000" b="1" dirty="0" err="1">
                <a:latin typeface="Bell MT" panose="02020503060305020303" pitchFamily="18" charset="0"/>
              </a:rPr>
              <a:t>total_amount_of_male_patients</a:t>
            </a:r>
            <a:r>
              <a:rPr lang="en-US" sz="2000" b="1" dirty="0">
                <a:latin typeface="Bell MT" panose="02020503060305020303" pitchFamily="18" charset="0"/>
              </a:rPr>
              <a:t>, </a:t>
            </a:r>
          </a:p>
          <a:p>
            <a:pPr marL="180000" indent="0">
              <a:lnSpc>
                <a:spcPct val="100000"/>
              </a:lnSpc>
              <a:buNone/>
            </a:pPr>
            <a:r>
              <a:rPr lang="en-US" sz="2000" b="1" dirty="0">
                <a:latin typeface="Bell MT" panose="02020503060305020303" pitchFamily="18" charset="0"/>
              </a:rPr>
              <a:t>     (select count(*) from patients where gender = "F") as </a:t>
            </a:r>
            <a:r>
              <a:rPr lang="en-US" sz="2000" b="1" dirty="0" err="1">
                <a:latin typeface="Bell MT" panose="02020503060305020303" pitchFamily="18" charset="0"/>
              </a:rPr>
              <a:t>total_amount_of_female_patients</a:t>
            </a:r>
            <a:r>
              <a:rPr lang="en-US" sz="2000" b="1" dirty="0">
                <a:latin typeface="Bell MT" panose="02020503060305020303" pitchFamily="18" charset="0"/>
              </a:rPr>
              <a:t>;</a:t>
            </a:r>
          </a:p>
          <a:p>
            <a:pPr marL="180000" indent="0">
              <a:lnSpc>
                <a:spcPct val="100000"/>
              </a:lnSpc>
              <a:buNone/>
            </a:pPr>
            <a:endParaRPr lang="en-US" sz="1800" b="1" dirty="0">
              <a:latin typeface="Bell MT" panose="02020503060305020303" pitchFamily="18" charset="0"/>
            </a:endParaRPr>
          </a:p>
          <a:p>
            <a:pPr marL="0" indent="0" algn="just">
              <a:lnSpc>
                <a:spcPct val="100000"/>
              </a:lnSpc>
              <a:buNone/>
            </a:pPr>
            <a:r>
              <a:rPr lang="en-US" sz="2000" dirty="0">
                <a:latin typeface="Bell MT" panose="02020503060305020303" pitchFamily="18" charset="0"/>
              </a:rPr>
              <a:t>This query first selects the total number of male patients by counting all rows in the patients table where the gender column is equal to "M", and labels this result as </a:t>
            </a:r>
            <a:r>
              <a:rPr lang="en-US" sz="2000" dirty="0" err="1">
                <a:latin typeface="Bell MT" panose="02020503060305020303" pitchFamily="18" charset="0"/>
              </a:rPr>
              <a:t>total_amount_of_male_patients</a:t>
            </a:r>
            <a:r>
              <a:rPr lang="en-US" sz="2000" dirty="0">
                <a:latin typeface="Bell MT" panose="02020503060305020303" pitchFamily="18" charset="0"/>
              </a:rPr>
              <a:t>. Simultaneously, it also selects the total number of female patients by counting all rows in the patients table where the gender column is equal to "F", and labels this result as </a:t>
            </a:r>
            <a:r>
              <a:rPr lang="en-US" sz="2000" dirty="0" err="1">
                <a:latin typeface="Bell MT" panose="02020503060305020303" pitchFamily="18" charset="0"/>
              </a:rPr>
              <a:t>total_amount_of_female_patients</a:t>
            </a:r>
            <a:r>
              <a:rPr lang="en-US" sz="2000" dirty="0">
                <a:latin typeface="Bell MT" panose="02020503060305020303" pitchFamily="18" charset="0"/>
              </a:rPr>
              <a:t>. This results in a single row of output with two columns, each displaying the count of male and female patients respectively. This approach efficiently combines both counts into one result set.</a:t>
            </a:r>
            <a:endParaRPr lang="en-US" sz="2000" b="1" dirty="0">
              <a:latin typeface="Bell MT" panose="02020503060305020303" pitchFamily="18" charset="0"/>
            </a:endParaRPr>
          </a:p>
        </p:txBody>
      </p:sp>
    </p:spTree>
    <p:extLst>
      <p:ext uri="{BB962C8B-B14F-4D97-AF65-F5344CB8AC3E}">
        <p14:creationId xmlns:p14="http://schemas.microsoft.com/office/powerpoint/2010/main" val="3132535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81C59-AF3E-97CA-CA1C-B1E0EC0B35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1885A7-0929-33ED-C9D6-64172D23CE8F}"/>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6" name="Rectangle 5">
            <a:extLst>
              <a:ext uri="{FF2B5EF4-FFF2-40B4-BE49-F238E27FC236}">
                <a16:creationId xmlns:a16="http://schemas.microsoft.com/office/drawing/2014/main" id="{53B89745-56B9-B748-4C54-7C1C53E8DCAC}"/>
              </a:ext>
            </a:extLst>
          </p:cNvPr>
          <p:cNvSpPr/>
          <p:nvPr/>
        </p:nvSpPr>
        <p:spPr>
          <a:xfrm>
            <a:off x="2605548" y="3185652"/>
            <a:ext cx="7678994" cy="973393"/>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529A8782-06F8-6D7C-2D07-443F0924FBE3}"/>
              </a:ext>
            </a:extLst>
          </p:cNvPr>
          <p:cNvSpPr>
            <a:spLocks noGrp="1"/>
          </p:cNvSpPr>
          <p:nvPr>
            <p:ph idx="1"/>
          </p:nvPr>
        </p:nvSpPr>
        <p:spPr>
          <a:xfrm>
            <a:off x="1097281" y="2026266"/>
            <a:ext cx="10058400" cy="3760891"/>
          </a:xfrm>
        </p:spPr>
        <p:txBody>
          <a:bodyPr>
            <a:normAutofit/>
          </a:bodyPr>
          <a:lstStyle/>
          <a:p>
            <a:pPr>
              <a:lnSpc>
                <a:spcPct val="100000"/>
              </a:lnSpc>
            </a:pPr>
            <a:r>
              <a:rPr lang="en-US" b="1" dirty="0">
                <a:latin typeface="Bahnschrift SemiLight" panose="020B0502040204020203" pitchFamily="34" charset="0"/>
              </a:rPr>
              <a:t>Q.22) Show </a:t>
            </a:r>
            <a:r>
              <a:rPr lang="en-US" b="1" dirty="0" err="1">
                <a:latin typeface="Bahnschrift SemiLight" panose="020B0502040204020203" pitchFamily="34" charset="0"/>
              </a:rPr>
              <a:t>patient_id</a:t>
            </a:r>
            <a:r>
              <a:rPr lang="en-US" b="1" dirty="0">
                <a:latin typeface="Bahnschrift SemiLight" panose="020B0502040204020203" pitchFamily="34" charset="0"/>
              </a:rPr>
              <a:t>, diagnosis from admissions. Find patients admitted multiple times for the same diagnosis ?</a:t>
            </a:r>
            <a:endParaRPr lang="en-US" sz="2000" b="1" dirty="0">
              <a:latin typeface="Bell MT" panose="02020503060305020303" pitchFamily="18" charset="0"/>
            </a:endParaRPr>
          </a:p>
          <a:p>
            <a:pPr marL="72000">
              <a:lnSpc>
                <a:spcPct val="100000"/>
              </a:lnSpc>
              <a:spcAft>
                <a:spcPts val="35"/>
              </a:spcAft>
            </a:pPr>
            <a:r>
              <a:rPr lang="en-US" sz="2000" b="1" dirty="0">
                <a:latin typeface="Bell MT" panose="02020503060305020303" pitchFamily="18" charset="0"/>
              </a:rPr>
              <a:t>                    </a:t>
            </a:r>
          </a:p>
          <a:p>
            <a:pPr marL="72000">
              <a:lnSpc>
                <a:spcPct val="100000"/>
              </a:lnSpc>
              <a:spcAft>
                <a:spcPts val="35"/>
              </a:spcAft>
            </a:pPr>
            <a:r>
              <a:rPr lang="en-US" sz="2000" b="1" dirty="0">
                <a:latin typeface="Bell MT" panose="02020503060305020303" pitchFamily="18" charset="0"/>
              </a:rPr>
              <a:t>                       select </a:t>
            </a:r>
            <a:r>
              <a:rPr lang="en-US" sz="2000" b="1" dirty="0" err="1">
                <a:latin typeface="Bell MT" panose="02020503060305020303" pitchFamily="18" charset="0"/>
              </a:rPr>
              <a:t>patient_id</a:t>
            </a:r>
            <a:r>
              <a:rPr lang="en-US" sz="2000" b="1" dirty="0">
                <a:latin typeface="Bell MT" panose="02020503060305020303" pitchFamily="18" charset="0"/>
              </a:rPr>
              <a:t>, diagnosis from admissions group by </a:t>
            </a:r>
            <a:r>
              <a:rPr lang="en-US" sz="2000" b="1" dirty="0" err="1">
                <a:latin typeface="Bell MT" panose="02020503060305020303" pitchFamily="18" charset="0"/>
              </a:rPr>
              <a:t>patient_id</a:t>
            </a:r>
            <a:r>
              <a:rPr lang="en-US" sz="2000" b="1" dirty="0">
                <a:latin typeface="Bell MT" panose="02020503060305020303" pitchFamily="18" charset="0"/>
              </a:rPr>
              <a:t>, </a:t>
            </a:r>
          </a:p>
          <a:p>
            <a:pPr marL="72000">
              <a:lnSpc>
                <a:spcPct val="100000"/>
              </a:lnSpc>
              <a:spcAft>
                <a:spcPts val="35"/>
              </a:spcAft>
            </a:pPr>
            <a:r>
              <a:rPr lang="en-US" sz="2000" b="1" dirty="0">
                <a:latin typeface="Bell MT" panose="02020503060305020303" pitchFamily="18" charset="0"/>
              </a:rPr>
              <a:t>                                             diagnosis having count(*) &gt; 1;</a:t>
            </a:r>
            <a:endParaRPr lang="en-US" sz="2000" dirty="0">
              <a:latin typeface="Bell MT" panose="02020503060305020303" pitchFamily="18" charset="0"/>
            </a:endParaRPr>
          </a:p>
          <a:p>
            <a:pPr algn="just"/>
            <a:endParaRPr lang="en-US" sz="2000" dirty="0">
              <a:latin typeface="Bell MT" panose="02020503060305020303" pitchFamily="18" charset="0"/>
            </a:endParaRPr>
          </a:p>
          <a:p>
            <a:pPr algn="just"/>
            <a:r>
              <a:rPr lang="en-US" sz="2000" dirty="0">
                <a:latin typeface="Bell MT" panose="02020503060305020303" pitchFamily="18" charset="0"/>
              </a:rPr>
              <a:t>The query retrieves patient IDs and their diagnoses from the admissions table, focusing on patient-diagnosis pairs that occur more than once. This helps identify patients who have been diagnosed with the same condition multiple times. </a:t>
            </a:r>
          </a:p>
        </p:txBody>
      </p:sp>
    </p:spTree>
    <p:extLst>
      <p:ext uri="{BB962C8B-B14F-4D97-AF65-F5344CB8AC3E}">
        <p14:creationId xmlns:p14="http://schemas.microsoft.com/office/powerpoint/2010/main" val="3884688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2E73A-5105-6265-18FC-DA7596F1A0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765AEB-17DB-23D2-D478-EAB9CFDE6CFD}"/>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4" name="Rectangle 3">
            <a:extLst>
              <a:ext uri="{FF2B5EF4-FFF2-40B4-BE49-F238E27FC236}">
                <a16:creationId xmlns:a16="http://schemas.microsoft.com/office/drawing/2014/main" id="{4BFCE15B-4AE7-37A5-5543-F477A0E3EEA3}"/>
              </a:ext>
            </a:extLst>
          </p:cNvPr>
          <p:cNvSpPr/>
          <p:nvPr/>
        </p:nvSpPr>
        <p:spPr>
          <a:xfrm>
            <a:off x="2605548" y="3048000"/>
            <a:ext cx="7138220" cy="983226"/>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F3631AA-BE08-5479-EF58-B8BD613D7962}"/>
              </a:ext>
            </a:extLst>
          </p:cNvPr>
          <p:cNvSpPr>
            <a:spLocks noGrp="1"/>
          </p:cNvSpPr>
          <p:nvPr>
            <p:ph idx="1"/>
          </p:nvPr>
        </p:nvSpPr>
        <p:spPr>
          <a:xfrm>
            <a:off x="1170039" y="2026266"/>
            <a:ext cx="9985641" cy="3760891"/>
          </a:xfrm>
        </p:spPr>
        <p:txBody>
          <a:bodyPr>
            <a:normAutofit fontScale="92500" lnSpcReduction="10000"/>
          </a:bodyPr>
          <a:lstStyle/>
          <a:p>
            <a:pPr>
              <a:lnSpc>
                <a:spcPct val="100000"/>
              </a:lnSpc>
            </a:pPr>
            <a:r>
              <a:rPr lang="en-US" b="1" dirty="0">
                <a:latin typeface="Bahnschrift SemiLight" panose="020B0502040204020203" pitchFamily="34" charset="0"/>
              </a:rPr>
              <a:t>Q.23) Show the city and the total number of patients in the city. Order from most to least patients and then by city name ascending ?</a:t>
            </a:r>
            <a:endParaRPr lang="en-US" sz="2000" b="1" dirty="0">
              <a:latin typeface="Bell MT" panose="02020503060305020303" pitchFamily="18" charset="0"/>
            </a:endParaRPr>
          </a:p>
          <a:p>
            <a:pPr marL="72000">
              <a:lnSpc>
                <a:spcPct val="100000"/>
              </a:lnSpc>
              <a:spcAft>
                <a:spcPts val="35"/>
              </a:spcAft>
            </a:pPr>
            <a:r>
              <a:rPr lang="en-US" sz="2000" b="1" dirty="0">
                <a:latin typeface="Bell MT" panose="02020503060305020303" pitchFamily="18" charset="0"/>
              </a:rPr>
              <a:t>                      </a:t>
            </a:r>
          </a:p>
          <a:p>
            <a:pPr marL="72000">
              <a:lnSpc>
                <a:spcPct val="100000"/>
              </a:lnSpc>
              <a:spcAft>
                <a:spcPts val="35"/>
              </a:spcAft>
            </a:pPr>
            <a:r>
              <a:rPr lang="en-US" sz="2000" b="1" dirty="0">
                <a:latin typeface="Bell MT" panose="02020503060305020303" pitchFamily="18" charset="0"/>
              </a:rPr>
              <a:t>                        select city, count(*) as </a:t>
            </a:r>
            <a:r>
              <a:rPr lang="en-US" sz="2000" b="1" dirty="0" err="1">
                <a:latin typeface="Bell MT" panose="02020503060305020303" pitchFamily="18" charset="0"/>
              </a:rPr>
              <a:t>total_patients</a:t>
            </a:r>
            <a:r>
              <a:rPr lang="en-US" sz="2000" b="1" dirty="0">
                <a:latin typeface="Bell MT" panose="02020503060305020303" pitchFamily="18" charset="0"/>
              </a:rPr>
              <a:t> from patients group by city </a:t>
            </a:r>
          </a:p>
          <a:p>
            <a:pPr marL="72000">
              <a:lnSpc>
                <a:spcPct val="100000"/>
              </a:lnSpc>
              <a:spcAft>
                <a:spcPts val="35"/>
              </a:spcAft>
            </a:pPr>
            <a:r>
              <a:rPr lang="en-US" sz="2000" b="1" dirty="0">
                <a:latin typeface="Bell MT" panose="02020503060305020303" pitchFamily="18" charset="0"/>
              </a:rPr>
              <a:t>                                             order by </a:t>
            </a:r>
            <a:r>
              <a:rPr lang="en-US" sz="2000" b="1" dirty="0" err="1">
                <a:latin typeface="Bell MT" panose="02020503060305020303" pitchFamily="18" charset="0"/>
              </a:rPr>
              <a:t>total_patients</a:t>
            </a:r>
            <a:r>
              <a:rPr lang="en-US" sz="2000" b="1" dirty="0">
                <a:latin typeface="Bell MT" panose="02020503060305020303" pitchFamily="18" charset="0"/>
              </a:rPr>
              <a:t> desc, city </a:t>
            </a:r>
            <a:r>
              <a:rPr lang="en-US" sz="2000" b="1" dirty="0" err="1">
                <a:latin typeface="Bell MT" panose="02020503060305020303" pitchFamily="18" charset="0"/>
              </a:rPr>
              <a:t>asc</a:t>
            </a:r>
            <a:r>
              <a:rPr lang="en-US" sz="2000" b="1" dirty="0">
                <a:latin typeface="Bell MT" panose="02020503060305020303" pitchFamily="18" charset="0"/>
              </a:rPr>
              <a:t>;</a:t>
            </a:r>
            <a:endParaRPr lang="en-US" sz="2000" dirty="0">
              <a:latin typeface="Bell MT" panose="02020503060305020303" pitchFamily="18" charset="0"/>
            </a:endParaRPr>
          </a:p>
          <a:p>
            <a:pPr algn="just"/>
            <a:endParaRPr lang="en-US" sz="2000" dirty="0">
              <a:latin typeface="Bell MT" panose="02020503060305020303" pitchFamily="18" charset="0"/>
            </a:endParaRPr>
          </a:p>
          <a:p>
            <a:pPr algn="just"/>
            <a:r>
              <a:rPr lang="en-US" sz="2000" dirty="0">
                <a:latin typeface="Bell MT" panose="02020503060305020303" pitchFamily="18" charset="0"/>
              </a:rPr>
              <a:t>This SQL query counts the number of patients in each city and orders the results. It groups records by city and counts the number of patients (count(*)), labeling this count as </a:t>
            </a:r>
            <a:r>
              <a:rPr lang="en-US" sz="2000" dirty="0" err="1">
                <a:latin typeface="Bell MT" panose="02020503060305020303" pitchFamily="18" charset="0"/>
              </a:rPr>
              <a:t>total_patients</a:t>
            </a:r>
            <a:r>
              <a:rPr lang="en-US" sz="2000" dirty="0">
                <a:latin typeface="Bell MT" panose="02020503060305020303" pitchFamily="18" charset="0"/>
              </a:rPr>
              <a:t>. The results are then sorted by </a:t>
            </a:r>
            <a:r>
              <a:rPr lang="en-US" sz="2000" dirty="0" err="1">
                <a:latin typeface="Bell MT" panose="02020503060305020303" pitchFamily="18" charset="0"/>
              </a:rPr>
              <a:t>total_patients</a:t>
            </a:r>
            <a:r>
              <a:rPr lang="en-US" sz="2000" dirty="0">
                <a:latin typeface="Bell MT" panose="02020503060305020303" pitchFamily="18" charset="0"/>
              </a:rPr>
              <a:t> in descending order and, if there is a tie, by city in ascending order</a:t>
            </a:r>
          </a:p>
        </p:txBody>
      </p:sp>
    </p:spTree>
    <p:extLst>
      <p:ext uri="{BB962C8B-B14F-4D97-AF65-F5344CB8AC3E}">
        <p14:creationId xmlns:p14="http://schemas.microsoft.com/office/powerpoint/2010/main" val="1215980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F7A47-7B03-B473-B125-2B947DCCD8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44CEF-F4FE-272D-0731-96F8A90F14FE}"/>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9" name="Rectangle 8">
            <a:extLst>
              <a:ext uri="{FF2B5EF4-FFF2-40B4-BE49-F238E27FC236}">
                <a16:creationId xmlns:a16="http://schemas.microsoft.com/office/drawing/2014/main" id="{846D04D7-17CC-8727-6BB5-5BF0717FC77B}"/>
              </a:ext>
            </a:extLst>
          </p:cNvPr>
          <p:cNvSpPr/>
          <p:nvPr/>
        </p:nvSpPr>
        <p:spPr>
          <a:xfrm>
            <a:off x="1641989" y="3077497"/>
            <a:ext cx="8888361" cy="934064"/>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5340CCB3-38D5-DDFB-F941-183BFE8F329E}"/>
              </a:ext>
            </a:extLst>
          </p:cNvPr>
          <p:cNvSpPr>
            <a:spLocks noGrp="1"/>
          </p:cNvSpPr>
          <p:nvPr>
            <p:ph idx="1"/>
          </p:nvPr>
        </p:nvSpPr>
        <p:spPr>
          <a:xfrm>
            <a:off x="1097280" y="2026266"/>
            <a:ext cx="10058400" cy="3760891"/>
          </a:xfrm>
        </p:spPr>
        <p:txBody>
          <a:bodyPr>
            <a:normAutofit fontScale="92500" lnSpcReduction="10000"/>
          </a:bodyPr>
          <a:lstStyle/>
          <a:p>
            <a:pPr>
              <a:lnSpc>
                <a:spcPct val="100000"/>
              </a:lnSpc>
            </a:pPr>
            <a:r>
              <a:rPr lang="en-US" b="1" dirty="0">
                <a:latin typeface="Bahnschrift SemiLight" panose="020B0502040204020203" pitchFamily="34" charset="0"/>
              </a:rPr>
              <a:t>Q.24) Show first name, last name and role of every person that is either patient or doctor. The roles are either Patient or Doctor ?</a:t>
            </a:r>
          </a:p>
          <a:p>
            <a:pPr>
              <a:lnSpc>
                <a:spcPct val="100000"/>
              </a:lnSpc>
            </a:pPr>
            <a:endParaRPr lang="en-US" b="1" dirty="0">
              <a:latin typeface="Bahnschrift SemiLight" panose="020B0502040204020203" pitchFamily="34" charset="0"/>
            </a:endParaRPr>
          </a:p>
          <a:p>
            <a:pPr marL="0" indent="0">
              <a:lnSpc>
                <a:spcPct val="100000"/>
              </a:lnSpc>
              <a:spcAft>
                <a:spcPts val="35"/>
              </a:spcAft>
              <a:buNone/>
            </a:pPr>
            <a:r>
              <a:rPr lang="en-US" sz="2000" b="1" dirty="0">
                <a:latin typeface="Bell MT" panose="02020503060305020303" pitchFamily="18" charset="0"/>
              </a:rPr>
              <a:t>           select distinct </a:t>
            </a:r>
            <a:r>
              <a:rPr lang="en-US" sz="2000" b="1" dirty="0" err="1">
                <a:latin typeface="Bell MT" panose="02020503060305020303" pitchFamily="18" charset="0"/>
              </a:rPr>
              <a:t>first_name</a:t>
            </a:r>
            <a:r>
              <a:rPr lang="en-US" sz="2000" b="1" dirty="0">
                <a:latin typeface="Bell MT" panose="02020503060305020303" pitchFamily="18" charset="0"/>
              </a:rPr>
              <a:t>, </a:t>
            </a:r>
            <a:r>
              <a:rPr lang="en-US" sz="2000" b="1" dirty="0" err="1">
                <a:latin typeface="Bell MT" panose="02020503060305020303" pitchFamily="18" charset="0"/>
              </a:rPr>
              <a:t>last_name</a:t>
            </a:r>
            <a:r>
              <a:rPr lang="en-US" sz="2000" b="1" dirty="0">
                <a:latin typeface="Bell MT" panose="02020503060305020303" pitchFamily="18" charset="0"/>
              </a:rPr>
              <a:t>, "patient" as role from patients union select</a:t>
            </a:r>
          </a:p>
          <a:p>
            <a:pPr marL="72000">
              <a:lnSpc>
                <a:spcPct val="100000"/>
              </a:lnSpc>
              <a:spcAft>
                <a:spcPts val="35"/>
              </a:spcAft>
            </a:pPr>
            <a:r>
              <a:rPr lang="en-US" sz="2000" b="1" dirty="0">
                <a:latin typeface="Bell MT" panose="02020503060305020303" pitchFamily="18" charset="0"/>
              </a:rPr>
              <a:t>                        distinct </a:t>
            </a:r>
            <a:r>
              <a:rPr lang="en-US" sz="2000" b="1" dirty="0" err="1">
                <a:latin typeface="Bell MT" panose="02020503060305020303" pitchFamily="18" charset="0"/>
              </a:rPr>
              <a:t>first_name</a:t>
            </a:r>
            <a:r>
              <a:rPr lang="en-US" sz="2000" b="1" dirty="0">
                <a:latin typeface="Bell MT" panose="02020503060305020303" pitchFamily="18" charset="0"/>
              </a:rPr>
              <a:t>, </a:t>
            </a:r>
            <a:r>
              <a:rPr lang="en-US" sz="2000" b="1" dirty="0" err="1">
                <a:latin typeface="Bell MT" panose="02020503060305020303" pitchFamily="18" charset="0"/>
              </a:rPr>
              <a:t>last_name</a:t>
            </a:r>
            <a:r>
              <a:rPr lang="en-US" sz="2000" b="1" dirty="0">
                <a:latin typeface="Bell MT" panose="02020503060305020303" pitchFamily="18" charset="0"/>
              </a:rPr>
              <a:t>, "Doctor" as role from doctors;</a:t>
            </a:r>
            <a:endParaRPr lang="en-US" sz="2000" dirty="0">
              <a:latin typeface="Bell MT" panose="02020503060305020303" pitchFamily="18" charset="0"/>
            </a:endParaRPr>
          </a:p>
          <a:p>
            <a:pPr marL="0" indent="0" algn="just">
              <a:buNone/>
            </a:pPr>
            <a:endParaRPr lang="en-US" sz="2000" dirty="0">
              <a:latin typeface="Bell MT" panose="02020503060305020303" pitchFamily="18" charset="0"/>
            </a:endParaRPr>
          </a:p>
          <a:p>
            <a:pPr marL="0" indent="0" algn="just">
              <a:buNone/>
            </a:pPr>
            <a:r>
              <a:rPr lang="en-US" sz="2000" dirty="0">
                <a:latin typeface="Bell MT" panose="02020503060305020303" pitchFamily="18" charset="0"/>
              </a:rPr>
              <a:t>The query selects distinct </a:t>
            </a:r>
            <a:r>
              <a:rPr lang="en-US" sz="2000" dirty="0" err="1">
                <a:latin typeface="Bell MT" panose="02020503060305020303" pitchFamily="18" charset="0"/>
              </a:rPr>
              <a:t>first_name</a:t>
            </a:r>
            <a:r>
              <a:rPr lang="en-US" sz="2000" dirty="0">
                <a:latin typeface="Bell MT" panose="02020503060305020303" pitchFamily="18" charset="0"/>
              </a:rPr>
              <a:t> and </a:t>
            </a:r>
            <a:r>
              <a:rPr lang="en-US" sz="2000" dirty="0" err="1">
                <a:latin typeface="Bell MT" panose="02020503060305020303" pitchFamily="18" charset="0"/>
              </a:rPr>
              <a:t>last_name</a:t>
            </a:r>
            <a:r>
              <a:rPr lang="en-US" sz="2000" dirty="0">
                <a:latin typeface="Bell MT" panose="02020503060305020303" pitchFamily="18" charset="0"/>
              </a:rPr>
              <a:t> from the patients table and labels them as "patient". It then uses UNION to combine this result with distinct </a:t>
            </a:r>
            <a:r>
              <a:rPr lang="en-US" sz="2000" dirty="0" err="1">
                <a:latin typeface="Bell MT" panose="02020503060305020303" pitchFamily="18" charset="0"/>
              </a:rPr>
              <a:t>first_name</a:t>
            </a:r>
            <a:r>
              <a:rPr lang="en-US" sz="2000" dirty="0">
                <a:latin typeface="Bell MT" panose="02020503060305020303" pitchFamily="18" charset="0"/>
              </a:rPr>
              <a:t> and </a:t>
            </a:r>
            <a:r>
              <a:rPr lang="en-US" sz="2000" dirty="0" err="1">
                <a:latin typeface="Bell MT" panose="02020503060305020303" pitchFamily="18" charset="0"/>
              </a:rPr>
              <a:t>last_name</a:t>
            </a:r>
            <a:r>
              <a:rPr lang="en-US" sz="2000" dirty="0">
                <a:latin typeface="Bell MT" panose="02020503060305020303" pitchFamily="18" charset="0"/>
              </a:rPr>
              <a:t> from the doctors table, labeling them as "Doctor". The UNION operator ensures that duplicate entries are removed, providing a list of unique individuals and their roles from both tables.</a:t>
            </a:r>
          </a:p>
        </p:txBody>
      </p:sp>
    </p:spTree>
    <p:extLst>
      <p:ext uri="{BB962C8B-B14F-4D97-AF65-F5344CB8AC3E}">
        <p14:creationId xmlns:p14="http://schemas.microsoft.com/office/powerpoint/2010/main" val="217964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71332-BF50-48B2-1A2C-E0506BCBD4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55DCD8-B3DE-C8C1-F7F6-198FEDF10D3A}"/>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4" name="Rectangle 3">
            <a:extLst>
              <a:ext uri="{FF2B5EF4-FFF2-40B4-BE49-F238E27FC236}">
                <a16:creationId xmlns:a16="http://schemas.microsoft.com/office/drawing/2014/main" id="{4F969124-BB62-AD42-5F7F-51CC119D4AC4}"/>
              </a:ext>
            </a:extLst>
          </p:cNvPr>
          <p:cNvSpPr/>
          <p:nvPr/>
        </p:nvSpPr>
        <p:spPr>
          <a:xfrm>
            <a:off x="1848465" y="2802194"/>
            <a:ext cx="8485238" cy="943896"/>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3FC277CE-EAA9-F99F-51C3-3ECE418FDA8C}"/>
              </a:ext>
            </a:extLst>
          </p:cNvPr>
          <p:cNvSpPr>
            <a:spLocks noGrp="1"/>
          </p:cNvSpPr>
          <p:nvPr>
            <p:ph idx="1"/>
          </p:nvPr>
        </p:nvSpPr>
        <p:spPr>
          <a:xfrm>
            <a:off x="1097280" y="2026266"/>
            <a:ext cx="10058400" cy="3760891"/>
          </a:xfrm>
        </p:spPr>
        <p:txBody>
          <a:bodyPr>
            <a:normAutofit lnSpcReduction="10000"/>
          </a:bodyPr>
          <a:lstStyle/>
          <a:p>
            <a:pPr>
              <a:lnSpc>
                <a:spcPct val="100000"/>
              </a:lnSpc>
            </a:pPr>
            <a:r>
              <a:rPr lang="en-US" b="1" dirty="0">
                <a:latin typeface="Bahnschrift SemiLight" panose="020B0502040204020203" pitchFamily="34" charset="0"/>
              </a:rPr>
              <a:t>Q.25) Show all allergies ordered by popularity. Remove NULL values from query ?</a:t>
            </a:r>
          </a:p>
          <a:p>
            <a:pPr marL="0" indent="0">
              <a:lnSpc>
                <a:spcPct val="100000"/>
              </a:lnSpc>
              <a:spcAft>
                <a:spcPts val="35"/>
              </a:spcAft>
              <a:buNone/>
            </a:pPr>
            <a:r>
              <a:rPr lang="en-US" sz="2000" b="1" dirty="0">
                <a:latin typeface="Bell MT" panose="02020503060305020303" pitchFamily="18" charset="0"/>
              </a:rPr>
              <a:t>           </a:t>
            </a:r>
          </a:p>
          <a:p>
            <a:pPr marL="0" indent="0">
              <a:lnSpc>
                <a:spcPct val="100000"/>
              </a:lnSpc>
              <a:spcAft>
                <a:spcPts val="35"/>
              </a:spcAft>
              <a:buNone/>
            </a:pPr>
            <a:r>
              <a:rPr lang="en-US" sz="2000" b="1" dirty="0">
                <a:latin typeface="Bell MT" panose="02020503060305020303" pitchFamily="18" charset="0"/>
              </a:rPr>
              <a:t>             select allergies, count(*) as popularity from patients where allergies is not </a:t>
            </a:r>
          </a:p>
          <a:p>
            <a:pPr marL="0" indent="0">
              <a:lnSpc>
                <a:spcPct val="100000"/>
              </a:lnSpc>
              <a:spcAft>
                <a:spcPts val="35"/>
              </a:spcAft>
              <a:buNone/>
            </a:pPr>
            <a:r>
              <a:rPr lang="en-US" sz="2000" b="1" dirty="0">
                <a:latin typeface="Bell MT" panose="02020503060305020303" pitchFamily="18" charset="0"/>
              </a:rPr>
              <a:t>                                null group by allergies order by popularity desc;</a:t>
            </a:r>
            <a:endParaRPr lang="en-US" sz="2000" dirty="0">
              <a:latin typeface="Bell MT" panose="02020503060305020303" pitchFamily="18" charset="0"/>
            </a:endParaRPr>
          </a:p>
          <a:p>
            <a:pPr marL="0" indent="0" algn="just">
              <a:buNone/>
            </a:pPr>
            <a:endParaRPr lang="en-US" sz="2000" dirty="0">
              <a:latin typeface="Bell MT" panose="02020503060305020303" pitchFamily="18" charset="0"/>
            </a:endParaRPr>
          </a:p>
          <a:p>
            <a:pPr marL="0" indent="0" algn="just">
              <a:buNone/>
            </a:pPr>
            <a:r>
              <a:rPr lang="en-US" sz="2000" dirty="0">
                <a:latin typeface="Bell MT" panose="02020503060305020303" pitchFamily="18" charset="0"/>
              </a:rPr>
              <a:t>This SQL query identifies the most common allergies among patients. It counts the occurrences of each allergy in the patients table, ignoring entries where allergies is null. The results are then grouped by allergies and sorted by their popularity in descending order. This helps to determine which allergies are most prevalent among the patients.</a:t>
            </a:r>
          </a:p>
        </p:txBody>
      </p:sp>
    </p:spTree>
    <p:extLst>
      <p:ext uri="{BB962C8B-B14F-4D97-AF65-F5344CB8AC3E}">
        <p14:creationId xmlns:p14="http://schemas.microsoft.com/office/powerpoint/2010/main" val="114804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8B0B6-7D55-8FEA-0913-04B76D968F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126801-9170-E710-AAA7-B25D06E53AF2}"/>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5" name="Rectangle 4">
            <a:extLst>
              <a:ext uri="{FF2B5EF4-FFF2-40B4-BE49-F238E27FC236}">
                <a16:creationId xmlns:a16="http://schemas.microsoft.com/office/drawing/2014/main" id="{DC80363E-C674-1368-B347-64620EF2A6F5}"/>
              </a:ext>
            </a:extLst>
          </p:cNvPr>
          <p:cNvSpPr/>
          <p:nvPr/>
        </p:nvSpPr>
        <p:spPr>
          <a:xfrm>
            <a:off x="1877962" y="2821858"/>
            <a:ext cx="8937523" cy="875071"/>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CA55B81B-E2A4-F457-009E-FF743EDE036C}"/>
              </a:ext>
            </a:extLst>
          </p:cNvPr>
          <p:cNvSpPr>
            <a:spLocks noGrp="1"/>
          </p:cNvSpPr>
          <p:nvPr>
            <p:ph idx="1"/>
          </p:nvPr>
        </p:nvSpPr>
        <p:spPr>
          <a:xfrm>
            <a:off x="1097281" y="2026266"/>
            <a:ext cx="10058400" cy="3760891"/>
          </a:xfrm>
        </p:spPr>
        <p:txBody>
          <a:bodyPr>
            <a:normAutofit/>
          </a:bodyPr>
          <a:lstStyle/>
          <a:p>
            <a:pPr>
              <a:lnSpc>
                <a:spcPct val="100000"/>
              </a:lnSpc>
            </a:pPr>
            <a:r>
              <a:rPr lang="en-US" b="1" dirty="0">
                <a:latin typeface="Bahnschrift SemiLight" panose="020B0502040204020203" pitchFamily="34" charset="0"/>
              </a:rPr>
              <a:t>Q.26) Show all patient’s </a:t>
            </a:r>
            <a:r>
              <a:rPr lang="en-US" b="1" dirty="0" err="1">
                <a:latin typeface="Bahnschrift SemiLight" panose="020B0502040204020203" pitchFamily="34" charset="0"/>
              </a:rPr>
              <a:t>first_name</a:t>
            </a:r>
            <a:r>
              <a:rPr lang="en-US" b="1" dirty="0">
                <a:latin typeface="Bahnschrift SemiLight" panose="020B0502040204020203" pitchFamily="34" charset="0"/>
              </a:rPr>
              <a:t>, </a:t>
            </a:r>
            <a:r>
              <a:rPr lang="en-US" b="1" dirty="0" err="1">
                <a:latin typeface="Bahnschrift SemiLight" panose="020B0502040204020203" pitchFamily="34" charset="0"/>
              </a:rPr>
              <a:t>last_name</a:t>
            </a:r>
            <a:r>
              <a:rPr lang="en-US" b="1" dirty="0">
                <a:latin typeface="Bahnschrift SemiLight" panose="020B0502040204020203" pitchFamily="34" charset="0"/>
              </a:rPr>
              <a:t>, and </a:t>
            </a:r>
            <a:r>
              <a:rPr lang="en-US" b="1" dirty="0" err="1">
                <a:latin typeface="Bahnschrift SemiLight" panose="020B0502040204020203" pitchFamily="34" charset="0"/>
              </a:rPr>
              <a:t>birth_date</a:t>
            </a:r>
            <a:r>
              <a:rPr lang="en-US" b="1" dirty="0">
                <a:latin typeface="Bahnschrift SemiLight" panose="020B0502040204020203" pitchFamily="34" charset="0"/>
              </a:rPr>
              <a:t> who were born in the 1970s decade. Sort the list starting from the earliest </a:t>
            </a:r>
            <a:r>
              <a:rPr lang="en-US" b="1" dirty="0" err="1">
                <a:latin typeface="Bahnschrift SemiLight" panose="020B0502040204020203" pitchFamily="34" charset="0"/>
              </a:rPr>
              <a:t>birth_date</a:t>
            </a:r>
            <a:r>
              <a:rPr lang="en-US" b="1" dirty="0">
                <a:latin typeface="Bahnschrift SemiLight" panose="020B0502040204020203" pitchFamily="34" charset="0"/>
              </a:rPr>
              <a:t> ?</a:t>
            </a:r>
            <a:endParaRPr lang="en-US" sz="2000" b="1" dirty="0">
              <a:latin typeface="Bell MT" panose="02020503060305020303" pitchFamily="18" charset="0"/>
            </a:endParaRPr>
          </a:p>
          <a:p>
            <a:pPr marL="0" indent="0">
              <a:lnSpc>
                <a:spcPct val="100000"/>
              </a:lnSpc>
              <a:spcAft>
                <a:spcPts val="35"/>
              </a:spcAft>
              <a:buNone/>
            </a:pPr>
            <a:r>
              <a:rPr lang="en-US" sz="2000" b="1" dirty="0">
                <a:latin typeface="Bell MT" panose="02020503060305020303" pitchFamily="18" charset="0"/>
              </a:rPr>
              <a:t>   	select </a:t>
            </a:r>
            <a:r>
              <a:rPr lang="en-US" sz="2000" b="1" dirty="0" err="1">
                <a:latin typeface="Bell MT" panose="02020503060305020303" pitchFamily="18" charset="0"/>
              </a:rPr>
              <a:t>first_name</a:t>
            </a:r>
            <a:r>
              <a:rPr lang="en-US" sz="2000" b="1" dirty="0">
                <a:latin typeface="Bell MT" panose="02020503060305020303" pitchFamily="18" charset="0"/>
              </a:rPr>
              <a:t>, </a:t>
            </a:r>
            <a:r>
              <a:rPr lang="en-US" sz="2000" b="1" dirty="0" err="1">
                <a:latin typeface="Bell MT" panose="02020503060305020303" pitchFamily="18" charset="0"/>
              </a:rPr>
              <a:t>last_name</a:t>
            </a:r>
            <a:r>
              <a:rPr lang="en-US" sz="2000" b="1" dirty="0">
                <a:latin typeface="Bell MT" panose="02020503060305020303" pitchFamily="18" charset="0"/>
              </a:rPr>
              <a:t>, </a:t>
            </a:r>
            <a:r>
              <a:rPr lang="en-US" sz="2000" b="1" dirty="0" err="1">
                <a:latin typeface="Bell MT" panose="02020503060305020303" pitchFamily="18" charset="0"/>
              </a:rPr>
              <a:t>birth_date</a:t>
            </a:r>
            <a:r>
              <a:rPr lang="en-US" sz="2000" b="1" dirty="0">
                <a:latin typeface="Bell MT" panose="02020503060305020303" pitchFamily="18" charset="0"/>
              </a:rPr>
              <a:t> from patients where year(</a:t>
            </a:r>
            <a:r>
              <a:rPr lang="en-US" sz="2000" b="1" dirty="0" err="1">
                <a:latin typeface="Bell MT" panose="02020503060305020303" pitchFamily="18" charset="0"/>
              </a:rPr>
              <a:t>birth_date</a:t>
            </a:r>
            <a:r>
              <a:rPr lang="en-US" sz="2000" b="1" dirty="0">
                <a:latin typeface="Bell MT" panose="02020503060305020303" pitchFamily="18" charset="0"/>
              </a:rPr>
              <a:t>) </a:t>
            </a:r>
          </a:p>
          <a:p>
            <a:pPr marL="0" indent="0">
              <a:lnSpc>
                <a:spcPct val="100000"/>
              </a:lnSpc>
              <a:spcAft>
                <a:spcPts val="35"/>
              </a:spcAft>
              <a:buNone/>
            </a:pPr>
            <a:r>
              <a:rPr lang="en-US" sz="2000" b="1" dirty="0">
                <a:latin typeface="Bell MT" panose="02020503060305020303" pitchFamily="18" charset="0"/>
              </a:rPr>
              <a:t>                     between "1970-01-01" and "1979-12-31" order by </a:t>
            </a:r>
            <a:r>
              <a:rPr lang="en-US" sz="2000" b="1" dirty="0" err="1">
                <a:latin typeface="Bell MT" panose="02020503060305020303" pitchFamily="18" charset="0"/>
              </a:rPr>
              <a:t>birth_date</a:t>
            </a:r>
            <a:r>
              <a:rPr lang="en-US" sz="2000" b="1" dirty="0">
                <a:latin typeface="Bell MT" panose="02020503060305020303" pitchFamily="18" charset="0"/>
              </a:rPr>
              <a:t> </a:t>
            </a:r>
            <a:r>
              <a:rPr lang="en-US" sz="2000" b="1" dirty="0" err="1">
                <a:latin typeface="Bell MT" panose="02020503060305020303" pitchFamily="18" charset="0"/>
              </a:rPr>
              <a:t>asc</a:t>
            </a:r>
            <a:r>
              <a:rPr lang="en-US" sz="2000" b="1" dirty="0">
                <a:latin typeface="Bell MT" panose="02020503060305020303" pitchFamily="18" charset="0"/>
              </a:rPr>
              <a:t>;</a:t>
            </a:r>
            <a:endParaRPr lang="en-US" sz="2000" dirty="0">
              <a:latin typeface="Bell MT" panose="02020503060305020303" pitchFamily="18" charset="0"/>
            </a:endParaRPr>
          </a:p>
          <a:p>
            <a:pPr marL="0" indent="0" algn="just">
              <a:buNone/>
            </a:pPr>
            <a:endParaRPr lang="en-US" sz="2000" dirty="0">
              <a:latin typeface="Bell MT" panose="02020503060305020303" pitchFamily="18" charset="0"/>
            </a:endParaRPr>
          </a:p>
          <a:p>
            <a:pPr marL="0" indent="0" algn="just">
              <a:buNone/>
            </a:pPr>
            <a:r>
              <a:rPr lang="en-US" sz="2000" dirty="0">
                <a:latin typeface="Bell MT" panose="02020503060305020303" pitchFamily="18" charset="0"/>
              </a:rPr>
              <a:t>The query selects </a:t>
            </a:r>
            <a:r>
              <a:rPr lang="en-US" sz="2000" dirty="0" err="1">
                <a:latin typeface="Bell MT" panose="02020503060305020303" pitchFamily="18" charset="0"/>
              </a:rPr>
              <a:t>first_name</a:t>
            </a:r>
            <a:r>
              <a:rPr lang="en-US" sz="2000" dirty="0">
                <a:latin typeface="Bell MT" panose="02020503060305020303" pitchFamily="18" charset="0"/>
              </a:rPr>
              <a:t>, </a:t>
            </a:r>
            <a:r>
              <a:rPr lang="en-US" sz="2000" dirty="0" err="1">
                <a:latin typeface="Bell MT" panose="02020503060305020303" pitchFamily="18" charset="0"/>
              </a:rPr>
              <a:t>last_name</a:t>
            </a:r>
            <a:r>
              <a:rPr lang="en-US" sz="2000" dirty="0">
                <a:latin typeface="Bell MT" panose="02020503060305020303" pitchFamily="18" charset="0"/>
              </a:rPr>
              <a:t>, and </a:t>
            </a:r>
            <a:r>
              <a:rPr lang="en-US" sz="2000" dirty="0" err="1">
                <a:latin typeface="Bell MT" panose="02020503060305020303" pitchFamily="18" charset="0"/>
              </a:rPr>
              <a:t>birth_date</a:t>
            </a:r>
            <a:r>
              <a:rPr lang="en-US" sz="2000" dirty="0">
                <a:latin typeface="Bell MT" panose="02020503060305020303" pitchFamily="18" charset="0"/>
              </a:rPr>
              <a:t> from the patients table. It filters the records to include only those where the birth year falls between January 1, 1970, and December 31, 1979. The results are then ordered by </a:t>
            </a:r>
            <a:r>
              <a:rPr lang="en-US" sz="2000" dirty="0" err="1">
                <a:latin typeface="Bell MT" panose="02020503060305020303" pitchFamily="18" charset="0"/>
              </a:rPr>
              <a:t>birth_date</a:t>
            </a:r>
            <a:endParaRPr lang="en-US" sz="2000" dirty="0">
              <a:latin typeface="Bell MT" panose="02020503060305020303" pitchFamily="18" charset="0"/>
            </a:endParaRPr>
          </a:p>
        </p:txBody>
      </p:sp>
    </p:spTree>
    <p:extLst>
      <p:ext uri="{BB962C8B-B14F-4D97-AF65-F5344CB8AC3E}">
        <p14:creationId xmlns:p14="http://schemas.microsoft.com/office/powerpoint/2010/main" val="2660443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AA9A5-21B1-3DDB-0726-3D9008E041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734A71-1645-0B28-B8EB-F0516209AC2C}"/>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4" name="Rectangle 3">
            <a:extLst>
              <a:ext uri="{FF2B5EF4-FFF2-40B4-BE49-F238E27FC236}">
                <a16:creationId xmlns:a16="http://schemas.microsoft.com/office/drawing/2014/main" id="{9C610706-2FB7-2237-3618-C0794BD7F419}"/>
              </a:ext>
            </a:extLst>
          </p:cNvPr>
          <p:cNvSpPr/>
          <p:nvPr/>
        </p:nvSpPr>
        <p:spPr>
          <a:xfrm>
            <a:off x="1465006" y="3352800"/>
            <a:ext cx="9547123" cy="865239"/>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EF4B0FE3-1DBC-0387-0BB0-CF96A394D82B}"/>
              </a:ext>
            </a:extLst>
          </p:cNvPr>
          <p:cNvSpPr>
            <a:spLocks noGrp="1"/>
          </p:cNvSpPr>
          <p:nvPr>
            <p:ph idx="1"/>
          </p:nvPr>
        </p:nvSpPr>
        <p:spPr>
          <a:xfrm>
            <a:off x="1179871" y="2026266"/>
            <a:ext cx="9975809" cy="3760891"/>
          </a:xfrm>
        </p:spPr>
        <p:txBody>
          <a:bodyPr>
            <a:normAutofit/>
          </a:bodyPr>
          <a:lstStyle/>
          <a:p>
            <a:pPr>
              <a:lnSpc>
                <a:spcPct val="100000"/>
              </a:lnSpc>
            </a:pPr>
            <a:r>
              <a:rPr lang="en-US" b="1" dirty="0">
                <a:latin typeface="Bahnschrift SemiLight" panose="020B0502040204020203" pitchFamily="34" charset="0"/>
              </a:rPr>
              <a:t>Q.27 ) We want to display each patient’s full name in a single column. Their </a:t>
            </a:r>
            <a:r>
              <a:rPr lang="en-US" b="1" dirty="0" err="1">
                <a:latin typeface="Bahnschrift SemiLight" panose="020B0502040204020203" pitchFamily="34" charset="0"/>
              </a:rPr>
              <a:t>last_name</a:t>
            </a:r>
            <a:r>
              <a:rPr lang="en-US" b="1" dirty="0">
                <a:latin typeface="Bahnschrift SemiLight" panose="020B0502040204020203" pitchFamily="34" charset="0"/>
              </a:rPr>
              <a:t> in all upper letters must appear first, then </a:t>
            </a:r>
            <a:r>
              <a:rPr lang="en-US" b="1" dirty="0" err="1">
                <a:latin typeface="Bahnschrift SemiLight" panose="020B0502040204020203" pitchFamily="34" charset="0"/>
              </a:rPr>
              <a:t>first_name</a:t>
            </a:r>
            <a:r>
              <a:rPr lang="en-US" b="1" dirty="0">
                <a:latin typeface="Bahnschrift SemiLight" panose="020B0502040204020203" pitchFamily="34" charset="0"/>
              </a:rPr>
              <a:t> in all lower case letters. Separate the </a:t>
            </a:r>
            <a:r>
              <a:rPr lang="en-US" b="1" dirty="0" err="1">
                <a:latin typeface="Bahnschrift SemiLight" panose="020B0502040204020203" pitchFamily="34" charset="0"/>
              </a:rPr>
              <a:t>last_name</a:t>
            </a:r>
            <a:r>
              <a:rPr lang="en-US" b="1" dirty="0">
                <a:latin typeface="Bahnschrift SemiLight" panose="020B0502040204020203" pitchFamily="34" charset="0"/>
              </a:rPr>
              <a:t> and </a:t>
            </a:r>
            <a:r>
              <a:rPr lang="en-US" b="1" dirty="0" err="1">
                <a:latin typeface="Bahnschrift SemiLight" panose="020B0502040204020203" pitchFamily="34" charset="0"/>
              </a:rPr>
              <a:t>first_name</a:t>
            </a:r>
            <a:r>
              <a:rPr lang="en-US" b="1" dirty="0">
                <a:latin typeface="Bahnschrift SemiLight" panose="020B0502040204020203" pitchFamily="34" charset="0"/>
              </a:rPr>
              <a:t> with a comma. Order the list by the </a:t>
            </a:r>
            <a:r>
              <a:rPr lang="en-US" b="1" dirty="0" err="1">
                <a:latin typeface="Bahnschrift SemiLight" panose="020B0502040204020203" pitchFamily="34" charset="0"/>
              </a:rPr>
              <a:t>first_name</a:t>
            </a:r>
            <a:r>
              <a:rPr lang="en-US" b="1" dirty="0">
                <a:latin typeface="Bahnschrift SemiLight" panose="020B0502040204020203" pitchFamily="34" charset="0"/>
              </a:rPr>
              <a:t> in </a:t>
            </a:r>
            <a:r>
              <a:rPr lang="en-US" b="1" dirty="0" err="1">
                <a:latin typeface="Bahnschrift SemiLight" panose="020B0502040204020203" pitchFamily="34" charset="0"/>
              </a:rPr>
              <a:t>decending</a:t>
            </a:r>
            <a:r>
              <a:rPr lang="en-US" b="1" dirty="0">
                <a:latin typeface="Bahnschrift SemiLight" panose="020B0502040204020203" pitchFamily="34" charset="0"/>
              </a:rPr>
              <a:t> order ?</a:t>
            </a:r>
            <a:endParaRPr lang="en-US" sz="2000" b="1" dirty="0">
              <a:latin typeface="Bell MT" panose="02020503060305020303" pitchFamily="18" charset="0"/>
            </a:endParaRPr>
          </a:p>
          <a:p>
            <a:pPr marL="0" indent="0">
              <a:lnSpc>
                <a:spcPct val="100000"/>
              </a:lnSpc>
              <a:spcAft>
                <a:spcPts val="35"/>
              </a:spcAft>
              <a:buNone/>
            </a:pPr>
            <a:r>
              <a:rPr lang="en-US" sz="2000" b="1" dirty="0">
                <a:latin typeface="Bell MT" panose="02020503060305020303" pitchFamily="18" charset="0"/>
              </a:rPr>
              <a:t>      select </a:t>
            </a:r>
            <a:r>
              <a:rPr lang="en-US" sz="2000" b="1" dirty="0" err="1">
                <a:latin typeface="Bell MT" panose="02020503060305020303" pitchFamily="18" charset="0"/>
              </a:rPr>
              <a:t>concat</a:t>
            </a:r>
            <a:r>
              <a:rPr lang="en-US" sz="2000" b="1" dirty="0">
                <a:latin typeface="Bell MT" panose="02020503060305020303" pitchFamily="18" charset="0"/>
              </a:rPr>
              <a:t>(upper(</a:t>
            </a:r>
            <a:r>
              <a:rPr lang="en-US" sz="2000" b="1" dirty="0" err="1">
                <a:latin typeface="Bell MT" panose="02020503060305020303" pitchFamily="18" charset="0"/>
              </a:rPr>
              <a:t>last_name</a:t>
            </a:r>
            <a:r>
              <a:rPr lang="en-US" sz="2000" b="1" dirty="0">
                <a:latin typeface="Bell MT" panose="02020503060305020303" pitchFamily="18" charset="0"/>
              </a:rPr>
              <a:t>), ",", lower(</a:t>
            </a:r>
            <a:r>
              <a:rPr lang="en-US" sz="2000" b="1" dirty="0" err="1">
                <a:latin typeface="Bell MT" panose="02020503060305020303" pitchFamily="18" charset="0"/>
              </a:rPr>
              <a:t>first_name</a:t>
            </a:r>
            <a:r>
              <a:rPr lang="en-US" sz="2000" b="1" dirty="0">
                <a:latin typeface="Bell MT" panose="02020503060305020303" pitchFamily="18" charset="0"/>
              </a:rPr>
              <a:t>)) as </a:t>
            </a:r>
            <a:r>
              <a:rPr lang="en-US" sz="2000" b="1" dirty="0" err="1">
                <a:latin typeface="Bell MT" panose="02020503060305020303" pitchFamily="18" charset="0"/>
              </a:rPr>
              <a:t>patients_full_name</a:t>
            </a:r>
            <a:r>
              <a:rPr lang="en-US" sz="2000" b="1" dirty="0">
                <a:latin typeface="Bell MT" panose="02020503060305020303" pitchFamily="18" charset="0"/>
              </a:rPr>
              <a:t> from  </a:t>
            </a:r>
          </a:p>
          <a:p>
            <a:pPr marL="0" indent="0">
              <a:lnSpc>
                <a:spcPct val="100000"/>
              </a:lnSpc>
              <a:spcAft>
                <a:spcPts val="35"/>
              </a:spcAft>
              <a:buNone/>
            </a:pPr>
            <a:r>
              <a:rPr lang="en-US" sz="2000" b="1" dirty="0">
                <a:latin typeface="Bell MT" panose="02020503060305020303" pitchFamily="18" charset="0"/>
              </a:rPr>
              <a:t>                                          patients  order by </a:t>
            </a:r>
            <a:r>
              <a:rPr lang="en-US" sz="2000" b="1" dirty="0" err="1">
                <a:latin typeface="Bell MT" panose="02020503060305020303" pitchFamily="18" charset="0"/>
              </a:rPr>
              <a:t>first_name</a:t>
            </a:r>
            <a:r>
              <a:rPr lang="en-US" sz="2000" b="1" dirty="0">
                <a:latin typeface="Bell MT" panose="02020503060305020303" pitchFamily="18" charset="0"/>
              </a:rPr>
              <a:t> desc</a:t>
            </a:r>
            <a:endParaRPr lang="en-US" sz="2000" dirty="0">
              <a:latin typeface="Bell MT" panose="02020503060305020303" pitchFamily="18" charset="0"/>
            </a:endParaRPr>
          </a:p>
          <a:p>
            <a:pPr marL="0" indent="0" algn="just">
              <a:buNone/>
            </a:pPr>
            <a:r>
              <a:rPr lang="en-US" sz="2000" dirty="0">
                <a:latin typeface="Bell MT" panose="02020503060305020303" pitchFamily="18" charset="0"/>
              </a:rPr>
              <a:t>The query selects a concatenated string combining the </a:t>
            </a:r>
            <a:r>
              <a:rPr lang="en-US" sz="2000" dirty="0" err="1">
                <a:latin typeface="Bell MT" panose="02020503060305020303" pitchFamily="18" charset="0"/>
              </a:rPr>
              <a:t>last_name</a:t>
            </a:r>
            <a:r>
              <a:rPr lang="en-US" sz="2000" dirty="0">
                <a:latin typeface="Bell MT" panose="02020503060305020303" pitchFamily="18" charset="0"/>
              </a:rPr>
              <a:t> (in uppercase) and </a:t>
            </a:r>
            <a:r>
              <a:rPr lang="en-US" sz="2000" dirty="0" err="1">
                <a:latin typeface="Bell MT" panose="02020503060305020303" pitchFamily="18" charset="0"/>
              </a:rPr>
              <a:t>first_name</a:t>
            </a:r>
            <a:r>
              <a:rPr lang="en-US" sz="2000" dirty="0">
                <a:latin typeface="Bell MT" panose="02020503060305020303" pitchFamily="18" charset="0"/>
              </a:rPr>
              <a:t> (in lowercase), separated by a comma, and labels it as </a:t>
            </a:r>
            <a:r>
              <a:rPr lang="en-US" sz="2000" dirty="0" err="1">
                <a:latin typeface="Bell MT" panose="02020503060305020303" pitchFamily="18" charset="0"/>
              </a:rPr>
              <a:t>patients_full_name</a:t>
            </a:r>
            <a:r>
              <a:rPr lang="en-US" sz="2000" dirty="0">
                <a:latin typeface="Bell MT" panose="02020503060305020303" pitchFamily="18" charset="0"/>
              </a:rPr>
              <a:t>. The results are then ordered by </a:t>
            </a:r>
            <a:r>
              <a:rPr lang="en-US" sz="2000" dirty="0" err="1">
                <a:latin typeface="Bell MT" panose="02020503060305020303" pitchFamily="18" charset="0"/>
              </a:rPr>
              <a:t>first_name</a:t>
            </a:r>
            <a:r>
              <a:rPr lang="en-US" sz="2000" dirty="0">
                <a:latin typeface="Bell MT" panose="02020503060305020303" pitchFamily="18" charset="0"/>
              </a:rPr>
              <a:t> in descending order. This provides a list of patients' full names formatted as "LASTNAME, </a:t>
            </a:r>
            <a:r>
              <a:rPr lang="en-US" sz="2000" dirty="0" err="1">
                <a:latin typeface="Bell MT" panose="02020503060305020303" pitchFamily="18" charset="0"/>
              </a:rPr>
              <a:t>firstname</a:t>
            </a:r>
            <a:r>
              <a:rPr lang="en-US" sz="2000" dirty="0">
                <a:latin typeface="Bell MT" panose="02020503060305020303" pitchFamily="18" charset="0"/>
              </a:rPr>
              <a:t>".</a:t>
            </a:r>
          </a:p>
        </p:txBody>
      </p:sp>
    </p:spTree>
    <p:extLst>
      <p:ext uri="{BB962C8B-B14F-4D97-AF65-F5344CB8AC3E}">
        <p14:creationId xmlns:p14="http://schemas.microsoft.com/office/powerpoint/2010/main" val="1623087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5720E-A5A2-69C9-36B1-09F501BB2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030BC-26DF-1CA1-8382-F20C1A144E9C}"/>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5" name="Rectangle 4">
            <a:extLst>
              <a:ext uri="{FF2B5EF4-FFF2-40B4-BE49-F238E27FC236}">
                <a16:creationId xmlns:a16="http://schemas.microsoft.com/office/drawing/2014/main" id="{0D999D12-61FE-667F-CFB3-A72E71FFEC33}"/>
              </a:ext>
            </a:extLst>
          </p:cNvPr>
          <p:cNvSpPr/>
          <p:nvPr/>
        </p:nvSpPr>
        <p:spPr>
          <a:xfrm>
            <a:off x="1799303" y="3057832"/>
            <a:ext cx="7865807" cy="993058"/>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F70CCEA7-EB27-074B-5AD9-DD93535CC2FF}"/>
              </a:ext>
            </a:extLst>
          </p:cNvPr>
          <p:cNvSpPr>
            <a:spLocks noGrp="1"/>
          </p:cNvSpPr>
          <p:nvPr>
            <p:ph idx="1"/>
          </p:nvPr>
        </p:nvSpPr>
        <p:spPr>
          <a:xfrm>
            <a:off x="1097281" y="2026266"/>
            <a:ext cx="10058400" cy="3760891"/>
          </a:xfrm>
        </p:spPr>
        <p:txBody>
          <a:bodyPr>
            <a:normAutofit fontScale="92500" lnSpcReduction="10000"/>
          </a:bodyPr>
          <a:lstStyle/>
          <a:p>
            <a:pPr>
              <a:lnSpc>
                <a:spcPct val="100000"/>
              </a:lnSpc>
            </a:pPr>
            <a:r>
              <a:rPr lang="en-US" b="1" dirty="0">
                <a:latin typeface="Bahnschrift SemiLight" panose="020B0502040204020203" pitchFamily="34" charset="0"/>
              </a:rPr>
              <a:t>Q.28) Show the </a:t>
            </a:r>
            <a:r>
              <a:rPr lang="en-US" b="1" dirty="0" err="1">
                <a:latin typeface="Bahnschrift SemiLight" panose="020B0502040204020203" pitchFamily="34" charset="0"/>
              </a:rPr>
              <a:t>province_id</a:t>
            </a:r>
            <a:r>
              <a:rPr lang="en-US" b="1" dirty="0">
                <a:latin typeface="Bahnschrift SemiLight" panose="020B0502040204020203" pitchFamily="34" charset="0"/>
              </a:rPr>
              <a:t>(s), sum of height; where the total sum of its patient’s height is greater than or equal to 7,000.</a:t>
            </a:r>
          </a:p>
          <a:p>
            <a:pPr>
              <a:lnSpc>
                <a:spcPct val="100000"/>
              </a:lnSpc>
            </a:pPr>
            <a:endParaRPr lang="en-US" sz="2000" b="1" dirty="0">
              <a:latin typeface="Bell MT" panose="02020503060305020303" pitchFamily="18" charset="0"/>
            </a:endParaRPr>
          </a:p>
          <a:p>
            <a:pPr marL="0" indent="0">
              <a:lnSpc>
                <a:spcPct val="100000"/>
              </a:lnSpc>
              <a:spcAft>
                <a:spcPts val="35"/>
              </a:spcAft>
              <a:buNone/>
            </a:pPr>
            <a:r>
              <a:rPr lang="en-US" sz="2000" b="1" dirty="0">
                <a:latin typeface="Bell MT" panose="02020503060305020303" pitchFamily="18" charset="0"/>
              </a:rPr>
              <a:t>             select </a:t>
            </a:r>
            <a:r>
              <a:rPr lang="en-US" sz="2000" b="1" dirty="0" err="1">
                <a:latin typeface="Bell MT" panose="02020503060305020303" pitchFamily="18" charset="0"/>
              </a:rPr>
              <a:t>province_id</a:t>
            </a:r>
            <a:r>
              <a:rPr lang="en-US" sz="2000" b="1" dirty="0">
                <a:latin typeface="Bell MT" panose="02020503060305020303" pitchFamily="18" charset="0"/>
              </a:rPr>
              <a:t>, sum(height) as </a:t>
            </a:r>
            <a:r>
              <a:rPr lang="en-US" sz="2000" b="1" dirty="0" err="1">
                <a:latin typeface="Bell MT" panose="02020503060305020303" pitchFamily="18" charset="0"/>
              </a:rPr>
              <a:t>total_height</a:t>
            </a:r>
            <a:r>
              <a:rPr lang="en-US" sz="2000" b="1" dirty="0">
                <a:latin typeface="Bell MT" panose="02020503060305020303" pitchFamily="18" charset="0"/>
              </a:rPr>
              <a:t> from patients group by  </a:t>
            </a:r>
          </a:p>
          <a:p>
            <a:pPr marL="0" indent="0">
              <a:lnSpc>
                <a:spcPct val="100000"/>
              </a:lnSpc>
              <a:spcAft>
                <a:spcPts val="35"/>
              </a:spcAft>
              <a:buNone/>
            </a:pPr>
            <a:r>
              <a:rPr lang="en-US" sz="2000" b="1" dirty="0">
                <a:latin typeface="Bell MT" panose="02020503060305020303" pitchFamily="18" charset="0"/>
              </a:rPr>
              <a:t>                                  </a:t>
            </a:r>
            <a:r>
              <a:rPr lang="en-US" sz="2000" b="1" dirty="0" err="1">
                <a:latin typeface="Bell MT" panose="02020503060305020303" pitchFamily="18" charset="0"/>
              </a:rPr>
              <a:t>province_id</a:t>
            </a:r>
            <a:r>
              <a:rPr lang="en-US" sz="2000" b="1" dirty="0">
                <a:latin typeface="Bell MT" panose="02020503060305020303" pitchFamily="18" charset="0"/>
              </a:rPr>
              <a:t> having sum(height) &gt;= 7000;</a:t>
            </a:r>
            <a:endParaRPr lang="en-US" sz="2000" dirty="0">
              <a:latin typeface="Bell MT" panose="02020503060305020303" pitchFamily="18" charset="0"/>
            </a:endParaRPr>
          </a:p>
          <a:p>
            <a:pPr marL="0" indent="0" algn="just">
              <a:buNone/>
            </a:pPr>
            <a:endParaRPr lang="en-US" sz="2000" dirty="0">
              <a:latin typeface="Bell MT" panose="02020503060305020303" pitchFamily="18" charset="0"/>
            </a:endParaRPr>
          </a:p>
          <a:p>
            <a:pPr marL="0" indent="0" algn="just">
              <a:buNone/>
            </a:pPr>
            <a:r>
              <a:rPr lang="en-US" sz="2000" dirty="0">
                <a:latin typeface="Bell MT" panose="02020503060305020303" pitchFamily="18" charset="0"/>
              </a:rPr>
              <a:t>The query selects </a:t>
            </a:r>
            <a:r>
              <a:rPr lang="en-US" sz="2000" dirty="0" err="1">
                <a:latin typeface="Bell MT" panose="02020503060305020303" pitchFamily="18" charset="0"/>
              </a:rPr>
              <a:t>province_id</a:t>
            </a:r>
            <a:r>
              <a:rPr lang="en-US" sz="2000" dirty="0">
                <a:latin typeface="Bell MT" panose="02020503060305020303" pitchFamily="18" charset="0"/>
              </a:rPr>
              <a:t> and the sum of height for patients in each province, labeling this sum as </a:t>
            </a:r>
            <a:r>
              <a:rPr lang="en-US" sz="2000" dirty="0" err="1">
                <a:latin typeface="Bell MT" panose="02020503060305020303" pitchFamily="18" charset="0"/>
              </a:rPr>
              <a:t>total_height</a:t>
            </a:r>
            <a:r>
              <a:rPr lang="en-US" sz="2000" dirty="0">
                <a:latin typeface="Bell MT" panose="02020503060305020303" pitchFamily="18" charset="0"/>
              </a:rPr>
              <a:t>. It groups the records by </a:t>
            </a:r>
            <a:r>
              <a:rPr lang="en-US" sz="2000" dirty="0" err="1">
                <a:latin typeface="Bell MT" panose="02020503060305020303" pitchFamily="18" charset="0"/>
              </a:rPr>
              <a:t>province_id</a:t>
            </a:r>
            <a:r>
              <a:rPr lang="en-US" sz="2000" dirty="0">
                <a:latin typeface="Bell MT" panose="02020503060305020303" pitchFamily="18" charset="0"/>
              </a:rPr>
              <a:t> and uses the HAVING clause to filter the results, keeping only those groups where the total height is greater than or equal to 7000. This helps identify provinces with a combined patient height meeting or exceeding the specified threshold.</a:t>
            </a:r>
          </a:p>
        </p:txBody>
      </p:sp>
    </p:spTree>
    <p:extLst>
      <p:ext uri="{BB962C8B-B14F-4D97-AF65-F5344CB8AC3E}">
        <p14:creationId xmlns:p14="http://schemas.microsoft.com/office/powerpoint/2010/main" val="228880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F7344-DAA5-D70B-3BF0-CA60ABEB9C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F3321C-1193-6B05-56FA-F8EFCDCE6A9F}"/>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4" name="Rectangle 3">
            <a:extLst>
              <a:ext uri="{FF2B5EF4-FFF2-40B4-BE49-F238E27FC236}">
                <a16:creationId xmlns:a16="http://schemas.microsoft.com/office/drawing/2014/main" id="{3EC90F62-EA06-A7BF-5B10-B7DE902647F9}"/>
              </a:ext>
            </a:extLst>
          </p:cNvPr>
          <p:cNvSpPr/>
          <p:nvPr/>
        </p:nvSpPr>
        <p:spPr>
          <a:xfrm>
            <a:off x="1947332" y="3031067"/>
            <a:ext cx="7569200" cy="482600"/>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987AA1F1-4B78-6327-B51F-4BDBF66E6C82}"/>
              </a:ext>
            </a:extLst>
          </p:cNvPr>
          <p:cNvSpPr>
            <a:spLocks noGrp="1"/>
          </p:cNvSpPr>
          <p:nvPr>
            <p:ph idx="1"/>
          </p:nvPr>
        </p:nvSpPr>
        <p:spPr>
          <a:xfrm>
            <a:off x="1097280" y="2032001"/>
            <a:ext cx="9968653" cy="3760891"/>
          </a:xfrm>
        </p:spPr>
        <p:txBody>
          <a:bodyPr>
            <a:normAutofit/>
          </a:bodyPr>
          <a:lstStyle/>
          <a:p>
            <a:r>
              <a:rPr lang="en-US" b="1" dirty="0">
                <a:latin typeface="Bahnschrift SemiLight" panose="020B0502040204020203" pitchFamily="34" charset="0"/>
              </a:rPr>
              <a:t>Q.2) Show first name and last name of patients who does not have allergies.</a:t>
            </a:r>
          </a:p>
          <a:p>
            <a:endParaRPr lang="en-US" sz="2000" b="1" dirty="0">
              <a:latin typeface="Bahnschrift SemiLight" panose="020B0502040204020203" pitchFamily="34" charset="0"/>
            </a:endParaRPr>
          </a:p>
          <a:p>
            <a:r>
              <a:rPr lang="en-US" sz="2000" b="1" dirty="0">
                <a:latin typeface="Bell MT" panose="02020503060305020303" pitchFamily="18" charset="0"/>
              </a:rPr>
              <a:t>             select first_name, last_name from patients where allergies is null;</a:t>
            </a:r>
          </a:p>
          <a:p>
            <a:endParaRPr lang="en-US" sz="2000" b="1" dirty="0">
              <a:latin typeface="Bell MT" panose="02020503060305020303" pitchFamily="18" charset="0"/>
            </a:endParaRPr>
          </a:p>
          <a:p>
            <a:pPr algn="just"/>
            <a:r>
              <a:rPr lang="en-IN" sz="2000" dirty="0">
                <a:latin typeface="Bell MT" panose="02020503060305020303" pitchFamily="18" charset="0"/>
              </a:rPr>
              <a:t>This query retrieves the first name, last name </a:t>
            </a:r>
            <a:r>
              <a:rPr lang="en-US" sz="2000" dirty="0">
                <a:latin typeface="Bell MT" panose="02020503060305020303" pitchFamily="18" charset="0"/>
              </a:rPr>
              <a:t>of patients who don't have any recorded allergies. It selects the first_name and last_name columns from the patients table and filters the results to include only those entries where the allergies column is null.</a:t>
            </a:r>
            <a:endParaRPr lang="en-IN" sz="2000" dirty="0">
              <a:latin typeface="Bell MT" panose="02020503060305020303" pitchFamily="18" charset="0"/>
            </a:endParaRPr>
          </a:p>
          <a:p>
            <a:endParaRPr lang="en-US" sz="2000" b="1" dirty="0">
              <a:latin typeface="Bell MT" panose="02020503060305020303" pitchFamily="18" charset="0"/>
            </a:endParaRPr>
          </a:p>
          <a:p>
            <a:pPr marL="0" indent="0">
              <a:buNone/>
            </a:pPr>
            <a:endParaRPr lang="en-US" b="1" dirty="0">
              <a:latin typeface="Bell MT" panose="02020503060305020303" pitchFamily="18" charset="0"/>
            </a:endParaRPr>
          </a:p>
        </p:txBody>
      </p:sp>
    </p:spTree>
    <p:extLst>
      <p:ext uri="{BB962C8B-B14F-4D97-AF65-F5344CB8AC3E}">
        <p14:creationId xmlns:p14="http://schemas.microsoft.com/office/powerpoint/2010/main" val="644485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C5915-BD97-C28B-90EB-00EF4B33C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383301-4564-6E1F-79DD-85B2CDE123B6}"/>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4" name="Rectangle 3">
            <a:extLst>
              <a:ext uri="{FF2B5EF4-FFF2-40B4-BE49-F238E27FC236}">
                <a16:creationId xmlns:a16="http://schemas.microsoft.com/office/drawing/2014/main" id="{384239E4-97AE-0640-D622-210F8E644748}"/>
              </a:ext>
            </a:extLst>
          </p:cNvPr>
          <p:cNvSpPr/>
          <p:nvPr/>
        </p:nvSpPr>
        <p:spPr>
          <a:xfrm>
            <a:off x="2094271" y="3126658"/>
            <a:ext cx="8072284" cy="1061884"/>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50A4D9E6-645A-DD56-1BC6-EC82F5FE7AC2}"/>
              </a:ext>
            </a:extLst>
          </p:cNvPr>
          <p:cNvSpPr>
            <a:spLocks noGrp="1"/>
          </p:cNvSpPr>
          <p:nvPr>
            <p:ph idx="1"/>
          </p:nvPr>
        </p:nvSpPr>
        <p:spPr>
          <a:xfrm>
            <a:off x="1097281" y="2026266"/>
            <a:ext cx="10058400" cy="3760891"/>
          </a:xfrm>
        </p:spPr>
        <p:txBody>
          <a:bodyPr>
            <a:normAutofit lnSpcReduction="10000"/>
          </a:bodyPr>
          <a:lstStyle/>
          <a:p>
            <a:pPr>
              <a:lnSpc>
                <a:spcPct val="100000"/>
              </a:lnSpc>
            </a:pPr>
            <a:r>
              <a:rPr lang="en-US" b="1" dirty="0">
                <a:latin typeface="Bahnschrift SemiLight" panose="020B0502040204020203" pitchFamily="34" charset="0"/>
              </a:rPr>
              <a:t>Q.29) Show the difference between the largest weight and smallest weight for patients with the last name ‘Maroni’ ?</a:t>
            </a:r>
          </a:p>
          <a:p>
            <a:pPr>
              <a:lnSpc>
                <a:spcPct val="100000"/>
              </a:lnSpc>
            </a:pPr>
            <a:endParaRPr lang="en-US" sz="2000" b="1" dirty="0">
              <a:latin typeface="Bell MT" panose="02020503060305020303" pitchFamily="18" charset="0"/>
            </a:endParaRPr>
          </a:p>
          <a:p>
            <a:pPr marL="0" indent="0">
              <a:lnSpc>
                <a:spcPct val="100000"/>
              </a:lnSpc>
              <a:spcAft>
                <a:spcPts val="35"/>
              </a:spcAft>
              <a:buNone/>
            </a:pPr>
            <a:r>
              <a:rPr lang="en-US" sz="2000" b="1" dirty="0">
                <a:latin typeface="Bell MT" panose="02020503060305020303" pitchFamily="18" charset="0"/>
              </a:rPr>
              <a:t>                  select max(weight) - min(weight) as </a:t>
            </a:r>
            <a:r>
              <a:rPr lang="en-US" sz="2000" b="1" dirty="0" err="1">
                <a:latin typeface="Bell MT" panose="02020503060305020303" pitchFamily="18" charset="0"/>
              </a:rPr>
              <a:t>weight_difference</a:t>
            </a:r>
            <a:r>
              <a:rPr lang="en-US" sz="2000" b="1" dirty="0">
                <a:latin typeface="Bell MT" panose="02020503060305020303" pitchFamily="18" charset="0"/>
              </a:rPr>
              <a:t> from patients </a:t>
            </a:r>
          </a:p>
          <a:p>
            <a:pPr marL="0" indent="0">
              <a:lnSpc>
                <a:spcPct val="100000"/>
              </a:lnSpc>
              <a:spcAft>
                <a:spcPts val="35"/>
              </a:spcAft>
              <a:buNone/>
            </a:pPr>
            <a:r>
              <a:rPr lang="en-US" sz="2000" b="1" dirty="0">
                <a:latin typeface="Bell MT" panose="02020503060305020303" pitchFamily="18" charset="0"/>
              </a:rPr>
              <a:t>                                             where </a:t>
            </a:r>
            <a:r>
              <a:rPr lang="en-US" sz="2000" b="1" dirty="0" err="1">
                <a:latin typeface="Bell MT" panose="02020503060305020303" pitchFamily="18" charset="0"/>
              </a:rPr>
              <a:t>last_name</a:t>
            </a:r>
            <a:r>
              <a:rPr lang="en-US" sz="2000" b="1" dirty="0">
                <a:latin typeface="Bell MT" panose="02020503060305020303" pitchFamily="18" charset="0"/>
              </a:rPr>
              <a:t> = "Maroni";</a:t>
            </a:r>
          </a:p>
          <a:p>
            <a:pPr marL="0" indent="0">
              <a:lnSpc>
                <a:spcPct val="100000"/>
              </a:lnSpc>
              <a:spcAft>
                <a:spcPts val="35"/>
              </a:spcAft>
              <a:buNone/>
            </a:pPr>
            <a:endParaRPr lang="en-US" sz="2000" dirty="0">
              <a:latin typeface="Bell MT" panose="02020503060305020303" pitchFamily="18" charset="0"/>
            </a:endParaRPr>
          </a:p>
          <a:p>
            <a:pPr marL="0" indent="0" algn="just">
              <a:buNone/>
            </a:pPr>
            <a:r>
              <a:rPr lang="en-US" sz="2000" dirty="0">
                <a:latin typeface="Bell MT" panose="02020503060305020303" pitchFamily="18" charset="0"/>
              </a:rPr>
              <a:t>The query selects the difference between the maximum weight (max(weight)) and the minimum weight (min(weight)) of patients whose </a:t>
            </a:r>
            <a:r>
              <a:rPr lang="en-US" sz="2000" dirty="0" err="1">
                <a:latin typeface="Bell MT" panose="02020503060305020303" pitchFamily="18" charset="0"/>
              </a:rPr>
              <a:t>last_name</a:t>
            </a:r>
            <a:r>
              <a:rPr lang="en-US" sz="2000" dirty="0">
                <a:latin typeface="Bell MT" panose="02020503060305020303" pitchFamily="18" charset="0"/>
              </a:rPr>
              <a:t> is "Maroni", labeling this difference as </a:t>
            </a:r>
            <a:r>
              <a:rPr lang="en-US" sz="2000" dirty="0" err="1">
                <a:latin typeface="Bell MT" panose="02020503060305020303" pitchFamily="18" charset="0"/>
              </a:rPr>
              <a:t>weight_difference</a:t>
            </a:r>
            <a:r>
              <a:rPr lang="en-US" sz="2000" dirty="0">
                <a:latin typeface="Bell MT" panose="02020503060305020303" pitchFamily="18" charset="0"/>
              </a:rPr>
              <a:t>. This helps determine the weight range among patients with the specified last name.</a:t>
            </a:r>
          </a:p>
        </p:txBody>
      </p:sp>
    </p:spTree>
    <p:extLst>
      <p:ext uri="{BB962C8B-B14F-4D97-AF65-F5344CB8AC3E}">
        <p14:creationId xmlns:p14="http://schemas.microsoft.com/office/powerpoint/2010/main" val="831149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436D6-15C3-AA70-78D9-A147A5460A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86BB63-A6FA-1F19-23F1-9D6015E46DD3}"/>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5" name="Rectangle 4">
            <a:extLst>
              <a:ext uri="{FF2B5EF4-FFF2-40B4-BE49-F238E27FC236}">
                <a16:creationId xmlns:a16="http://schemas.microsoft.com/office/drawing/2014/main" id="{F2456EAD-6B95-D6FB-34DC-10D8B3102464}"/>
              </a:ext>
            </a:extLst>
          </p:cNvPr>
          <p:cNvSpPr/>
          <p:nvPr/>
        </p:nvSpPr>
        <p:spPr>
          <a:xfrm>
            <a:off x="1602659" y="3038168"/>
            <a:ext cx="8799871" cy="993058"/>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4460DCF8-295E-40E0-C72B-432B90BBB0AE}"/>
              </a:ext>
            </a:extLst>
          </p:cNvPr>
          <p:cNvSpPr>
            <a:spLocks noGrp="1"/>
          </p:cNvSpPr>
          <p:nvPr>
            <p:ph idx="1"/>
          </p:nvPr>
        </p:nvSpPr>
        <p:spPr>
          <a:xfrm>
            <a:off x="1199535" y="2026266"/>
            <a:ext cx="9956145" cy="3760891"/>
          </a:xfrm>
        </p:spPr>
        <p:txBody>
          <a:bodyPr>
            <a:normAutofit fontScale="92500" lnSpcReduction="10000"/>
          </a:bodyPr>
          <a:lstStyle/>
          <a:p>
            <a:pPr>
              <a:lnSpc>
                <a:spcPct val="100000"/>
              </a:lnSpc>
            </a:pPr>
            <a:r>
              <a:rPr lang="en-US" b="1" dirty="0">
                <a:latin typeface="Bahnschrift SemiLight" panose="020B0502040204020203" pitchFamily="34" charset="0"/>
              </a:rPr>
              <a:t>Q.30) Show all of the days of the month (1-31) and how many </a:t>
            </a:r>
            <a:r>
              <a:rPr lang="en-US" b="1" dirty="0" err="1">
                <a:latin typeface="Bahnschrift SemiLight" panose="020B0502040204020203" pitchFamily="34" charset="0"/>
              </a:rPr>
              <a:t>admission_dates</a:t>
            </a:r>
            <a:r>
              <a:rPr lang="en-US" b="1" dirty="0">
                <a:latin typeface="Bahnschrift SemiLight" panose="020B0502040204020203" pitchFamily="34" charset="0"/>
              </a:rPr>
              <a:t> occurred on that day. Sort by the day with most admissions to least admissions ?</a:t>
            </a:r>
          </a:p>
          <a:p>
            <a:pPr>
              <a:lnSpc>
                <a:spcPct val="100000"/>
              </a:lnSpc>
            </a:pPr>
            <a:endParaRPr lang="en-US" sz="2000" b="1" dirty="0">
              <a:latin typeface="Bell MT" panose="02020503060305020303" pitchFamily="18" charset="0"/>
            </a:endParaRPr>
          </a:p>
          <a:p>
            <a:pPr marL="0" indent="0">
              <a:lnSpc>
                <a:spcPct val="100000"/>
              </a:lnSpc>
              <a:spcAft>
                <a:spcPts val="35"/>
              </a:spcAft>
              <a:buNone/>
            </a:pPr>
            <a:r>
              <a:rPr lang="en-US" sz="2000" b="1" dirty="0">
                <a:latin typeface="Bell MT" panose="02020503060305020303" pitchFamily="18" charset="0"/>
              </a:rPr>
              <a:t>               select day(</a:t>
            </a:r>
            <a:r>
              <a:rPr lang="en-US" sz="2000" b="1" dirty="0" err="1">
                <a:latin typeface="Bell MT" panose="02020503060305020303" pitchFamily="18" charset="0"/>
              </a:rPr>
              <a:t>admission_date</a:t>
            </a:r>
            <a:r>
              <a:rPr lang="en-US" sz="2000" b="1" dirty="0">
                <a:latin typeface="Bell MT" panose="02020503060305020303" pitchFamily="18" charset="0"/>
              </a:rPr>
              <a:t>) as </a:t>
            </a:r>
            <a:r>
              <a:rPr lang="en-US" sz="2000" b="1" dirty="0" err="1">
                <a:latin typeface="Bell MT" panose="02020503060305020303" pitchFamily="18" charset="0"/>
              </a:rPr>
              <a:t>day_of_month</a:t>
            </a:r>
            <a:r>
              <a:rPr lang="en-US" sz="2000" b="1" dirty="0">
                <a:latin typeface="Bell MT" panose="02020503060305020303" pitchFamily="18" charset="0"/>
              </a:rPr>
              <a:t>, count(*) as </a:t>
            </a:r>
            <a:r>
              <a:rPr lang="en-US" sz="2000" b="1" dirty="0" err="1">
                <a:latin typeface="Bell MT" panose="02020503060305020303" pitchFamily="18" charset="0"/>
              </a:rPr>
              <a:t>admission_count</a:t>
            </a:r>
            <a:r>
              <a:rPr lang="en-US" sz="2000" b="1" dirty="0">
                <a:latin typeface="Bell MT" panose="02020503060305020303" pitchFamily="18" charset="0"/>
              </a:rPr>
              <a:t> </a:t>
            </a:r>
          </a:p>
          <a:p>
            <a:pPr marL="0" indent="0">
              <a:lnSpc>
                <a:spcPct val="100000"/>
              </a:lnSpc>
              <a:spcAft>
                <a:spcPts val="35"/>
              </a:spcAft>
              <a:buNone/>
            </a:pPr>
            <a:r>
              <a:rPr lang="en-US" sz="2000" b="1" dirty="0">
                <a:latin typeface="Bell MT" panose="02020503060305020303" pitchFamily="18" charset="0"/>
              </a:rPr>
              <a:t>         from admissions group by day(</a:t>
            </a:r>
            <a:r>
              <a:rPr lang="en-US" sz="2000" b="1" dirty="0" err="1">
                <a:latin typeface="Bell MT" panose="02020503060305020303" pitchFamily="18" charset="0"/>
              </a:rPr>
              <a:t>admission_date</a:t>
            </a:r>
            <a:r>
              <a:rPr lang="en-US" sz="2000" b="1" dirty="0">
                <a:latin typeface="Bell MT" panose="02020503060305020303" pitchFamily="18" charset="0"/>
              </a:rPr>
              <a:t>) order by </a:t>
            </a:r>
            <a:r>
              <a:rPr lang="en-US" sz="2000" b="1" dirty="0" err="1">
                <a:latin typeface="Bell MT" panose="02020503060305020303" pitchFamily="18" charset="0"/>
              </a:rPr>
              <a:t>admission_count</a:t>
            </a:r>
            <a:r>
              <a:rPr lang="en-US" sz="2000" b="1" dirty="0">
                <a:latin typeface="Bell MT" panose="02020503060305020303" pitchFamily="18" charset="0"/>
              </a:rPr>
              <a:t> desc;</a:t>
            </a:r>
            <a:endParaRPr lang="en-US" sz="2000" dirty="0">
              <a:latin typeface="Bell MT" panose="02020503060305020303" pitchFamily="18" charset="0"/>
            </a:endParaRPr>
          </a:p>
          <a:p>
            <a:pPr marL="0" indent="0" algn="just">
              <a:buNone/>
            </a:pPr>
            <a:endParaRPr lang="en-US" sz="2000" dirty="0">
              <a:latin typeface="Bell MT" panose="02020503060305020303" pitchFamily="18" charset="0"/>
            </a:endParaRPr>
          </a:p>
          <a:p>
            <a:pPr marL="0" indent="0" algn="just">
              <a:buNone/>
            </a:pPr>
            <a:r>
              <a:rPr lang="en-US" sz="2000" dirty="0">
                <a:latin typeface="Bell MT" panose="02020503060305020303" pitchFamily="18" charset="0"/>
              </a:rPr>
              <a:t>The query selects the day of the month from the </a:t>
            </a:r>
            <a:r>
              <a:rPr lang="en-US" sz="2000" dirty="0" err="1">
                <a:latin typeface="Bell MT" panose="02020503060305020303" pitchFamily="18" charset="0"/>
              </a:rPr>
              <a:t>admission_date</a:t>
            </a:r>
            <a:r>
              <a:rPr lang="en-US" sz="2000" dirty="0">
                <a:latin typeface="Bell MT" panose="02020503060305020303" pitchFamily="18" charset="0"/>
              </a:rPr>
              <a:t> column (day(</a:t>
            </a:r>
            <a:r>
              <a:rPr lang="en-US" sz="2000" dirty="0" err="1">
                <a:latin typeface="Bell MT" panose="02020503060305020303" pitchFamily="18" charset="0"/>
              </a:rPr>
              <a:t>admission_date</a:t>
            </a:r>
            <a:r>
              <a:rPr lang="en-US" sz="2000" dirty="0">
                <a:latin typeface="Bell MT" panose="02020503060305020303" pitchFamily="18" charset="0"/>
              </a:rPr>
              <a:t>)) and counts the number of admissions for each day (count(*)), labeling this count as </a:t>
            </a:r>
            <a:r>
              <a:rPr lang="en-US" sz="2000" dirty="0" err="1">
                <a:latin typeface="Bell MT" panose="02020503060305020303" pitchFamily="18" charset="0"/>
              </a:rPr>
              <a:t>admission_count</a:t>
            </a:r>
            <a:r>
              <a:rPr lang="en-US" sz="2000" dirty="0">
                <a:latin typeface="Bell MT" panose="02020503060305020303" pitchFamily="18" charset="0"/>
              </a:rPr>
              <a:t>. It groups the records by the day of the month and sorts the results by </a:t>
            </a:r>
            <a:r>
              <a:rPr lang="en-US" sz="2000" dirty="0" err="1">
                <a:latin typeface="Bell MT" panose="02020503060305020303" pitchFamily="18" charset="0"/>
              </a:rPr>
              <a:t>admission_count</a:t>
            </a:r>
            <a:r>
              <a:rPr lang="en-US" sz="2000" dirty="0">
                <a:latin typeface="Bell MT" panose="02020503060305020303" pitchFamily="18" charset="0"/>
              </a:rPr>
              <a:t> in descending order, showing the days with the highest number of admissions first.</a:t>
            </a:r>
          </a:p>
        </p:txBody>
      </p:sp>
    </p:spTree>
    <p:extLst>
      <p:ext uri="{BB962C8B-B14F-4D97-AF65-F5344CB8AC3E}">
        <p14:creationId xmlns:p14="http://schemas.microsoft.com/office/powerpoint/2010/main" val="4267624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C3FCD-7DEB-6E9E-7E54-B5366BB234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D7EB14-D36A-A8A4-40DA-B0F5664C7BBE}"/>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4" name="Rectangle 3">
            <a:extLst>
              <a:ext uri="{FF2B5EF4-FFF2-40B4-BE49-F238E27FC236}">
                <a16:creationId xmlns:a16="http://schemas.microsoft.com/office/drawing/2014/main" id="{91C03E95-B275-7672-9374-54C708639849}"/>
              </a:ext>
            </a:extLst>
          </p:cNvPr>
          <p:cNvSpPr/>
          <p:nvPr/>
        </p:nvSpPr>
        <p:spPr>
          <a:xfrm>
            <a:off x="1563330" y="3077497"/>
            <a:ext cx="8878529" cy="1130710"/>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BE0B5F6F-EFBF-4291-B9C8-F3DB122BE68A}"/>
              </a:ext>
            </a:extLst>
          </p:cNvPr>
          <p:cNvSpPr>
            <a:spLocks noGrp="1"/>
          </p:cNvSpPr>
          <p:nvPr>
            <p:ph idx="1"/>
          </p:nvPr>
        </p:nvSpPr>
        <p:spPr>
          <a:xfrm>
            <a:off x="845574" y="2026266"/>
            <a:ext cx="10310106" cy="3760891"/>
          </a:xfrm>
        </p:spPr>
        <p:txBody>
          <a:bodyPr>
            <a:normAutofit fontScale="92500" lnSpcReduction="20000"/>
          </a:bodyPr>
          <a:lstStyle/>
          <a:p>
            <a:pPr>
              <a:lnSpc>
                <a:spcPct val="100000"/>
              </a:lnSpc>
            </a:pPr>
            <a:r>
              <a:rPr lang="en-US" b="1" dirty="0">
                <a:latin typeface="Bahnschrift SemiLight" panose="020B0502040204020203" pitchFamily="34" charset="0"/>
              </a:rPr>
              <a:t>Q. 31) Show all of the patients grouped into weight groups. Show the total amount of patients in each weight group. Order the list by the weight group </a:t>
            </a:r>
            <a:r>
              <a:rPr lang="en-US" b="1" dirty="0" err="1">
                <a:latin typeface="Bahnschrift SemiLight" panose="020B0502040204020203" pitchFamily="34" charset="0"/>
              </a:rPr>
              <a:t>decending</a:t>
            </a:r>
            <a:r>
              <a:rPr lang="en-US" b="1" dirty="0">
                <a:latin typeface="Bahnschrift SemiLight" panose="020B0502040204020203" pitchFamily="34" charset="0"/>
              </a:rPr>
              <a:t>. e.g. if they weight 100 to 109 they are placed in the 100 weight group, 110-119 = 110 weight group, </a:t>
            </a:r>
            <a:r>
              <a:rPr lang="en-US" b="1" dirty="0" err="1">
                <a:latin typeface="Bahnschrift SemiLight" panose="020B0502040204020203" pitchFamily="34" charset="0"/>
              </a:rPr>
              <a:t>etc</a:t>
            </a:r>
            <a:r>
              <a:rPr lang="en-US" b="1" dirty="0">
                <a:latin typeface="Bahnschrift SemiLight" panose="020B0502040204020203" pitchFamily="34" charset="0"/>
              </a:rPr>
              <a:t> ?</a:t>
            </a:r>
          </a:p>
          <a:p>
            <a:pPr>
              <a:lnSpc>
                <a:spcPct val="100000"/>
              </a:lnSpc>
            </a:pPr>
            <a:endParaRPr lang="en-US" sz="2000" b="1" dirty="0">
              <a:latin typeface="Bell MT" panose="02020503060305020303" pitchFamily="18" charset="0"/>
            </a:endParaRPr>
          </a:p>
          <a:p>
            <a:pPr marL="0" indent="0">
              <a:lnSpc>
                <a:spcPct val="100000"/>
              </a:lnSpc>
              <a:spcAft>
                <a:spcPts val="35"/>
              </a:spcAft>
              <a:buNone/>
            </a:pPr>
            <a:r>
              <a:rPr lang="en-US" sz="2000" b="1" dirty="0">
                <a:latin typeface="Bell MT" panose="02020503060305020303" pitchFamily="18" charset="0"/>
              </a:rPr>
              <a:t>               select floor(weight / 10) * 10 as </a:t>
            </a:r>
            <a:r>
              <a:rPr lang="en-US" sz="2000" b="1" dirty="0" err="1">
                <a:latin typeface="Bell MT" panose="02020503060305020303" pitchFamily="18" charset="0"/>
              </a:rPr>
              <a:t>weight_group</a:t>
            </a:r>
            <a:r>
              <a:rPr lang="en-US" sz="2000" b="1" dirty="0">
                <a:latin typeface="Bell MT" panose="02020503060305020303" pitchFamily="18" charset="0"/>
              </a:rPr>
              <a:t>, count(*) as  </a:t>
            </a:r>
            <a:r>
              <a:rPr lang="en-US" sz="2000" b="1" dirty="0" err="1">
                <a:latin typeface="Bell MT" panose="02020503060305020303" pitchFamily="18" charset="0"/>
              </a:rPr>
              <a:t>total_patients</a:t>
            </a:r>
            <a:r>
              <a:rPr lang="en-US" sz="2000" b="1" dirty="0">
                <a:latin typeface="Bell MT" panose="02020503060305020303" pitchFamily="18" charset="0"/>
              </a:rPr>
              <a:t> from   </a:t>
            </a:r>
          </a:p>
          <a:p>
            <a:pPr marL="0" indent="0">
              <a:lnSpc>
                <a:spcPct val="100000"/>
              </a:lnSpc>
              <a:spcAft>
                <a:spcPts val="35"/>
              </a:spcAft>
              <a:buNone/>
            </a:pPr>
            <a:r>
              <a:rPr lang="en-US" sz="2000" b="1" dirty="0">
                <a:latin typeface="Bell MT" panose="02020503060305020303" pitchFamily="18" charset="0"/>
              </a:rPr>
              <a:t>                                patients group by </a:t>
            </a:r>
            <a:r>
              <a:rPr lang="en-US" sz="2000" b="1" dirty="0" err="1">
                <a:latin typeface="Bell MT" panose="02020503060305020303" pitchFamily="18" charset="0"/>
              </a:rPr>
              <a:t>weight_group</a:t>
            </a:r>
            <a:r>
              <a:rPr lang="en-US" sz="2000" b="1" dirty="0">
                <a:latin typeface="Bell MT" panose="02020503060305020303" pitchFamily="18" charset="0"/>
              </a:rPr>
              <a:t> order by </a:t>
            </a:r>
            <a:r>
              <a:rPr lang="en-US" sz="2000" b="1" dirty="0" err="1">
                <a:latin typeface="Bell MT" panose="02020503060305020303" pitchFamily="18" charset="0"/>
              </a:rPr>
              <a:t>weight_group</a:t>
            </a:r>
            <a:r>
              <a:rPr lang="en-US" sz="2000" b="1" dirty="0">
                <a:latin typeface="Bell MT" panose="02020503060305020303" pitchFamily="18" charset="0"/>
              </a:rPr>
              <a:t> desc;</a:t>
            </a:r>
            <a:endParaRPr lang="en-US" sz="2000" dirty="0">
              <a:latin typeface="Bell MT" panose="02020503060305020303" pitchFamily="18" charset="0"/>
            </a:endParaRPr>
          </a:p>
          <a:p>
            <a:pPr marL="0" indent="0" algn="just">
              <a:buNone/>
            </a:pPr>
            <a:endParaRPr lang="en-US" sz="2000" dirty="0">
              <a:latin typeface="Bell MT" panose="02020503060305020303" pitchFamily="18" charset="0"/>
            </a:endParaRPr>
          </a:p>
          <a:p>
            <a:pPr marL="0" indent="0" algn="just">
              <a:buNone/>
            </a:pPr>
            <a:r>
              <a:rPr lang="en-US" sz="2000" dirty="0">
                <a:latin typeface="Bell MT" panose="02020503060305020303" pitchFamily="18" charset="0"/>
              </a:rPr>
              <a:t>The query uses the floor(weight / 10) * 10 expression to group weights into ranges (like 0-9, 10-19, etc.) and labels these as </a:t>
            </a:r>
            <a:r>
              <a:rPr lang="en-US" sz="2000" dirty="0" err="1">
                <a:latin typeface="Bell MT" panose="02020503060305020303" pitchFamily="18" charset="0"/>
              </a:rPr>
              <a:t>weight_group</a:t>
            </a:r>
            <a:r>
              <a:rPr lang="en-US" sz="2000" dirty="0">
                <a:latin typeface="Bell MT" panose="02020503060305020303" pitchFamily="18" charset="0"/>
              </a:rPr>
              <a:t>. It then counts the number of patients in each weight group (count(*)) and labels this count as </a:t>
            </a:r>
            <a:r>
              <a:rPr lang="en-US" sz="2000" dirty="0" err="1">
                <a:latin typeface="Bell MT" panose="02020503060305020303" pitchFamily="18" charset="0"/>
              </a:rPr>
              <a:t>total_patients</a:t>
            </a:r>
            <a:r>
              <a:rPr lang="en-US" sz="2000" dirty="0">
                <a:latin typeface="Bell MT" panose="02020503060305020303" pitchFamily="18" charset="0"/>
              </a:rPr>
              <a:t>. The results are grouped by </a:t>
            </a:r>
            <a:r>
              <a:rPr lang="en-US" sz="2000" dirty="0" err="1">
                <a:latin typeface="Bell MT" panose="02020503060305020303" pitchFamily="18" charset="0"/>
              </a:rPr>
              <a:t>weight_group</a:t>
            </a:r>
            <a:r>
              <a:rPr lang="en-US" sz="2000" dirty="0">
                <a:latin typeface="Bell MT" panose="02020503060305020303" pitchFamily="18" charset="0"/>
              </a:rPr>
              <a:t> and ordered by </a:t>
            </a:r>
            <a:r>
              <a:rPr lang="en-US" sz="2000" dirty="0" err="1">
                <a:latin typeface="Bell MT" panose="02020503060305020303" pitchFamily="18" charset="0"/>
              </a:rPr>
              <a:t>weight_group</a:t>
            </a:r>
            <a:r>
              <a:rPr lang="en-US" sz="2000" dirty="0">
                <a:latin typeface="Bell MT" panose="02020503060305020303" pitchFamily="18" charset="0"/>
              </a:rPr>
              <a:t> in descending order.</a:t>
            </a:r>
          </a:p>
        </p:txBody>
      </p:sp>
    </p:spTree>
    <p:extLst>
      <p:ext uri="{BB962C8B-B14F-4D97-AF65-F5344CB8AC3E}">
        <p14:creationId xmlns:p14="http://schemas.microsoft.com/office/powerpoint/2010/main" val="420755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35DA9-8325-48B1-D735-7A975460ED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54AFFA-D8AF-618B-4E4A-6663C99C922E}"/>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5" name="Rectangle 4">
            <a:extLst>
              <a:ext uri="{FF2B5EF4-FFF2-40B4-BE49-F238E27FC236}">
                <a16:creationId xmlns:a16="http://schemas.microsoft.com/office/drawing/2014/main" id="{0E1C9B37-09EE-F245-08EF-2A84D264B943}"/>
              </a:ext>
            </a:extLst>
          </p:cNvPr>
          <p:cNvSpPr/>
          <p:nvPr/>
        </p:nvSpPr>
        <p:spPr>
          <a:xfrm>
            <a:off x="1809135" y="3097161"/>
            <a:ext cx="9065342" cy="1022555"/>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57143BE9-9CC9-BCBA-9048-CB98900BB417}"/>
              </a:ext>
            </a:extLst>
          </p:cNvPr>
          <p:cNvSpPr>
            <a:spLocks noGrp="1"/>
          </p:cNvSpPr>
          <p:nvPr>
            <p:ph idx="1"/>
          </p:nvPr>
        </p:nvSpPr>
        <p:spPr>
          <a:xfrm>
            <a:off x="1097280" y="2026266"/>
            <a:ext cx="10058400" cy="3760891"/>
          </a:xfrm>
        </p:spPr>
        <p:txBody>
          <a:bodyPr>
            <a:normAutofit fontScale="92500" lnSpcReduction="20000"/>
          </a:bodyPr>
          <a:lstStyle/>
          <a:p>
            <a:pPr>
              <a:lnSpc>
                <a:spcPct val="100000"/>
              </a:lnSpc>
            </a:pPr>
            <a:r>
              <a:rPr lang="en-US" b="1" dirty="0">
                <a:latin typeface="Bahnschrift SemiLight" panose="020B0502040204020203" pitchFamily="34" charset="0"/>
              </a:rPr>
              <a:t>Q. 32) Show </a:t>
            </a:r>
            <a:r>
              <a:rPr lang="en-US" b="1" dirty="0" err="1">
                <a:latin typeface="Bahnschrift SemiLight" panose="020B0502040204020203" pitchFamily="34" charset="0"/>
              </a:rPr>
              <a:t>patient_id</a:t>
            </a:r>
            <a:r>
              <a:rPr lang="en-US" b="1" dirty="0">
                <a:latin typeface="Bahnschrift SemiLight" panose="020B0502040204020203" pitchFamily="34" charset="0"/>
              </a:rPr>
              <a:t>, weight, height, </a:t>
            </a:r>
            <a:r>
              <a:rPr lang="en-US" b="1" dirty="0" err="1">
                <a:latin typeface="Bahnschrift SemiLight" panose="020B0502040204020203" pitchFamily="34" charset="0"/>
              </a:rPr>
              <a:t>isObese</a:t>
            </a:r>
            <a:r>
              <a:rPr lang="en-US" b="1" dirty="0">
                <a:latin typeface="Bahnschrift SemiLight" panose="020B0502040204020203" pitchFamily="34" charset="0"/>
              </a:rPr>
              <a:t> from the patients table. Display </a:t>
            </a:r>
            <a:r>
              <a:rPr lang="en-US" b="1" dirty="0" err="1">
                <a:latin typeface="Bahnschrift SemiLight" panose="020B0502040204020203" pitchFamily="34" charset="0"/>
              </a:rPr>
              <a:t>isObese</a:t>
            </a:r>
            <a:r>
              <a:rPr lang="en-US" b="1" dirty="0">
                <a:latin typeface="Bahnschrift SemiLight" panose="020B0502040204020203" pitchFamily="34" charset="0"/>
              </a:rPr>
              <a:t> as a </a:t>
            </a:r>
            <a:r>
              <a:rPr lang="en-US" b="1" dirty="0" err="1">
                <a:latin typeface="Bahnschrift SemiLight" panose="020B0502040204020203" pitchFamily="34" charset="0"/>
              </a:rPr>
              <a:t>boolean</a:t>
            </a:r>
            <a:r>
              <a:rPr lang="en-US" b="1" dirty="0">
                <a:latin typeface="Bahnschrift SemiLight" panose="020B0502040204020203" pitchFamily="34" charset="0"/>
              </a:rPr>
              <a:t> 0 or 1. Obese is defined as weight(kg)/(height(m). Weight is in units kg. Height is in units cm ?</a:t>
            </a:r>
          </a:p>
          <a:p>
            <a:pPr>
              <a:lnSpc>
                <a:spcPct val="100000"/>
              </a:lnSpc>
            </a:pPr>
            <a:r>
              <a:rPr lang="en-US" sz="2000" b="1" dirty="0">
                <a:latin typeface="Bahnschrift SemiLight" panose="020B0502040204020203" pitchFamily="34" charset="0"/>
              </a:rPr>
              <a:t> </a:t>
            </a:r>
            <a:endParaRPr lang="en-US" sz="2000" b="1" dirty="0">
              <a:latin typeface="Bell MT" panose="02020503060305020303" pitchFamily="18" charset="0"/>
            </a:endParaRPr>
          </a:p>
          <a:p>
            <a:pPr marL="0" indent="0">
              <a:lnSpc>
                <a:spcPct val="100000"/>
              </a:lnSpc>
              <a:spcAft>
                <a:spcPts val="35"/>
              </a:spcAft>
              <a:buNone/>
            </a:pPr>
            <a:r>
              <a:rPr lang="en-US" sz="2000" b="1" dirty="0">
                <a:latin typeface="Bell MT" panose="02020503060305020303" pitchFamily="18" charset="0"/>
              </a:rPr>
              <a:t>                    select </a:t>
            </a:r>
            <a:r>
              <a:rPr lang="en-US" sz="2000" b="1" dirty="0" err="1">
                <a:latin typeface="Bell MT" panose="02020503060305020303" pitchFamily="18" charset="0"/>
              </a:rPr>
              <a:t>patient_id</a:t>
            </a:r>
            <a:r>
              <a:rPr lang="en-US" sz="2000" b="1" dirty="0">
                <a:latin typeface="Bell MT" panose="02020503060305020303" pitchFamily="18" charset="0"/>
              </a:rPr>
              <a:t>, weight, height, weight/pow(height/100,2) as Obese, case </a:t>
            </a:r>
          </a:p>
          <a:p>
            <a:pPr marL="0" indent="0">
              <a:lnSpc>
                <a:spcPct val="100000"/>
              </a:lnSpc>
              <a:spcAft>
                <a:spcPts val="35"/>
              </a:spcAft>
              <a:buNone/>
            </a:pPr>
            <a:r>
              <a:rPr lang="en-US" sz="2000" b="1" dirty="0">
                <a:latin typeface="Bell MT" panose="02020503060305020303" pitchFamily="18" charset="0"/>
              </a:rPr>
              <a:t>              when weight/pow(height/100,2) &gt;= 30 then 1 else 0 end as </a:t>
            </a:r>
            <a:r>
              <a:rPr lang="en-US" sz="2000" b="1" dirty="0" err="1">
                <a:latin typeface="Bell MT" panose="02020503060305020303" pitchFamily="18" charset="0"/>
              </a:rPr>
              <a:t>isObese</a:t>
            </a:r>
            <a:r>
              <a:rPr lang="en-US" sz="2000" b="1" dirty="0">
                <a:latin typeface="Bell MT" panose="02020503060305020303" pitchFamily="18" charset="0"/>
              </a:rPr>
              <a:t> from patients;</a:t>
            </a:r>
            <a:endParaRPr lang="en-US" sz="2000" dirty="0">
              <a:latin typeface="Bell MT" panose="02020503060305020303" pitchFamily="18" charset="0"/>
            </a:endParaRPr>
          </a:p>
          <a:p>
            <a:pPr marL="0" indent="0" algn="just">
              <a:buNone/>
            </a:pPr>
            <a:endParaRPr lang="en-US" sz="2000" dirty="0">
              <a:latin typeface="Bell MT" panose="02020503060305020303" pitchFamily="18" charset="0"/>
            </a:endParaRPr>
          </a:p>
          <a:p>
            <a:pPr marL="0" indent="0" algn="just">
              <a:buNone/>
            </a:pPr>
            <a:r>
              <a:rPr lang="en-US" sz="2000" dirty="0">
                <a:latin typeface="Bell MT" panose="02020503060305020303" pitchFamily="18" charset="0"/>
              </a:rPr>
              <a:t>The query selects </a:t>
            </a:r>
            <a:r>
              <a:rPr lang="en-US" sz="2000" dirty="0" err="1">
                <a:latin typeface="Bell MT" panose="02020503060305020303" pitchFamily="18" charset="0"/>
              </a:rPr>
              <a:t>patient_id</a:t>
            </a:r>
            <a:r>
              <a:rPr lang="en-US" sz="2000" dirty="0">
                <a:latin typeface="Bell MT" panose="02020503060305020303" pitchFamily="18" charset="0"/>
              </a:rPr>
              <a:t>, weight, and height from the patients table. It calculates BMI using the formula weight / pow(height / 100, 2) and labels this value as Obese. Additionally, it uses a CASE statement to check if the BMI is 30 or higher; if so, it assigns a value of 1 (indicating the patient is obese), otherwise, it assigns a value of 0. This result is labeled as </a:t>
            </a:r>
            <a:r>
              <a:rPr lang="en-US" sz="2000" dirty="0" err="1">
                <a:latin typeface="Bell MT" panose="02020503060305020303" pitchFamily="18" charset="0"/>
              </a:rPr>
              <a:t>isObese</a:t>
            </a:r>
            <a:r>
              <a:rPr lang="en-US" sz="2000" dirty="0">
                <a:latin typeface="Bell MT" panose="02020503060305020303" pitchFamily="18" charset="0"/>
              </a:rPr>
              <a:t>.</a:t>
            </a:r>
          </a:p>
        </p:txBody>
      </p:sp>
    </p:spTree>
    <p:extLst>
      <p:ext uri="{BB962C8B-B14F-4D97-AF65-F5344CB8AC3E}">
        <p14:creationId xmlns:p14="http://schemas.microsoft.com/office/powerpoint/2010/main" val="2568715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6224C-C323-4CC5-9AE7-E94D812A8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6495C9-A0B0-E25E-77C0-FD38C8953909}"/>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5" name="Rectangle 4">
            <a:extLst>
              <a:ext uri="{FF2B5EF4-FFF2-40B4-BE49-F238E27FC236}">
                <a16:creationId xmlns:a16="http://schemas.microsoft.com/office/drawing/2014/main" id="{D40BC08D-1751-FEE1-1174-34EAB9280E4B}"/>
              </a:ext>
            </a:extLst>
          </p:cNvPr>
          <p:cNvSpPr/>
          <p:nvPr/>
        </p:nvSpPr>
        <p:spPr>
          <a:xfrm>
            <a:off x="1809135" y="3097161"/>
            <a:ext cx="9065342" cy="1022555"/>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DCC1D065-C2FE-A5B3-C47B-FA71F7472E6F}"/>
              </a:ext>
            </a:extLst>
          </p:cNvPr>
          <p:cNvSpPr>
            <a:spLocks noGrp="1"/>
          </p:cNvSpPr>
          <p:nvPr>
            <p:ph idx="1"/>
          </p:nvPr>
        </p:nvSpPr>
        <p:spPr>
          <a:xfrm>
            <a:off x="1097280" y="2026266"/>
            <a:ext cx="10058400" cy="3760891"/>
          </a:xfrm>
        </p:spPr>
        <p:txBody>
          <a:bodyPr>
            <a:normAutofit fontScale="77500" lnSpcReduction="20000"/>
          </a:bodyPr>
          <a:lstStyle/>
          <a:p>
            <a:pPr>
              <a:lnSpc>
                <a:spcPct val="100000"/>
              </a:lnSpc>
            </a:pPr>
            <a:r>
              <a:rPr lang="en-US" b="1" dirty="0">
                <a:latin typeface="Bahnschrift SemiLight" panose="020B0502040204020203" pitchFamily="34" charset="0"/>
              </a:rPr>
              <a:t>Q. 33) Show </a:t>
            </a:r>
            <a:r>
              <a:rPr lang="en-US" b="1" dirty="0" err="1">
                <a:latin typeface="Bahnschrift SemiLight" panose="020B0502040204020203" pitchFamily="34" charset="0"/>
              </a:rPr>
              <a:t>patient_id</a:t>
            </a:r>
            <a:r>
              <a:rPr lang="en-US" b="1" dirty="0">
                <a:latin typeface="Bahnschrift SemiLight" panose="020B0502040204020203" pitchFamily="34" charset="0"/>
              </a:rPr>
              <a:t>, </a:t>
            </a:r>
            <a:r>
              <a:rPr lang="en-US" b="1" dirty="0" err="1">
                <a:latin typeface="Bahnschrift SemiLight" panose="020B0502040204020203" pitchFamily="34" charset="0"/>
              </a:rPr>
              <a:t>first_name</a:t>
            </a:r>
            <a:r>
              <a:rPr lang="en-US" b="1" dirty="0">
                <a:latin typeface="Bahnschrift SemiLight" panose="020B0502040204020203" pitchFamily="34" charset="0"/>
              </a:rPr>
              <a:t>, </a:t>
            </a:r>
            <a:r>
              <a:rPr lang="en-US" b="1" dirty="0" err="1">
                <a:latin typeface="Bahnschrift SemiLight" panose="020B0502040204020203" pitchFamily="34" charset="0"/>
              </a:rPr>
              <a:t>last_name</a:t>
            </a:r>
            <a:r>
              <a:rPr lang="en-US" b="1" dirty="0">
                <a:latin typeface="Bahnschrift SemiLight" panose="020B0502040204020203" pitchFamily="34" charset="0"/>
              </a:rPr>
              <a:t>, and attending doctor’s specialty. Show only the patients who has a diagnosis as ‘Epilepsy’ and the doctor&amp;#39;s first name is ‘Lisa’ Check patients, admissions, and doctors tables for required information ?</a:t>
            </a:r>
          </a:p>
          <a:p>
            <a:pPr>
              <a:lnSpc>
                <a:spcPct val="100000"/>
              </a:lnSpc>
            </a:pPr>
            <a:endParaRPr lang="en-US" sz="2000" b="1" dirty="0">
              <a:latin typeface="Bell MT" panose="02020503060305020303" pitchFamily="18" charset="0"/>
            </a:endParaRPr>
          </a:p>
          <a:p>
            <a:pPr marL="0" indent="0">
              <a:lnSpc>
                <a:spcPct val="100000"/>
              </a:lnSpc>
              <a:spcAft>
                <a:spcPts val="35"/>
              </a:spcAft>
              <a:buNone/>
            </a:pPr>
            <a:r>
              <a:rPr lang="en-US" sz="2000" b="1" dirty="0">
                <a:latin typeface="Bell MT" panose="02020503060305020303" pitchFamily="18" charset="0"/>
              </a:rPr>
              <a:t>                          select </a:t>
            </a:r>
            <a:r>
              <a:rPr lang="en-US" sz="2000" b="1" dirty="0" err="1">
                <a:latin typeface="Bell MT" panose="02020503060305020303" pitchFamily="18" charset="0"/>
              </a:rPr>
              <a:t>p.patient_id,p.first_name,p.last_name,d.specialty</a:t>
            </a:r>
            <a:r>
              <a:rPr lang="en-US" sz="2000" b="1" dirty="0">
                <a:latin typeface="Bell MT" panose="02020503060305020303" pitchFamily="18" charset="0"/>
              </a:rPr>
              <a:t> from patients p join admissions </a:t>
            </a:r>
          </a:p>
          <a:p>
            <a:pPr marL="0" indent="0">
              <a:lnSpc>
                <a:spcPct val="100000"/>
              </a:lnSpc>
              <a:spcAft>
                <a:spcPts val="35"/>
              </a:spcAft>
              <a:buNone/>
            </a:pPr>
            <a:r>
              <a:rPr lang="en-US" sz="2000" b="1" dirty="0">
                <a:latin typeface="Bell MT" panose="02020503060305020303" pitchFamily="18" charset="0"/>
              </a:rPr>
              <a:t>                     ad on </a:t>
            </a:r>
            <a:r>
              <a:rPr lang="en-US" sz="2000" b="1" dirty="0" err="1">
                <a:latin typeface="Bell MT" panose="02020503060305020303" pitchFamily="18" charset="0"/>
              </a:rPr>
              <a:t>p.patient_id</a:t>
            </a:r>
            <a:r>
              <a:rPr lang="en-US" sz="2000" b="1" dirty="0">
                <a:latin typeface="Bell MT" panose="02020503060305020303" pitchFamily="18" charset="0"/>
              </a:rPr>
              <a:t> = </a:t>
            </a:r>
            <a:r>
              <a:rPr lang="en-US" sz="2000" b="1" dirty="0" err="1">
                <a:latin typeface="Bell MT" panose="02020503060305020303" pitchFamily="18" charset="0"/>
              </a:rPr>
              <a:t>ad.patient_id</a:t>
            </a:r>
            <a:r>
              <a:rPr lang="en-US" sz="2000" b="1" dirty="0">
                <a:latin typeface="Bell MT" panose="02020503060305020303" pitchFamily="18" charset="0"/>
              </a:rPr>
              <a:t> join doctors d on </a:t>
            </a:r>
            <a:r>
              <a:rPr lang="en-US" sz="2000" b="1" dirty="0" err="1">
                <a:latin typeface="Bell MT" panose="02020503060305020303" pitchFamily="18" charset="0"/>
              </a:rPr>
              <a:t>ad.attending_doctor_id</a:t>
            </a:r>
            <a:r>
              <a:rPr lang="en-US" sz="2000" b="1" dirty="0">
                <a:latin typeface="Bell MT" panose="02020503060305020303" pitchFamily="18" charset="0"/>
              </a:rPr>
              <a:t> = </a:t>
            </a:r>
            <a:r>
              <a:rPr lang="en-US" sz="2000" b="1" dirty="0" err="1">
                <a:latin typeface="Bell MT" panose="02020503060305020303" pitchFamily="18" charset="0"/>
              </a:rPr>
              <a:t>d.doctor_id</a:t>
            </a:r>
            <a:r>
              <a:rPr lang="en-US" sz="2000" b="1" dirty="0">
                <a:latin typeface="Bell MT" panose="02020503060305020303" pitchFamily="18" charset="0"/>
              </a:rPr>
              <a:t> </a:t>
            </a:r>
          </a:p>
          <a:p>
            <a:pPr marL="0" indent="0">
              <a:lnSpc>
                <a:spcPct val="100000"/>
              </a:lnSpc>
              <a:spcAft>
                <a:spcPts val="35"/>
              </a:spcAft>
              <a:buNone/>
            </a:pPr>
            <a:r>
              <a:rPr lang="en-US" sz="2000" b="1" dirty="0">
                <a:latin typeface="Bell MT" panose="02020503060305020303" pitchFamily="18" charset="0"/>
              </a:rPr>
              <a:t>                                                   where </a:t>
            </a:r>
            <a:r>
              <a:rPr lang="en-US" sz="2000" b="1" dirty="0" err="1">
                <a:latin typeface="Bell MT" panose="02020503060305020303" pitchFamily="18" charset="0"/>
              </a:rPr>
              <a:t>ad.diagnosis</a:t>
            </a:r>
            <a:r>
              <a:rPr lang="en-US" sz="2000" b="1" dirty="0">
                <a:latin typeface="Bell MT" panose="02020503060305020303" pitchFamily="18" charset="0"/>
              </a:rPr>
              <a:t> = "Epilepsy" and </a:t>
            </a:r>
            <a:r>
              <a:rPr lang="en-US" sz="2000" b="1" dirty="0" err="1">
                <a:latin typeface="Bell MT" panose="02020503060305020303" pitchFamily="18" charset="0"/>
              </a:rPr>
              <a:t>d.first_name</a:t>
            </a:r>
            <a:r>
              <a:rPr lang="en-US" sz="2000" b="1" dirty="0">
                <a:latin typeface="Bell MT" panose="02020503060305020303" pitchFamily="18" charset="0"/>
              </a:rPr>
              <a:t> = "Lisa";</a:t>
            </a:r>
            <a:endParaRPr lang="en-US" sz="2000" dirty="0">
              <a:latin typeface="Bell MT" panose="02020503060305020303" pitchFamily="18" charset="0"/>
            </a:endParaRPr>
          </a:p>
          <a:p>
            <a:pPr marL="0" indent="0" algn="just">
              <a:buNone/>
            </a:pPr>
            <a:endParaRPr lang="en-US" sz="2000" dirty="0">
              <a:latin typeface="Bell MT" panose="02020503060305020303" pitchFamily="18" charset="0"/>
            </a:endParaRPr>
          </a:p>
          <a:p>
            <a:pPr marL="0" indent="0" algn="just">
              <a:buNone/>
            </a:pPr>
            <a:r>
              <a:rPr lang="en-US" sz="2000" dirty="0">
                <a:latin typeface="Bell MT" panose="02020503060305020303" pitchFamily="18" charset="0"/>
              </a:rPr>
              <a:t>The query joins the patients table (aliased as p) with the admissions table (aliased as ad) on </a:t>
            </a:r>
            <a:r>
              <a:rPr lang="en-US" sz="2000" dirty="0" err="1">
                <a:latin typeface="Bell MT" panose="02020503060305020303" pitchFamily="18" charset="0"/>
              </a:rPr>
              <a:t>patient_id</a:t>
            </a:r>
            <a:r>
              <a:rPr lang="en-US" sz="2000" dirty="0">
                <a:latin typeface="Bell MT" panose="02020503060305020303" pitchFamily="18" charset="0"/>
              </a:rPr>
              <a:t>. It then joins the admissions table with the doctors table (aliased as d) on </a:t>
            </a:r>
            <a:r>
              <a:rPr lang="en-US" sz="2000" dirty="0" err="1">
                <a:latin typeface="Bell MT" panose="02020503060305020303" pitchFamily="18" charset="0"/>
              </a:rPr>
              <a:t>attending_doctor_id</a:t>
            </a:r>
            <a:r>
              <a:rPr lang="en-US" sz="2000" dirty="0">
                <a:latin typeface="Bell MT" panose="02020503060305020303" pitchFamily="18" charset="0"/>
              </a:rPr>
              <a:t>. It selects </a:t>
            </a:r>
            <a:r>
              <a:rPr lang="en-US" sz="2000" dirty="0" err="1">
                <a:latin typeface="Bell MT" panose="02020503060305020303" pitchFamily="18" charset="0"/>
              </a:rPr>
              <a:t>patient_id</a:t>
            </a:r>
            <a:r>
              <a:rPr lang="en-US" sz="2000" dirty="0">
                <a:latin typeface="Bell MT" panose="02020503060305020303" pitchFamily="18" charset="0"/>
              </a:rPr>
              <a:t>, </a:t>
            </a:r>
            <a:r>
              <a:rPr lang="en-US" sz="2000" dirty="0" err="1">
                <a:latin typeface="Bell MT" panose="02020503060305020303" pitchFamily="18" charset="0"/>
              </a:rPr>
              <a:t>first_name</a:t>
            </a:r>
            <a:r>
              <a:rPr lang="en-US" sz="2000" dirty="0">
                <a:latin typeface="Bell MT" panose="02020503060305020303" pitchFamily="18" charset="0"/>
              </a:rPr>
              <a:t>, </a:t>
            </a:r>
            <a:r>
              <a:rPr lang="en-US" sz="2000" dirty="0" err="1">
                <a:latin typeface="Bell MT" panose="02020503060305020303" pitchFamily="18" charset="0"/>
              </a:rPr>
              <a:t>last_name</a:t>
            </a:r>
            <a:r>
              <a:rPr lang="en-US" sz="2000" dirty="0">
                <a:latin typeface="Bell MT" panose="02020503060305020303" pitchFamily="18" charset="0"/>
              </a:rPr>
              <a:t> from the patients table and specialty from the doctors table. The WHERE clause filters the results to include only those admissions where the diagnosis is "Epilepsy" and the attending doctor's first name is "Lisa".</a:t>
            </a:r>
          </a:p>
        </p:txBody>
      </p:sp>
    </p:spTree>
    <p:extLst>
      <p:ext uri="{BB962C8B-B14F-4D97-AF65-F5344CB8AC3E}">
        <p14:creationId xmlns:p14="http://schemas.microsoft.com/office/powerpoint/2010/main" val="1447979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E75EB-DDAD-D825-8763-65F28DFB0A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E90E73-F60A-5508-D390-0C9E9230ACC9}"/>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4" name="Rectangle 3">
            <a:extLst>
              <a:ext uri="{FF2B5EF4-FFF2-40B4-BE49-F238E27FC236}">
                <a16:creationId xmlns:a16="http://schemas.microsoft.com/office/drawing/2014/main" id="{DEB070C2-955A-9645-8D72-0A04946823B8}"/>
              </a:ext>
            </a:extLst>
          </p:cNvPr>
          <p:cNvSpPr/>
          <p:nvPr/>
        </p:nvSpPr>
        <p:spPr>
          <a:xfrm>
            <a:off x="2094271" y="3244645"/>
            <a:ext cx="8131277" cy="875071"/>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35408D36-94E6-2AE1-1B2E-656569896CE7}"/>
              </a:ext>
            </a:extLst>
          </p:cNvPr>
          <p:cNvSpPr>
            <a:spLocks noGrp="1"/>
          </p:cNvSpPr>
          <p:nvPr>
            <p:ph idx="1"/>
          </p:nvPr>
        </p:nvSpPr>
        <p:spPr>
          <a:xfrm>
            <a:off x="1097281" y="2026266"/>
            <a:ext cx="10058400" cy="3760891"/>
          </a:xfrm>
        </p:spPr>
        <p:txBody>
          <a:bodyPr>
            <a:normAutofit fontScale="85000" lnSpcReduction="20000"/>
          </a:bodyPr>
          <a:lstStyle/>
          <a:p>
            <a:pPr>
              <a:lnSpc>
                <a:spcPct val="100000"/>
              </a:lnSpc>
            </a:pPr>
            <a:r>
              <a:rPr lang="en-US" b="1" dirty="0">
                <a:latin typeface="Bahnschrift SemiLight" panose="020B0502040204020203" pitchFamily="34" charset="0"/>
              </a:rPr>
              <a:t>Q. 34) All patients who have gone through admissions, can see their medical documents on our site. Those patients are given a temporary password after their first admission. Show the </a:t>
            </a:r>
            <a:r>
              <a:rPr lang="en-US" b="1" dirty="0" err="1">
                <a:latin typeface="Bahnschrift SemiLight" panose="020B0502040204020203" pitchFamily="34" charset="0"/>
              </a:rPr>
              <a:t>patient_id</a:t>
            </a:r>
            <a:r>
              <a:rPr lang="en-US" b="1" dirty="0">
                <a:latin typeface="Bahnschrift SemiLight" panose="020B0502040204020203" pitchFamily="34" charset="0"/>
              </a:rPr>
              <a:t> and </a:t>
            </a:r>
            <a:r>
              <a:rPr lang="en-US" b="1" dirty="0" err="1">
                <a:latin typeface="Bahnschrift SemiLight" panose="020B0502040204020203" pitchFamily="34" charset="0"/>
              </a:rPr>
              <a:t>temp_password</a:t>
            </a:r>
            <a:r>
              <a:rPr lang="en-US" b="1" dirty="0">
                <a:latin typeface="Bahnschrift SemiLight" panose="020B0502040204020203" pitchFamily="34" charset="0"/>
              </a:rPr>
              <a:t>. The password must be the following, in order : </a:t>
            </a:r>
            <a:r>
              <a:rPr lang="en-US" b="1" dirty="0" err="1">
                <a:latin typeface="Bahnschrift SemiLight" panose="020B0502040204020203" pitchFamily="34" charset="0"/>
              </a:rPr>
              <a:t>patient_id</a:t>
            </a:r>
            <a:r>
              <a:rPr lang="en-US" b="1" dirty="0">
                <a:latin typeface="Bahnschrift SemiLight" panose="020B0502040204020203" pitchFamily="34" charset="0"/>
              </a:rPr>
              <a:t> , the numerical length of patient’s </a:t>
            </a:r>
            <a:r>
              <a:rPr lang="en-US" b="1" dirty="0" err="1">
                <a:latin typeface="Bahnschrift SemiLight" panose="020B0502040204020203" pitchFamily="34" charset="0"/>
              </a:rPr>
              <a:t>last_name</a:t>
            </a:r>
            <a:r>
              <a:rPr lang="en-US" b="1" dirty="0">
                <a:latin typeface="Bahnschrift SemiLight" panose="020B0502040204020203" pitchFamily="34" charset="0"/>
              </a:rPr>
              <a:t>, year of patient’s </a:t>
            </a:r>
            <a:r>
              <a:rPr lang="en-US" b="1" dirty="0" err="1">
                <a:latin typeface="Bahnschrift SemiLight" panose="020B0502040204020203" pitchFamily="34" charset="0"/>
              </a:rPr>
              <a:t>birth_date</a:t>
            </a:r>
            <a:r>
              <a:rPr lang="en-US" b="1" dirty="0">
                <a:latin typeface="Bahnschrift SemiLight" panose="020B0502040204020203" pitchFamily="34" charset="0"/>
              </a:rPr>
              <a:t> ?</a:t>
            </a:r>
          </a:p>
          <a:p>
            <a:pPr>
              <a:lnSpc>
                <a:spcPct val="100000"/>
              </a:lnSpc>
            </a:pPr>
            <a:endParaRPr lang="en-US" sz="2000" b="1" dirty="0">
              <a:latin typeface="Bell MT" panose="02020503060305020303" pitchFamily="18" charset="0"/>
            </a:endParaRPr>
          </a:p>
          <a:p>
            <a:pPr marL="0" indent="0">
              <a:lnSpc>
                <a:spcPct val="100000"/>
              </a:lnSpc>
              <a:spcAft>
                <a:spcPts val="35"/>
              </a:spcAft>
              <a:buNone/>
            </a:pPr>
            <a:r>
              <a:rPr lang="en-US" sz="2000" b="1" dirty="0">
                <a:latin typeface="Bell MT" panose="02020503060305020303" pitchFamily="18" charset="0"/>
              </a:rPr>
              <a:t>                      select </a:t>
            </a:r>
            <a:r>
              <a:rPr lang="en-US" sz="2000" b="1" dirty="0" err="1">
                <a:latin typeface="Bell MT" panose="02020503060305020303" pitchFamily="18" charset="0"/>
              </a:rPr>
              <a:t>p.patient_id</a:t>
            </a:r>
            <a:r>
              <a:rPr lang="en-US" sz="2000" b="1" dirty="0">
                <a:latin typeface="Bell MT" panose="02020503060305020303" pitchFamily="18" charset="0"/>
              </a:rPr>
              <a:t>, </a:t>
            </a:r>
            <a:r>
              <a:rPr lang="en-US" sz="2000" b="1" dirty="0" err="1">
                <a:latin typeface="Bell MT" panose="02020503060305020303" pitchFamily="18" charset="0"/>
              </a:rPr>
              <a:t>concat</a:t>
            </a:r>
            <a:r>
              <a:rPr lang="en-US" sz="2000" b="1" dirty="0">
                <a:latin typeface="Bell MT" panose="02020503060305020303" pitchFamily="18" charset="0"/>
              </a:rPr>
              <a:t>(</a:t>
            </a:r>
            <a:r>
              <a:rPr lang="en-US" sz="2000" b="1" dirty="0" err="1">
                <a:latin typeface="Bell MT" panose="02020503060305020303" pitchFamily="18" charset="0"/>
              </a:rPr>
              <a:t>p.patient_id,length</a:t>
            </a:r>
            <a:r>
              <a:rPr lang="en-US" sz="2000" b="1" dirty="0">
                <a:latin typeface="Bell MT" panose="02020503060305020303" pitchFamily="18" charset="0"/>
              </a:rPr>
              <a:t>(</a:t>
            </a:r>
            <a:r>
              <a:rPr lang="en-US" sz="2000" b="1" dirty="0" err="1">
                <a:latin typeface="Bell MT" panose="02020503060305020303" pitchFamily="18" charset="0"/>
              </a:rPr>
              <a:t>p.last_name</a:t>
            </a:r>
            <a:r>
              <a:rPr lang="en-US" sz="2000" b="1" dirty="0">
                <a:latin typeface="Bell MT" panose="02020503060305020303" pitchFamily="18" charset="0"/>
              </a:rPr>
              <a:t>),year(</a:t>
            </a:r>
            <a:r>
              <a:rPr lang="en-US" sz="2000" b="1" dirty="0" err="1">
                <a:latin typeface="Bell MT" panose="02020503060305020303" pitchFamily="18" charset="0"/>
              </a:rPr>
              <a:t>p.birth_date</a:t>
            </a:r>
            <a:r>
              <a:rPr lang="en-US" sz="2000" b="1" dirty="0">
                <a:latin typeface="Bell MT" panose="02020503060305020303" pitchFamily="18" charset="0"/>
              </a:rPr>
              <a:t>)) as    </a:t>
            </a:r>
          </a:p>
          <a:p>
            <a:pPr marL="0" indent="0">
              <a:lnSpc>
                <a:spcPct val="100000"/>
              </a:lnSpc>
              <a:spcAft>
                <a:spcPts val="35"/>
              </a:spcAft>
              <a:buNone/>
            </a:pPr>
            <a:r>
              <a:rPr lang="en-US" sz="2000" b="1" dirty="0">
                <a:latin typeface="Bell MT" panose="02020503060305020303" pitchFamily="18" charset="0"/>
              </a:rPr>
              <a:t>                     </a:t>
            </a:r>
            <a:r>
              <a:rPr lang="en-US" sz="2000" b="1" dirty="0" err="1">
                <a:latin typeface="Bell MT" panose="02020503060305020303" pitchFamily="18" charset="0"/>
              </a:rPr>
              <a:t>temp_password</a:t>
            </a:r>
            <a:r>
              <a:rPr lang="en-US" sz="2000" b="1" dirty="0">
                <a:latin typeface="Bell MT" panose="02020503060305020303" pitchFamily="18" charset="0"/>
              </a:rPr>
              <a:t> from patients p join admissions ad on </a:t>
            </a:r>
            <a:r>
              <a:rPr lang="en-US" sz="2000" b="1" dirty="0" err="1">
                <a:latin typeface="Bell MT" panose="02020503060305020303" pitchFamily="18" charset="0"/>
              </a:rPr>
              <a:t>p.patient_id</a:t>
            </a:r>
            <a:r>
              <a:rPr lang="en-US" sz="2000" b="1" dirty="0">
                <a:latin typeface="Bell MT" panose="02020503060305020303" pitchFamily="18" charset="0"/>
              </a:rPr>
              <a:t> = </a:t>
            </a:r>
            <a:r>
              <a:rPr lang="en-US" sz="2000" b="1" dirty="0" err="1">
                <a:latin typeface="Bell MT" panose="02020503060305020303" pitchFamily="18" charset="0"/>
              </a:rPr>
              <a:t>ad.patient_id</a:t>
            </a:r>
            <a:r>
              <a:rPr lang="en-US" sz="2000" b="1" dirty="0">
                <a:latin typeface="Bell MT" panose="02020503060305020303" pitchFamily="18" charset="0"/>
              </a:rPr>
              <a:t>;</a:t>
            </a:r>
            <a:endParaRPr lang="en-US" sz="2000" dirty="0">
              <a:latin typeface="Bell MT" panose="02020503060305020303" pitchFamily="18" charset="0"/>
            </a:endParaRPr>
          </a:p>
          <a:p>
            <a:pPr marL="0" indent="0" algn="just">
              <a:buNone/>
            </a:pPr>
            <a:endParaRPr lang="en-US" sz="2000" dirty="0">
              <a:latin typeface="Bell MT" panose="02020503060305020303" pitchFamily="18" charset="0"/>
            </a:endParaRPr>
          </a:p>
          <a:p>
            <a:pPr marL="0" indent="0" algn="just">
              <a:buNone/>
            </a:pPr>
            <a:r>
              <a:rPr lang="en-US" sz="2000" dirty="0">
                <a:latin typeface="Bell MT" panose="02020503060305020303" pitchFamily="18" charset="0"/>
              </a:rPr>
              <a:t>The query selects </a:t>
            </a:r>
            <a:r>
              <a:rPr lang="en-US" sz="2000" dirty="0" err="1">
                <a:latin typeface="Bell MT" panose="02020503060305020303" pitchFamily="18" charset="0"/>
              </a:rPr>
              <a:t>patient_id</a:t>
            </a:r>
            <a:r>
              <a:rPr lang="en-US" sz="2000" dirty="0">
                <a:latin typeface="Bell MT" panose="02020503060305020303" pitchFamily="18" charset="0"/>
              </a:rPr>
              <a:t> from the patients table (aliased as p) and uses the </a:t>
            </a:r>
            <a:r>
              <a:rPr lang="en-US" sz="2000" dirty="0" err="1">
                <a:latin typeface="Bell MT" panose="02020503060305020303" pitchFamily="18" charset="0"/>
              </a:rPr>
              <a:t>concat</a:t>
            </a:r>
            <a:r>
              <a:rPr lang="en-US" sz="2000" dirty="0">
                <a:latin typeface="Bell MT" panose="02020503060305020303" pitchFamily="18" charset="0"/>
              </a:rPr>
              <a:t> function to create a </a:t>
            </a:r>
            <a:r>
              <a:rPr lang="en-US" sz="2000" dirty="0" err="1">
                <a:latin typeface="Bell MT" panose="02020503060305020303" pitchFamily="18" charset="0"/>
              </a:rPr>
              <a:t>temp_password</a:t>
            </a:r>
            <a:r>
              <a:rPr lang="en-US" sz="2000" dirty="0">
                <a:latin typeface="Bell MT" panose="02020503060305020303" pitchFamily="18" charset="0"/>
              </a:rPr>
              <a:t>. This password is a combination of the patient ID, the length of the last name (length(</a:t>
            </a:r>
            <a:r>
              <a:rPr lang="en-US" sz="2000" dirty="0" err="1">
                <a:latin typeface="Bell MT" panose="02020503060305020303" pitchFamily="18" charset="0"/>
              </a:rPr>
              <a:t>p.last_name</a:t>
            </a:r>
            <a:r>
              <a:rPr lang="en-US" sz="2000" dirty="0">
                <a:latin typeface="Bell MT" panose="02020503060305020303" pitchFamily="18" charset="0"/>
              </a:rPr>
              <a:t>)), and the birth year (year(</a:t>
            </a:r>
            <a:r>
              <a:rPr lang="en-US" sz="2000" dirty="0" err="1">
                <a:latin typeface="Bell MT" panose="02020503060305020303" pitchFamily="18" charset="0"/>
              </a:rPr>
              <a:t>p.birth_date</a:t>
            </a:r>
            <a:r>
              <a:rPr lang="en-US" sz="2000" dirty="0">
                <a:latin typeface="Bell MT" panose="02020503060305020303" pitchFamily="18" charset="0"/>
              </a:rPr>
              <a:t>)). The query joins the patients table with the admissions table (aliased as ad) on </a:t>
            </a:r>
            <a:r>
              <a:rPr lang="en-US" sz="2000" dirty="0" err="1">
                <a:latin typeface="Bell MT" panose="02020503060305020303" pitchFamily="18" charset="0"/>
              </a:rPr>
              <a:t>patient_id</a:t>
            </a:r>
            <a:r>
              <a:rPr lang="en-US" sz="2000" dirty="0">
                <a:latin typeface="Bell MT" panose="02020503060305020303" pitchFamily="18" charset="0"/>
              </a:rPr>
              <a:t> to ensure that the selected patients have admissions records.</a:t>
            </a:r>
          </a:p>
        </p:txBody>
      </p:sp>
    </p:spTree>
    <p:extLst>
      <p:ext uri="{BB962C8B-B14F-4D97-AF65-F5344CB8AC3E}">
        <p14:creationId xmlns:p14="http://schemas.microsoft.com/office/powerpoint/2010/main" val="1451344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7037-3914-5DBD-579E-85C69B0EC864}"/>
              </a:ext>
            </a:extLst>
          </p:cNvPr>
          <p:cNvSpPr txBox="1">
            <a:spLocks/>
          </p:cNvSpPr>
          <p:nvPr/>
        </p:nvSpPr>
        <p:spPr>
          <a:xfrm>
            <a:off x="3516016" y="2703621"/>
            <a:ext cx="10058400" cy="1450757"/>
          </a:xfrm>
          <a:prstGeom prst="rect">
            <a:avLst/>
          </a:prstGeom>
        </p:spPr>
        <p:txBody>
          <a:bodyPr>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6000" dirty="0">
                <a:solidFill>
                  <a:srgbClr val="0070C0"/>
                </a:solidFill>
                <a:latin typeface="Broadway" panose="04040905080B02020502" pitchFamily="82" charset="0"/>
              </a:rPr>
              <a:t>Thank </a:t>
            </a:r>
            <a:r>
              <a:rPr lang="en-US" sz="6000" dirty="0">
                <a:solidFill>
                  <a:schemeClr val="tx1"/>
                </a:solidFill>
                <a:latin typeface="Broadway" panose="04040905080B02020502" pitchFamily="82" charset="0"/>
              </a:rPr>
              <a:t>You</a:t>
            </a:r>
            <a:endParaRPr lang="en-IN" sz="6000" dirty="0">
              <a:solidFill>
                <a:schemeClr val="tx1"/>
              </a:solidFill>
              <a:latin typeface="Broadway" panose="04040905080B02020502" pitchFamily="82" charset="0"/>
            </a:endParaRPr>
          </a:p>
        </p:txBody>
      </p:sp>
    </p:spTree>
    <p:extLst>
      <p:ext uri="{BB962C8B-B14F-4D97-AF65-F5344CB8AC3E}">
        <p14:creationId xmlns:p14="http://schemas.microsoft.com/office/powerpoint/2010/main" val="3993560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5C578-F908-B72D-8A45-9372440D05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85C410-2C8C-5A07-E0EA-62363EDE8C80}"/>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5" name="Rectangle 4">
            <a:extLst>
              <a:ext uri="{FF2B5EF4-FFF2-40B4-BE49-F238E27FC236}">
                <a16:creationId xmlns:a16="http://schemas.microsoft.com/office/drawing/2014/main" id="{80699FA2-1F25-5A24-28DB-EEBCFD47F4B9}"/>
              </a:ext>
            </a:extLst>
          </p:cNvPr>
          <p:cNvSpPr/>
          <p:nvPr/>
        </p:nvSpPr>
        <p:spPr>
          <a:xfrm>
            <a:off x="2319865" y="3005667"/>
            <a:ext cx="6976533" cy="499533"/>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A8CFD1C7-EF8D-3605-6E0B-203988228E4A}"/>
              </a:ext>
            </a:extLst>
          </p:cNvPr>
          <p:cNvSpPr>
            <a:spLocks noGrp="1"/>
          </p:cNvSpPr>
          <p:nvPr>
            <p:ph idx="1"/>
          </p:nvPr>
        </p:nvSpPr>
        <p:spPr>
          <a:xfrm>
            <a:off x="1176867" y="2032001"/>
            <a:ext cx="9889066" cy="3760891"/>
          </a:xfrm>
        </p:spPr>
        <p:txBody>
          <a:bodyPr>
            <a:normAutofit/>
          </a:bodyPr>
          <a:lstStyle/>
          <a:p>
            <a:r>
              <a:rPr lang="en-US" b="1" dirty="0">
                <a:latin typeface="Bahnschrift SemiLight" panose="020B0502040204020203" pitchFamily="34" charset="0"/>
              </a:rPr>
              <a:t>Q.3) Show first name of patients that start with the letter C ?</a:t>
            </a:r>
          </a:p>
          <a:p>
            <a:endParaRPr lang="en-US" b="1" dirty="0">
              <a:latin typeface="Bahnschrift SemiLight" panose="020B0502040204020203" pitchFamily="34" charset="0"/>
            </a:endParaRPr>
          </a:p>
          <a:p>
            <a:r>
              <a:rPr lang="en-US" sz="2000" b="1" dirty="0">
                <a:latin typeface="Bell MT" panose="02020503060305020303" pitchFamily="18" charset="0"/>
              </a:rPr>
              <a:t>                 select first_name from patients where first_name like "C%";</a:t>
            </a:r>
          </a:p>
          <a:p>
            <a:endParaRPr lang="en-US" sz="2000" b="1" dirty="0">
              <a:latin typeface="Bell MT" panose="02020503060305020303" pitchFamily="18" charset="0"/>
            </a:endParaRPr>
          </a:p>
          <a:p>
            <a:pPr algn="just"/>
            <a:r>
              <a:rPr lang="en-US" sz="2000" dirty="0">
                <a:latin typeface="Bell MT" panose="02020503060305020303" pitchFamily="18" charset="0"/>
              </a:rPr>
              <a:t>This query retrieves the first names of patients whose names start with the letter "C". It selects the first_name from the patients table where the first_name begins with "C".</a:t>
            </a:r>
            <a:endParaRPr lang="en-US" sz="2000" b="1" dirty="0">
              <a:latin typeface="Bell MT" panose="02020503060305020303" pitchFamily="18" charset="0"/>
            </a:endParaRPr>
          </a:p>
          <a:p>
            <a:pPr marL="0" indent="0">
              <a:buNone/>
            </a:pPr>
            <a:endParaRPr lang="en-US" b="1" dirty="0">
              <a:latin typeface="Bell MT" panose="02020503060305020303" pitchFamily="18" charset="0"/>
            </a:endParaRPr>
          </a:p>
        </p:txBody>
      </p:sp>
    </p:spTree>
    <p:extLst>
      <p:ext uri="{BB962C8B-B14F-4D97-AF65-F5344CB8AC3E}">
        <p14:creationId xmlns:p14="http://schemas.microsoft.com/office/powerpoint/2010/main" val="3532621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CE89F-4D38-2992-F2E5-AFFBD6F4A8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1C316E-28A8-AC4D-70CB-3492FB9B693E}"/>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4" name="Rectangle 3">
            <a:extLst>
              <a:ext uri="{FF2B5EF4-FFF2-40B4-BE49-F238E27FC236}">
                <a16:creationId xmlns:a16="http://schemas.microsoft.com/office/drawing/2014/main" id="{5DAA2FC5-25E1-5E48-405B-0648CE673E28}"/>
              </a:ext>
            </a:extLst>
          </p:cNvPr>
          <p:cNvSpPr/>
          <p:nvPr/>
        </p:nvSpPr>
        <p:spPr>
          <a:xfrm>
            <a:off x="1591733" y="3386665"/>
            <a:ext cx="8932333" cy="465667"/>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935A55F2-2485-72F5-C286-1EF8B7FBD232}"/>
              </a:ext>
            </a:extLst>
          </p:cNvPr>
          <p:cNvSpPr>
            <a:spLocks noGrp="1"/>
          </p:cNvSpPr>
          <p:nvPr>
            <p:ph idx="1"/>
          </p:nvPr>
        </p:nvSpPr>
        <p:spPr>
          <a:xfrm>
            <a:off x="1097280" y="2082801"/>
            <a:ext cx="10058400" cy="3760891"/>
          </a:xfrm>
        </p:spPr>
        <p:txBody>
          <a:bodyPr>
            <a:normAutofit/>
          </a:bodyPr>
          <a:lstStyle/>
          <a:p>
            <a:pPr>
              <a:lnSpc>
                <a:spcPct val="100000"/>
              </a:lnSpc>
            </a:pPr>
            <a:r>
              <a:rPr lang="en-US" b="1" dirty="0">
                <a:latin typeface="Bahnschrift SemiLight" panose="020B0502040204020203" pitchFamily="34" charset="0"/>
              </a:rPr>
              <a:t>Q.4) Show first name and last name of patients that weight within the range of 100 to 120 inclusive ?</a:t>
            </a:r>
            <a:endParaRPr lang="en-US" sz="2000" b="1" dirty="0">
              <a:latin typeface="Bell MT" panose="02020503060305020303" pitchFamily="18" charset="0"/>
            </a:endParaRPr>
          </a:p>
          <a:p>
            <a:endParaRPr lang="en-US" sz="2000" b="1" dirty="0">
              <a:latin typeface="Bell MT" panose="02020503060305020303" pitchFamily="18" charset="0"/>
            </a:endParaRPr>
          </a:p>
          <a:p>
            <a:r>
              <a:rPr lang="en-US" sz="2000" b="1" dirty="0">
                <a:latin typeface="Bell MT" panose="02020503060305020303" pitchFamily="18" charset="0"/>
              </a:rPr>
              <a:t>       select first_name, last_name from patients where weight between 100 and 120;</a:t>
            </a:r>
          </a:p>
          <a:p>
            <a:pPr algn="just"/>
            <a:endParaRPr lang="en-US" sz="2000" dirty="0">
              <a:latin typeface="Bell MT" panose="02020503060305020303" pitchFamily="18" charset="0"/>
            </a:endParaRPr>
          </a:p>
          <a:p>
            <a:pPr algn="just"/>
            <a:r>
              <a:rPr lang="en-US" sz="2000" dirty="0">
                <a:latin typeface="Bell MT" panose="02020503060305020303" pitchFamily="18" charset="0"/>
              </a:rPr>
              <a:t>This query retrieves the first and last names of patients whose weight is between 100 and 120. It selects the first_name and last_name columns from the patients table, filtering for those with weights in the specified range.</a:t>
            </a:r>
            <a:endParaRPr lang="en-US" b="1" dirty="0">
              <a:latin typeface="Bell MT" panose="02020503060305020303" pitchFamily="18" charset="0"/>
            </a:endParaRPr>
          </a:p>
        </p:txBody>
      </p:sp>
    </p:spTree>
    <p:extLst>
      <p:ext uri="{BB962C8B-B14F-4D97-AF65-F5344CB8AC3E}">
        <p14:creationId xmlns:p14="http://schemas.microsoft.com/office/powerpoint/2010/main" val="324750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17149-2F48-35A7-9AF5-0A69CB6C27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CFBAF4-AEF1-CACB-B99E-EBAF313C4EEA}"/>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5" name="Rectangle 4">
            <a:extLst>
              <a:ext uri="{FF2B5EF4-FFF2-40B4-BE49-F238E27FC236}">
                <a16:creationId xmlns:a16="http://schemas.microsoft.com/office/drawing/2014/main" id="{62758615-336E-6A04-1BC9-DD8AB87716F8}"/>
              </a:ext>
            </a:extLst>
          </p:cNvPr>
          <p:cNvSpPr/>
          <p:nvPr/>
        </p:nvSpPr>
        <p:spPr>
          <a:xfrm>
            <a:off x="2260598" y="3395132"/>
            <a:ext cx="7171267" cy="524933"/>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C4A101AC-4769-5744-8E69-8DF2E2071A1A}"/>
              </a:ext>
            </a:extLst>
          </p:cNvPr>
          <p:cNvSpPr>
            <a:spLocks noGrp="1"/>
          </p:cNvSpPr>
          <p:nvPr>
            <p:ph idx="1"/>
          </p:nvPr>
        </p:nvSpPr>
        <p:spPr>
          <a:xfrm>
            <a:off x="1097280" y="2082801"/>
            <a:ext cx="10058400" cy="3760891"/>
          </a:xfrm>
        </p:spPr>
        <p:txBody>
          <a:bodyPr>
            <a:normAutofit lnSpcReduction="10000"/>
          </a:bodyPr>
          <a:lstStyle/>
          <a:p>
            <a:pPr>
              <a:lnSpc>
                <a:spcPct val="100000"/>
              </a:lnSpc>
            </a:pPr>
            <a:r>
              <a:rPr lang="en-US" b="1" dirty="0">
                <a:latin typeface="Bahnschrift SemiLight" panose="020B0502040204020203" pitchFamily="34" charset="0"/>
              </a:rPr>
              <a:t>Q.5) Update the patients table for the allergies column. If the patient is allergies is</a:t>
            </a:r>
          </a:p>
          <a:p>
            <a:pPr>
              <a:lnSpc>
                <a:spcPct val="100000"/>
              </a:lnSpc>
            </a:pPr>
            <a:r>
              <a:rPr lang="en-US" b="1" dirty="0">
                <a:latin typeface="Bahnschrift SemiLight" panose="020B0502040204020203" pitchFamily="34" charset="0"/>
              </a:rPr>
              <a:t>null then replace it with ‘NKA’ ?</a:t>
            </a:r>
          </a:p>
          <a:p>
            <a:pPr>
              <a:lnSpc>
                <a:spcPct val="100000"/>
              </a:lnSpc>
            </a:pPr>
            <a:endParaRPr lang="en-US" sz="2000" b="1" dirty="0">
              <a:latin typeface="Bell MT" panose="02020503060305020303" pitchFamily="18" charset="0"/>
            </a:endParaRPr>
          </a:p>
          <a:p>
            <a:r>
              <a:rPr lang="en-US" sz="2000" b="1" dirty="0">
                <a:latin typeface="Bell MT" panose="02020503060305020303" pitchFamily="18" charset="0"/>
              </a:rPr>
              <a:t>                  update patients set allergies = "NKA" where allergies is null;</a:t>
            </a:r>
          </a:p>
          <a:p>
            <a:pPr algn="just"/>
            <a:endParaRPr lang="en-US" sz="2000" dirty="0">
              <a:latin typeface="Bell MT" panose="02020503060305020303" pitchFamily="18" charset="0"/>
            </a:endParaRPr>
          </a:p>
          <a:p>
            <a:pPr algn="just"/>
            <a:r>
              <a:rPr lang="en-US" sz="2000" dirty="0">
                <a:latin typeface="Bell MT" panose="02020503060305020303" pitchFamily="18" charset="0"/>
              </a:rPr>
              <a:t>This query updates the `patients` table, setting the `allergies` column to "NKA" (No Known Allergies) for all patients where the `allergies` column is currently null. This ensures that patients without any recorded allergies are updated to reflect "NKA" instead of leaving the field blank.</a:t>
            </a:r>
            <a:endParaRPr lang="en-US" b="1" dirty="0">
              <a:latin typeface="Bell MT" panose="02020503060305020303" pitchFamily="18" charset="0"/>
            </a:endParaRPr>
          </a:p>
        </p:txBody>
      </p:sp>
    </p:spTree>
    <p:extLst>
      <p:ext uri="{BB962C8B-B14F-4D97-AF65-F5344CB8AC3E}">
        <p14:creationId xmlns:p14="http://schemas.microsoft.com/office/powerpoint/2010/main" val="274884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32CD6-1A1A-6DC7-3C54-278030BC58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AF78A-DD2A-2500-2376-CC4F6F73C90F}"/>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4" name="Rectangle 3">
            <a:extLst>
              <a:ext uri="{FF2B5EF4-FFF2-40B4-BE49-F238E27FC236}">
                <a16:creationId xmlns:a16="http://schemas.microsoft.com/office/drawing/2014/main" id="{B9C26244-008D-334D-BAD6-EF06D233C688}"/>
              </a:ext>
            </a:extLst>
          </p:cNvPr>
          <p:cNvSpPr/>
          <p:nvPr/>
        </p:nvSpPr>
        <p:spPr>
          <a:xfrm>
            <a:off x="2302933" y="3081867"/>
            <a:ext cx="7738534" cy="482600"/>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F9A2EA6E-7452-7930-E78C-0B115D87D97F}"/>
              </a:ext>
            </a:extLst>
          </p:cNvPr>
          <p:cNvSpPr>
            <a:spLocks noGrp="1"/>
          </p:cNvSpPr>
          <p:nvPr>
            <p:ph idx="1"/>
          </p:nvPr>
        </p:nvSpPr>
        <p:spPr>
          <a:xfrm>
            <a:off x="1097280" y="2082801"/>
            <a:ext cx="10058400" cy="3760891"/>
          </a:xfrm>
        </p:spPr>
        <p:txBody>
          <a:bodyPr>
            <a:normAutofit/>
          </a:bodyPr>
          <a:lstStyle/>
          <a:p>
            <a:pPr>
              <a:lnSpc>
                <a:spcPct val="100000"/>
              </a:lnSpc>
            </a:pPr>
            <a:r>
              <a:rPr lang="en-US" b="1" dirty="0">
                <a:latin typeface="Bahnschrift SemiLight" panose="020B0502040204020203" pitchFamily="34" charset="0"/>
              </a:rPr>
              <a:t>Q.6) Show first name and last name concatenated into one column to show their full name ?</a:t>
            </a:r>
            <a:endParaRPr lang="en-US" sz="2000" b="1" dirty="0">
              <a:latin typeface="Bell MT" panose="02020503060305020303" pitchFamily="18" charset="0"/>
            </a:endParaRPr>
          </a:p>
          <a:p>
            <a:r>
              <a:rPr lang="en-US" sz="2000" b="1" dirty="0">
                <a:latin typeface="Bell MT" panose="02020503060305020303" pitchFamily="18" charset="0"/>
              </a:rPr>
              <a:t>                  </a:t>
            </a:r>
          </a:p>
          <a:p>
            <a:r>
              <a:rPr lang="en-US" sz="2000" b="1" dirty="0">
                <a:latin typeface="Bell MT" panose="02020503060305020303" pitchFamily="18" charset="0"/>
              </a:rPr>
              <a:t>                  select </a:t>
            </a:r>
            <a:r>
              <a:rPr lang="en-US" sz="2000" b="1" dirty="0" err="1">
                <a:latin typeface="Bell MT" panose="02020503060305020303" pitchFamily="18" charset="0"/>
              </a:rPr>
              <a:t>concat</a:t>
            </a:r>
            <a:r>
              <a:rPr lang="en-US" sz="2000" b="1" dirty="0">
                <a:latin typeface="Bell MT" panose="02020503060305020303" pitchFamily="18" charset="0"/>
              </a:rPr>
              <a:t>(first_name," ",last_name) as </a:t>
            </a:r>
            <a:r>
              <a:rPr lang="en-US" sz="2000" b="1" dirty="0" err="1">
                <a:latin typeface="Bell MT" panose="02020503060305020303" pitchFamily="18" charset="0"/>
              </a:rPr>
              <a:t>full_name</a:t>
            </a:r>
            <a:r>
              <a:rPr lang="en-US" sz="2000" b="1" dirty="0">
                <a:latin typeface="Bell MT" panose="02020503060305020303" pitchFamily="18" charset="0"/>
              </a:rPr>
              <a:t> from patients;</a:t>
            </a:r>
          </a:p>
          <a:p>
            <a:endParaRPr lang="en-US" sz="2000" dirty="0">
              <a:latin typeface="Bell MT" panose="02020503060305020303" pitchFamily="18" charset="0"/>
            </a:endParaRPr>
          </a:p>
          <a:p>
            <a:pPr algn="just"/>
            <a:r>
              <a:rPr lang="en-US" sz="2000" dirty="0">
                <a:latin typeface="Bell MT" panose="02020503060305020303" pitchFamily="18" charset="0"/>
              </a:rPr>
              <a:t>This query retrieves the full names of patients by concatenating their first and last names. It selects the concatenated result as `</a:t>
            </a:r>
            <a:r>
              <a:rPr lang="en-US" sz="2000" dirty="0" err="1">
                <a:latin typeface="Bell MT" panose="02020503060305020303" pitchFamily="18" charset="0"/>
              </a:rPr>
              <a:t>full_name</a:t>
            </a:r>
            <a:r>
              <a:rPr lang="en-US" sz="2000" dirty="0">
                <a:latin typeface="Bell MT" panose="02020503060305020303" pitchFamily="18" charset="0"/>
              </a:rPr>
              <a:t>` from the `patients` table.</a:t>
            </a:r>
            <a:endParaRPr lang="en-US" b="1" dirty="0">
              <a:latin typeface="Bell MT" panose="02020503060305020303" pitchFamily="18" charset="0"/>
            </a:endParaRPr>
          </a:p>
        </p:txBody>
      </p:sp>
    </p:spTree>
    <p:extLst>
      <p:ext uri="{BB962C8B-B14F-4D97-AF65-F5344CB8AC3E}">
        <p14:creationId xmlns:p14="http://schemas.microsoft.com/office/powerpoint/2010/main" val="304547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A2CF0-1302-D8B1-F81B-C44F10F63F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8DB56C-BE3B-97F0-90C3-BED82B135159}"/>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5" name="Rectangle 4">
            <a:extLst>
              <a:ext uri="{FF2B5EF4-FFF2-40B4-BE49-F238E27FC236}">
                <a16:creationId xmlns:a16="http://schemas.microsoft.com/office/drawing/2014/main" id="{3C11DBEF-2ED5-3F14-1ED6-49E5C51E524A}"/>
              </a:ext>
            </a:extLst>
          </p:cNvPr>
          <p:cNvSpPr/>
          <p:nvPr/>
        </p:nvSpPr>
        <p:spPr>
          <a:xfrm>
            <a:off x="2260599" y="2929465"/>
            <a:ext cx="7755467" cy="1041400"/>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57AB3B94-6F7A-49E7-FFDB-7EAD173E8CC2}"/>
              </a:ext>
            </a:extLst>
          </p:cNvPr>
          <p:cNvSpPr>
            <a:spLocks noGrp="1"/>
          </p:cNvSpPr>
          <p:nvPr>
            <p:ph idx="1"/>
          </p:nvPr>
        </p:nvSpPr>
        <p:spPr>
          <a:xfrm>
            <a:off x="1185333" y="2082801"/>
            <a:ext cx="9970346" cy="3760891"/>
          </a:xfrm>
        </p:spPr>
        <p:txBody>
          <a:bodyPr>
            <a:normAutofit fontScale="92500" lnSpcReduction="10000"/>
          </a:bodyPr>
          <a:lstStyle/>
          <a:p>
            <a:pPr>
              <a:lnSpc>
                <a:spcPct val="100000"/>
              </a:lnSpc>
            </a:pPr>
            <a:r>
              <a:rPr lang="en-US" b="1" dirty="0">
                <a:latin typeface="Bahnschrift SemiLight" panose="020B0502040204020203" pitchFamily="34" charset="0"/>
              </a:rPr>
              <a:t>Q.7) Show first name, last name, and the full province name of each patient ?</a:t>
            </a:r>
            <a:endParaRPr lang="en-US" sz="2000" b="1" dirty="0">
              <a:latin typeface="Bell MT" panose="02020503060305020303" pitchFamily="18" charset="0"/>
            </a:endParaRPr>
          </a:p>
          <a:p>
            <a:r>
              <a:rPr lang="en-US" sz="2000" b="1" dirty="0">
                <a:latin typeface="Bell MT" panose="02020503060305020303" pitchFamily="18" charset="0"/>
              </a:rPr>
              <a:t>                  </a:t>
            </a:r>
          </a:p>
          <a:p>
            <a:r>
              <a:rPr lang="en-US" sz="2000" b="1" dirty="0">
                <a:latin typeface="Bell MT" panose="02020503060305020303" pitchFamily="18" charset="0"/>
              </a:rPr>
              <a:t>                 select </a:t>
            </a:r>
            <a:r>
              <a:rPr lang="en-US" sz="2000" b="1" dirty="0" err="1">
                <a:latin typeface="Bell MT" panose="02020503060305020303" pitchFamily="18" charset="0"/>
              </a:rPr>
              <a:t>pa.first_name</a:t>
            </a:r>
            <a:r>
              <a:rPr lang="en-US" sz="2000" b="1" dirty="0">
                <a:latin typeface="Bell MT" panose="02020503060305020303" pitchFamily="18" charset="0"/>
              </a:rPr>
              <a:t>, </a:t>
            </a:r>
            <a:r>
              <a:rPr lang="en-US" sz="2000" b="1" dirty="0" err="1">
                <a:latin typeface="Bell MT" panose="02020503060305020303" pitchFamily="18" charset="0"/>
              </a:rPr>
              <a:t>pa.last_name</a:t>
            </a:r>
            <a:r>
              <a:rPr lang="en-US" sz="2000" b="1" dirty="0">
                <a:latin typeface="Bell MT" panose="02020503060305020303" pitchFamily="18" charset="0"/>
              </a:rPr>
              <a:t>, </a:t>
            </a:r>
            <a:r>
              <a:rPr lang="en-US" sz="2000" b="1" dirty="0" err="1">
                <a:latin typeface="Bell MT" panose="02020503060305020303" pitchFamily="18" charset="0"/>
              </a:rPr>
              <a:t>pro.province_name</a:t>
            </a:r>
            <a:r>
              <a:rPr lang="en-US" sz="2000" b="1" dirty="0">
                <a:latin typeface="Bell MT" panose="02020503060305020303" pitchFamily="18" charset="0"/>
              </a:rPr>
              <a:t> from patients pa </a:t>
            </a:r>
          </a:p>
          <a:p>
            <a:r>
              <a:rPr lang="en-US" sz="2000" b="1" dirty="0">
                <a:latin typeface="Bell MT" panose="02020503060305020303" pitchFamily="18" charset="0"/>
              </a:rPr>
              <a:t>                     join </a:t>
            </a:r>
            <a:r>
              <a:rPr lang="en-US" sz="2000" b="1" dirty="0" err="1">
                <a:latin typeface="Bell MT" panose="02020503060305020303" pitchFamily="18" charset="0"/>
              </a:rPr>
              <a:t>province_names</a:t>
            </a:r>
            <a:r>
              <a:rPr lang="en-US" sz="2000" b="1" dirty="0">
                <a:latin typeface="Bell MT" panose="02020503060305020303" pitchFamily="18" charset="0"/>
              </a:rPr>
              <a:t> pro on </a:t>
            </a:r>
            <a:r>
              <a:rPr lang="en-US" sz="2000" b="1" dirty="0" err="1">
                <a:latin typeface="Bell MT" panose="02020503060305020303" pitchFamily="18" charset="0"/>
              </a:rPr>
              <a:t>pa.province_id</a:t>
            </a:r>
            <a:r>
              <a:rPr lang="en-US" sz="2000" b="1" dirty="0">
                <a:latin typeface="Bell MT" panose="02020503060305020303" pitchFamily="18" charset="0"/>
              </a:rPr>
              <a:t> = </a:t>
            </a:r>
            <a:r>
              <a:rPr lang="en-US" sz="2000" b="1" dirty="0" err="1">
                <a:latin typeface="Bell MT" panose="02020503060305020303" pitchFamily="18" charset="0"/>
              </a:rPr>
              <a:t>pro.province_id</a:t>
            </a:r>
            <a:r>
              <a:rPr lang="en-US" sz="2000" b="1" dirty="0">
                <a:latin typeface="Bell MT" panose="02020503060305020303" pitchFamily="18" charset="0"/>
              </a:rPr>
              <a:t>;</a:t>
            </a:r>
            <a:endParaRPr lang="en-US" sz="2000" dirty="0">
              <a:latin typeface="Bell MT" panose="02020503060305020303" pitchFamily="18" charset="0"/>
            </a:endParaRPr>
          </a:p>
          <a:p>
            <a:pPr algn="just"/>
            <a:endParaRPr lang="en-US" sz="2000" dirty="0">
              <a:latin typeface="Bell MT" panose="02020503060305020303" pitchFamily="18" charset="0"/>
            </a:endParaRPr>
          </a:p>
          <a:p>
            <a:pPr algn="just"/>
            <a:r>
              <a:rPr lang="en-US" sz="2000" dirty="0">
                <a:latin typeface="Bell MT" panose="02020503060305020303" pitchFamily="18" charset="0"/>
              </a:rPr>
              <a:t>This query retrieves the first names, last names, and province names of patients. It performs an inner join between the patients table (aliased as pa) and the </a:t>
            </a:r>
            <a:r>
              <a:rPr lang="en-US" sz="2000" dirty="0" err="1">
                <a:latin typeface="Bell MT" panose="02020503060305020303" pitchFamily="18" charset="0"/>
              </a:rPr>
              <a:t>province_names</a:t>
            </a:r>
            <a:r>
              <a:rPr lang="en-US" sz="2000" dirty="0">
                <a:latin typeface="Bell MT" panose="02020503060305020303" pitchFamily="18" charset="0"/>
              </a:rPr>
              <a:t> table (aliased as pro). The join is based on the matching </a:t>
            </a:r>
            <a:r>
              <a:rPr lang="en-US" sz="2000" dirty="0" err="1">
                <a:latin typeface="Bell MT" panose="02020503060305020303" pitchFamily="18" charset="0"/>
              </a:rPr>
              <a:t>province_id</a:t>
            </a:r>
            <a:r>
              <a:rPr lang="en-US" sz="2000" dirty="0">
                <a:latin typeface="Bell MT" panose="02020503060305020303" pitchFamily="18" charset="0"/>
              </a:rPr>
              <a:t> column in both tables. This way, it links each patient to their corresponding province and displays the first_name, last_name, and </a:t>
            </a:r>
            <a:r>
              <a:rPr lang="en-US" sz="2000" dirty="0" err="1">
                <a:latin typeface="Bell MT" panose="02020503060305020303" pitchFamily="18" charset="0"/>
              </a:rPr>
              <a:t>province_name</a:t>
            </a:r>
            <a:r>
              <a:rPr lang="en-US" sz="2000" dirty="0">
                <a:latin typeface="Bell MT" panose="02020503060305020303" pitchFamily="18" charset="0"/>
              </a:rPr>
              <a:t>.</a:t>
            </a:r>
            <a:endParaRPr lang="en-US" b="1" dirty="0">
              <a:latin typeface="Bell MT" panose="02020503060305020303" pitchFamily="18" charset="0"/>
            </a:endParaRPr>
          </a:p>
        </p:txBody>
      </p:sp>
    </p:spTree>
    <p:extLst>
      <p:ext uri="{BB962C8B-B14F-4D97-AF65-F5344CB8AC3E}">
        <p14:creationId xmlns:p14="http://schemas.microsoft.com/office/powerpoint/2010/main" val="449850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B22FC-A36D-D850-0D98-67443EFE4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DD6D2D-B3A5-954B-37A1-4334CD0F3082}"/>
              </a:ext>
            </a:extLst>
          </p:cNvPr>
          <p:cNvSpPr>
            <a:spLocks noGrp="1"/>
          </p:cNvSpPr>
          <p:nvPr>
            <p:ph type="title"/>
          </p:nvPr>
        </p:nvSpPr>
        <p:spPr/>
        <p:txBody>
          <a:bodyPr>
            <a:normAutofit/>
          </a:bodyPr>
          <a:lstStyle/>
          <a:p>
            <a:r>
              <a:rPr lang="en-US" sz="4000" dirty="0">
                <a:solidFill>
                  <a:srgbClr val="0070C0"/>
                </a:solidFill>
                <a:latin typeface="Broadway" panose="04040905080B02020502" pitchFamily="82" charset="0"/>
              </a:rPr>
              <a:t>Problem Queries …</a:t>
            </a:r>
            <a:endParaRPr lang="en-IN" sz="4000" dirty="0">
              <a:solidFill>
                <a:srgbClr val="0070C0"/>
              </a:solidFill>
              <a:latin typeface="Broadway" panose="04040905080B02020502" pitchFamily="82" charset="0"/>
            </a:endParaRPr>
          </a:p>
        </p:txBody>
      </p:sp>
      <p:sp>
        <p:nvSpPr>
          <p:cNvPr id="4" name="Rectangle 3">
            <a:extLst>
              <a:ext uri="{FF2B5EF4-FFF2-40B4-BE49-F238E27FC236}">
                <a16:creationId xmlns:a16="http://schemas.microsoft.com/office/drawing/2014/main" id="{0B19ABED-0C00-5897-597C-9EC08B8F3F29}"/>
              </a:ext>
            </a:extLst>
          </p:cNvPr>
          <p:cNvSpPr/>
          <p:nvPr/>
        </p:nvSpPr>
        <p:spPr>
          <a:xfrm>
            <a:off x="1413933" y="3005667"/>
            <a:ext cx="9550400" cy="558800"/>
          </a:xfrm>
          <a:prstGeom prst="rect">
            <a:avLst/>
          </a:prstGeom>
          <a:solidFill>
            <a:srgbClr val="9ED2E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E94809E2-F7E8-F2E1-9C03-F35224FE6CC5}"/>
              </a:ext>
            </a:extLst>
          </p:cNvPr>
          <p:cNvSpPr>
            <a:spLocks noGrp="1"/>
          </p:cNvSpPr>
          <p:nvPr>
            <p:ph idx="1"/>
          </p:nvPr>
        </p:nvSpPr>
        <p:spPr>
          <a:xfrm>
            <a:off x="1097279" y="2082801"/>
            <a:ext cx="10058399" cy="3760891"/>
          </a:xfrm>
        </p:spPr>
        <p:txBody>
          <a:bodyPr>
            <a:normAutofit/>
          </a:bodyPr>
          <a:lstStyle/>
          <a:p>
            <a:pPr>
              <a:lnSpc>
                <a:spcPct val="100000"/>
              </a:lnSpc>
            </a:pPr>
            <a:r>
              <a:rPr lang="en-US" b="1" dirty="0">
                <a:latin typeface="Bahnschrift SemiLight" panose="020B0502040204020203" pitchFamily="34" charset="0"/>
              </a:rPr>
              <a:t>Q.8) Show how many patients have a </a:t>
            </a:r>
            <a:r>
              <a:rPr lang="en-US" b="1" dirty="0" err="1">
                <a:latin typeface="Bahnschrift SemiLight" panose="020B0502040204020203" pitchFamily="34" charset="0"/>
              </a:rPr>
              <a:t>birth_date</a:t>
            </a:r>
            <a:r>
              <a:rPr lang="en-US" b="1" dirty="0">
                <a:latin typeface="Bahnschrift SemiLight" panose="020B0502040204020203" pitchFamily="34" charset="0"/>
              </a:rPr>
              <a:t> with 2010 as the birth year ?</a:t>
            </a:r>
            <a:endParaRPr lang="en-US" sz="2000" b="1" dirty="0">
              <a:latin typeface="Bell MT" panose="02020503060305020303" pitchFamily="18" charset="0"/>
            </a:endParaRPr>
          </a:p>
          <a:p>
            <a:r>
              <a:rPr lang="en-US" sz="2000" b="1" dirty="0">
                <a:latin typeface="Bell MT" panose="02020503060305020303" pitchFamily="18" charset="0"/>
              </a:rPr>
              <a:t>                </a:t>
            </a:r>
          </a:p>
          <a:p>
            <a:r>
              <a:rPr lang="en-US" sz="2000" b="1" dirty="0">
                <a:latin typeface="Bell MT" panose="02020503060305020303" pitchFamily="18" charset="0"/>
              </a:rPr>
              <a:t>     select count(*) as patient_count_2010 from patients where year(</a:t>
            </a:r>
            <a:r>
              <a:rPr lang="en-US" sz="2000" b="1" dirty="0" err="1">
                <a:latin typeface="Bell MT" panose="02020503060305020303" pitchFamily="18" charset="0"/>
              </a:rPr>
              <a:t>birth_date</a:t>
            </a:r>
            <a:r>
              <a:rPr lang="en-US" sz="2000" b="1" dirty="0">
                <a:latin typeface="Bell MT" panose="02020503060305020303" pitchFamily="18" charset="0"/>
              </a:rPr>
              <a:t>) = 2010;</a:t>
            </a:r>
          </a:p>
          <a:p>
            <a:endParaRPr lang="en-US" sz="2000" dirty="0">
              <a:latin typeface="Bell MT" panose="02020503060305020303" pitchFamily="18" charset="0"/>
            </a:endParaRPr>
          </a:p>
          <a:p>
            <a:pPr algn="just"/>
            <a:r>
              <a:rPr lang="en-US" sz="2000" dirty="0">
                <a:latin typeface="Bell MT" panose="02020503060305020303" pitchFamily="18" charset="0"/>
              </a:rPr>
              <a:t>This query counts the number of patients born in the year 2010. It selects all rows from the `patients` table where the birth year is 2010 and returns the total count, labeled as `patient_count_2010`.</a:t>
            </a:r>
            <a:endParaRPr lang="en-US" b="1" dirty="0">
              <a:latin typeface="Bell MT" panose="02020503060305020303" pitchFamily="18" charset="0"/>
            </a:endParaRPr>
          </a:p>
        </p:txBody>
      </p:sp>
    </p:spTree>
    <p:extLst>
      <p:ext uri="{BB962C8B-B14F-4D97-AF65-F5344CB8AC3E}">
        <p14:creationId xmlns:p14="http://schemas.microsoft.com/office/powerpoint/2010/main" val="23677679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{C2CD8A7C-AC85-4CD3-AE21-4F8C77A4AB3F}tf33845126_win32</Template>
  <TotalTime>152</TotalTime>
  <Words>4457</Words>
  <Application>Microsoft Office PowerPoint</Application>
  <PresentationFormat>Widescreen</PresentationFormat>
  <Paragraphs>255</Paragraphs>
  <Slides>36</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Bahnschrift SemiLight</vt:lpstr>
      <vt:lpstr>Bell MT</vt:lpstr>
      <vt:lpstr>Bookman Old Style</vt:lpstr>
      <vt:lpstr>Broadway</vt:lpstr>
      <vt:lpstr>Calibri</vt:lpstr>
      <vt:lpstr>Franklin Gothic Book</vt:lpstr>
      <vt:lpstr>1_RetrospectVTI</vt:lpstr>
      <vt:lpstr>Medical Data History (PRSQL-02)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Problem Queries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FLAME</dc:creator>
  <cp:lastModifiedBy>@ FLAME</cp:lastModifiedBy>
  <cp:revision>34</cp:revision>
  <dcterms:created xsi:type="dcterms:W3CDTF">2025-01-19T13:03:53Z</dcterms:created>
  <dcterms:modified xsi:type="dcterms:W3CDTF">2025-01-20T16:02:08Z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